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7EBC8-D20F-405B-8837-ADE5D727A7B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38762-79CA-4353-B18F-F14B7EA9F0D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8F230-ABFB-4A50-AEA3-2F2D47AC432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766C1-D51D-4C9F-88BC-4A9E12E1F4B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7C1D7-B022-411A-B473-E51140422CD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BD9721-425C-415A-B177-1759E38A205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8F0D8-05E7-45DC-A756-B89600B3F67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BFA2C-7850-4737-B1F3-84E13AE041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48B46-751D-4755-9C09-3BCC18FBF28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B0EEC-C955-43DA-B7DC-F8E3CA5A9CB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A5E44-FEE3-43B2-91DF-187AFA84F4A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CCCFF4E-B10E-49B9-B393-1EC08AA59106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014538" y="908050"/>
            <a:ext cx="50053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b="1">
                <a:solidFill>
                  <a:schemeClr val="accent2"/>
                </a:solidFill>
              </a:rPr>
              <a:t>GLANDULAE  ENDOCRINAE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1628775"/>
            <a:ext cx="24003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63575" y="568325"/>
            <a:ext cx="7029450" cy="585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u="sng"/>
              <a:t>Placenta</a:t>
            </a:r>
          </a:p>
          <a:p>
            <a:r>
              <a:rPr lang="cs-CZ" b="1"/>
              <a:t>- estrogeny, progesteron, HCG</a:t>
            </a:r>
          </a:p>
          <a:p>
            <a:endParaRPr lang="cs-CZ" b="1"/>
          </a:p>
          <a:p>
            <a:r>
              <a:rPr lang="cs-CZ" b="1" u="sng"/>
              <a:t>Thymus</a:t>
            </a:r>
          </a:p>
          <a:p>
            <a:pPr>
              <a:buFontTx/>
              <a:buChar char="-"/>
            </a:pPr>
            <a:r>
              <a:rPr lang="cs-CZ" b="1"/>
              <a:t>thymosin, thymopoetin</a:t>
            </a:r>
          </a:p>
          <a:p>
            <a:pPr>
              <a:buFontTx/>
              <a:buChar char="-"/>
            </a:pPr>
            <a:endParaRPr lang="cs-CZ" b="1"/>
          </a:p>
          <a:p>
            <a:r>
              <a:rPr lang="cs-CZ" b="1" u="sng"/>
              <a:t>Gastro – entero- pankreatický komplex</a:t>
            </a:r>
          </a:p>
          <a:p>
            <a:pPr>
              <a:buFontTx/>
              <a:buChar char="-"/>
            </a:pPr>
            <a:r>
              <a:rPr lang="cs-CZ" b="1"/>
              <a:t>gastrin, sekretin, somatostatin, pankreozimin, cholecystokinin</a:t>
            </a:r>
          </a:p>
          <a:p>
            <a:pPr>
              <a:buFontTx/>
              <a:buChar char="-"/>
            </a:pPr>
            <a:endParaRPr lang="cs-CZ" b="1"/>
          </a:p>
          <a:p>
            <a:r>
              <a:rPr lang="cs-CZ" b="1" u="sng"/>
              <a:t>Plíce </a:t>
            </a:r>
          </a:p>
          <a:p>
            <a:pPr>
              <a:buFontTx/>
              <a:buChar char="-"/>
            </a:pPr>
            <a:r>
              <a:rPr lang="cs-CZ" b="1"/>
              <a:t> heparin, histamin</a:t>
            </a:r>
          </a:p>
          <a:p>
            <a:pPr>
              <a:buFontTx/>
              <a:buChar char="-"/>
            </a:pPr>
            <a:endParaRPr lang="cs-CZ" b="1"/>
          </a:p>
          <a:p>
            <a:r>
              <a:rPr lang="cs-CZ" b="1" u="sng"/>
              <a:t>Ledviny</a:t>
            </a:r>
          </a:p>
          <a:p>
            <a:pPr>
              <a:buFontTx/>
              <a:buChar char="-"/>
            </a:pPr>
            <a:r>
              <a:rPr lang="cs-CZ" b="1"/>
              <a:t>renin, erytropoetin</a:t>
            </a:r>
          </a:p>
          <a:p>
            <a:pPr>
              <a:buFontTx/>
              <a:buChar char="-"/>
            </a:pPr>
            <a:endParaRPr lang="cs-CZ" b="1"/>
          </a:p>
          <a:p>
            <a:r>
              <a:rPr lang="cs-CZ" b="1" u="sng"/>
              <a:t>Srdce</a:t>
            </a:r>
          </a:p>
          <a:p>
            <a:pPr>
              <a:buFontTx/>
              <a:buChar char="-"/>
            </a:pPr>
            <a:r>
              <a:rPr lang="cs-CZ" b="1"/>
              <a:t> myoendokrinní buňky</a:t>
            </a:r>
          </a:p>
          <a:p>
            <a:pPr>
              <a:buFontTx/>
              <a:buChar char="-"/>
            </a:pPr>
            <a:r>
              <a:rPr lang="cs-CZ" b="1"/>
              <a:t> kardiodilatin</a:t>
            </a:r>
          </a:p>
          <a:p>
            <a:pPr>
              <a:buFontTx/>
              <a:buChar char="-"/>
            </a:pPr>
            <a:endParaRPr lang="cs-CZ" b="1"/>
          </a:p>
          <a:p>
            <a:r>
              <a:rPr lang="cs-CZ" b="1" u="sng"/>
              <a:t>CNS</a:t>
            </a:r>
          </a:p>
          <a:p>
            <a:pPr>
              <a:buFontTx/>
              <a:buChar char="-"/>
            </a:pPr>
            <a:r>
              <a:rPr lang="cs-CZ" b="1"/>
              <a:t>endorfiny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6063" y="981075"/>
            <a:ext cx="2414587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663575" y="542925"/>
            <a:ext cx="4130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accent2"/>
                </a:solidFill>
              </a:rPr>
              <a:t>Štítná žláza </a:t>
            </a:r>
            <a:r>
              <a:rPr lang="cs-CZ" sz="2000" b="1" i="1">
                <a:solidFill>
                  <a:schemeClr val="accent2"/>
                </a:solidFill>
              </a:rPr>
              <a:t>(glandula thyroidea)</a:t>
            </a:r>
            <a:r>
              <a:rPr lang="cs-CZ" sz="2000" b="1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885113" y="3500438"/>
            <a:ext cx="793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i="1"/>
              <a:t>lobus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7740650" y="4292600"/>
            <a:ext cx="106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i="1"/>
              <a:t>isthmus</a:t>
            </a:r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 flipH="1" flipV="1">
            <a:off x="6588125" y="4292600"/>
            <a:ext cx="1150938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 flipH="1">
            <a:off x="7092950" y="3716338"/>
            <a:ext cx="792163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311150" y="1052513"/>
            <a:ext cx="361315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Folikulární buňky</a:t>
            </a:r>
          </a:p>
          <a:p>
            <a:r>
              <a:rPr lang="cs-CZ" b="1"/>
              <a:t> </a:t>
            </a:r>
          </a:p>
          <a:p>
            <a:r>
              <a:rPr lang="cs-CZ" b="1"/>
              <a:t>- </a:t>
            </a:r>
            <a:r>
              <a:rPr lang="cs-CZ" b="1" u="sng"/>
              <a:t>trijodthyronin</a:t>
            </a:r>
          </a:p>
          <a:p>
            <a:r>
              <a:rPr lang="cs-CZ" b="1"/>
              <a:t>- </a:t>
            </a:r>
            <a:r>
              <a:rPr lang="cs-CZ" b="1" u="sng"/>
              <a:t>tetrajodthyronin (thyroxin)</a:t>
            </a:r>
          </a:p>
          <a:p>
            <a:r>
              <a:rPr lang="cs-CZ" b="1"/>
              <a:t>- ovlivňují úroveň metabolismu,</a:t>
            </a:r>
          </a:p>
          <a:p>
            <a:r>
              <a:rPr lang="cs-CZ" b="1"/>
              <a:t>                  růst a vývoj</a:t>
            </a:r>
          </a:p>
          <a:p>
            <a:endParaRPr lang="cs-CZ" b="1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231775" y="3284538"/>
            <a:ext cx="45561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/>
              <a:t>Parafolikulární buňky</a:t>
            </a:r>
          </a:p>
          <a:p>
            <a:endParaRPr lang="cs-CZ" b="1"/>
          </a:p>
          <a:p>
            <a:r>
              <a:rPr lang="cs-CZ" b="1"/>
              <a:t> -</a:t>
            </a:r>
            <a:r>
              <a:rPr lang="cs-CZ" b="1" i="1" u="sng"/>
              <a:t> </a:t>
            </a:r>
            <a:r>
              <a:rPr lang="cs-CZ" b="1" u="sng"/>
              <a:t>kalcitonin</a:t>
            </a:r>
          </a:p>
          <a:p>
            <a:r>
              <a:rPr lang="cs-CZ" b="1"/>
              <a:t> - snižuje hladinu vápníku v krvi 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519113" y="4864100"/>
            <a:ext cx="5230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accent2"/>
                </a:solidFill>
              </a:rPr>
              <a:t>Příštítná tělíska </a:t>
            </a:r>
            <a:r>
              <a:rPr lang="cs-CZ" sz="2000" b="1" i="1">
                <a:solidFill>
                  <a:schemeClr val="accent2"/>
                </a:solidFill>
              </a:rPr>
              <a:t>(glandulae parathyroidae)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519113" y="5465763"/>
            <a:ext cx="28638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4 tělíska</a:t>
            </a:r>
          </a:p>
          <a:p>
            <a:pPr>
              <a:buFontTx/>
              <a:buChar char="-"/>
            </a:pPr>
            <a:r>
              <a:rPr lang="cs-CZ" b="1" u="sng"/>
              <a:t>parathormon</a:t>
            </a:r>
          </a:p>
          <a:p>
            <a:pPr>
              <a:buFontTx/>
              <a:buChar char="-"/>
            </a:pPr>
            <a:r>
              <a:rPr lang="cs-CZ" b="1"/>
              <a:t>vyplavuje vápník z kostí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325" y="2924175"/>
            <a:ext cx="2790825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950913" y="471488"/>
            <a:ext cx="413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accent2"/>
                </a:solidFill>
              </a:rPr>
              <a:t>Nadledvina </a:t>
            </a:r>
            <a:r>
              <a:rPr lang="cs-CZ" sz="2000" b="1" i="1">
                <a:solidFill>
                  <a:schemeClr val="accent2"/>
                </a:solidFill>
              </a:rPr>
              <a:t>(corpus suprarenale)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07950" y="1268413"/>
            <a:ext cx="7550150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u="sng">
                <a:solidFill>
                  <a:schemeClr val="accent2"/>
                </a:solidFill>
              </a:rPr>
              <a:t>Kůra</a:t>
            </a:r>
          </a:p>
          <a:p>
            <a:endParaRPr lang="cs-CZ" b="1" u="sng">
              <a:solidFill>
                <a:schemeClr val="accent2"/>
              </a:solidFill>
            </a:endParaRPr>
          </a:p>
          <a:p>
            <a:r>
              <a:rPr lang="cs-CZ" b="1" i="1" u="sng"/>
              <a:t>Mineralokortikoidy (aldosteron)</a:t>
            </a:r>
            <a:r>
              <a:rPr lang="cs-CZ" b="1"/>
              <a:t> – řídí zpětnou resorpci Na,exkreci K</a:t>
            </a:r>
          </a:p>
          <a:p>
            <a:endParaRPr lang="cs-CZ" b="1"/>
          </a:p>
          <a:p>
            <a:r>
              <a:rPr lang="cs-CZ" b="1" i="1" u="sng"/>
              <a:t>Glukokortikoidy (kortizol, kortikosteron)</a:t>
            </a:r>
            <a:r>
              <a:rPr lang="cs-CZ" b="1"/>
              <a:t> </a:t>
            </a:r>
          </a:p>
          <a:p>
            <a:r>
              <a:rPr lang="cs-CZ" b="1"/>
              <a:t>– podporují tvorbu glykogenu v játrech, přeměna aminokyselin</a:t>
            </a:r>
          </a:p>
          <a:p>
            <a:pPr>
              <a:buFontTx/>
              <a:buChar char="-"/>
            </a:pPr>
            <a:r>
              <a:rPr lang="cs-CZ" b="1"/>
              <a:t> imunosupresivní účinky</a:t>
            </a:r>
          </a:p>
          <a:p>
            <a:pPr>
              <a:buFontTx/>
              <a:buChar char="-"/>
            </a:pPr>
            <a:r>
              <a:rPr lang="cs-CZ" b="1"/>
              <a:t> podporuje celkovou odolnost organismus </a:t>
            </a:r>
          </a:p>
          <a:p>
            <a:r>
              <a:rPr lang="cs-CZ" b="1"/>
              <a:t>  </a:t>
            </a:r>
          </a:p>
          <a:p>
            <a:r>
              <a:rPr lang="cs-CZ" b="1" i="1" u="sng"/>
              <a:t>Androgeny </a:t>
            </a:r>
            <a:r>
              <a:rPr lang="cs-CZ" b="1" i="1"/>
              <a:t> </a:t>
            </a:r>
          </a:p>
          <a:p>
            <a:r>
              <a:rPr lang="cs-CZ" b="1" i="1"/>
              <a:t>- </a:t>
            </a:r>
            <a:r>
              <a:rPr lang="cs-CZ" b="1"/>
              <a:t>vylučovány v nepatrném množství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63513" y="4759325"/>
            <a:ext cx="586105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u="sng">
                <a:solidFill>
                  <a:schemeClr val="accent2"/>
                </a:solidFill>
              </a:rPr>
              <a:t>Dřeň</a:t>
            </a:r>
          </a:p>
          <a:p>
            <a:endParaRPr lang="cs-CZ" b="1" u="sng"/>
          </a:p>
          <a:p>
            <a:r>
              <a:rPr lang="cs-CZ" b="1" i="1" u="sng"/>
              <a:t>Katecholaminy</a:t>
            </a:r>
          </a:p>
          <a:p>
            <a:r>
              <a:rPr lang="cs-CZ" b="1" i="1"/>
              <a:t>Adrenalin – </a:t>
            </a:r>
            <a:r>
              <a:rPr lang="cs-CZ" b="1"/>
              <a:t>podporuje srdeční činnost, ventilaci plic</a:t>
            </a:r>
          </a:p>
          <a:p>
            <a:r>
              <a:rPr lang="cs-CZ" b="1" i="1"/>
              <a:t>Noradrenalin – </a:t>
            </a:r>
            <a:r>
              <a:rPr lang="cs-CZ" b="1"/>
              <a:t>zvyšuje krevní tlak</a:t>
            </a:r>
          </a:p>
          <a:p>
            <a:r>
              <a:rPr lang="cs-CZ" b="1" i="1"/>
              <a:t>- </a:t>
            </a:r>
            <a:r>
              <a:rPr lang="cs-CZ" b="1"/>
              <a:t>Zvyšují pohotovost organismu při zátěži</a:t>
            </a:r>
          </a:p>
          <a:p>
            <a:endParaRPr lang="cs-CZ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22863" y="836613"/>
            <a:ext cx="2617787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19113" y="542925"/>
            <a:ext cx="4103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accent2"/>
                </a:solidFill>
              </a:rPr>
              <a:t>Šišinka </a:t>
            </a:r>
            <a:r>
              <a:rPr lang="cs-CZ" sz="2000" b="1" i="1">
                <a:solidFill>
                  <a:schemeClr val="accent2"/>
                </a:solidFill>
              </a:rPr>
              <a:t>(epifýza, corpus pineale)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3851275" y="908050"/>
            <a:ext cx="2736850" cy="503238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735013" y="1936750"/>
            <a:ext cx="2508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-součást diencephala</a:t>
            </a:r>
          </a:p>
          <a:p>
            <a:endParaRPr lang="cs-CZ" b="1"/>
          </a:p>
          <a:p>
            <a:endParaRPr lang="cs-CZ" b="1"/>
          </a:p>
          <a:p>
            <a:endParaRPr lang="cs-CZ" b="1"/>
          </a:p>
          <a:p>
            <a:r>
              <a:rPr lang="cs-CZ" b="1" u="sng"/>
              <a:t>Melatonin </a:t>
            </a:r>
          </a:p>
          <a:p>
            <a:r>
              <a:rPr lang="cs-CZ" b="1"/>
              <a:t>- hormon tmy</a:t>
            </a:r>
          </a:p>
          <a:p>
            <a:pPr>
              <a:buFontTx/>
              <a:buChar char="-"/>
            </a:pPr>
            <a:r>
              <a:rPr lang="cs-CZ" b="1"/>
              <a:t>řídí nástup puberty</a:t>
            </a:r>
          </a:p>
          <a:p>
            <a:pPr>
              <a:buFontTx/>
              <a:buChar char="-"/>
            </a:pPr>
            <a:r>
              <a:rPr lang="cs-CZ" b="1"/>
              <a:t>stimuluje imunitu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3141663"/>
            <a:ext cx="3887787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04813" y="620713"/>
            <a:ext cx="1935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accent2"/>
                </a:solidFill>
              </a:rPr>
              <a:t>Hypothalamus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50825" y="1289050"/>
            <a:ext cx="81470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cs-CZ" b="1" i="1"/>
              <a:t>liberiny a statiny</a:t>
            </a:r>
            <a:r>
              <a:rPr lang="cs-CZ" b="1"/>
              <a:t> – ovlivňují produkci hormonů hypofýzy</a:t>
            </a:r>
          </a:p>
          <a:p>
            <a:pPr>
              <a:buFontTx/>
              <a:buChar char="-"/>
            </a:pPr>
            <a:endParaRPr lang="cs-CZ" b="1"/>
          </a:p>
          <a:p>
            <a:pPr>
              <a:buFontTx/>
              <a:buChar char="-"/>
            </a:pPr>
            <a:r>
              <a:rPr lang="cs-CZ" b="1" i="1"/>
              <a:t>vazopresin </a:t>
            </a:r>
            <a:r>
              <a:rPr lang="cs-CZ" b="1"/>
              <a:t>(antidiuretický hormon) a </a:t>
            </a:r>
            <a:r>
              <a:rPr lang="cs-CZ" b="1" i="1"/>
              <a:t>oxytocin</a:t>
            </a:r>
            <a:r>
              <a:rPr lang="cs-CZ" b="1"/>
              <a:t>, neurosekrece do zadního</a:t>
            </a:r>
          </a:p>
          <a:p>
            <a:pPr>
              <a:buFontTx/>
              <a:buChar char="-"/>
            </a:pPr>
            <a:r>
              <a:rPr lang="cs-CZ" b="1"/>
              <a:t> laloku hypofýzy</a:t>
            </a:r>
          </a:p>
          <a:p>
            <a:pPr>
              <a:buFontTx/>
              <a:buChar char="-"/>
            </a:pPr>
            <a:endParaRPr lang="cs-CZ" b="1"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7588" y="439738"/>
            <a:ext cx="3868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accent2"/>
                </a:solidFill>
              </a:rPr>
              <a:t>Podvěsek mozkový (hypofýza)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92138" y="1196975"/>
            <a:ext cx="5492750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accent2"/>
                </a:solidFill>
              </a:rPr>
              <a:t>Adenohypofýza</a:t>
            </a:r>
          </a:p>
          <a:p>
            <a:r>
              <a:rPr lang="cs-CZ" b="1"/>
              <a:t>- ovlivňuje ostatní žlázy s vnitřní sekrecí</a:t>
            </a:r>
          </a:p>
          <a:p>
            <a:r>
              <a:rPr lang="cs-CZ"/>
              <a:t> </a:t>
            </a:r>
          </a:p>
          <a:p>
            <a:r>
              <a:rPr lang="cs-CZ" b="1"/>
              <a:t>Růstový hormon – somatotropní (STH)</a:t>
            </a:r>
          </a:p>
          <a:p>
            <a:endParaRPr lang="cs-CZ" b="1"/>
          </a:p>
          <a:p>
            <a:r>
              <a:rPr lang="cs-CZ" b="1"/>
              <a:t>Adrenokortikotropní (ACTH)</a:t>
            </a:r>
          </a:p>
          <a:p>
            <a:endParaRPr lang="cs-CZ" b="1"/>
          </a:p>
          <a:p>
            <a:r>
              <a:rPr lang="cs-CZ" b="1"/>
              <a:t>Tyreotropní (TSH)</a:t>
            </a:r>
          </a:p>
          <a:p>
            <a:endParaRPr lang="cs-CZ" b="1"/>
          </a:p>
          <a:p>
            <a:r>
              <a:rPr lang="cs-CZ" b="1"/>
              <a:t>Gonadotropní  - folikulostimulační hormon (FSH)</a:t>
            </a:r>
          </a:p>
          <a:p>
            <a:r>
              <a:rPr lang="cs-CZ" b="1"/>
              <a:t>                            luteinizační hormon (LH)</a:t>
            </a:r>
          </a:p>
          <a:p>
            <a:r>
              <a:rPr lang="cs-CZ" b="1"/>
              <a:t>Prolaktin (LTH)</a:t>
            </a:r>
          </a:p>
          <a:p>
            <a:endParaRPr lang="cs-CZ" b="1"/>
          </a:p>
          <a:p>
            <a:r>
              <a:rPr lang="cs-CZ" b="1">
                <a:solidFill>
                  <a:schemeClr val="accent2"/>
                </a:solidFill>
              </a:rPr>
              <a:t>Neurohypofýza</a:t>
            </a:r>
          </a:p>
          <a:p>
            <a:endParaRPr lang="cs-CZ" b="1">
              <a:solidFill>
                <a:schemeClr val="accent2"/>
              </a:solidFill>
            </a:endParaRPr>
          </a:p>
          <a:p>
            <a:r>
              <a:rPr lang="cs-CZ" b="1"/>
              <a:t>Oxytocin, vazopresin z hypothalamu</a:t>
            </a:r>
          </a:p>
          <a:p>
            <a:endParaRPr lang="cs-CZ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640013" y="515938"/>
            <a:ext cx="39925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accent2"/>
                </a:solidFill>
              </a:rPr>
              <a:t>Hierarchie hormonální regulace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57463" y="1711325"/>
            <a:ext cx="365125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b="1"/>
              <a:t>CNS (limbický systém)</a:t>
            </a:r>
          </a:p>
          <a:p>
            <a:pPr algn="ctr"/>
            <a:endParaRPr lang="cs-CZ" b="1"/>
          </a:p>
          <a:p>
            <a:pPr algn="ctr"/>
            <a:endParaRPr lang="cs-CZ" b="1"/>
          </a:p>
          <a:p>
            <a:pPr algn="ctr"/>
            <a:endParaRPr lang="cs-CZ" b="1"/>
          </a:p>
          <a:p>
            <a:pPr algn="ctr"/>
            <a:r>
              <a:rPr lang="cs-CZ" b="1"/>
              <a:t>Hypothalamus (liberiny, statiny)</a:t>
            </a:r>
          </a:p>
          <a:p>
            <a:pPr algn="ctr"/>
            <a:endParaRPr lang="cs-CZ" b="1"/>
          </a:p>
          <a:p>
            <a:pPr algn="ctr"/>
            <a:r>
              <a:rPr lang="cs-CZ" b="1"/>
              <a:t> </a:t>
            </a:r>
          </a:p>
          <a:p>
            <a:pPr algn="ctr"/>
            <a:endParaRPr lang="cs-CZ" b="1"/>
          </a:p>
          <a:p>
            <a:pPr algn="ctr"/>
            <a:r>
              <a:rPr lang="cs-CZ" b="1"/>
              <a:t>Hypofýza</a:t>
            </a:r>
          </a:p>
          <a:p>
            <a:pPr algn="ctr"/>
            <a:endParaRPr lang="cs-CZ" b="1"/>
          </a:p>
          <a:p>
            <a:pPr algn="ctr"/>
            <a:endParaRPr lang="cs-CZ" b="1"/>
          </a:p>
          <a:p>
            <a:pPr algn="ctr"/>
            <a:endParaRPr lang="cs-CZ" b="1"/>
          </a:p>
          <a:p>
            <a:pPr algn="ctr"/>
            <a:r>
              <a:rPr lang="cs-CZ" b="1"/>
              <a:t>Periferní žlázy</a:t>
            </a: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356100" y="22764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4356100" y="33575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4356100" y="44370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V="1">
            <a:off x="7092950" y="2133600"/>
            <a:ext cx="0" cy="302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673350" y="523875"/>
            <a:ext cx="3527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accent2"/>
                </a:solidFill>
              </a:rPr>
              <a:t>Endokrinní žlázy rozptýlené</a:t>
            </a:r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7900" y="2852738"/>
            <a:ext cx="3024188" cy="267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47675" y="1995488"/>
            <a:ext cx="501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accent2"/>
                </a:solidFill>
              </a:rPr>
              <a:t>Slinivka břišní (pancreas)</a:t>
            </a:r>
          </a:p>
          <a:p>
            <a:r>
              <a:rPr lang="cs-CZ" b="1"/>
              <a:t>Langerhansovy ostrůvky – inzulin, glukagon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87450" y="666750"/>
            <a:ext cx="198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accent2"/>
                </a:solidFill>
              </a:rPr>
              <a:t>Pohlavní žlázy 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620713"/>
            <a:ext cx="4467225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3644900"/>
            <a:ext cx="2016125" cy="289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735013" y="4457700"/>
            <a:ext cx="3498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accent2"/>
                </a:solidFill>
              </a:rPr>
              <a:t>Varle (testis)</a:t>
            </a:r>
          </a:p>
          <a:p>
            <a:endParaRPr lang="cs-CZ" b="1">
              <a:solidFill>
                <a:schemeClr val="accent2"/>
              </a:solidFill>
            </a:endParaRPr>
          </a:p>
          <a:p>
            <a:r>
              <a:rPr lang="cs-CZ" b="1"/>
              <a:t>Leydigovy buňky - testosteron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50825" y="1700213"/>
            <a:ext cx="412591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>
                <a:solidFill>
                  <a:schemeClr val="accent2"/>
                </a:solidFill>
              </a:rPr>
              <a:t>Vaječník (ovarium)</a:t>
            </a:r>
          </a:p>
          <a:p>
            <a:r>
              <a:rPr lang="cs-CZ" b="1">
                <a:solidFill>
                  <a:schemeClr val="accent2"/>
                </a:solidFill>
              </a:rPr>
              <a:t> </a:t>
            </a:r>
          </a:p>
          <a:p>
            <a:r>
              <a:rPr lang="cs-CZ" b="1"/>
              <a:t>Folikuly – estrogen</a:t>
            </a:r>
          </a:p>
          <a:p>
            <a:r>
              <a:rPr lang="cs-CZ" b="1"/>
              <a:t>Žluté tělísko – progesteron </a:t>
            </a:r>
          </a:p>
          <a:p>
            <a:endParaRPr lang="cs-CZ" b="1"/>
          </a:p>
          <a:p>
            <a:endParaRPr lang="cs-CZ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311</Words>
  <Application>Microsoft Office PowerPoint</Application>
  <PresentationFormat>Předvádění na obrazovce (4:3)</PresentationFormat>
  <Paragraphs>113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Arial</vt:lpstr>
      <vt:lpstr>Výchozí návrh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>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PavlikovaH</dc:creator>
  <cp:lastModifiedBy>Miroslava Kubíčková</cp:lastModifiedBy>
  <cp:revision>14</cp:revision>
  <dcterms:created xsi:type="dcterms:W3CDTF">2006-09-08T09:06:27Z</dcterms:created>
  <dcterms:modified xsi:type="dcterms:W3CDTF">2020-03-30T14:36:30Z</dcterms:modified>
</cp:coreProperties>
</file>