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7EBC8-D20F-405B-8837-ADE5D727A7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38762-79CA-4353-B18F-F14B7EA9F0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8F230-ABFB-4A50-AEA3-2F2D47AC4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766C1-D51D-4C9F-88BC-4A9E12E1F4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7C1D7-B022-411A-B473-E51140422C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D9721-425C-415A-B177-1759E38A20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8F0D8-05E7-45DC-A756-B89600B3F6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FA2C-7850-4737-B1F3-84E13AE041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48B46-751D-4755-9C09-3BCC18FBF2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B0EEC-C955-43DA-B7DC-F8E3CA5A9C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A5E44-FEE3-43B2-91DF-187AFA84F4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CCFF4E-B10E-49B9-B393-1EC08AA5910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14538" y="908050"/>
            <a:ext cx="5005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b="1">
                <a:solidFill>
                  <a:schemeClr val="accent2"/>
                </a:solidFill>
              </a:rPr>
              <a:t>GLANDULAE  ENDOCRINAE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628775"/>
            <a:ext cx="2400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3575" y="568325"/>
            <a:ext cx="702945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u="sng"/>
              <a:t>Placenta</a:t>
            </a:r>
          </a:p>
          <a:p>
            <a:r>
              <a:rPr lang="cs-CZ" b="1"/>
              <a:t>- estrogeny, progesteron, HCG</a:t>
            </a:r>
          </a:p>
          <a:p>
            <a:endParaRPr lang="cs-CZ" b="1"/>
          </a:p>
          <a:p>
            <a:r>
              <a:rPr lang="cs-CZ" b="1" u="sng"/>
              <a:t>Thymus</a:t>
            </a:r>
          </a:p>
          <a:p>
            <a:pPr>
              <a:buFontTx/>
              <a:buChar char="-"/>
            </a:pPr>
            <a:r>
              <a:rPr lang="cs-CZ" b="1"/>
              <a:t>thymosin, thymopoetin</a:t>
            </a:r>
          </a:p>
          <a:p>
            <a:pPr>
              <a:buFontTx/>
              <a:buChar char="-"/>
            </a:pPr>
            <a:endParaRPr lang="cs-CZ" b="1"/>
          </a:p>
          <a:p>
            <a:r>
              <a:rPr lang="cs-CZ" b="1" u="sng"/>
              <a:t>Gastro – entero- pankreatický komplex</a:t>
            </a:r>
          </a:p>
          <a:p>
            <a:pPr>
              <a:buFontTx/>
              <a:buChar char="-"/>
            </a:pPr>
            <a:r>
              <a:rPr lang="cs-CZ" b="1"/>
              <a:t>gastrin, sekretin, somatostatin, pankreozimin, cholecystokinin</a:t>
            </a:r>
          </a:p>
          <a:p>
            <a:pPr>
              <a:buFontTx/>
              <a:buChar char="-"/>
            </a:pPr>
            <a:endParaRPr lang="cs-CZ" b="1"/>
          </a:p>
          <a:p>
            <a:r>
              <a:rPr lang="cs-CZ" b="1" u="sng"/>
              <a:t>Plíce </a:t>
            </a:r>
          </a:p>
          <a:p>
            <a:pPr>
              <a:buFontTx/>
              <a:buChar char="-"/>
            </a:pPr>
            <a:r>
              <a:rPr lang="cs-CZ" b="1"/>
              <a:t> heparin, histamin</a:t>
            </a:r>
          </a:p>
          <a:p>
            <a:pPr>
              <a:buFontTx/>
              <a:buChar char="-"/>
            </a:pPr>
            <a:endParaRPr lang="cs-CZ" b="1"/>
          </a:p>
          <a:p>
            <a:r>
              <a:rPr lang="cs-CZ" b="1" u="sng"/>
              <a:t>Ledviny</a:t>
            </a:r>
          </a:p>
          <a:p>
            <a:pPr>
              <a:buFontTx/>
              <a:buChar char="-"/>
            </a:pPr>
            <a:r>
              <a:rPr lang="cs-CZ" b="1"/>
              <a:t>renin, erytropoetin</a:t>
            </a:r>
          </a:p>
          <a:p>
            <a:pPr>
              <a:buFontTx/>
              <a:buChar char="-"/>
            </a:pPr>
            <a:endParaRPr lang="cs-CZ" b="1"/>
          </a:p>
          <a:p>
            <a:r>
              <a:rPr lang="cs-CZ" b="1" u="sng"/>
              <a:t>Srdce</a:t>
            </a:r>
          </a:p>
          <a:p>
            <a:pPr>
              <a:buFontTx/>
              <a:buChar char="-"/>
            </a:pPr>
            <a:r>
              <a:rPr lang="cs-CZ" b="1"/>
              <a:t> myoendokrinní buňky</a:t>
            </a:r>
          </a:p>
          <a:p>
            <a:pPr>
              <a:buFontTx/>
              <a:buChar char="-"/>
            </a:pPr>
            <a:r>
              <a:rPr lang="cs-CZ" b="1"/>
              <a:t> kardiodilatin</a:t>
            </a:r>
          </a:p>
          <a:p>
            <a:pPr>
              <a:buFontTx/>
              <a:buChar char="-"/>
            </a:pPr>
            <a:endParaRPr lang="cs-CZ" b="1"/>
          </a:p>
          <a:p>
            <a:r>
              <a:rPr lang="cs-CZ" b="1" u="sng"/>
              <a:t>CNS</a:t>
            </a:r>
          </a:p>
          <a:p>
            <a:pPr>
              <a:buFontTx/>
              <a:buChar char="-"/>
            </a:pPr>
            <a:r>
              <a:rPr lang="cs-CZ" b="1"/>
              <a:t>endorfiny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6063" y="981075"/>
            <a:ext cx="24145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63575" y="542925"/>
            <a:ext cx="413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Štítná žláza </a:t>
            </a:r>
            <a:r>
              <a:rPr lang="cs-CZ" sz="2000" b="1" i="1">
                <a:solidFill>
                  <a:schemeClr val="accent2"/>
                </a:solidFill>
              </a:rPr>
              <a:t>(glandula thyroidea)</a:t>
            </a:r>
            <a:r>
              <a:rPr lang="cs-CZ" sz="20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885113" y="3500438"/>
            <a:ext cx="79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i="1"/>
              <a:t>lobus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740650" y="42926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i="1"/>
              <a:t>isthmus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 flipV="1">
            <a:off x="6588125" y="4292600"/>
            <a:ext cx="11509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7092950" y="3716338"/>
            <a:ext cx="7921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11150" y="1052513"/>
            <a:ext cx="3613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Folikulární buňky</a:t>
            </a:r>
          </a:p>
          <a:p>
            <a:r>
              <a:rPr lang="cs-CZ" b="1"/>
              <a:t> </a:t>
            </a:r>
          </a:p>
          <a:p>
            <a:r>
              <a:rPr lang="cs-CZ" b="1"/>
              <a:t>- </a:t>
            </a:r>
            <a:r>
              <a:rPr lang="cs-CZ" b="1" u="sng"/>
              <a:t>trijodthyronin</a:t>
            </a:r>
          </a:p>
          <a:p>
            <a:r>
              <a:rPr lang="cs-CZ" b="1"/>
              <a:t>- </a:t>
            </a:r>
            <a:r>
              <a:rPr lang="cs-CZ" b="1" u="sng"/>
              <a:t>tetrajodthyronin (thyroxin)</a:t>
            </a:r>
          </a:p>
          <a:p>
            <a:r>
              <a:rPr lang="cs-CZ" b="1"/>
              <a:t>- ovlivňují úroveň metabolismu,</a:t>
            </a:r>
          </a:p>
          <a:p>
            <a:r>
              <a:rPr lang="cs-CZ" b="1"/>
              <a:t>                  růst a vývoj</a:t>
            </a:r>
          </a:p>
          <a:p>
            <a:endParaRPr lang="cs-CZ" b="1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31775" y="3284538"/>
            <a:ext cx="455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Parafolikulární buňky</a:t>
            </a:r>
          </a:p>
          <a:p>
            <a:endParaRPr lang="cs-CZ" b="1"/>
          </a:p>
          <a:p>
            <a:r>
              <a:rPr lang="cs-CZ" b="1"/>
              <a:t> -</a:t>
            </a:r>
            <a:r>
              <a:rPr lang="cs-CZ" b="1" i="1" u="sng"/>
              <a:t> </a:t>
            </a:r>
            <a:r>
              <a:rPr lang="cs-CZ" b="1" u="sng"/>
              <a:t>kalcitonin</a:t>
            </a:r>
          </a:p>
          <a:p>
            <a:r>
              <a:rPr lang="cs-CZ" b="1"/>
              <a:t> - snižuje hladinu vápníku v krvi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19113" y="4864100"/>
            <a:ext cx="523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Příštítná tělíska </a:t>
            </a:r>
            <a:r>
              <a:rPr lang="cs-CZ" sz="2000" b="1" i="1">
                <a:solidFill>
                  <a:schemeClr val="accent2"/>
                </a:solidFill>
              </a:rPr>
              <a:t>(glandulae parathyroidae)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19113" y="5465763"/>
            <a:ext cx="286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4 tělíska</a:t>
            </a:r>
          </a:p>
          <a:p>
            <a:pPr>
              <a:buFontTx/>
              <a:buChar char="-"/>
            </a:pPr>
            <a:r>
              <a:rPr lang="cs-CZ" b="1" u="sng"/>
              <a:t>parathormon</a:t>
            </a:r>
          </a:p>
          <a:p>
            <a:pPr>
              <a:buFontTx/>
              <a:buChar char="-"/>
            </a:pPr>
            <a:r>
              <a:rPr lang="cs-CZ" b="1"/>
              <a:t>vyplavuje vápník z kostí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2924175"/>
            <a:ext cx="27908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50913" y="471488"/>
            <a:ext cx="413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Nadledvina </a:t>
            </a:r>
            <a:r>
              <a:rPr lang="cs-CZ" sz="2000" b="1" i="1">
                <a:solidFill>
                  <a:schemeClr val="accent2"/>
                </a:solidFill>
              </a:rPr>
              <a:t>(corpus suprarenale)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7950" y="1268413"/>
            <a:ext cx="75501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chemeClr val="accent2"/>
                </a:solidFill>
              </a:rPr>
              <a:t>Kůra</a:t>
            </a:r>
          </a:p>
          <a:p>
            <a:endParaRPr lang="cs-CZ" b="1" u="sng">
              <a:solidFill>
                <a:schemeClr val="accent2"/>
              </a:solidFill>
            </a:endParaRPr>
          </a:p>
          <a:p>
            <a:r>
              <a:rPr lang="cs-CZ" b="1" i="1" u="sng"/>
              <a:t>Mineralokortikoidy (aldosteron)</a:t>
            </a:r>
            <a:r>
              <a:rPr lang="cs-CZ" b="1"/>
              <a:t> – řídí zpětnou resorpci Na,exkreci K</a:t>
            </a:r>
          </a:p>
          <a:p>
            <a:endParaRPr lang="cs-CZ" b="1"/>
          </a:p>
          <a:p>
            <a:r>
              <a:rPr lang="cs-CZ" b="1" i="1" u="sng"/>
              <a:t>Glukokortikoidy (kortizol, kortikosteron)</a:t>
            </a:r>
            <a:r>
              <a:rPr lang="cs-CZ" b="1"/>
              <a:t> </a:t>
            </a:r>
          </a:p>
          <a:p>
            <a:r>
              <a:rPr lang="cs-CZ" b="1"/>
              <a:t>– podporují tvorbu glykogenu v játrech, přeměna aminokyselin</a:t>
            </a:r>
          </a:p>
          <a:p>
            <a:pPr>
              <a:buFontTx/>
              <a:buChar char="-"/>
            </a:pPr>
            <a:r>
              <a:rPr lang="cs-CZ" b="1"/>
              <a:t> imunosupresivní účinky</a:t>
            </a:r>
          </a:p>
          <a:p>
            <a:pPr>
              <a:buFontTx/>
              <a:buChar char="-"/>
            </a:pPr>
            <a:r>
              <a:rPr lang="cs-CZ" b="1"/>
              <a:t> podporuje celkovou odolnost organismus </a:t>
            </a:r>
          </a:p>
          <a:p>
            <a:r>
              <a:rPr lang="cs-CZ" b="1"/>
              <a:t>  </a:t>
            </a:r>
          </a:p>
          <a:p>
            <a:r>
              <a:rPr lang="cs-CZ" b="1" i="1" u="sng"/>
              <a:t>Androgeny </a:t>
            </a:r>
            <a:r>
              <a:rPr lang="cs-CZ" b="1" i="1"/>
              <a:t> </a:t>
            </a:r>
          </a:p>
          <a:p>
            <a:r>
              <a:rPr lang="cs-CZ" b="1" i="1"/>
              <a:t>- </a:t>
            </a:r>
            <a:r>
              <a:rPr lang="cs-CZ" b="1"/>
              <a:t>vylučovány v nepatrném množství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63513" y="4759325"/>
            <a:ext cx="58610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chemeClr val="accent2"/>
                </a:solidFill>
              </a:rPr>
              <a:t>Dřeň</a:t>
            </a:r>
          </a:p>
          <a:p>
            <a:endParaRPr lang="cs-CZ" b="1" u="sng"/>
          </a:p>
          <a:p>
            <a:r>
              <a:rPr lang="cs-CZ" b="1" i="1" u="sng"/>
              <a:t>Katecholaminy</a:t>
            </a:r>
          </a:p>
          <a:p>
            <a:r>
              <a:rPr lang="cs-CZ" b="1" i="1"/>
              <a:t>Adrenalin – </a:t>
            </a:r>
            <a:r>
              <a:rPr lang="cs-CZ" b="1"/>
              <a:t>podporuje srdeční činnost, ventilaci plic</a:t>
            </a:r>
          </a:p>
          <a:p>
            <a:r>
              <a:rPr lang="cs-CZ" b="1" i="1"/>
              <a:t>Noradrenalin – </a:t>
            </a:r>
            <a:r>
              <a:rPr lang="cs-CZ" b="1"/>
              <a:t>zvyšuje krevní tlak</a:t>
            </a:r>
          </a:p>
          <a:p>
            <a:r>
              <a:rPr lang="cs-CZ" b="1" i="1"/>
              <a:t>- </a:t>
            </a:r>
            <a:r>
              <a:rPr lang="cs-CZ" b="1"/>
              <a:t>Zvyšují pohotovost organismu při zátěži</a:t>
            </a:r>
          </a:p>
          <a:p>
            <a:endParaRPr lang="cs-CZ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863" y="836613"/>
            <a:ext cx="26177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9113" y="542925"/>
            <a:ext cx="410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Šišinka </a:t>
            </a:r>
            <a:r>
              <a:rPr lang="cs-CZ" sz="2000" b="1" i="1">
                <a:solidFill>
                  <a:schemeClr val="accent2"/>
                </a:solidFill>
              </a:rPr>
              <a:t>(epifýza, corpus pineale)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51275" y="908050"/>
            <a:ext cx="2736850" cy="5032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35013" y="1936750"/>
            <a:ext cx="2508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-součást diencephala</a:t>
            </a:r>
          </a:p>
          <a:p>
            <a:endParaRPr lang="cs-CZ" b="1"/>
          </a:p>
          <a:p>
            <a:endParaRPr lang="cs-CZ" b="1"/>
          </a:p>
          <a:p>
            <a:endParaRPr lang="cs-CZ" b="1"/>
          </a:p>
          <a:p>
            <a:r>
              <a:rPr lang="cs-CZ" b="1" u="sng"/>
              <a:t>Melatonin </a:t>
            </a:r>
          </a:p>
          <a:p>
            <a:r>
              <a:rPr lang="cs-CZ" b="1"/>
              <a:t>- hormon tmy</a:t>
            </a:r>
          </a:p>
          <a:p>
            <a:pPr>
              <a:buFontTx/>
              <a:buChar char="-"/>
            </a:pPr>
            <a:r>
              <a:rPr lang="cs-CZ" b="1"/>
              <a:t>řídí nástup puberty</a:t>
            </a:r>
          </a:p>
          <a:p>
            <a:pPr>
              <a:buFontTx/>
              <a:buChar char="-"/>
            </a:pPr>
            <a:r>
              <a:rPr lang="cs-CZ" b="1"/>
              <a:t>stimuluje imunitu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141663"/>
            <a:ext cx="3887787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04813" y="620713"/>
            <a:ext cx="193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Hypothalamus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1289050"/>
            <a:ext cx="8147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 b="1" i="1"/>
              <a:t>liberiny a statiny</a:t>
            </a:r>
            <a:r>
              <a:rPr lang="cs-CZ" b="1"/>
              <a:t> – ovlivňují produkci hormonů hypofýzy</a:t>
            </a:r>
          </a:p>
          <a:p>
            <a:pPr>
              <a:buFontTx/>
              <a:buChar char="-"/>
            </a:pPr>
            <a:endParaRPr lang="cs-CZ" b="1"/>
          </a:p>
          <a:p>
            <a:pPr>
              <a:buFontTx/>
              <a:buChar char="-"/>
            </a:pPr>
            <a:r>
              <a:rPr lang="cs-CZ" b="1" i="1"/>
              <a:t>vazopresin </a:t>
            </a:r>
            <a:r>
              <a:rPr lang="cs-CZ" b="1"/>
              <a:t>(antidiuretický hormon) a </a:t>
            </a:r>
            <a:r>
              <a:rPr lang="cs-CZ" b="1" i="1"/>
              <a:t>oxytocin</a:t>
            </a:r>
            <a:r>
              <a:rPr lang="cs-CZ" b="1"/>
              <a:t>, neurosekrece do zadního</a:t>
            </a:r>
          </a:p>
          <a:p>
            <a:pPr>
              <a:buFontTx/>
              <a:buChar char="-"/>
            </a:pPr>
            <a:r>
              <a:rPr lang="cs-CZ" b="1"/>
              <a:t> laloku hypofýzy</a:t>
            </a:r>
          </a:p>
          <a:p>
            <a:pPr>
              <a:buFontTx/>
              <a:buChar char="-"/>
            </a:pPr>
            <a:endParaRPr lang="cs-CZ"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7588" y="439738"/>
            <a:ext cx="386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Podvěsek mozkový (hypofýza)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92138" y="1196975"/>
            <a:ext cx="54927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Adenohypofýza</a:t>
            </a:r>
          </a:p>
          <a:p>
            <a:r>
              <a:rPr lang="cs-CZ" b="1"/>
              <a:t>- ovlivňuje ostatní žlázy s vnitřní sekrecí</a:t>
            </a:r>
          </a:p>
          <a:p>
            <a:r>
              <a:rPr lang="cs-CZ"/>
              <a:t> </a:t>
            </a:r>
          </a:p>
          <a:p>
            <a:r>
              <a:rPr lang="cs-CZ" b="1"/>
              <a:t>Růstový hormon – somatotropní (STH)</a:t>
            </a:r>
          </a:p>
          <a:p>
            <a:endParaRPr lang="cs-CZ" b="1"/>
          </a:p>
          <a:p>
            <a:r>
              <a:rPr lang="cs-CZ" b="1"/>
              <a:t>Adrenokortikotropní (ACTH)</a:t>
            </a:r>
          </a:p>
          <a:p>
            <a:endParaRPr lang="cs-CZ" b="1"/>
          </a:p>
          <a:p>
            <a:r>
              <a:rPr lang="cs-CZ" b="1"/>
              <a:t>Tyreotropní (TSH)</a:t>
            </a:r>
          </a:p>
          <a:p>
            <a:endParaRPr lang="cs-CZ" b="1"/>
          </a:p>
          <a:p>
            <a:r>
              <a:rPr lang="cs-CZ" b="1"/>
              <a:t>Gonadotropní  - folikulostimulační hormon (FSH)</a:t>
            </a:r>
          </a:p>
          <a:p>
            <a:r>
              <a:rPr lang="cs-CZ" b="1"/>
              <a:t>                            luteinizační hormon (LH)</a:t>
            </a:r>
          </a:p>
          <a:p>
            <a:r>
              <a:rPr lang="cs-CZ" b="1"/>
              <a:t>Prolaktin (LTH)</a:t>
            </a:r>
          </a:p>
          <a:p>
            <a:endParaRPr lang="cs-CZ" b="1"/>
          </a:p>
          <a:p>
            <a:r>
              <a:rPr lang="cs-CZ" b="1">
                <a:solidFill>
                  <a:schemeClr val="accent2"/>
                </a:solidFill>
              </a:rPr>
              <a:t>Neurohypofýza</a:t>
            </a:r>
          </a:p>
          <a:p>
            <a:endParaRPr lang="cs-CZ" b="1">
              <a:solidFill>
                <a:schemeClr val="accent2"/>
              </a:solidFill>
            </a:endParaRPr>
          </a:p>
          <a:p>
            <a:r>
              <a:rPr lang="cs-CZ" b="1"/>
              <a:t>Oxytocin, vazopresin z hypothalamu</a:t>
            </a:r>
          </a:p>
          <a:p>
            <a:endParaRPr lang="cs-CZ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40013" y="515938"/>
            <a:ext cx="399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Hierarchie hormonální regulace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57463" y="1711325"/>
            <a:ext cx="36512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b="1"/>
              <a:t>CNS (limbický systém)</a:t>
            </a:r>
          </a:p>
          <a:p>
            <a:pPr algn="ctr"/>
            <a:endParaRPr lang="cs-CZ" b="1"/>
          </a:p>
          <a:p>
            <a:pPr algn="ctr"/>
            <a:endParaRPr lang="cs-CZ" b="1"/>
          </a:p>
          <a:p>
            <a:pPr algn="ctr"/>
            <a:endParaRPr lang="cs-CZ" b="1"/>
          </a:p>
          <a:p>
            <a:pPr algn="ctr"/>
            <a:r>
              <a:rPr lang="cs-CZ" b="1"/>
              <a:t>Hypothalamus (liberiny, statiny)</a:t>
            </a:r>
          </a:p>
          <a:p>
            <a:pPr algn="ctr"/>
            <a:endParaRPr lang="cs-CZ" b="1"/>
          </a:p>
          <a:p>
            <a:pPr algn="ctr"/>
            <a:r>
              <a:rPr lang="cs-CZ" b="1"/>
              <a:t> </a:t>
            </a:r>
          </a:p>
          <a:p>
            <a:pPr algn="ctr"/>
            <a:endParaRPr lang="cs-CZ" b="1"/>
          </a:p>
          <a:p>
            <a:pPr algn="ctr"/>
            <a:r>
              <a:rPr lang="cs-CZ" b="1"/>
              <a:t>Hypofýza</a:t>
            </a:r>
          </a:p>
          <a:p>
            <a:pPr algn="ctr"/>
            <a:endParaRPr lang="cs-CZ" b="1"/>
          </a:p>
          <a:p>
            <a:pPr algn="ctr"/>
            <a:endParaRPr lang="cs-CZ" b="1"/>
          </a:p>
          <a:p>
            <a:pPr algn="ctr"/>
            <a:endParaRPr lang="cs-CZ" b="1"/>
          </a:p>
          <a:p>
            <a:pPr algn="ctr"/>
            <a:r>
              <a:rPr lang="cs-CZ" b="1"/>
              <a:t>Periferní žlázy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356100" y="22764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356100" y="3357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356100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7092950" y="213360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673350" y="523875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Endokrinní žlázy rozptýlené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852738"/>
            <a:ext cx="3024188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47675" y="1995488"/>
            <a:ext cx="501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Slinivka břišní (pancreas)</a:t>
            </a:r>
          </a:p>
          <a:p>
            <a:r>
              <a:rPr lang="cs-CZ" b="1"/>
              <a:t>Langerhansovy ostrůvky – inzulin, glukagon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87450" y="666750"/>
            <a:ext cx="198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</a:rPr>
              <a:t>Pohlavní žlázy 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620713"/>
            <a:ext cx="44672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644900"/>
            <a:ext cx="2016125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35013" y="4457700"/>
            <a:ext cx="3498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Varle (testis)</a:t>
            </a:r>
          </a:p>
          <a:p>
            <a:endParaRPr lang="cs-CZ" b="1">
              <a:solidFill>
                <a:schemeClr val="accent2"/>
              </a:solidFill>
            </a:endParaRPr>
          </a:p>
          <a:p>
            <a:r>
              <a:rPr lang="cs-CZ" b="1"/>
              <a:t>Leydigovy buňky - testosteron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0825" y="1700213"/>
            <a:ext cx="41259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>
                <a:solidFill>
                  <a:schemeClr val="accent2"/>
                </a:solidFill>
              </a:rPr>
              <a:t>Vaječník (ovarium)</a:t>
            </a:r>
          </a:p>
          <a:p>
            <a:r>
              <a:rPr lang="cs-CZ" b="1">
                <a:solidFill>
                  <a:schemeClr val="accent2"/>
                </a:solidFill>
              </a:rPr>
              <a:t> </a:t>
            </a:r>
          </a:p>
          <a:p>
            <a:r>
              <a:rPr lang="cs-CZ" b="1"/>
              <a:t>Folikuly – estrogen</a:t>
            </a:r>
          </a:p>
          <a:p>
            <a:r>
              <a:rPr lang="cs-CZ" b="1"/>
              <a:t>Žluté tělísko – progesteron </a:t>
            </a:r>
          </a:p>
          <a:p>
            <a:endParaRPr lang="cs-CZ" b="1"/>
          </a:p>
          <a:p>
            <a:endParaRPr lang="cs-CZ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311</Words>
  <Application>Microsoft Office PowerPoint</Application>
  <PresentationFormat>Předvádění na obrazovce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Arial</vt:lpstr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PavlikovaH</dc:creator>
  <cp:lastModifiedBy>Miroslava Kubíčková</cp:lastModifiedBy>
  <cp:revision>14</cp:revision>
  <dcterms:created xsi:type="dcterms:W3CDTF">2006-09-08T09:06:27Z</dcterms:created>
  <dcterms:modified xsi:type="dcterms:W3CDTF">2020-03-30T14:36:30Z</dcterms:modified>
</cp:coreProperties>
</file>