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538" r:id="rId2"/>
    <p:sldId id="258" r:id="rId3"/>
    <p:sldId id="259" r:id="rId4"/>
    <p:sldId id="260" r:id="rId5"/>
    <p:sldId id="389" r:id="rId6"/>
    <p:sldId id="261" r:id="rId7"/>
    <p:sldId id="264" r:id="rId8"/>
    <p:sldId id="388" r:id="rId9"/>
    <p:sldId id="540" r:id="rId10"/>
    <p:sldId id="385" r:id="rId11"/>
    <p:sldId id="325" r:id="rId12"/>
    <p:sldId id="337" r:id="rId13"/>
    <p:sldId id="418" r:id="rId14"/>
    <p:sldId id="543" r:id="rId15"/>
    <p:sldId id="546" r:id="rId16"/>
    <p:sldId id="548" r:id="rId17"/>
    <p:sldId id="547" r:id="rId18"/>
    <p:sldId id="551" r:id="rId19"/>
    <p:sldId id="553" r:id="rId20"/>
    <p:sldId id="554" r:id="rId21"/>
    <p:sldId id="549" r:id="rId22"/>
    <p:sldId id="550" r:id="rId23"/>
    <p:sldId id="545" r:id="rId24"/>
    <p:sldId id="555" r:id="rId25"/>
    <p:sldId id="477" r:id="rId26"/>
    <p:sldId id="480" r:id="rId27"/>
    <p:sldId id="544" r:id="rId28"/>
    <p:sldId id="478" r:id="rId29"/>
    <p:sldId id="479" r:id="rId30"/>
    <p:sldId id="326" r:id="rId31"/>
    <p:sldId id="386" r:id="rId32"/>
    <p:sldId id="362" r:id="rId33"/>
    <p:sldId id="423" r:id="rId34"/>
    <p:sldId id="424" r:id="rId35"/>
    <p:sldId id="425" r:id="rId36"/>
    <p:sldId id="431" r:id="rId37"/>
    <p:sldId id="575" r:id="rId38"/>
    <p:sldId id="435" r:id="rId39"/>
    <p:sldId id="530" r:id="rId40"/>
    <p:sldId id="532" r:id="rId41"/>
    <p:sldId id="426" r:id="rId42"/>
    <p:sldId id="427" r:id="rId43"/>
    <p:sldId id="410" r:id="rId44"/>
    <p:sldId id="405" r:id="rId45"/>
    <p:sldId id="412" r:id="rId46"/>
    <p:sldId id="415" r:id="rId47"/>
    <p:sldId id="416" r:id="rId48"/>
    <p:sldId id="559" r:id="rId49"/>
    <p:sldId id="403" r:id="rId50"/>
    <p:sldId id="404" r:id="rId51"/>
    <p:sldId id="402" r:id="rId52"/>
    <p:sldId id="400" r:id="rId53"/>
    <p:sldId id="456" r:id="rId54"/>
    <p:sldId id="356" r:id="rId55"/>
    <p:sldId id="444" r:id="rId5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me" initials="" lastIdx="2" clrIdx="0"/>
  <p:cmAuthor id="1" name="katedra zoologie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FFFF"/>
    <a:srgbClr val="FF00FF"/>
    <a:srgbClr val="FF0066"/>
    <a:srgbClr val="00CC00"/>
    <a:srgbClr val="FFFF00"/>
    <a:srgbClr val="CCCCFF"/>
    <a:srgbClr val="6699FF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579" autoAdjust="0"/>
    <p:restoredTop sz="95667" autoAdjust="0"/>
  </p:normalViewPr>
  <p:slideViewPr>
    <p:cSldViewPr>
      <p:cViewPr>
        <p:scale>
          <a:sx n="66" d="100"/>
          <a:sy n="66" d="100"/>
        </p:scale>
        <p:origin x="-606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3184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8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318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318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2E80F177-9303-472E-AD72-553AE16E785D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B792B-AA76-4F92-8B97-FDADA4FF007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18E14-4A3F-49D2-94AA-E88B1F94436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F8BBE-803D-4F99-9895-001F9A076F3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D6DA6-BBBE-456F-83A1-CC00C0AB7C8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2124C-40BA-44FE-84AB-ABC0524E5AA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076FE-D68B-4F6D-9504-95969AC6B5F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65D8F-A6D8-4C7F-B80F-0F22B7C9E1A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2B7B0-9DB5-4B22-A83A-4AC53BCA1A2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D0D77-4565-4178-8510-8852691DC5F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64127-E200-4EAD-B07C-285A8DCD846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6F4AC-EED8-44BF-B92F-6AAA3016FCE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D43E6B13-CD15-47F3-9243-DDF03994AABD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Uzivatel\Plocha\DIPLOMKA\18.duben.pp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Uzivatel\Plocha\DIPLOMKA\18.duben.pp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file:///C:\Documents%20and%20Settings\Uzivatel\Plocha\DIPLOMKA\Tabulky\Typ%20chemick&#233;%20struktury.doc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Uzivatel\Plocha\DIPLOMKA\30.b&#345;ezen.ppt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Documents%20and%20Settings\Uzivatel\Plocha\DIPLOMKA\Tabulky\Typ%20chemick&#233;%20struktury.doc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file:///C:\Documents%20and%20Settings\OEM\DIPLOMANTI\OBH&#193;JEN&#201;%20DP\1.%20KUNERTOV&#193;%20Blanka\CD%20Kunertov&#225;\Typ%20chemick&#233;%20struktury.doc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99FF66">
                <a:gamma/>
                <a:tint val="0"/>
                <a:invGamma/>
              </a:srgbClr>
            </a:gs>
            <a:gs pos="100000">
              <a:srgbClr val="99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4" name="WordArt 4"/>
          <p:cNvSpPr>
            <a:spLocks noChangeArrowheads="1" noChangeShapeType="1" noTextEdit="1"/>
          </p:cNvSpPr>
          <p:nvPr/>
        </p:nvSpPr>
        <p:spPr bwMode="auto">
          <a:xfrm>
            <a:off x="468313" y="981075"/>
            <a:ext cx="8207375" cy="266382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cs-CZ" sz="3600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Arial Black"/>
              </a:rPr>
              <a:t>Obecná endokrinologie</a:t>
            </a:r>
          </a:p>
        </p:txBody>
      </p:sp>
      <p:sp>
        <p:nvSpPr>
          <p:cNvPr id="389125" name="Text Box 5"/>
          <p:cNvSpPr txBox="1">
            <a:spLocks noChangeArrowheads="1"/>
          </p:cNvSpPr>
          <p:nvPr/>
        </p:nvSpPr>
        <p:spPr bwMode="auto">
          <a:xfrm>
            <a:off x="3870325" y="3500438"/>
            <a:ext cx="1225550" cy="13112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cs-CZ" sz="8000">
                <a:latin typeface="Times New Roman" pitchFamily="18" charset="0"/>
              </a:rPr>
              <a:t>II.</a:t>
            </a:r>
          </a:p>
        </p:txBody>
      </p:sp>
      <p:sp>
        <p:nvSpPr>
          <p:cNvPr id="389126" name="WordArt 6"/>
          <p:cNvSpPr>
            <a:spLocks noChangeArrowheads="1" noChangeShapeType="1" noTextEdit="1"/>
          </p:cNvSpPr>
          <p:nvPr/>
        </p:nvSpPr>
        <p:spPr bwMode="auto">
          <a:xfrm>
            <a:off x="1619250" y="4868863"/>
            <a:ext cx="5848350" cy="6286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cs-CZ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Hormony: klasifikace</a:t>
            </a:r>
          </a:p>
        </p:txBody>
      </p:sp>
      <p:sp>
        <p:nvSpPr>
          <p:cNvPr id="389129" name="Rectangle 9"/>
          <p:cNvSpPr>
            <a:spLocks noChangeArrowheads="1"/>
          </p:cNvSpPr>
          <p:nvPr/>
        </p:nvSpPr>
        <p:spPr bwMode="auto">
          <a:xfrm>
            <a:off x="8701088" y="0"/>
            <a:ext cx="44291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66">
                <a:gamma/>
                <a:tint val="0"/>
                <a:invGamma/>
              </a:srgbClr>
            </a:gs>
            <a:gs pos="100000">
              <a:srgbClr val="66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806" name="Group 462"/>
          <p:cNvGraphicFramePr>
            <a:graphicFrameLocks noGrp="1"/>
          </p:cNvGraphicFramePr>
          <p:nvPr/>
        </p:nvGraphicFramePr>
        <p:xfrm>
          <a:off x="323850" y="1844675"/>
          <a:ext cx="8640763" cy="4181159"/>
        </p:xfrm>
        <a:graphic>
          <a:graphicData uri="http://schemas.openxmlformats.org/drawingml/2006/table">
            <a:tbl>
              <a:tblPr/>
              <a:tblGrid>
                <a:gridCol w="3095625"/>
                <a:gridCol w="2305050"/>
                <a:gridCol w="3240088"/>
              </a:tblGrid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Žlázy s vnitřní sekrecí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(specializované orgány)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Tkáně: difúzně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rozptýlené buňky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Některé nervové buňky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(neurosekreční buňky)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šišinka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tenké střevo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hypothalamus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štítná žláza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tlusté střevo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příštitná tělíska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žaludek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pankreas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játra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kůra nadledviny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ledviny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varlata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mozek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vaječníky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srdce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plodové lůžko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adenohypofýza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547" name="AutoShape 203"/>
          <p:cNvSpPr>
            <a:spLocks noChangeArrowheads="1"/>
          </p:cNvSpPr>
          <p:nvPr/>
        </p:nvSpPr>
        <p:spPr bwMode="auto">
          <a:xfrm>
            <a:off x="611188" y="404813"/>
            <a:ext cx="7921625" cy="7921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Arial" charset="0"/>
            </a:endParaRPr>
          </a:p>
        </p:txBody>
      </p:sp>
      <p:sp>
        <p:nvSpPr>
          <p:cNvPr id="185807" name="WordArt 463"/>
          <p:cNvSpPr>
            <a:spLocks noChangeArrowheads="1" noChangeShapeType="1" noTextEdit="1"/>
          </p:cNvSpPr>
          <p:nvPr/>
        </p:nvSpPr>
        <p:spPr bwMode="auto">
          <a:xfrm>
            <a:off x="1042988" y="549275"/>
            <a:ext cx="7056437" cy="43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000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MÍSTO SYNTÉZY HORMONU V TĚLE</a:t>
            </a:r>
          </a:p>
        </p:txBody>
      </p:sp>
      <p:sp>
        <p:nvSpPr>
          <p:cNvPr id="185907" name="Rectangle 563"/>
          <p:cNvSpPr>
            <a:spLocks noChangeArrowheads="1"/>
          </p:cNvSpPr>
          <p:nvPr/>
        </p:nvSpPr>
        <p:spPr bwMode="auto">
          <a:xfrm>
            <a:off x="8618538" y="0"/>
            <a:ext cx="52546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II-10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66">
                <a:gamma/>
                <a:tint val="0"/>
                <a:invGamma/>
              </a:srgbClr>
            </a:gs>
            <a:gs pos="100000">
              <a:srgbClr val="66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5" name="AutoShape 7"/>
          <p:cNvSpPr>
            <a:spLocks noChangeArrowheads="1"/>
          </p:cNvSpPr>
          <p:nvPr/>
        </p:nvSpPr>
        <p:spPr bwMode="auto">
          <a:xfrm>
            <a:off x="2700338" y="981075"/>
            <a:ext cx="3671887" cy="792163"/>
          </a:xfrm>
          <a:prstGeom prst="downArrowCallout">
            <a:avLst>
              <a:gd name="adj1" fmla="val 32061"/>
              <a:gd name="adj2" fmla="val 115882"/>
              <a:gd name="adj3" fmla="val 14731"/>
              <a:gd name="adj4" fmla="val 66667"/>
            </a:avLst>
          </a:prstGeom>
          <a:solidFill>
            <a:srgbClr val="FF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000">
                <a:solidFill>
                  <a:schemeClr val="bg1"/>
                </a:solidFill>
                <a:latin typeface="Arial" charset="0"/>
              </a:rPr>
              <a:t>ŽLÁZY S VNITŘNÍ SEKRECÍ</a:t>
            </a:r>
          </a:p>
        </p:txBody>
      </p:sp>
      <p:sp>
        <p:nvSpPr>
          <p:cNvPr id="104461" name="Text Box 13"/>
          <p:cNvSpPr txBox="1">
            <a:spLocks noChangeArrowheads="1"/>
          </p:cNvSpPr>
          <p:nvPr/>
        </p:nvSpPr>
        <p:spPr bwMode="auto">
          <a:xfrm>
            <a:off x="323850" y="3284538"/>
            <a:ext cx="2124075" cy="3282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r>
              <a:rPr lang="cs-CZ" sz="1400">
                <a:latin typeface="Arial" charset="0"/>
              </a:rPr>
              <a:t>Soustava žláz s vnitřní sekrecí je jednou ze dvou řídících soustav. Ovlivňuje činnost organismu pomocí hormonů (inkretů), což je označováno jako </a:t>
            </a:r>
            <a:r>
              <a:rPr lang="cs-CZ" sz="1400" i="1" u="sng">
                <a:latin typeface="Arial" charset="0"/>
              </a:rPr>
              <a:t>humorální regulace</a:t>
            </a:r>
            <a:r>
              <a:rPr lang="cs-CZ" sz="1400">
                <a:latin typeface="Arial" charset="0"/>
              </a:rPr>
              <a:t>. </a:t>
            </a:r>
          </a:p>
          <a:p>
            <a:endParaRPr lang="cs-CZ" sz="1400">
              <a:latin typeface="Arial" charset="0"/>
            </a:endParaRPr>
          </a:p>
          <a:p>
            <a:r>
              <a:rPr lang="cs-CZ" sz="1400">
                <a:latin typeface="Arial" charset="0"/>
              </a:rPr>
              <a:t>Spolu s nervovou soustavou, která provádí nervovou regulaci, řídí činnost jednotlivých orgánů,     i celého těla.</a:t>
            </a:r>
          </a:p>
        </p:txBody>
      </p:sp>
      <p:sp>
        <p:nvSpPr>
          <p:cNvPr id="104463" name="Text Box 15"/>
          <p:cNvSpPr txBox="1">
            <a:spLocks noChangeArrowheads="1"/>
          </p:cNvSpPr>
          <p:nvPr/>
        </p:nvSpPr>
        <p:spPr bwMode="auto">
          <a:xfrm>
            <a:off x="6516688" y="3429000"/>
            <a:ext cx="2484437" cy="264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r>
              <a:rPr lang="cs-CZ" sz="1400">
                <a:latin typeface="Arial" charset="0"/>
              </a:rPr>
              <a:t>Obě uvedené řídící soustavy jsou na sobě závislé (neurohumorální korelace)  a vzájemně se ovlivňují. </a:t>
            </a:r>
          </a:p>
          <a:p>
            <a:pPr algn="ctr"/>
            <a:endParaRPr lang="cs-CZ" sz="1400">
              <a:latin typeface="Arial" charset="0"/>
            </a:endParaRPr>
          </a:p>
          <a:p>
            <a:pPr algn="ctr"/>
            <a:endParaRPr lang="cs-CZ" sz="1400">
              <a:latin typeface="Arial" charset="0"/>
            </a:endParaRPr>
          </a:p>
          <a:p>
            <a:r>
              <a:rPr lang="cs-CZ" sz="1400">
                <a:latin typeface="Arial" charset="0"/>
              </a:rPr>
              <a:t>Místem nejúčinějšího vzájemného ovlivnění obou systémů je</a:t>
            </a:r>
          </a:p>
          <a:p>
            <a:r>
              <a:rPr lang="cs-CZ" sz="1400">
                <a:latin typeface="Arial" charset="0"/>
              </a:rPr>
              <a:t> </a:t>
            </a:r>
            <a:r>
              <a:rPr lang="cs-CZ" sz="1400" u="sng">
                <a:latin typeface="Arial" charset="0"/>
              </a:rPr>
              <a:t>hypofýza a  nadledviny</a:t>
            </a:r>
            <a:r>
              <a:rPr lang="cs-CZ" sz="1400">
                <a:latin typeface="Arial" charset="0"/>
              </a:rPr>
              <a:t> </a:t>
            </a:r>
          </a:p>
          <a:p>
            <a:r>
              <a:rPr lang="cs-CZ" sz="1400">
                <a:latin typeface="Arial" charset="0"/>
              </a:rPr>
              <a:t>(</a:t>
            </a:r>
            <a:r>
              <a:rPr lang="cs-CZ" sz="1400" i="1" u="sng">
                <a:latin typeface="Arial" charset="0"/>
              </a:rPr>
              <a:t>neuroendokrinní regulace</a:t>
            </a:r>
            <a:r>
              <a:rPr lang="cs-CZ" sz="1400">
                <a:latin typeface="Arial" charset="0"/>
              </a:rPr>
              <a:t>)</a:t>
            </a:r>
          </a:p>
        </p:txBody>
      </p:sp>
      <p:sp>
        <p:nvSpPr>
          <p:cNvPr id="104487" name="AutoShape 39"/>
          <p:cNvSpPr>
            <a:spLocks noChangeArrowheads="1"/>
          </p:cNvSpPr>
          <p:nvPr/>
        </p:nvSpPr>
        <p:spPr bwMode="auto">
          <a:xfrm>
            <a:off x="7092950" y="1484313"/>
            <a:ext cx="1873250" cy="430212"/>
          </a:xfrm>
          <a:prstGeom prst="roundRect">
            <a:avLst>
              <a:gd name="adj" fmla="val 50000"/>
            </a:avLst>
          </a:prstGeom>
          <a:solidFill>
            <a:srgbClr val="FFCCFF"/>
          </a:solidFill>
          <a:ln w="222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>
                <a:latin typeface="Arial" charset="0"/>
              </a:rPr>
              <a:t>PŘÍŠTITNÁ TĚLÍSKA</a:t>
            </a:r>
          </a:p>
        </p:txBody>
      </p:sp>
      <p:sp>
        <p:nvSpPr>
          <p:cNvPr id="104488" name="AutoShape 40"/>
          <p:cNvSpPr>
            <a:spLocks noChangeArrowheads="1"/>
          </p:cNvSpPr>
          <p:nvPr/>
        </p:nvSpPr>
        <p:spPr bwMode="auto">
          <a:xfrm>
            <a:off x="7092950" y="981075"/>
            <a:ext cx="1439863" cy="431800"/>
          </a:xfrm>
          <a:prstGeom prst="roundRect">
            <a:avLst>
              <a:gd name="adj" fmla="val 50000"/>
            </a:avLst>
          </a:prstGeom>
          <a:solidFill>
            <a:srgbClr val="FFCCFF"/>
          </a:solidFill>
          <a:ln w="222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>
                <a:latin typeface="Arial" charset="0"/>
              </a:rPr>
              <a:t>NADLEDVINY</a:t>
            </a:r>
          </a:p>
        </p:txBody>
      </p:sp>
      <p:sp>
        <p:nvSpPr>
          <p:cNvPr id="104489" name="AutoShape 41"/>
          <p:cNvSpPr>
            <a:spLocks noChangeArrowheads="1"/>
          </p:cNvSpPr>
          <p:nvPr/>
        </p:nvSpPr>
        <p:spPr bwMode="auto">
          <a:xfrm>
            <a:off x="250825" y="2133600"/>
            <a:ext cx="1368425" cy="430213"/>
          </a:xfrm>
          <a:prstGeom prst="roundRect">
            <a:avLst>
              <a:gd name="adj" fmla="val 50000"/>
            </a:avLst>
          </a:prstGeom>
          <a:solidFill>
            <a:srgbClr val="FFCCFF"/>
          </a:solidFill>
          <a:ln w="222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>
                <a:latin typeface="Arial" charset="0"/>
              </a:rPr>
              <a:t>PANKREAS</a:t>
            </a:r>
          </a:p>
        </p:txBody>
      </p:sp>
      <p:sp>
        <p:nvSpPr>
          <p:cNvPr id="104490" name="AutoShape 42"/>
          <p:cNvSpPr>
            <a:spLocks noChangeArrowheads="1"/>
          </p:cNvSpPr>
          <p:nvPr/>
        </p:nvSpPr>
        <p:spPr bwMode="auto">
          <a:xfrm>
            <a:off x="250825" y="1484313"/>
            <a:ext cx="1800225" cy="574675"/>
          </a:xfrm>
          <a:prstGeom prst="roundRect">
            <a:avLst>
              <a:gd name="adj" fmla="val 50000"/>
            </a:avLst>
          </a:prstGeom>
          <a:solidFill>
            <a:srgbClr val="FFCCFF"/>
          </a:solidFill>
          <a:ln w="222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>
                <a:latin typeface="Arial" charset="0"/>
              </a:rPr>
              <a:t>VAJEČNÍKY, </a:t>
            </a:r>
          </a:p>
          <a:p>
            <a:pPr algn="ctr"/>
            <a:r>
              <a:rPr lang="cs-CZ" sz="1400">
                <a:latin typeface="Arial" charset="0"/>
              </a:rPr>
              <a:t>PLODOVÉ LUŽKO</a:t>
            </a:r>
          </a:p>
        </p:txBody>
      </p:sp>
      <p:sp>
        <p:nvSpPr>
          <p:cNvPr id="104491" name="AutoShape 43"/>
          <p:cNvSpPr>
            <a:spLocks noChangeArrowheads="1"/>
          </p:cNvSpPr>
          <p:nvPr/>
        </p:nvSpPr>
        <p:spPr bwMode="auto">
          <a:xfrm>
            <a:off x="7092950" y="2492375"/>
            <a:ext cx="1081088" cy="431800"/>
          </a:xfrm>
          <a:prstGeom prst="roundRect">
            <a:avLst>
              <a:gd name="adj" fmla="val 50000"/>
            </a:avLst>
          </a:prstGeom>
          <a:solidFill>
            <a:srgbClr val="FFCCFF"/>
          </a:solidFill>
          <a:ln w="222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>
                <a:latin typeface="Arial" charset="0"/>
              </a:rPr>
              <a:t>ŠIŚINKA</a:t>
            </a:r>
          </a:p>
        </p:txBody>
      </p:sp>
      <p:sp>
        <p:nvSpPr>
          <p:cNvPr id="104492" name="AutoShape 44"/>
          <p:cNvSpPr>
            <a:spLocks noChangeArrowheads="1"/>
          </p:cNvSpPr>
          <p:nvPr/>
        </p:nvSpPr>
        <p:spPr bwMode="auto">
          <a:xfrm>
            <a:off x="323850" y="981075"/>
            <a:ext cx="1295400" cy="431800"/>
          </a:xfrm>
          <a:prstGeom prst="roundRect">
            <a:avLst>
              <a:gd name="adj" fmla="val 50000"/>
            </a:avLst>
          </a:prstGeom>
          <a:solidFill>
            <a:srgbClr val="FFCCFF"/>
          </a:solidFill>
          <a:ln w="222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>
                <a:latin typeface="Arial" charset="0"/>
              </a:rPr>
              <a:t>VARLATA</a:t>
            </a:r>
          </a:p>
        </p:txBody>
      </p:sp>
      <p:sp>
        <p:nvSpPr>
          <p:cNvPr id="104493" name="AutoShape 45"/>
          <p:cNvSpPr>
            <a:spLocks noChangeArrowheads="1"/>
          </p:cNvSpPr>
          <p:nvPr/>
        </p:nvSpPr>
        <p:spPr bwMode="auto">
          <a:xfrm>
            <a:off x="7092950" y="1989138"/>
            <a:ext cx="1584325" cy="431800"/>
          </a:xfrm>
          <a:prstGeom prst="roundRect">
            <a:avLst>
              <a:gd name="adj" fmla="val 50000"/>
            </a:avLst>
          </a:prstGeom>
          <a:solidFill>
            <a:srgbClr val="FFCCFF"/>
          </a:solidFill>
          <a:ln w="222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>
                <a:latin typeface="Arial" charset="0"/>
              </a:rPr>
              <a:t>ŠTÍTNÁ ŽLÁZA</a:t>
            </a:r>
          </a:p>
        </p:txBody>
      </p:sp>
      <p:sp>
        <p:nvSpPr>
          <p:cNvPr id="104494" name="AutoShape 46"/>
          <p:cNvSpPr>
            <a:spLocks noChangeArrowheads="1"/>
          </p:cNvSpPr>
          <p:nvPr/>
        </p:nvSpPr>
        <p:spPr bwMode="auto">
          <a:xfrm>
            <a:off x="250825" y="2636838"/>
            <a:ext cx="1727200" cy="431800"/>
          </a:xfrm>
          <a:prstGeom prst="roundRect">
            <a:avLst>
              <a:gd name="adj" fmla="val 50000"/>
            </a:avLst>
          </a:prstGeom>
          <a:solidFill>
            <a:srgbClr val="FFCCFF"/>
          </a:solidFill>
          <a:ln w="222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>
                <a:latin typeface="Arial" charset="0"/>
              </a:rPr>
              <a:t>ADENOHYPOFÝZA</a:t>
            </a:r>
          </a:p>
        </p:txBody>
      </p:sp>
      <p:sp>
        <p:nvSpPr>
          <p:cNvPr id="104496" name="AutoShape 48"/>
          <p:cNvSpPr>
            <a:spLocks noChangeArrowheads="1"/>
          </p:cNvSpPr>
          <p:nvPr/>
        </p:nvSpPr>
        <p:spPr bwMode="auto">
          <a:xfrm>
            <a:off x="250825" y="260350"/>
            <a:ext cx="8642350" cy="5762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Arial" charset="0"/>
            </a:endParaRPr>
          </a:p>
        </p:txBody>
      </p:sp>
      <p:sp>
        <p:nvSpPr>
          <p:cNvPr id="104497" name="WordArt 49"/>
          <p:cNvSpPr>
            <a:spLocks noChangeArrowheads="1" noChangeShapeType="1" noTextEdit="1"/>
          </p:cNvSpPr>
          <p:nvPr/>
        </p:nvSpPr>
        <p:spPr bwMode="auto">
          <a:xfrm>
            <a:off x="1187450" y="333375"/>
            <a:ext cx="67691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000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MÍSTO SYNTÉZY HORMONU V TĚLE</a:t>
            </a:r>
          </a:p>
        </p:txBody>
      </p:sp>
      <p:sp>
        <p:nvSpPr>
          <p:cNvPr id="104498" name="Text Box 50"/>
          <p:cNvSpPr txBox="1">
            <a:spLocks noChangeArrowheads="1"/>
          </p:cNvSpPr>
          <p:nvPr/>
        </p:nvSpPr>
        <p:spPr bwMode="auto">
          <a:xfrm>
            <a:off x="2124075" y="1844675"/>
            <a:ext cx="4718050" cy="64135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>
                <a:latin typeface="Arial" charset="0"/>
              </a:rPr>
              <a:t>Žlázové buňky jsou seskupené do orgánů</a:t>
            </a:r>
          </a:p>
          <a:p>
            <a:pPr algn="ctr"/>
            <a:r>
              <a:rPr lang="cs-CZ">
                <a:latin typeface="Arial" charset="0"/>
              </a:rPr>
              <a:t> a vytvářejí tak endokrinní tkáň</a:t>
            </a:r>
          </a:p>
        </p:txBody>
      </p:sp>
      <p:pic>
        <p:nvPicPr>
          <p:cNvPr id="104500" name="Picture 5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24000"/>
          </a:blip>
          <a:srcRect/>
          <a:stretch>
            <a:fillRect/>
          </a:stretch>
        </p:blipFill>
        <p:spPr bwMode="auto">
          <a:xfrm>
            <a:off x="2771775" y="3141663"/>
            <a:ext cx="3454400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4507" name="Group 59"/>
          <p:cNvGrpSpPr>
            <a:grpSpLocks/>
          </p:cNvGrpSpPr>
          <p:nvPr/>
        </p:nvGrpSpPr>
        <p:grpSpPr bwMode="auto">
          <a:xfrm>
            <a:off x="2771775" y="5229225"/>
            <a:ext cx="3236913" cy="598488"/>
            <a:chOff x="1882" y="3294"/>
            <a:chExt cx="1909" cy="368"/>
          </a:xfrm>
        </p:grpSpPr>
        <p:sp>
          <p:nvSpPr>
            <p:cNvPr id="104501" name="Text Box 53"/>
            <p:cNvSpPr txBox="1">
              <a:spLocks noChangeArrowheads="1"/>
            </p:cNvSpPr>
            <p:nvPr/>
          </p:nvSpPr>
          <p:spPr bwMode="auto">
            <a:xfrm>
              <a:off x="1882" y="3294"/>
              <a:ext cx="866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400">
                  <a:solidFill>
                    <a:srgbClr val="CC0000"/>
                  </a:solidFill>
                  <a:latin typeface="Arial" charset="0"/>
                </a:rPr>
                <a:t>endokrinní tkáň</a:t>
              </a:r>
            </a:p>
          </p:txBody>
        </p:sp>
        <p:sp>
          <p:nvSpPr>
            <p:cNvPr id="104502" name="Text Box 54"/>
            <p:cNvSpPr txBox="1">
              <a:spLocks noChangeArrowheads="1"/>
            </p:cNvSpPr>
            <p:nvPr/>
          </p:nvSpPr>
          <p:spPr bwMode="auto">
            <a:xfrm>
              <a:off x="2925" y="3475"/>
              <a:ext cx="86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400">
                  <a:solidFill>
                    <a:srgbClr val="CC0000"/>
                  </a:solidFill>
                  <a:latin typeface="Arial" charset="0"/>
                </a:rPr>
                <a:t>váčky</a:t>
              </a:r>
            </a:p>
          </p:txBody>
        </p:sp>
      </p:grpSp>
      <p:sp>
        <p:nvSpPr>
          <p:cNvPr id="104503" name="Text Box 55"/>
          <p:cNvSpPr txBox="1">
            <a:spLocks noChangeArrowheads="1"/>
          </p:cNvSpPr>
          <p:nvPr/>
        </p:nvSpPr>
        <p:spPr bwMode="auto">
          <a:xfrm>
            <a:off x="5219700" y="4941888"/>
            <a:ext cx="146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>
                <a:solidFill>
                  <a:srgbClr val="CC0000"/>
                </a:solidFill>
                <a:latin typeface="Arial" charset="0"/>
              </a:rPr>
              <a:t>exocytosa</a:t>
            </a:r>
          </a:p>
        </p:txBody>
      </p:sp>
      <p:sp>
        <p:nvSpPr>
          <p:cNvPr id="104504" name="Text Box 56"/>
          <p:cNvSpPr txBox="1">
            <a:spLocks noChangeArrowheads="1"/>
          </p:cNvSpPr>
          <p:nvPr/>
        </p:nvSpPr>
        <p:spPr bwMode="auto">
          <a:xfrm>
            <a:off x="2124075" y="4508500"/>
            <a:ext cx="1468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>
                <a:solidFill>
                  <a:srgbClr val="CC0000"/>
                </a:solidFill>
                <a:latin typeface="Arial" charset="0"/>
              </a:rPr>
              <a:t>tok krve</a:t>
            </a:r>
          </a:p>
        </p:txBody>
      </p:sp>
      <p:sp>
        <p:nvSpPr>
          <p:cNvPr id="104509" name="Text Box 61"/>
          <p:cNvSpPr txBox="1">
            <a:spLocks noChangeArrowheads="1"/>
          </p:cNvSpPr>
          <p:nvPr/>
        </p:nvSpPr>
        <p:spPr bwMode="auto">
          <a:xfrm>
            <a:off x="3276600" y="2781300"/>
            <a:ext cx="2520950" cy="392113"/>
          </a:xfrm>
          <a:prstGeom prst="rect">
            <a:avLst/>
          </a:prstGeom>
          <a:solidFill>
            <a:srgbClr val="FFFF00"/>
          </a:solidFill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>
                <a:latin typeface="Arial" charset="0"/>
              </a:rPr>
              <a:t>Produkují HORMONY</a:t>
            </a:r>
          </a:p>
        </p:txBody>
      </p:sp>
      <p:sp>
        <p:nvSpPr>
          <p:cNvPr id="104510" name="Rectangle 62"/>
          <p:cNvSpPr>
            <a:spLocks noChangeArrowheads="1"/>
          </p:cNvSpPr>
          <p:nvPr/>
        </p:nvSpPr>
        <p:spPr bwMode="auto">
          <a:xfrm>
            <a:off x="8618538" y="0"/>
            <a:ext cx="52546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II-11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66">
                <a:gamma/>
                <a:tint val="0"/>
                <a:invGamma/>
              </a:srgbClr>
            </a:gs>
            <a:gs pos="100000">
              <a:srgbClr val="66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36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196975"/>
            <a:ext cx="4497388" cy="50403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23938" name="Rectangle 34"/>
          <p:cNvSpPr>
            <a:spLocks noChangeArrowheads="1"/>
          </p:cNvSpPr>
          <p:nvPr/>
        </p:nvSpPr>
        <p:spPr bwMode="auto">
          <a:xfrm>
            <a:off x="755650" y="260350"/>
            <a:ext cx="7416800" cy="720725"/>
          </a:xfrm>
          <a:prstGeom prst="rect">
            <a:avLst/>
          </a:prstGeom>
          <a:solidFill>
            <a:srgbClr val="FF0066"/>
          </a:solidFill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3939" name="WordArt 35"/>
          <p:cNvSpPr>
            <a:spLocks noChangeArrowheads="1" noChangeShapeType="1" noTextEdit="1"/>
          </p:cNvSpPr>
          <p:nvPr/>
        </p:nvSpPr>
        <p:spPr bwMode="auto">
          <a:xfrm>
            <a:off x="1116013" y="333375"/>
            <a:ext cx="67691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Žlázy s vnitřní sekrecí</a:t>
            </a:r>
          </a:p>
        </p:txBody>
      </p:sp>
      <p:sp>
        <p:nvSpPr>
          <p:cNvPr id="123969" name="Rectangle 65">
            <a:hlinkClick r:id="rId3" action="ppaction://hlinkpres?slideindex=60&amp;slidetitle=Snímek 60"/>
          </p:cNvPr>
          <p:cNvSpPr>
            <a:spLocks noChangeArrowheads="1"/>
          </p:cNvSpPr>
          <p:nvPr/>
        </p:nvSpPr>
        <p:spPr bwMode="auto">
          <a:xfrm>
            <a:off x="5508625" y="5445125"/>
            <a:ext cx="1008063" cy="6477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123970" name="Rectangle 66">
            <a:hlinkClick r:id="rId3" action="ppaction://hlinkpres?slideindex=59&amp;slidetitle=Snímek 59"/>
          </p:cNvPr>
          <p:cNvSpPr>
            <a:spLocks noChangeArrowheads="1"/>
          </p:cNvSpPr>
          <p:nvPr/>
        </p:nvSpPr>
        <p:spPr bwMode="auto">
          <a:xfrm>
            <a:off x="2555875" y="4724400"/>
            <a:ext cx="1081088" cy="649288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123971" name="Rectangle 67">
            <a:hlinkClick r:id="rId3" action="ppaction://hlinkpres?slideindex=56&amp;slidetitle=Snímek 56"/>
          </p:cNvPr>
          <p:cNvSpPr>
            <a:spLocks noChangeArrowheads="1"/>
          </p:cNvSpPr>
          <p:nvPr/>
        </p:nvSpPr>
        <p:spPr bwMode="auto">
          <a:xfrm>
            <a:off x="2339975" y="3573463"/>
            <a:ext cx="1152525" cy="4318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123972" name="Rectangle 68">
            <a:hlinkClick r:id="rId3" action="ppaction://hlinkpres?slideindex=55&amp;slidetitle=Snímek 55"/>
          </p:cNvPr>
          <p:cNvSpPr>
            <a:spLocks noChangeArrowheads="1"/>
          </p:cNvSpPr>
          <p:nvPr/>
        </p:nvSpPr>
        <p:spPr bwMode="auto">
          <a:xfrm>
            <a:off x="5580063" y="4005263"/>
            <a:ext cx="1008062" cy="4318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123973" name="Rectangle 69">
            <a:hlinkClick r:id="rId3" action="ppaction://hlinkpres?slideindex=54&amp;slidetitle=Snímek 54"/>
          </p:cNvPr>
          <p:cNvSpPr>
            <a:spLocks noChangeArrowheads="1"/>
          </p:cNvSpPr>
          <p:nvPr/>
        </p:nvSpPr>
        <p:spPr bwMode="auto">
          <a:xfrm>
            <a:off x="2339975" y="2349500"/>
            <a:ext cx="1584325" cy="35877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123974" name="Rectangle 70">
            <a:hlinkClick r:id="rId3" action="ppaction://hlinkpres?slideindex=53&amp;slidetitle=Snímek 53"/>
          </p:cNvPr>
          <p:cNvSpPr>
            <a:spLocks noChangeArrowheads="1"/>
          </p:cNvSpPr>
          <p:nvPr/>
        </p:nvSpPr>
        <p:spPr bwMode="auto">
          <a:xfrm>
            <a:off x="5580063" y="2349500"/>
            <a:ext cx="1223962" cy="4318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123975" name="Rectangle 71">
            <a:hlinkClick r:id="rId3" action="ppaction://hlinkpres?slideindex=52&amp;slidetitle=Snímek 52"/>
          </p:cNvPr>
          <p:cNvSpPr>
            <a:spLocks noChangeArrowheads="1"/>
          </p:cNvSpPr>
          <p:nvPr/>
        </p:nvSpPr>
        <p:spPr bwMode="auto">
          <a:xfrm>
            <a:off x="5219700" y="1484313"/>
            <a:ext cx="865188" cy="360362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123977" name="Rectangle 73">
            <a:hlinkClick r:id="rId3" action="ppaction://hlinkpres?slideindex=65&amp;slidetitle=Snímek 65"/>
          </p:cNvPr>
          <p:cNvSpPr>
            <a:spLocks noChangeArrowheads="1"/>
          </p:cNvSpPr>
          <p:nvPr/>
        </p:nvSpPr>
        <p:spPr bwMode="auto">
          <a:xfrm>
            <a:off x="5219700" y="1916113"/>
            <a:ext cx="1081088" cy="360362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123978" name="Rectangle 74"/>
          <p:cNvSpPr>
            <a:spLocks noChangeArrowheads="1"/>
          </p:cNvSpPr>
          <p:nvPr/>
        </p:nvSpPr>
        <p:spPr bwMode="auto">
          <a:xfrm>
            <a:off x="8618538" y="0"/>
            <a:ext cx="52546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II-12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99FF66">
                <a:gamma/>
                <a:tint val="0"/>
                <a:invGamma/>
              </a:srgbClr>
            </a:gs>
            <a:gs pos="100000">
              <a:srgbClr val="99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6" name="WordArt 4"/>
          <p:cNvSpPr>
            <a:spLocks noChangeArrowheads="1" noChangeShapeType="1" noTextEdit="1"/>
          </p:cNvSpPr>
          <p:nvPr/>
        </p:nvSpPr>
        <p:spPr bwMode="auto">
          <a:xfrm>
            <a:off x="684213" y="476250"/>
            <a:ext cx="7775575" cy="9366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2204"/>
              </a:avLst>
            </a:prstTxWarp>
          </a:bodyPr>
          <a:lstStyle/>
          <a:p>
            <a:pPr algn="ctr"/>
            <a:r>
              <a:rPr lang="cs-CZ" sz="20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Exokrinní   a  endokrinní  žlázy</a:t>
            </a:r>
          </a:p>
        </p:txBody>
      </p:sp>
      <p:pic>
        <p:nvPicPr>
          <p:cNvPr id="233478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36000"/>
          </a:blip>
          <a:srcRect/>
          <a:stretch>
            <a:fillRect/>
          </a:stretch>
        </p:blipFill>
        <p:spPr bwMode="auto">
          <a:xfrm>
            <a:off x="1017588" y="1557338"/>
            <a:ext cx="2738437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3480" name="Text Box 8"/>
          <p:cNvSpPr txBox="1">
            <a:spLocks noChangeArrowheads="1"/>
          </p:cNvSpPr>
          <p:nvPr/>
        </p:nvSpPr>
        <p:spPr bwMode="auto">
          <a:xfrm>
            <a:off x="250825" y="2301875"/>
            <a:ext cx="1127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>
                <a:latin typeface="Arial" charset="0"/>
              </a:rPr>
              <a:t>tok krve</a:t>
            </a:r>
          </a:p>
        </p:txBody>
      </p:sp>
      <p:sp>
        <p:nvSpPr>
          <p:cNvPr id="233481" name="Text Box 9"/>
          <p:cNvSpPr txBox="1">
            <a:spLocks noChangeArrowheads="1"/>
          </p:cNvSpPr>
          <p:nvPr/>
        </p:nvSpPr>
        <p:spPr bwMode="auto">
          <a:xfrm>
            <a:off x="0" y="2957513"/>
            <a:ext cx="11271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>
                <a:latin typeface="Arial" charset="0"/>
              </a:rPr>
              <a:t>sekreční tkáň</a:t>
            </a:r>
          </a:p>
        </p:txBody>
      </p:sp>
      <p:sp>
        <p:nvSpPr>
          <p:cNvPr id="233482" name="Text Box 10"/>
          <p:cNvSpPr txBox="1">
            <a:spLocks noChangeArrowheads="1"/>
          </p:cNvSpPr>
          <p:nvPr/>
        </p:nvSpPr>
        <p:spPr bwMode="auto">
          <a:xfrm>
            <a:off x="565150" y="3263900"/>
            <a:ext cx="11255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>
                <a:latin typeface="Arial" charset="0"/>
              </a:rPr>
              <a:t>acinus (sklípek)</a:t>
            </a:r>
          </a:p>
        </p:txBody>
      </p:sp>
      <p:sp>
        <p:nvSpPr>
          <p:cNvPr id="233483" name="Text Box 11"/>
          <p:cNvSpPr txBox="1">
            <a:spLocks noChangeArrowheads="1"/>
          </p:cNvSpPr>
          <p:nvPr/>
        </p:nvSpPr>
        <p:spPr bwMode="auto">
          <a:xfrm>
            <a:off x="1001713" y="3903663"/>
            <a:ext cx="1127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>
                <a:latin typeface="Arial" charset="0"/>
              </a:rPr>
              <a:t>kanálek</a:t>
            </a:r>
          </a:p>
        </p:txBody>
      </p:sp>
      <p:sp>
        <p:nvSpPr>
          <p:cNvPr id="233484" name="Text Box 12"/>
          <p:cNvSpPr txBox="1">
            <a:spLocks noChangeArrowheads="1"/>
          </p:cNvSpPr>
          <p:nvPr/>
        </p:nvSpPr>
        <p:spPr bwMode="auto">
          <a:xfrm>
            <a:off x="1816100" y="4414838"/>
            <a:ext cx="1125538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>
                <a:latin typeface="Arial" charset="0"/>
              </a:rPr>
              <a:t>sekrece</a:t>
            </a:r>
          </a:p>
        </p:txBody>
      </p:sp>
      <p:sp>
        <p:nvSpPr>
          <p:cNvPr id="233485" name="Text Box 13"/>
          <p:cNvSpPr txBox="1">
            <a:spLocks noChangeArrowheads="1"/>
          </p:cNvSpPr>
          <p:nvPr/>
        </p:nvSpPr>
        <p:spPr bwMode="auto">
          <a:xfrm>
            <a:off x="2692400" y="3627438"/>
            <a:ext cx="13033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>
                <a:latin typeface="Arial" charset="0"/>
              </a:rPr>
              <a:t>reabsorpce iontů</a:t>
            </a:r>
          </a:p>
        </p:txBody>
      </p:sp>
      <p:sp>
        <p:nvSpPr>
          <p:cNvPr id="233486" name="Text Box 14"/>
          <p:cNvSpPr txBox="1">
            <a:spLocks noChangeArrowheads="1"/>
          </p:cNvSpPr>
          <p:nvPr/>
        </p:nvSpPr>
        <p:spPr bwMode="auto">
          <a:xfrm>
            <a:off x="3067050" y="2884488"/>
            <a:ext cx="11271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>
                <a:latin typeface="Arial" charset="0"/>
              </a:rPr>
              <a:t>transport iontů</a:t>
            </a:r>
          </a:p>
        </p:txBody>
      </p:sp>
      <p:sp>
        <p:nvSpPr>
          <p:cNvPr id="233487" name="Text Box 15"/>
          <p:cNvSpPr txBox="1">
            <a:spLocks noChangeArrowheads="1"/>
          </p:cNvSpPr>
          <p:nvPr/>
        </p:nvSpPr>
        <p:spPr bwMode="auto">
          <a:xfrm>
            <a:off x="3192463" y="2663825"/>
            <a:ext cx="11271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>
                <a:latin typeface="Arial" charset="0"/>
              </a:rPr>
              <a:t>exocytosa</a:t>
            </a:r>
          </a:p>
        </p:txBody>
      </p:sp>
      <p:sp>
        <p:nvSpPr>
          <p:cNvPr id="233488" name="Text Box 16"/>
          <p:cNvSpPr txBox="1">
            <a:spLocks noChangeArrowheads="1"/>
          </p:cNvSpPr>
          <p:nvPr/>
        </p:nvSpPr>
        <p:spPr bwMode="auto">
          <a:xfrm>
            <a:off x="3130550" y="2155825"/>
            <a:ext cx="1127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>
                <a:latin typeface="Arial" charset="0"/>
              </a:rPr>
              <a:t>váčky</a:t>
            </a:r>
          </a:p>
        </p:txBody>
      </p:sp>
      <p:sp>
        <p:nvSpPr>
          <p:cNvPr id="233489" name="Text Box 17"/>
          <p:cNvSpPr txBox="1">
            <a:spLocks noChangeArrowheads="1"/>
          </p:cNvSpPr>
          <p:nvPr/>
        </p:nvSpPr>
        <p:spPr bwMode="auto">
          <a:xfrm>
            <a:off x="1752600" y="2446338"/>
            <a:ext cx="11271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>
                <a:latin typeface="Arial" charset="0"/>
              </a:rPr>
              <a:t>primární tekutina (ionty+voda)</a:t>
            </a:r>
          </a:p>
        </p:txBody>
      </p:sp>
      <p:grpSp>
        <p:nvGrpSpPr>
          <p:cNvPr id="233490" name="Group 18"/>
          <p:cNvGrpSpPr>
            <a:grpSpLocks/>
          </p:cNvGrpSpPr>
          <p:nvPr/>
        </p:nvGrpSpPr>
        <p:grpSpPr bwMode="auto">
          <a:xfrm>
            <a:off x="4572000" y="1916113"/>
            <a:ext cx="4572000" cy="2300287"/>
            <a:chOff x="2448" y="2832"/>
            <a:chExt cx="3168" cy="1226"/>
          </a:xfrm>
        </p:grpSpPr>
        <p:pic>
          <p:nvPicPr>
            <p:cNvPr id="233491" name="Picture 1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 contrast="24000"/>
            </a:blip>
            <a:srcRect/>
            <a:stretch>
              <a:fillRect/>
            </a:stretch>
          </p:blipFill>
          <p:spPr bwMode="auto">
            <a:xfrm>
              <a:off x="3120" y="2832"/>
              <a:ext cx="1948" cy="1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3492" name="Text Box 20"/>
            <p:cNvSpPr txBox="1">
              <a:spLocks noChangeArrowheads="1"/>
            </p:cNvSpPr>
            <p:nvPr/>
          </p:nvSpPr>
          <p:spPr bwMode="auto">
            <a:xfrm>
              <a:off x="2928" y="3648"/>
              <a:ext cx="864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400">
                  <a:latin typeface="Arial" charset="0"/>
                </a:rPr>
                <a:t>endokrinní tkáň</a:t>
              </a:r>
            </a:p>
          </p:txBody>
        </p:sp>
        <p:sp>
          <p:nvSpPr>
            <p:cNvPr id="233493" name="Text Box 21"/>
            <p:cNvSpPr txBox="1">
              <a:spLocks noChangeArrowheads="1"/>
            </p:cNvSpPr>
            <p:nvPr/>
          </p:nvSpPr>
          <p:spPr bwMode="auto">
            <a:xfrm>
              <a:off x="4176" y="3888"/>
              <a:ext cx="864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400">
                  <a:latin typeface="Arial" charset="0"/>
                </a:rPr>
                <a:t>váčky</a:t>
              </a:r>
            </a:p>
          </p:txBody>
        </p:sp>
        <p:sp>
          <p:nvSpPr>
            <p:cNvPr id="233494" name="Text Box 22"/>
            <p:cNvSpPr txBox="1">
              <a:spLocks noChangeArrowheads="1"/>
            </p:cNvSpPr>
            <p:nvPr/>
          </p:nvSpPr>
          <p:spPr bwMode="auto">
            <a:xfrm>
              <a:off x="4753" y="3456"/>
              <a:ext cx="86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400">
                  <a:latin typeface="Arial" charset="0"/>
                </a:rPr>
                <a:t>exocytosa</a:t>
              </a:r>
            </a:p>
          </p:txBody>
        </p:sp>
        <p:sp>
          <p:nvSpPr>
            <p:cNvPr id="233495" name="Text Box 23"/>
            <p:cNvSpPr txBox="1">
              <a:spLocks noChangeArrowheads="1"/>
            </p:cNvSpPr>
            <p:nvPr/>
          </p:nvSpPr>
          <p:spPr bwMode="auto">
            <a:xfrm>
              <a:off x="2448" y="3312"/>
              <a:ext cx="864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400">
                  <a:latin typeface="Arial" charset="0"/>
                </a:rPr>
                <a:t>tok krve</a:t>
              </a:r>
            </a:p>
          </p:txBody>
        </p:sp>
      </p:grpSp>
      <p:sp>
        <p:nvSpPr>
          <p:cNvPr id="233496" name="Text Box 24"/>
          <p:cNvSpPr txBox="1">
            <a:spLocks noChangeArrowheads="1"/>
          </p:cNvSpPr>
          <p:nvPr/>
        </p:nvSpPr>
        <p:spPr bwMode="auto">
          <a:xfrm>
            <a:off x="985838" y="4916488"/>
            <a:ext cx="2516187" cy="425450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2000">
                <a:solidFill>
                  <a:srgbClr val="3333FF"/>
                </a:solidFill>
                <a:latin typeface="Arial" charset="0"/>
              </a:rPr>
              <a:t>EXOKRINNÍ ŽLÁZY</a:t>
            </a:r>
          </a:p>
        </p:txBody>
      </p:sp>
      <p:sp>
        <p:nvSpPr>
          <p:cNvPr id="233497" name="Text Box 25"/>
          <p:cNvSpPr txBox="1">
            <a:spLocks noChangeArrowheads="1"/>
          </p:cNvSpPr>
          <p:nvPr/>
        </p:nvSpPr>
        <p:spPr bwMode="auto">
          <a:xfrm>
            <a:off x="5565775" y="4868863"/>
            <a:ext cx="2708275" cy="425450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2000">
                <a:solidFill>
                  <a:srgbClr val="3333FF"/>
                </a:solidFill>
                <a:latin typeface="Arial" charset="0"/>
              </a:rPr>
              <a:t>ENDOKRINNÍ</a:t>
            </a:r>
            <a:r>
              <a:rPr lang="cs-CZ">
                <a:latin typeface="Arial" charset="0"/>
              </a:rPr>
              <a:t> </a:t>
            </a:r>
            <a:r>
              <a:rPr lang="cs-CZ" sz="2000">
                <a:solidFill>
                  <a:srgbClr val="3333FF"/>
                </a:solidFill>
                <a:latin typeface="Arial" charset="0"/>
              </a:rPr>
              <a:t>ŽLÁZY</a:t>
            </a:r>
          </a:p>
        </p:txBody>
      </p:sp>
      <p:sp>
        <p:nvSpPr>
          <p:cNvPr id="233498" name="Text Box 26"/>
          <p:cNvSpPr txBox="1">
            <a:spLocks noChangeArrowheads="1"/>
          </p:cNvSpPr>
          <p:nvPr/>
        </p:nvSpPr>
        <p:spPr bwMode="auto">
          <a:xfrm>
            <a:off x="684213" y="5445125"/>
            <a:ext cx="31813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>
                <a:latin typeface="Arial" charset="0"/>
              </a:rPr>
              <a:t>Sekret se dostává </a:t>
            </a:r>
          </a:p>
          <a:p>
            <a:pPr algn="ctr"/>
            <a:r>
              <a:rPr lang="cs-CZ">
                <a:latin typeface="Arial" charset="0"/>
              </a:rPr>
              <a:t>kanálkem na povrch epitelu</a:t>
            </a:r>
          </a:p>
        </p:txBody>
      </p:sp>
      <p:sp>
        <p:nvSpPr>
          <p:cNvPr id="233499" name="Text Box 27"/>
          <p:cNvSpPr txBox="1">
            <a:spLocks noChangeArrowheads="1"/>
          </p:cNvSpPr>
          <p:nvPr/>
        </p:nvSpPr>
        <p:spPr bwMode="auto">
          <a:xfrm>
            <a:off x="5724525" y="5445125"/>
            <a:ext cx="22796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>
                <a:latin typeface="Arial" charset="0"/>
              </a:rPr>
              <a:t>Sekret se dostává </a:t>
            </a:r>
          </a:p>
          <a:p>
            <a:pPr algn="ctr"/>
            <a:r>
              <a:rPr lang="cs-CZ">
                <a:latin typeface="Arial" charset="0"/>
              </a:rPr>
              <a:t>do krevního řečiště</a:t>
            </a:r>
          </a:p>
        </p:txBody>
      </p:sp>
      <p:sp>
        <p:nvSpPr>
          <p:cNvPr id="233500" name="Rectangle 28"/>
          <p:cNvSpPr>
            <a:spLocks noChangeArrowheads="1"/>
          </p:cNvSpPr>
          <p:nvPr/>
        </p:nvSpPr>
        <p:spPr bwMode="auto">
          <a:xfrm>
            <a:off x="8618538" y="0"/>
            <a:ext cx="52546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II-13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66">
                <a:gamma/>
                <a:tint val="0"/>
                <a:invGamma/>
              </a:srgbClr>
            </a:gs>
            <a:gs pos="100000">
              <a:srgbClr val="66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8" name="WordArt 4"/>
          <p:cNvSpPr>
            <a:spLocks noChangeArrowheads="1" noChangeShapeType="1" noTextEdit="1"/>
          </p:cNvSpPr>
          <p:nvPr/>
        </p:nvSpPr>
        <p:spPr bwMode="auto">
          <a:xfrm>
            <a:off x="395288" y="549275"/>
            <a:ext cx="37433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ŠIŠINKA</a:t>
            </a:r>
          </a:p>
        </p:txBody>
      </p:sp>
      <p:sp>
        <p:nvSpPr>
          <p:cNvPr id="395270" name="Text Box 6"/>
          <p:cNvSpPr txBox="1">
            <a:spLocks noChangeArrowheads="1"/>
          </p:cNvSpPr>
          <p:nvPr/>
        </p:nvSpPr>
        <p:spPr bwMode="auto">
          <a:xfrm>
            <a:off x="539750" y="2924175"/>
            <a:ext cx="68516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cs-CZ">
                <a:latin typeface="Arial" charset="0"/>
              </a:rPr>
              <a:t> </a:t>
            </a:r>
            <a:r>
              <a:rPr lang="cs-CZ" sz="2000" b="0">
                <a:latin typeface="Arial" charset="0"/>
              </a:rPr>
              <a:t>Šišticovité tělísko, připojené ke stropu komory mezimozku</a:t>
            </a:r>
          </a:p>
        </p:txBody>
      </p:sp>
      <p:sp>
        <p:nvSpPr>
          <p:cNvPr id="395271" name="Text Box 7"/>
          <p:cNvSpPr txBox="1">
            <a:spLocks noChangeArrowheads="1"/>
          </p:cNvSpPr>
          <p:nvPr/>
        </p:nvSpPr>
        <p:spPr bwMode="auto">
          <a:xfrm>
            <a:off x="539750" y="3462338"/>
            <a:ext cx="4543425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>
                <a:latin typeface="Arial" charset="0"/>
              </a:rPr>
              <a:t> </a:t>
            </a:r>
            <a:r>
              <a:rPr lang="cs-CZ" sz="2000" b="0">
                <a:latin typeface="Arial" charset="0"/>
              </a:rPr>
              <a:t>Produkuje hormon </a:t>
            </a:r>
            <a:r>
              <a:rPr lang="cs-CZ" sz="2400" b="0" u="sng">
                <a:latin typeface="Arial Black" pitchFamily="34" charset="0"/>
              </a:rPr>
              <a:t>MELATONIN</a:t>
            </a:r>
          </a:p>
        </p:txBody>
      </p:sp>
      <p:sp>
        <p:nvSpPr>
          <p:cNvPr id="395272" name="Text Box 8"/>
          <p:cNvSpPr txBox="1">
            <a:spLocks noChangeArrowheads="1"/>
          </p:cNvSpPr>
          <p:nvPr/>
        </p:nvSpPr>
        <p:spPr bwMode="auto">
          <a:xfrm>
            <a:off x="1155700" y="4076700"/>
            <a:ext cx="2957513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cs-CZ">
                <a:latin typeface="Arial" charset="0"/>
              </a:rPr>
              <a:t>  </a:t>
            </a:r>
            <a:r>
              <a:rPr lang="cs-CZ" sz="2000" b="0">
                <a:latin typeface="Arial" charset="0"/>
              </a:rPr>
              <a:t>brzdí pohlavní činnost</a:t>
            </a:r>
          </a:p>
        </p:txBody>
      </p:sp>
      <p:sp>
        <p:nvSpPr>
          <p:cNvPr id="395273" name="Text Box 9"/>
          <p:cNvSpPr txBox="1">
            <a:spLocks noChangeArrowheads="1"/>
          </p:cNvSpPr>
          <p:nvPr/>
        </p:nvSpPr>
        <p:spPr bwMode="auto">
          <a:xfrm>
            <a:off x="1187450" y="4581525"/>
            <a:ext cx="7642225" cy="7016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>
                <a:latin typeface="Arial" charset="0"/>
              </a:rPr>
              <a:t>  </a:t>
            </a:r>
            <a:r>
              <a:rPr lang="cs-CZ" sz="2000" b="0">
                <a:latin typeface="Arial" charset="0"/>
              </a:rPr>
              <a:t>jeho produkce je závislá na délce osvětlení </a:t>
            </a:r>
            <a:r>
              <a:rPr lang="cs-CZ" sz="2000" b="0">
                <a:latin typeface="Arial" charset="0"/>
                <a:cs typeface="Arial" charset="0"/>
              </a:rPr>
              <a:t>→ s prodlužováním </a:t>
            </a:r>
          </a:p>
          <a:p>
            <a:r>
              <a:rPr lang="cs-CZ" sz="2000" b="0">
                <a:latin typeface="Arial" charset="0"/>
                <a:cs typeface="Arial" charset="0"/>
              </a:rPr>
              <a:t>    světelného dne na jaře jeho tvorba klesá</a:t>
            </a:r>
          </a:p>
        </p:txBody>
      </p:sp>
      <p:pic>
        <p:nvPicPr>
          <p:cNvPr id="39527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76250"/>
            <a:ext cx="3527425" cy="2303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95276" name="Text Box 12"/>
          <p:cNvSpPr txBox="1">
            <a:spLocks noChangeArrowheads="1"/>
          </p:cNvSpPr>
          <p:nvPr/>
        </p:nvSpPr>
        <p:spPr bwMode="auto">
          <a:xfrm>
            <a:off x="7939088" y="1535113"/>
            <a:ext cx="922337" cy="323850"/>
          </a:xfrm>
          <a:prstGeom prst="rect">
            <a:avLst/>
          </a:prstGeom>
          <a:solidFill>
            <a:srgbClr val="FFFF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cs-CZ" sz="1400">
                <a:latin typeface="Arial" charset="0"/>
              </a:rPr>
              <a:t>ŠIŠINKA</a:t>
            </a:r>
          </a:p>
        </p:txBody>
      </p:sp>
      <p:sp>
        <p:nvSpPr>
          <p:cNvPr id="395277" name="Text Box 13"/>
          <p:cNvSpPr txBox="1">
            <a:spLocks noChangeArrowheads="1"/>
          </p:cNvSpPr>
          <p:nvPr/>
        </p:nvSpPr>
        <p:spPr bwMode="auto">
          <a:xfrm>
            <a:off x="7883525" y="908050"/>
            <a:ext cx="996950" cy="5794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cs-CZ" b="0">
                <a:latin typeface="Times New Roman" pitchFamily="18" charset="0"/>
              </a:rPr>
              <a:t> </a:t>
            </a:r>
            <a:r>
              <a:rPr lang="cs-CZ" sz="1400">
                <a:latin typeface="Arial" charset="0"/>
              </a:rPr>
              <a:t>mozková</a:t>
            </a:r>
          </a:p>
          <a:p>
            <a:pPr algn="ctr"/>
            <a:r>
              <a:rPr lang="cs-CZ" sz="1400">
                <a:latin typeface="Arial" charset="0"/>
              </a:rPr>
              <a:t> komora</a:t>
            </a:r>
          </a:p>
        </p:txBody>
      </p:sp>
      <p:sp>
        <p:nvSpPr>
          <p:cNvPr id="395278" name="Text Box 14"/>
          <p:cNvSpPr txBox="1">
            <a:spLocks noChangeArrowheads="1"/>
          </p:cNvSpPr>
          <p:nvPr/>
        </p:nvSpPr>
        <p:spPr bwMode="auto">
          <a:xfrm>
            <a:off x="3851275" y="1916113"/>
            <a:ext cx="947738" cy="304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cs-CZ" sz="1400">
                <a:latin typeface="Arial" charset="0"/>
              </a:rPr>
              <a:t>hypofýza</a:t>
            </a:r>
          </a:p>
        </p:txBody>
      </p:sp>
      <p:sp>
        <p:nvSpPr>
          <p:cNvPr id="395279" name="Text Box 15"/>
          <p:cNvSpPr txBox="1">
            <a:spLocks noChangeArrowheads="1"/>
          </p:cNvSpPr>
          <p:nvPr/>
        </p:nvSpPr>
        <p:spPr bwMode="auto">
          <a:xfrm>
            <a:off x="3706813" y="1555750"/>
            <a:ext cx="1381125" cy="304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cs-CZ" sz="1400">
                <a:latin typeface="Arial" charset="0"/>
              </a:rPr>
              <a:t>hypothalamus</a:t>
            </a:r>
          </a:p>
        </p:txBody>
      </p:sp>
      <p:sp>
        <p:nvSpPr>
          <p:cNvPr id="395280" name="WordArt 16"/>
          <p:cNvSpPr>
            <a:spLocks noChangeArrowheads="1" noChangeShapeType="1" noTextEdit="1"/>
          </p:cNvSpPr>
          <p:nvPr/>
        </p:nvSpPr>
        <p:spPr bwMode="auto">
          <a:xfrm>
            <a:off x="539750" y="1700213"/>
            <a:ext cx="295275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- nadvěsek mozkový</a:t>
            </a:r>
          </a:p>
          <a:p>
            <a:pPr algn="ctr"/>
            <a:r>
              <a:rPr lang="cs-CZ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- epifýza</a:t>
            </a:r>
          </a:p>
        </p:txBody>
      </p:sp>
      <p:sp>
        <p:nvSpPr>
          <p:cNvPr id="395283" name="Rectangle 19"/>
          <p:cNvSpPr>
            <a:spLocks noChangeArrowheads="1"/>
          </p:cNvSpPr>
          <p:nvPr/>
        </p:nvSpPr>
        <p:spPr bwMode="auto">
          <a:xfrm>
            <a:off x="8618538" y="0"/>
            <a:ext cx="52546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II-14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66">
                <a:gamma/>
                <a:tint val="0"/>
                <a:invGamma/>
              </a:srgbClr>
            </a:gs>
            <a:gs pos="100000">
              <a:srgbClr val="66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8" name="WordArt 4"/>
          <p:cNvSpPr>
            <a:spLocks noChangeArrowheads="1" noChangeShapeType="1" noTextEdit="1"/>
          </p:cNvSpPr>
          <p:nvPr/>
        </p:nvSpPr>
        <p:spPr bwMode="auto">
          <a:xfrm>
            <a:off x="395288" y="620713"/>
            <a:ext cx="432117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ŠTÍTNÁ  ŽLÁZA</a:t>
            </a:r>
          </a:p>
        </p:txBody>
      </p:sp>
      <p:sp>
        <p:nvSpPr>
          <p:cNvPr id="400389" name="Text Box 5"/>
          <p:cNvSpPr txBox="1">
            <a:spLocks noChangeArrowheads="1"/>
          </p:cNvSpPr>
          <p:nvPr/>
        </p:nvSpPr>
        <p:spPr bwMode="auto">
          <a:xfrm>
            <a:off x="665163" y="2225675"/>
            <a:ext cx="180975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400390" name="Text Box 6"/>
          <p:cNvSpPr txBox="1">
            <a:spLocks noChangeArrowheads="1"/>
          </p:cNvSpPr>
          <p:nvPr/>
        </p:nvSpPr>
        <p:spPr bwMode="auto">
          <a:xfrm>
            <a:off x="323850" y="2276475"/>
            <a:ext cx="4219575" cy="7016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000" b="0">
                <a:latin typeface="Arial" charset="0"/>
              </a:rPr>
              <a:t> párová žláza, jejích oba laloky leží</a:t>
            </a:r>
          </a:p>
          <a:p>
            <a:pPr>
              <a:buFont typeface="Wingdings" pitchFamily="2" charset="2"/>
              <a:buNone/>
            </a:pPr>
            <a:r>
              <a:rPr lang="cs-CZ" sz="2000" b="0">
                <a:latin typeface="Arial" charset="0"/>
              </a:rPr>
              <a:t>  po stranách chrupavky štítné</a:t>
            </a:r>
          </a:p>
        </p:txBody>
      </p:sp>
      <p:sp>
        <p:nvSpPr>
          <p:cNvPr id="400391" name="Text Box 7"/>
          <p:cNvSpPr txBox="1">
            <a:spLocks noChangeArrowheads="1"/>
          </p:cNvSpPr>
          <p:nvPr/>
        </p:nvSpPr>
        <p:spPr bwMode="auto">
          <a:xfrm>
            <a:off x="323850" y="3068638"/>
            <a:ext cx="8640763" cy="7016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000" b="0">
                <a:latin typeface="Arial" charset="0"/>
              </a:rPr>
              <a:t> je tvořena žlázovými buňkami uspořádaných do uzavřených váčků</a:t>
            </a:r>
          </a:p>
          <a:p>
            <a:pPr>
              <a:buFont typeface="Wingdings" pitchFamily="2" charset="2"/>
              <a:buNone/>
            </a:pPr>
            <a:r>
              <a:rPr lang="cs-CZ" sz="2000" b="0">
                <a:latin typeface="Arial" charset="0"/>
              </a:rPr>
              <a:t>   (folikulů) </a:t>
            </a:r>
            <a:r>
              <a:rPr lang="cs-CZ" sz="2000" b="0">
                <a:latin typeface="Arial" charset="0"/>
                <a:cs typeface="Arial" charset="0"/>
              </a:rPr>
              <a:t>→ váčky vyplněny bílkovinným roztokem s hormonem tyroxinem</a:t>
            </a:r>
          </a:p>
        </p:txBody>
      </p:sp>
      <p:sp>
        <p:nvSpPr>
          <p:cNvPr id="400392" name="Text Box 8"/>
          <p:cNvSpPr txBox="1">
            <a:spLocks noChangeArrowheads="1"/>
          </p:cNvSpPr>
          <p:nvPr/>
        </p:nvSpPr>
        <p:spPr bwMode="auto">
          <a:xfrm>
            <a:off x="338138" y="3933825"/>
            <a:ext cx="7578725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cs-CZ" sz="2000" b="0">
                <a:latin typeface="Arial" charset="0"/>
              </a:rPr>
              <a:t> produkuje hormon </a:t>
            </a:r>
            <a:r>
              <a:rPr lang="cs-CZ" sz="2400" b="0" u="sng">
                <a:latin typeface="Arial Black" pitchFamily="34" charset="0"/>
              </a:rPr>
              <a:t>TYROXIN</a:t>
            </a:r>
            <a:r>
              <a:rPr lang="cs-CZ" sz="2000" b="0">
                <a:latin typeface="Arial" charset="0"/>
              </a:rPr>
              <a:t> (T</a:t>
            </a:r>
            <a:r>
              <a:rPr lang="cs-CZ" sz="2000" b="0" baseline="-25000">
                <a:latin typeface="Arial" charset="0"/>
              </a:rPr>
              <a:t>3 </a:t>
            </a:r>
            <a:r>
              <a:rPr lang="cs-CZ" sz="2000" b="0">
                <a:latin typeface="Arial" charset="0"/>
              </a:rPr>
              <a:t> a T</a:t>
            </a:r>
            <a:r>
              <a:rPr lang="cs-CZ" sz="2000" b="0" baseline="-25000">
                <a:latin typeface="Arial" charset="0"/>
              </a:rPr>
              <a:t>4 </a:t>
            </a:r>
            <a:r>
              <a:rPr lang="cs-CZ" sz="2000" b="0">
                <a:latin typeface="Arial" charset="0"/>
              </a:rPr>
              <a:t>) a </a:t>
            </a:r>
            <a:r>
              <a:rPr lang="cs-CZ" sz="2400" b="0" u="sng">
                <a:latin typeface="Arial Black" pitchFamily="34" charset="0"/>
              </a:rPr>
              <a:t>KALCITONIN</a:t>
            </a:r>
          </a:p>
        </p:txBody>
      </p:sp>
      <p:sp>
        <p:nvSpPr>
          <p:cNvPr id="400393" name="Text Box 9"/>
          <p:cNvSpPr txBox="1">
            <a:spLocks noChangeArrowheads="1"/>
          </p:cNvSpPr>
          <p:nvPr/>
        </p:nvSpPr>
        <p:spPr bwMode="auto">
          <a:xfrm>
            <a:off x="971550" y="4581525"/>
            <a:ext cx="735330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cs-CZ" sz="2000" b="0">
                <a:latin typeface="Arial" charset="0"/>
              </a:rPr>
              <a:t> </a:t>
            </a:r>
            <a:r>
              <a:rPr lang="cs-CZ" sz="2000">
                <a:latin typeface="Arial" charset="0"/>
              </a:rPr>
              <a:t>Tyroxin: </a:t>
            </a:r>
            <a:r>
              <a:rPr lang="cs-CZ" sz="2000" b="0">
                <a:latin typeface="Arial" charset="0"/>
              </a:rPr>
              <a:t>(ve folikulech) ovlivňuje oxidační procesy v buňkách</a:t>
            </a:r>
          </a:p>
        </p:txBody>
      </p:sp>
      <p:sp>
        <p:nvSpPr>
          <p:cNvPr id="400394" name="Text Box 10"/>
          <p:cNvSpPr txBox="1">
            <a:spLocks noChangeArrowheads="1"/>
          </p:cNvSpPr>
          <p:nvPr/>
        </p:nvSpPr>
        <p:spPr bwMode="auto">
          <a:xfrm>
            <a:off x="981075" y="5084763"/>
            <a:ext cx="7500938" cy="7016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000" b="0">
                <a:latin typeface="Arial" charset="0"/>
              </a:rPr>
              <a:t> </a:t>
            </a:r>
            <a:r>
              <a:rPr lang="cs-CZ" sz="2000">
                <a:latin typeface="Arial" charset="0"/>
              </a:rPr>
              <a:t>Kalcitonin:</a:t>
            </a:r>
            <a:r>
              <a:rPr lang="cs-CZ" sz="2000" b="0">
                <a:latin typeface="Arial" charset="0"/>
              </a:rPr>
              <a:t> (mimo folikuly) snižuje hladinu Ca</a:t>
            </a:r>
            <a:r>
              <a:rPr lang="cs-CZ" sz="2000" b="0" baseline="30000">
                <a:latin typeface="Arial" charset="0"/>
              </a:rPr>
              <a:t>2</a:t>
            </a:r>
            <a:r>
              <a:rPr lang="en-US" sz="2000" b="0" baseline="30000">
                <a:latin typeface="Arial" charset="0"/>
                <a:cs typeface="Arial" charset="0"/>
              </a:rPr>
              <a:t>+</a:t>
            </a:r>
            <a:r>
              <a:rPr lang="cs-CZ" sz="2000" b="0">
                <a:latin typeface="Arial" charset="0"/>
              </a:rPr>
              <a:t>  a  PO</a:t>
            </a:r>
            <a:r>
              <a:rPr lang="cs-CZ" sz="2000" b="0" baseline="-25000">
                <a:latin typeface="Arial" charset="0"/>
              </a:rPr>
              <a:t>4</a:t>
            </a:r>
            <a:r>
              <a:rPr lang="cs-CZ" sz="2000" b="0" baseline="30000">
                <a:latin typeface="Arial" charset="0"/>
              </a:rPr>
              <a:t>3- </a:t>
            </a:r>
            <a:r>
              <a:rPr lang="cs-CZ" sz="2000" b="0">
                <a:latin typeface="Arial" charset="0"/>
              </a:rPr>
              <a:t>iontů </a:t>
            </a:r>
          </a:p>
          <a:p>
            <a:pPr>
              <a:buFont typeface="Wingdings" pitchFamily="2" charset="2"/>
              <a:buNone/>
            </a:pPr>
            <a:r>
              <a:rPr lang="cs-CZ" sz="2000" b="0">
                <a:latin typeface="Arial" charset="0"/>
              </a:rPr>
              <a:t>    v krvi (je antagonistou parathormonu)</a:t>
            </a:r>
          </a:p>
        </p:txBody>
      </p:sp>
      <p:sp>
        <p:nvSpPr>
          <p:cNvPr id="400395" name="Text Box 11"/>
          <p:cNvSpPr txBox="1">
            <a:spLocks noChangeArrowheads="1"/>
          </p:cNvSpPr>
          <p:nvPr/>
        </p:nvSpPr>
        <p:spPr bwMode="auto">
          <a:xfrm>
            <a:off x="238125" y="5949950"/>
            <a:ext cx="7402513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cs-CZ" sz="2000" b="0">
                <a:latin typeface="Arial" charset="0"/>
              </a:rPr>
              <a:t> pro správnou funkci žlázy je nezbytný dostatek </a:t>
            </a:r>
            <a:r>
              <a:rPr lang="cs-CZ" sz="2000">
                <a:latin typeface="Arial" charset="0"/>
              </a:rPr>
              <a:t>jodu</a:t>
            </a:r>
            <a:r>
              <a:rPr lang="cs-CZ" sz="2000" b="0">
                <a:latin typeface="Arial" charset="0"/>
              </a:rPr>
              <a:t> v potravě </a:t>
            </a:r>
          </a:p>
        </p:txBody>
      </p:sp>
      <p:pic>
        <p:nvPicPr>
          <p:cNvPr id="40039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476250"/>
            <a:ext cx="3240087" cy="2376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0397" name="WordArt 13"/>
          <p:cNvSpPr>
            <a:spLocks noChangeArrowheads="1" noChangeShapeType="1" noTextEdit="1"/>
          </p:cNvSpPr>
          <p:nvPr/>
        </p:nvSpPr>
        <p:spPr bwMode="auto">
          <a:xfrm>
            <a:off x="1187450" y="1628775"/>
            <a:ext cx="23050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- thyroidea</a:t>
            </a:r>
          </a:p>
        </p:txBody>
      </p:sp>
      <p:sp>
        <p:nvSpPr>
          <p:cNvPr id="400398" name="Text Box 14"/>
          <p:cNvSpPr txBox="1">
            <a:spLocks noChangeArrowheads="1"/>
          </p:cNvSpPr>
          <p:nvPr/>
        </p:nvSpPr>
        <p:spPr bwMode="auto">
          <a:xfrm>
            <a:off x="6443663" y="476250"/>
            <a:ext cx="1657350" cy="323850"/>
          </a:xfrm>
          <a:prstGeom prst="rect">
            <a:avLst/>
          </a:prstGeom>
          <a:solidFill>
            <a:srgbClr val="FFFF00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/>
            <a:r>
              <a:rPr lang="cs-CZ" sz="1400">
                <a:latin typeface="Arial" charset="0"/>
              </a:rPr>
              <a:t>ŠTÍTNÉ ŽLÁZA</a:t>
            </a:r>
          </a:p>
        </p:txBody>
      </p:sp>
      <p:sp>
        <p:nvSpPr>
          <p:cNvPr id="400399" name="Text Box 15"/>
          <p:cNvSpPr txBox="1">
            <a:spLocks noChangeArrowheads="1"/>
          </p:cNvSpPr>
          <p:nvPr/>
        </p:nvSpPr>
        <p:spPr bwMode="auto">
          <a:xfrm>
            <a:off x="5364163" y="2565400"/>
            <a:ext cx="1655762" cy="304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cs-CZ" sz="1400">
                <a:latin typeface="Arial" charset="0"/>
              </a:rPr>
              <a:t>Příštitná  tělíska</a:t>
            </a:r>
          </a:p>
        </p:txBody>
      </p:sp>
      <p:sp>
        <p:nvSpPr>
          <p:cNvPr id="400401" name="Rectangle 17"/>
          <p:cNvSpPr>
            <a:spLocks noChangeArrowheads="1"/>
          </p:cNvSpPr>
          <p:nvPr/>
        </p:nvSpPr>
        <p:spPr bwMode="auto">
          <a:xfrm>
            <a:off x="8618538" y="0"/>
            <a:ext cx="52546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II-15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66">
                <a:gamma/>
                <a:tint val="0"/>
                <a:invGamma/>
              </a:srgbClr>
            </a:gs>
            <a:gs pos="100000">
              <a:srgbClr val="66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6" name="WordArt 4"/>
          <p:cNvSpPr>
            <a:spLocks noChangeArrowheads="1" noChangeShapeType="1" noTextEdit="1"/>
          </p:cNvSpPr>
          <p:nvPr/>
        </p:nvSpPr>
        <p:spPr bwMode="auto">
          <a:xfrm>
            <a:off x="395288" y="692150"/>
            <a:ext cx="4968875" cy="793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PŘÍŠTITNÁ  TĚLÍSKA</a:t>
            </a:r>
          </a:p>
        </p:txBody>
      </p:sp>
      <p:pic>
        <p:nvPicPr>
          <p:cNvPr id="4024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476250"/>
            <a:ext cx="3170238" cy="2524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2438" name="Text Box 6"/>
          <p:cNvSpPr txBox="1">
            <a:spLocks noChangeArrowheads="1"/>
          </p:cNvSpPr>
          <p:nvPr/>
        </p:nvSpPr>
        <p:spPr bwMode="auto">
          <a:xfrm>
            <a:off x="4500563" y="2852738"/>
            <a:ext cx="1947862" cy="323850"/>
          </a:xfrm>
          <a:prstGeom prst="rect">
            <a:avLst/>
          </a:prstGeom>
          <a:solidFill>
            <a:srgbClr val="FFFF00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cs-CZ" sz="1400">
                <a:latin typeface="Arial" charset="0"/>
              </a:rPr>
              <a:t>PŘÍŠTITNÁ TĚLÍSKA</a:t>
            </a:r>
          </a:p>
        </p:txBody>
      </p:sp>
      <p:sp>
        <p:nvSpPr>
          <p:cNvPr id="402439" name="Text Box 7"/>
          <p:cNvSpPr txBox="1">
            <a:spLocks noChangeArrowheads="1"/>
          </p:cNvSpPr>
          <p:nvPr/>
        </p:nvSpPr>
        <p:spPr bwMode="auto">
          <a:xfrm>
            <a:off x="6732588" y="476250"/>
            <a:ext cx="1125537" cy="5175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cs-CZ" sz="1400">
                <a:latin typeface="Arial" charset="0"/>
              </a:rPr>
              <a:t>Lalok </a:t>
            </a:r>
          </a:p>
          <a:p>
            <a:r>
              <a:rPr lang="cs-CZ" sz="1400">
                <a:latin typeface="Arial" charset="0"/>
              </a:rPr>
              <a:t>štítné žlázy</a:t>
            </a:r>
          </a:p>
        </p:txBody>
      </p:sp>
      <p:sp>
        <p:nvSpPr>
          <p:cNvPr id="402440" name="Text Box 8"/>
          <p:cNvSpPr txBox="1">
            <a:spLocks noChangeArrowheads="1"/>
          </p:cNvSpPr>
          <p:nvPr/>
        </p:nvSpPr>
        <p:spPr bwMode="auto">
          <a:xfrm>
            <a:off x="395288" y="2492375"/>
            <a:ext cx="4073525" cy="7016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000" b="0">
                <a:latin typeface="Arial" charset="0"/>
              </a:rPr>
              <a:t> čočkovité útvary na zadní straně </a:t>
            </a:r>
          </a:p>
          <a:p>
            <a:pPr>
              <a:buFont typeface="Wingdings" pitchFamily="2" charset="2"/>
              <a:buNone/>
            </a:pPr>
            <a:r>
              <a:rPr lang="cs-CZ" sz="2000" b="0">
                <a:latin typeface="Arial" charset="0"/>
              </a:rPr>
              <a:t>  štítné žlázy</a:t>
            </a:r>
          </a:p>
        </p:txBody>
      </p:sp>
      <p:sp>
        <p:nvSpPr>
          <p:cNvPr id="402441" name="WordArt 9"/>
          <p:cNvSpPr>
            <a:spLocks noChangeArrowheads="1" noChangeShapeType="1" noTextEdit="1"/>
          </p:cNvSpPr>
          <p:nvPr/>
        </p:nvSpPr>
        <p:spPr bwMode="auto">
          <a:xfrm>
            <a:off x="1619250" y="1773238"/>
            <a:ext cx="2468563" cy="398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Parathyroidea</a:t>
            </a:r>
          </a:p>
        </p:txBody>
      </p:sp>
      <p:sp>
        <p:nvSpPr>
          <p:cNvPr id="402442" name="Text Box 10"/>
          <p:cNvSpPr txBox="1">
            <a:spLocks noChangeArrowheads="1"/>
          </p:cNvSpPr>
          <p:nvPr/>
        </p:nvSpPr>
        <p:spPr bwMode="auto">
          <a:xfrm>
            <a:off x="395288" y="3429000"/>
            <a:ext cx="7321550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cs-CZ" sz="2000" b="0">
                <a:latin typeface="Arial" charset="0"/>
              </a:rPr>
              <a:t> produkují hormon </a:t>
            </a:r>
            <a:r>
              <a:rPr lang="cs-CZ" sz="2400" u="sng">
                <a:latin typeface="Arial Black" pitchFamily="34" charset="0"/>
              </a:rPr>
              <a:t>PARATHORMON </a:t>
            </a:r>
            <a:r>
              <a:rPr lang="cs-CZ" sz="2000" b="0" u="sng">
                <a:latin typeface="Arial" charset="0"/>
              </a:rPr>
              <a:t>(na principu JNZV)</a:t>
            </a:r>
          </a:p>
        </p:txBody>
      </p:sp>
      <p:sp>
        <p:nvSpPr>
          <p:cNvPr id="402443" name="Text Box 11"/>
          <p:cNvSpPr txBox="1">
            <a:spLocks noChangeArrowheads="1"/>
          </p:cNvSpPr>
          <p:nvPr/>
        </p:nvSpPr>
        <p:spPr bwMode="auto">
          <a:xfrm>
            <a:off x="922338" y="4005263"/>
            <a:ext cx="7845425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cs-CZ" sz="2000" b="0">
                <a:latin typeface="Arial" charset="0"/>
              </a:rPr>
              <a:t> udržuje stálou hladinu vápenatých a fosforečnanových iontů v krvi</a:t>
            </a:r>
          </a:p>
        </p:txBody>
      </p:sp>
      <p:sp>
        <p:nvSpPr>
          <p:cNvPr id="402444" name="Text Box 12"/>
          <p:cNvSpPr txBox="1">
            <a:spLocks noChangeArrowheads="1"/>
          </p:cNvSpPr>
          <p:nvPr/>
        </p:nvSpPr>
        <p:spPr bwMode="auto">
          <a:xfrm>
            <a:off x="900113" y="4508500"/>
            <a:ext cx="6727825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cs-CZ" sz="2000" b="0">
                <a:latin typeface="Arial" charset="0"/>
              </a:rPr>
              <a:t> v případě potřeby podněcuje uvolňování vápníku z kostí</a:t>
            </a:r>
          </a:p>
        </p:txBody>
      </p:sp>
      <p:sp>
        <p:nvSpPr>
          <p:cNvPr id="402445" name="Text Box 13"/>
          <p:cNvSpPr txBox="1">
            <a:spLocks noChangeArrowheads="1"/>
          </p:cNvSpPr>
          <p:nvPr/>
        </p:nvSpPr>
        <p:spPr bwMode="auto">
          <a:xfrm>
            <a:off x="395288" y="5516563"/>
            <a:ext cx="8137525" cy="7016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000">
                <a:latin typeface="Arial" charset="0"/>
              </a:rPr>
              <a:t>  </a:t>
            </a:r>
            <a:r>
              <a:rPr lang="cs-CZ" sz="2000" b="0">
                <a:latin typeface="Arial" charset="0"/>
              </a:rPr>
              <a:t>při hypofunkce žlázy </a:t>
            </a:r>
            <a:r>
              <a:rPr lang="cs-CZ" sz="2000" b="0">
                <a:latin typeface="Arial" charset="0"/>
                <a:cs typeface="Arial" charset="0"/>
              </a:rPr>
              <a:t>→ snižuje se obsah vápníku v krvi, zvyšuje se</a:t>
            </a:r>
          </a:p>
          <a:p>
            <a:pPr>
              <a:buFont typeface="Wingdings" pitchFamily="2" charset="2"/>
              <a:buNone/>
            </a:pPr>
            <a:r>
              <a:rPr lang="cs-CZ" sz="2000" b="0">
                <a:latin typeface="Arial" charset="0"/>
                <a:cs typeface="Arial" charset="0"/>
              </a:rPr>
              <a:t>    nervovosvalové dráždění až ke krečím (tetanie) dýchacích svalů</a:t>
            </a:r>
          </a:p>
        </p:txBody>
      </p:sp>
      <p:sp>
        <p:nvSpPr>
          <p:cNvPr id="402446" name="Text Box 14"/>
          <p:cNvSpPr txBox="1">
            <a:spLocks noChangeArrowheads="1"/>
          </p:cNvSpPr>
          <p:nvPr/>
        </p:nvSpPr>
        <p:spPr bwMode="auto">
          <a:xfrm>
            <a:off x="395288" y="5013325"/>
            <a:ext cx="5992812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cs-CZ" sz="2000" b="0">
                <a:latin typeface="Arial" charset="0"/>
              </a:rPr>
              <a:t>  při hypofunkci žlázy </a:t>
            </a:r>
            <a:r>
              <a:rPr lang="cs-CZ" sz="2000" b="0">
                <a:latin typeface="Arial" charset="0"/>
                <a:cs typeface="Arial" charset="0"/>
              </a:rPr>
              <a:t>→ dochází k odvápnění kostí</a:t>
            </a:r>
          </a:p>
        </p:txBody>
      </p:sp>
      <p:sp>
        <p:nvSpPr>
          <p:cNvPr id="402448" name="Rectangle 16"/>
          <p:cNvSpPr>
            <a:spLocks noChangeArrowheads="1"/>
          </p:cNvSpPr>
          <p:nvPr/>
        </p:nvSpPr>
        <p:spPr bwMode="auto">
          <a:xfrm>
            <a:off x="8618538" y="0"/>
            <a:ext cx="52546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II-16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66">
                <a:gamma/>
                <a:tint val="0"/>
                <a:invGamma/>
              </a:srgbClr>
            </a:gs>
            <a:gs pos="100000">
              <a:srgbClr val="66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4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188913"/>
            <a:ext cx="5365750" cy="32400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01414" name="WordArt 6"/>
          <p:cNvSpPr>
            <a:spLocks noChangeArrowheads="1" noChangeShapeType="1" noTextEdit="1"/>
          </p:cNvSpPr>
          <p:nvPr/>
        </p:nvSpPr>
        <p:spPr bwMode="auto">
          <a:xfrm>
            <a:off x="250825" y="620713"/>
            <a:ext cx="324167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PANKREAS</a:t>
            </a:r>
          </a:p>
        </p:txBody>
      </p:sp>
      <p:sp>
        <p:nvSpPr>
          <p:cNvPr id="401415" name="WordArt 7"/>
          <p:cNvSpPr>
            <a:spLocks noChangeArrowheads="1" noChangeShapeType="1" noTextEdit="1"/>
          </p:cNvSpPr>
          <p:nvPr/>
        </p:nvSpPr>
        <p:spPr bwMode="auto">
          <a:xfrm>
            <a:off x="395288" y="1700213"/>
            <a:ext cx="2952750" cy="327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slinivka břišní</a:t>
            </a:r>
          </a:p>
        </p:txBody>
      </p:sp>
      <p:sp>
        <p:nvSpPr>
          <p:cNvPr id="401416" name="Text Box 8"/>
          <p:cNvSpPr txBox="1">
            <a:spLocks noChangeArrowheads="1"/>
          </p:cNvSpPr>
          <p:nvPr/>
        </p:nvSpPr>
        <p:spPr bwMode="auto">
          <a:xfrm>
            <a:off x="3708400" y="2997200"/>
            <a:ext cx="896938" cy="2746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cs-CZ" sz="1200" b="0">
                <a:latin typeface="Arial" charset="0"/>
              </a:rPr>
              <a:t>duodenum</a:t>
            </a:r>
          </a:p>
        </p:txBody>
      </p:sp>
      <p:sp>
        <p:nvSpPr>
          <p:cNvPr id="401417" name="Text Box 9"/>
          <p:cNvSpPr txBox="1">
            <a:spLocks noChangeArrowheads="1"/>
          </p:cNvSpPr>
          <p:nvPr/>
        </p:nvSpPr>
        <p:spPr bwMode="auto">
          <a:xfrm>
            <a:off x="3611563" y="260350"/>
            <a:ext cx="1169987" cy="2746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cs-CZ" sz="1200">
                <a:latin typeface="Arial" charset="0"/>
              </a:rPr>
              <a:t> </a:t>
            </a:r>
            <a:r>
              <a:rPr lang="cs-CZ" sz="1200" b="0">
                <a:latin typeface="Arial" charset="0"/>
              </a:rPr>
              <a:t>žlučový vývod</a:t>
            </a:r>
          </a:p>
        </p:txBody>
      </p:sp>
      <p:sp>
        <p:nvSpPr>
          <p:cNvPr id="401418" name="Text Box 10"/>
          <p:cNvSpPr txBox="1">
            <a:spLocks noChangeArrowheads="1"/>
          </p:cNvSpPr>
          <p:nvPr/>
        </p:nvSpPr>
        <p:spPr bwMode="auto">
          <a:xfrm>
            <a:off x="5962650" y="260350"/>
            <a:ext cx="652463" cy="2746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cs-CZ" sz="1200" b="0">
                <a:latin typeface="Arial" charset="0"/>
              </a:rPr>
              <a:t>lalůček</a:t>
            </a:r>
          </a:p>
        </p:txBody>
      </p:sp>
      <p:sp>
        <p:nvSpPr>
          <p:cNvPr id="401419" name="Text Box 11"/>
          <p:cNvSpPr txBox="1">
            <a:spLocks noChangeArrowheads="1"/>
          </p:cNvSpPr>
          <p:nvPr/>
        </p:nvSpPr>
        <p:spPr bwMode="auto">
          <a:xfrm>
            <a:off x="4800600" y="260350"/>
            <a:ext cx="542925" cy="2746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cs-CZ" sz="1200" b="0">
                <a:latin typeface="Arial" charset="0"/>
              </a:rPr>
              <a:t>hlava</a:t>
            </a:r>
          </a:p>
        </p:txBody>
      </p:sp>
      <p:sp>
        <p:nvSpPr>
          <p:cNvPr id="401420" name="Text Box 12"/>
          <p:cNvSpPr txBox="1">
            <a:spLocks noChangeArrowheads="1"/>
          </p:cNvSpPr>
          <p:nvPr/>
        </p:nvSpPr>
        <p:spPr bwMode="auto">
          <a:xfrm>
            <a:off x="5448300" y="260350"/>
            <a:ext cx="425450" cy="2746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cs-CZ" sz="1200" b="0">
                <a:latin typeface="Arial" charset="0"/>
              </a:rPr>
              <a:t>tělo</a:t>
            </a:r>
          </a:p>
        </p:txBody>
      </p:sp>
      <p:sp>
        <p:nvSpPr>
          <p:cNvPr id="401421" name="Text Box 13"/>
          <p:cNvSpPr txBox="1">
            <a:spLocks noChangeArrowheads="1"/>
          </p:cNvSpPr>
          <p:nvPr/>
        </p:nvSpPr>
        <p:spPr bwMode="auto">
          <a:xfrm>
            <a:off x="6516688" y="333375"/>
            <a:ext cx="527050" cy="2746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/>
            <a:r>
              <a:rPr lang="cs-CZ" sz="1200" b="0">
                <a:latin typeface="Arial" charset="0"/>
              </a:rPr>
              <a:t>ocas</a:t>
            </a:r>
          </a:p>
        </p:txBody>
      </p:sp>
      <p:sp>
        <p:nvSpPr>
          <p:cNvPr id="401422" name="Text Box 14"/>
          <p:cNvSpPr txBox="1">
            <a:spLocks noChangeArrowheads="1"/>
          </p:cNvSpPr>
          <p:nvPr/>
        </p:nvSpPr>
        <p:spPr bwMode="auto">
          <a:xfrm>
            <a:off x="5076825" y="2205038"/>
            <a:ext cx="1335088" cy="355600"/>
          </a:xfrm>
          <a:prstGeom prst="rect">
            <a:avLst/>
          </a:prstGeom>
          <a:solidFill>
            <a:srgbClr val="FFFF00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cs-CZ" sz="1600">
                <a:latin typeface="Arial" charset="0"/>
              </a:rPr>
              <a:t>PANKREAS</a:t>
            </a:r>
          </a:p>
        </p:txBody>
      </p:sp>
      <p:sp>
        <p:nvSpPr>
          <p:cNvPr id="401423" name="Text Box 15"/>
          <p:cNvSpPr txBox="1">
            <a:spLocks noChangeArrowheads="1"/>
          </p:cNvSpPr>
          <p:nvPr/>
        </p:nvSpPr>
        <p:spPr bwMode="auto">
          <a:xfrm>
            <a:off x="6948488" y="260350"/>
            <a:ext cx="1079500" cy="47625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/>
            <a:r>
              <a:rPr lang="cs-CZ" sz="1200">
                <a:latin typeface="Arial" charset="0"/>
              </a:rPr>
              <a:t>Endokrinní buňky</a:t>
            </a:r>
          </a:p>
        </p:txBody>
      </p:sp>
      <p:sp>
        <p:nvSpPr>
          <p:cNvPr id="401424" name="Text Box 16"/>
          <p:cNvSpPr txBox="1">
            <a:spLocks noChangeArrowheads="1"/>
          </p:cNvSpPr>
          <p:nvPr/>
        </p:nvSpPr>
        <p:spPr bwMode="auto">
          <a:xfrm>
            <a:off x="8027988" y="260350"/>
            <a:ext cx="919162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cs-CZ" sz="1200">
                <a:latin typeface="Arial" charset="0"/>
              </a:rPr>
              <a:t>Exokrinní </a:t>
            </a:r>
          </a:p>
          <a:p>
            <a:pPr algn="ctr"/>
            <a:r>
              <a:rPr lang="cs-CZ" sz="1200">
                <a:latin typeface="Arial" charset="0"/>
              </a:rPr>
              <a:t>buňky</a:t>
            </a:r>
          </a:p>
        </p:txBody>
      </p:sp>
      <p:sp>
        <p:nvSpPr>
          <p:cNvPr id="401425" name="Text Box 17"/>
          <p:cNvSpPr txBox="1">
            <a:spLocks noChangeArrowheads="1"/>
          </p:cNvSpPr>
          <p:nvPr/>
        </p:nvSpPr>
        <p:spPr bwMode="auto">
          <a:xfrm>
            <a:off x="6948488" y="3284538"/>
            <a:ext cx="1758950" cy="542925"/>
          </a:xfrm>
          <a:prstGeom prst="rect">
            <a:avLst/>
          </a:prstGeom>
          <a:solidFill>
            <a:srgbClr val="FF0000"/>
          </a:solidFill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cs-CZ" sz="1400">
                <a:solidFill>
                  <a:schemeClr val="bg1"/>
                </a:solidFill>
                <a:latin typeface="Arial" charset="0"/>
              </a:rPr>
              <a:t>LANGERHANSUV </a:t>
            </a:r>
          </a:p>
          <a:p>
            <a:pPr algn="ctr"/>
            <a:r>
              <a:rPr lang="cs-CZ" sz="1400">
                <a:solidFill>
                  <a:schemeClr val="bg1"/>
                </a:solidFill>
                <a:latin typeface="Arial" charset="0"/>
              </a:rPr>
              <a:t>OSTRUVEK</a:t>
            </a:r>
          </a:p>
        </p:txBody>
      </p:sp>
      <p:sp>
        <p:nvSpPr>
          <p:cNvPr id="401426" name="AutoShape 18"/>
          <p:cNvSpPr>
            <a:spLocks noChangeArrowheads="1"/>
          </p:cNvSpPr>
          <p:nvPr/>
        </p:nvSpPr>
        <p:spPr bwMode="auto">
          <a:xfrm>
            <a:off x="7740650" y="2708275"/>
            <a:ext cx="287338" cy="503238"/>
          </a:xfrm>
          <a:prstGeom prst="upArrow">
            <a:avLst>
              <a:gd name="adj1" fmla="val 50000"/>
              <a:gd name="adj2" fmla="val 43784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401430" name="Text Box 22"/>
          <p:cNvSpPr txBox="1">
            <a:spLocks noChangeArrowheads="1"/>
          </p:cNvSpPr>
          <p:nvPr/>
        </p:nvSpPr>
        <p:spPr bwMode="auto">
          <a:xfrm>
            <a:off x="179388" y="3789363"/>
            <a:ext cx="7121525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cs-CZ" sz="2000" b="0">
                <a:latin typeface="Arial" charset="0"/>
              </a:rPr>
              <a:t> shluky dvou typů buněk roztroušené v hmotě slinivky břišní  </a:t>
            </a:r>
          </a:p>
        </p:txBody>
      </p:sp>
      <p:sp>
        <p:nvSpPr>
          <p:cNvPr id="401433" name="Text Box 25"/>
          <p:cNvSpPr txBox="1">
            <a:spLocks noChangeArrowheads="1"/>
          </p:cNvSpPr>
          <p:nvPr/>
        </p:nvSpPr>
        <p:spPr bwMode="auto">
          <a:xfrm>
            <a:off x="323850" y="2492375"/>
            <a:ext cx="3095625" cy="727075"/>
          </a:xfrm>
          <a:prstGeom prst="rect">
            <a:avLst/>
          </a:prstGeom>
          <a:solidFill>
            <a:srgbClr val="FF0000"/>
          </a:solidFill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/>
            <a:r>
              <a:rPr lang="cs-CZ" sz="2000" b="0">
                <a:solidFill>
                  <a:schemeClr val="bg1"/>
                </a:solidFill>
                <a:latin typeface="Arial" charset="0"/>
              </a:rPr>
              <a:t>LANGERHANSOVY </a:t>
            </a:r>
          </a:p>
          <a:p>
            <a:pPr algn="ctr"/>
            <a:r>
              <a:rPr lang="cs-CZ" sz="2000" b="0">
                <a:solidFill>
                  <a:schemeClr val="bg1"/>
                </a:solidFill>
                <a:latin typeface="Arial" charset="0"/>
              </a:rPr>
              <a:t>OSTRUVKY</a:t>
            </a:r>
          </a:p>
        </p:txBody>
      </p:sp>
      <p:sp>
        <p:nvSpPr>
          <p:cNvPr id="401434" name="AutoShape 26"/>
          <p:cNvSpPr>
            <a:spLocks noChangeArrowheads="1"/>
          </p:cNvSpPr>
          <p:nvPr/>
        </p:nvSpPr>
        <p:spPr bwMode="auto">
          <a:xfrm rot="10800000">
            <a:off x="1763713" y="3213100"/>
            <a:ext cx="287337" cy="503238"/>
          </a:xfrm>
          <a:prstGeom prst="upArrow">
            <a:avLst>
              <a:gd name="adj1" fmla="val 50000"/>
              <a:gd name="adj2" fmla="val 43785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401437" name="Text Box 29"/>
          <p:cNvSpPr txBox="1">
            <a:spLocks noChangeArrowheads="1"/>
          </p:cNvSpPr>
          <p:nvPr/>
        </p:nvSpPr>
        <p:spPr bwMode="auto">
          <a:xfrm>
            <a:off x="179388" y="4221163"/>
            <a:ext cx="8448675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cs-CZ" sz="2000" b="0">
                <a:latin typeface="Arial" charset="0"/>
              </a:rPr>
              <a:t> produkují hormon </a:t>
            </a:r>
            <a:r>
              <a:rPr lang="cs-CZ" sz="2400" b="0" u="sng">
                <a:latin typeface="Arial Black" pitchFamily="34" charset="0"/>
              </a:rPr>
              <a:t>INSULIN</a:t>
            </a:r>
            <a:r>
              <a:rPr lang="cs-CZ" sz="2000" b="0" u="sng">
                <a:latin typeface="Arial" charset="0"/>
              </a:rPr>
              <a:t> </a:t>
            </a:r>
            <a:r>
              <a:rPr lang="cs-CZ" sz="2000" b="0">
                <a:latin typeface="Arial" charset="0"/>
                <a:cs typeface="Arial" charset="0"/>
              </a:rPr>
              <a:t>a </a:t>
            </a:r>
            <a:r>
              <a:rPr lang="cs-CZ" sz="2400" b="0" u="sng">
                <a:latin typeface="Arial Black" pitchFamily="34" charset="0"/>
                <a:cs typeface="Arial" charset="0"/>
              </a:rPr>
              <a:t>GLUKAGON</a:t>
            </a:r>
            <a:r>
              <a:rPr lang="cs-CZ" sz="2000" b="0">
                <a:latin typeface="Arial" charset="0"/>
                <a:cs typeface="Arial" charset="0"/>
              </a:rPr>
              <a:t> (jsou to antagonisté)</a:t>
            </a:r>
          </a:p>
        </p:txBody>
      </p:sp>
      <p:sp>
        <p:nvSpPr>
          <p:cNvPr id="401439" name="Text Box 31"/>
          <p:cNvSpPr txBox="1">
            <a:spLocks noChangeArrowheads="1"/>
          </p:cNvSpPr>
          <p:nvPr/>
        </p:nvSpPr>
        <p:spPr bwMode="auto">
          <a:xfrm>
            <a:off x="1547813" y="4724400"/>
            <a:ext cx="5006975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cs-CZ" sz="2000" b="0">
                <a:latin typeface="Arial" charset="0"/>
              </a:rPr>
              <a:t> </a:t>
            </a:r>
            <a:r>
              <a:rPr lang="cs-CZ" sz="1600">
                <a:latin typeface="Arial" charset="0"/>
              </a:rPr>
              <a:t>Inzulin snižuje hladinu glukózy v krevní plazmě</a:t>
            </a:r>
          </a:p>
        </p:txBody>
      </p:sp>
      <p:sp>
        <p:nvSpPr>
          <p:cNvPr id="401440" name="Text Box 32"/>
          <p:cNvSpPr txBox="1">
            <a:spLocks noChangeArrowheads="1"/>
          </p:cNvSpPr>
          <p:nvPr/>
        </p:nvSpPr>
        <p:spPr bwMode="auto">
          <a:xfrm>
            <a:off x="1538288" y="5157788"/>
            <a:ext cx="5343525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cs-CZ" sz="2000" b="0">
                <a:latin typeface="Arial" charset="0"/>
              </a:rPr>
              <a:t> </a:t>
            </a:r>
            <a:r>
              <a:rPr lang="cs-CZ" sz="1600">
                <a:latin typeface="Arial" charset="0"/>
              </a:rPr>
              <a:t>Glukagon</a:t>
            </a:r>
            <a:r>
              <a:rPr lang="cs-CZ" sz="1600" b="0">
                <a:latin typeface="Arial" charset="0"/>
              </a:rPr>
              <a:t> </a:t>
            </a:r>
            <a:r>
              <a:rPr lang="cs-CZ" sz="1600">
                <a:latin typeface="Arial" charset="0"/>
              </a:rPr>
              <a:t>zvyšuje hladinu glukózy v krevní plazmě</a:t>
            </a:r>
          </a:p>
        </p:txBody>
      </p:sp>
      <p:sp>
        <p:nvSpPr>
          <p:cNvPr id="401441" name="Text Box 33"/>
          <p:cNvSpPr txBox="1">
            <a:spLocks noChangeArrowheads="1"/>
          </p:cNvSpPr>
          <p:nvPr/>
        </p:nvSpPr>
        <p:spPr bwMode="auto">
          <a:xfrm>
            <a:off x="179388" y="5661025"/>
            <a:ext cx="8424862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>
                <a:latin typeface="Times New Roman" pitchFamily="18" charset="0"/>
              </a:rPr>
              <a:t> </a:t>
            </a:r>
            <a:r>
              <a:rPr lang="cs-CZ" sz="2000" b="0">
                <a:latin typeface="Arial" charset="0"/>
              </a:rPr>
              <a:t>Tvorba hormonů je závislá na koncentraci glukózy v krvi  (princip JNZV)</a:t>
            </a:r>
          </a:p>
        </p:txBody>
      </p:sp>
      <p:sp>
        <p:nvSpPr>
          <p:cNvPr id="401442" name="Text Box 34"/>
          <p:cNvSpPr txBox="1">
            <a:spLocks noChangeArrowheads="1"/>
          </p:cNvSpPr>
          <p:nvPr/>
        </p:nvSpPr>
        <p:spPr bwMode="auto">
          <a:xfrm>
            <a:off x="395288" y="6092825"/>
            <a:ext cx="8359775" cy="304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cs-CZ" sz="1200" b="0" i="1">
                <a:latin typeface="Arial" charset="0"/>
              </a:rPr>
              <a:t>(</a:t>
            </a:r>
            <a:r>
              <a:rPr lang="cs-CZ" sz="1400" b="0" i="1">
                <a:latin typeface="Arial" charset="0"/>
              </a:rPr>
              <a:t>Zvýší – li se hladina krevního cukru, zvýší se produkce insulinu a klesne produkce glukagonu a naopak)</a:t>
            </a:r>
          </a:p>
        </p:txBody>
      </p:sp>
      <p:sp>
        <p:nvSpPr>
          <p:cNvPr id="401444" name="Rectangle 36"/>
          <p:cNvSpPr>
            <a:spLocks noChangeArrowheads="1"/>
          </p:cNvSpPr>
          <p:nvPr/>
        </p:nvSpPr>
        <p:spPr bwMode="auto">
          <a:xfrm>
            <a:off x="8618538" y="0"/>
            <a:ext cx="52546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II-17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66">
                <a:gamma/>
                <a:tint val="0"/>
                <a:invGamma/>
              </a:srgbClr>
            </a:gs>
            <a:gs pos="100000">
              <a:srgbClr val="66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1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549275"/>
            <a:ext cx="3398838" cy="583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5508" name="WordArt 4"/>
          <p:cNvSpPr>
            <a:spLocks noChangeArrowheads="1" noChangeShapeType="1" noTextEdit="1"/>
          </p:cNvSpPr>
          <p:nvPr/>
        </p:nvSpPr>
        <p:spPr bwMode="auto">
          <a:xfrm>
            <a:off x="468313" y="549275"/>
            <a:ext cx="403225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NADLEDVINY</a:t>
            </a:r>
          </a:p>
        </p:txBody>
      </p:sp>
      <p:sp>
        <p:nvSpPr>
          <p:cNvPr id="405510" name="Text Box 6"/>
          <p:cNvSpPr txBox="1">
            <a:spLocks noChangeArrowheads="1"/>
          </p:cNvSpPr>
          <p:nvPr/>
        </p:nvSpPr>
        <p:spPr bwMode="auto">
          <a:xfrm>
            <a:off x="7667625" y="476250"/>
            <a:ext cx="714375" cy="323850"/>
          </a:xfrm>
          <a:prstGeom prst="rect">
            <a:avLst/>
          </a:prstGeom>
          <a:solidFill>
            <a:srgbClr val="FFFF00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cs-CZ" sz="1400">
                <a:latin typeface="Arial" charset="0"/>
              </a:rPr>
              <a:t>KURA</a:t>
            </a:r>
          </a:p>
        </p:txBody>
      </p:sp>
      <p:sp>
        <p:nvSpPr>
          <p:cNvPr id="405511" name="Text Box 7"/>
          <p:cNvSpPr txBox="1">
            <a:spLocks noChangeArrowheads="1"/>
          </p:cNvSpPr>
          <p:nvPr/>
        </p:nvSpPr>
        <p:spPr bwMode="auto">
          <a:xfrm>
            <a:off x="8027988" y="836613"/>
            <a:ext cx="704850" cy="323850"/>
          </a:xfrm>
          <a:prstGeom prst="rect">
            <a:avLst/>
          </a:prstGeom>
          <a:solidFill>
            <a:srgbClr val="FFFF00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cs-CZ" sz="1400">
                <a:latin typeface="Arial" charset="0"/>
              </a:rPr>
              <a:t>DŘEŇ</a:t>
            </a:r>
          </a:p>
        </p:txBody>
      </p:sp>
      <p:sp>
        <p:nvSpPr>
          <p:cNvPr id="405515" name="Text Box 11"/>
          <p:cNvSpPr txBox="1">
            <a:spLocks noChangeArrowheads="1"/>
          </p:cNvSpPr>
          <p:nvPr/>
        </p:nvSpPr>
        <p:spPr bwMode="auto">
          <a:xfrm>
            <a:off x="2968625" y="2736850"/>
            <a:ext cx="180975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endParaRPr lang="en-US">
              <a:latin typeface="Arial Black" pitchFamily="34" charset="0"/>
            </a:endParaRPr>
          </a:p>
        </p:txBody>
      </p:sp>
      <p:sp>
        <p:nvSpPr>
          <p:cNvPr id="405519" name="Text Box 15"/>
          <p:cNvSpPr txBox="1">
            <a:spLocks noChangeArrowheads="1"/>
          </p:cNvSpPr>
          <p:nvPr/>
        </p:nvSpPr>
        <p:spPr bwMode="auto">
          <a:xfrm>
            <a:off x="250825" y="1557338"/>
            <a:ext cx="4625975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cs-CZ" sz="2000" b="0">
                <a:latin typeface="Arial" charset="0"/>
              </a:rPr>
              <a:t>  párové orgány  na horním pólu ledvin</a:t>
            </a:r>
          </a:p>
        </p:txBody>
      </p:sp>
      <p:sp>
        <p:nvSpPr>
          <p:cNvPr id="405520" name="Text Box 16"/>
          <p:cNvSpPr txBox="1">
            <a:spLocks noChangeArrowheads="1"/>
          </p:cNvSpPr>
          <p:nvPr/>
        </p:nvSpPr>
        <p:spPr bwMode="auto">
          <a:xfrm>
            <a:off x="250825" y="2060575"/>
            <a:ext cx="52895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cs-CZ" sz="2000" b="0">
                <a:latin typeface="Arial" charset="0"/>
              </a:rPr>
              <a:t>  lze na nich rozlišit korovou a dřeňovou část</a:t>
            </a:r>
          </a:p>
        </p:txBody>
      </p:sp>
      <p:sp>
        <p:nvSpPr>
          <p:cNvPr id="405522" name="WordArt 18"/>
          <p:cNvSpPr>
            <a:spLocks noChangeArrowheads="1" noChangeShapeType="1" noTextEdit="1"/>
          </p:cNvSpPr>
          <p:nvPr/>
        </p:nvSpPr>
        <p:spPr bwMode="auto">
          <a:xfrm>
            <a:off x="611188" y="2852738"/>
            <a:ext cx="3024187" cy="43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1.  Kůra nadledvin</a:t>
            </a:r>
          </a:p>
        </p:txBody>
      </p:sp>
      <p:sp>
        <p:nvSpPr>
          <p:cNvPr id="405523" name="Text Box 19"/>
          <p:cNvSpPr txBox="1">
            <a:spLocks noChangeArrowheads="1"/>
          </p:cNvSpPr>
          <p:nvPr/>
        </p:nvSpPr>
        <p:spPr bwMode="auto">
          <a:xfrm>
            <a:off x="900113" y="3429000"/>
            <a:ext cx="4505325" cy="10064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000" b="0">
                <a:latin typeface="Arial" charset="0"/>
              </a:rPr>
              <a:t> produkuje:  </a:t>
            </a:r>
            <a:r>
              <a:rPr lang="cs-CZ" sz="2000">
                <a:latin typeface="Arial" charset="0"/>
              </a:rPr>
              <a:t>glukokortikoidy </a:t>
            </a:r>
          </a:p>
          <a:p>
            <a:r>
              <a:rPr lang="cs-CZ" sz="2000">
                <a:latin typeface="Arial" charset="0"/>
              </a:rPr>
              <a:t>                      mineralokortikoidy</a:t>
            </a:r>
          </a:p>
          <a:p>
            <a:r>
              <a:rPr lang="cs-CZ" sz="2000">
                <a:latin typeface="Arial" charset="0"/>
              </a:rPr>
              <a:t>                      androgeny</a:t>
            </a:r>
          </a:p>
        </p:txBody>
      </p:sp>
      <p:sp>
        <p:nvSpPr>
          <p:cNvPr id="405524" name="Text Box 20"/>
          <p:cNvSpPr txBox="1">
            <a:spLocks noChangeArrowheads="1"/>
          </p:cNvSpPr>
          <p:nvPr/>
        </p:nvSpPr>
        <p:spPr bwMode="auto">
          <a:xfrm>
            <a:off x="900113" y="5229225"/>
            <a:ext cx="4248150" cy="7016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000" b="0">
                <a:latin typeface="Arial" charset="0"/>
              </a:rPr>
              <a:t> produkuje:   </a:t>
            </a:r>
            <a:r>
              <a:rPr lang="cs-CZ" sz="2000">
                <a:latin typeface="Arial" charset="0"/>
              </a:rPr>
              <a:t>adrenalin</a:t>
            </a:r>
          </a:p>
          <a:p>
            <a:pPr>
              <a:buFont typeface="Wingdings" pitchFamily="2" charset="2"/>
              <a:buNone/>
            </a:pPr>
            <a:r>
              <a:rPr lang="cs-CZ" sz="2000">
                <a:latin typeface="Arial" charset="0"/>
              </a:rPr>
              <a:t>                       noradrenalin</a:t>
            </a:r>
          </a:p>
        </p:txBody>
      </p:sp>
      <p:sp>
        <p:nvSpPr>
          <p:cNvPr id="405525" name="WordArt 21">
            <a:hlinkClick r:id="rId3" action="ppaction://hlinkpres?slideindex=58&amp;slidetitle=Snímek 58"/>
          </p:cNvPr>
          <p:cNvSpPr>
            <a:spLocks noChangeArrowheads="1" noChangeShapeType="1" noTextEdit="1"/>
          </p:cNvSpPr>
          <p:nvPr/>
        </p:nvSpPr>
        <p:spPr bwMode="auto">
          <a:xfrm>
            <a:off x="611188" y="4797425"/>
            <a:ext cx="3024187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2. Dřeň nadledvin</a:t>
            </a:r>
          </a:p>
        </p:txBody>
      </p:sp>
      <p:sp>
        <p:nvSpPr>
          <p:cNvPr id="405528" name="Rectangle 24"/>
          <p:cNvSpPr>
            <a:spLocks noChangeArrowheads="1"/>
          </p:cNvSpPr>
          <p:nvPr/>
        </p:nvSpPr>
        <p:spPr bwMode="auto">
          <a:xfrm>
            <a:off x="8618538" y="0"/>
            <a:ext cx="52546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II-18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66">
                <a:gamma/>
                <a:tint val="0"/>
                <a:invGamma/>
              </a:srgbClr>
            </a:gs>
            <a:gs pos="100000">
              <a:srgbClr val="66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WordArt 2"/>
          <p:cNvSpPr>
            <a:spLocks noChangeArrowheads="1" noChangeShapeType="1" noTextEdit="1"/>
          </p:cNvSpPr>
          <p:nvPr/>
        </p:nvSpPr>
        <p:spPr bwMode="auto">
          <a:xfrm>
            <a:off x="2627313" y="404813"/>
            <a:ext cx="410527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1.  Kůra nadledvin</a:t>
            </a:r>
          </a:p>
        </p:txBody>
      </p:sp>
      <p:sp>
        <p:nvSpPr>
          <p:cNvPr id="407556" name="Text Box 4"/>
          <p:cNvSpPr txBox="1">
            <a:spLocks noChangeArrowheads="1"/>
          </p:cNvSpPr>
          <p:nvPr/>
        </p:nvSpPr>
        <p:spPr bwMode="auto">
          <a:xfrm>
            <a:off x="468313" y="3789363"/>
            <a:ext cx="3097212" cy="117475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cs-CZ" sz="1400">
                <a:latin typeface="Arial" charset="0"/>
              </a:rPr>
              <a:t>Zúčastňuje se při řízení přeměny všech živin (urychluje přeměny</a:t>
            </a:r>
          </a:p>
          <a:p>
            <a:pPr algn="ctr">
              <a:buFont typeface="Wingdings" pitchFamily="2" charset="2"/>
              <a:buNone/>
            </a:pPr>
            <a:r>
              <a:rPr lang="cs-CZ" sz="1400">
                <a:latin typeface="Arial" charset="0"/>
              </a:rPr>
              <a:t>aminokyselin,uvolňuje  tuky </a:t>
            </a:r>
          </a:p>
          <a:p>
            <a:pPr algn="ctr">
              <a:buFont typeface="Wingdings" pitchFamily="2" charset="2"/>
              <a:buNone/>
            </a:pPr>
            <a:r>
              <a:rPr lang="cs-CZ" sz="1400">
                <a:latin typeface="Arial" charset="0"/>
              </a:rPr>
              <a:t>ze zásobních tkání, řídí syntézu glukózy z aminokyselin</a:t>
            </a:r>
          </a:p>
        </p:txBody>
      </p:sp>
      <p:sp>
        <p:nvSpPr>
          <p:cNvPr id="407557" name="Text Box 5"/>
          <p:cNvSpPr txBox="1">
            <a:spLocks noChangeArrowheads="1"/>
          </p:cNvSpPr>
          <p:nvPr/>
        </p:nvSpPr>
        <p:spPr bwMode="auto">
          <a:xfrm>
            <a:off x="2268538" y="1412875"/>
            <a:ext cx="49212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cs-CZ" sz="2000" b="0">
                <a:latin typeface="Arial" charset="0"/>
              </a:rPr>
              <a:t>Produkuje tři skupiny steroidních hormonů</a:t>
            </a:r>
          </a:p>
        </p:txBody>
      </p:sp>
      <p:sp>
        <p:nvSpPr>
          <p:cNvPr id="407559" name="Text Box 7"/>
          <p:cNvSpPr txBox="1">
            <a:spLocks noChangeArrowheads="1"/>
          </p:cNvSpPr>
          <p:nvPr/>
        </p:nvSpPr>
        <p:spPr bwMode="auto">
          <a:xfrm>
            <a:off x="1187450" y="1844675"/>
            <a:ext cx="7451725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cs-CZ" sz="2000" b="0">
                <a:latin typeface="Arial" charset="0"/>
              </a:rPr>
              <a:t>Podléhá kontrole adenohypofýze a hypothalamu (princip SZV)</a:t>
            </a:r>
          </a:p>
        </p:txBody>
      </p:sp>
      <p:sp>
        <p:nvSpPr>
          <p:cNvPr id="407560" name="Text Box 8"/>
          <p:cNvSpPr txBox="1">
            <a:spLocks noChangeArrowheads="1"/>
          </p:cNvSpPr>
          <p:nvPr/>
        </p:nvSpPr>
        <p:spPr bwMode="auto">
          <a:xfrm>
            <a:off x="971550" y="3213100"/>
            <a:ext cx="1789113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cs-CZ" sz="2000" b="0">
                <a:latin typeface="Arial" charset="0"/>
              </a:rPr>
              <a:t>  </a:t>
            </a:r>
            <a:r>
              <a:rPr lang="cs-CZ" sz="2000" u="sng">
                <a:latin typeface="Arial Black" pitchFamily="34" charset="0"/>
              </a:rPr>
              <a:t>KORTISOL</a:t>
            </a:r>
          </a:p>
        </p:txBody>
      </p:sp>
      <p:sp>
        <p:nvSpPr>
          <p:cNvPr id="407561" name="Text Box 9"/>
          <p:cNvSpPr txBox="1">
            <a:spLocks noChangeArrowheads="1"/>
          </p:cNvSpPr>
          <p:nvPr/>
        </p:nvSpPr>
        <p:spPr bwMode="auto">
          <a:xfrm>
            <a:off x="468313" y="5229225"/>
            <a:ext cx="3095625" cy="96202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cs-CZ" sz="1400">
                <a:latin typeface="Arial" charset="0"/>
              </a:rPr>
              <a:t>Zvyšuje celkovou pohotovost organismu při zátěži </a:t>
            </a:r>
          </a:p>
          <a:p>
            <a:pPr algn="ctr">
              <a:buFont typeface="Wingdings" pitchFamily="2" charset="2"/>
              <a:buNone/>
            </a:pPr>
            <a:r>
              <a:rPr lang="cs-CZ" sz="1400">
                <a:latin typeface="Arial" charset="0"/>
              </a:rPr>
              <a:t>(stres,infekční choroby, </a:t>
            </a:r>
          </a:p>
          <a:p>
            <a:pPr algn="ctr">
              <a:buFont typeface="Wingdings" pitchFamily="2" charset="2"/>
              <a:buNone/>
            </a:pPr>
            <a:r>
              <a:rPr lang="cs-CZ" sz="1400">
                <a:latin typeface="Arial" charset="0"/>
              </a:rPr>
              <a:t>tělesná námaha)</a:t>
            </a:r>
          </a:p>
        </p:txBody>
      </p:sp>
      <p:sp>
        <p:nvSpPr>
          <p:cNvPr id="407563" name="Text Box 11"/>
          <p:cNvSpPr txBox="1">
            <a:spLocks noChangeArrowheads="1"/>
          </p:cNvSpPr>
          <p:nvPr/>
        </p:nvSpPr>
        <p:spPr bwMode="auto">
          <a:xfrm>
            <a:off x="5724525" y="3141663"/>
            <a:ext cx="2132013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cs-CZ" sz="2000" u="sng">
                <a:latin typeface="Arial Black" pitchFamily="34" charset="0"/>
              </a:rPr>
              <a:t>ALDOSTERON</a:t>
            </a:r>
          </a:p>
        </p:txBody>
      </p:sp>
      <p:sp>
        <p:nvSpPr>
          <p:cNvPr id="407564" name="Text Box 12"/>
          <p:cNvSpPr txBox="1">
            <a:spLocks noChangeArrowheads="1"/>
          </p:cNvSpPr>
          <p:nvPr/>
        </p:nvSpPr>
        <p:spPr bwMode="auto">
          <a:xfrm>
            <a:off x="5148263" y="3789363"/>
            <a:ext cx="3240087" cy="96202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/>
            <a:r>
              <a:rPr lang="cs-CZ" sz="1400">
                <a:latin typeface="Arial" charset="0"/>
              </a:rPr>
              <a:t>Řídí zpětné vstřebávání sodíkových iontů a současně vylučování</a:t>
            </a:r>
          </a:p>
          <a:p>
            <a:pPr algn="ctr"/>
            <a:r>
              <a:rPr lang="cs-CZ" sz="1400">
                <a:latin typeface="Arial" charset="0"/>
              </a:rPr>
              <a:t>draselných iontů v ledvinových kanálcích</a:t>
            </a:r>
          </a:p>
        </p:txBody>
      </p:sp>
      <p:sp>
        <p:nvSpPr>
          <p:cNvPr id="407567" name="AutoShape 15"/>
          <p:cNvSpPr>
            <a:spLocks noChangeArrowheads="1"/>
          </p:cNvSpPr>
          <p:nvPr/>
        </p:nvSpPr>
        <p:spPr bwMode="auto">
          <a:xfrm>
            <a:off x="684213" y="2628900"/>
            <a:ext cx="2446337" cy="4492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2000">
                <a:latin typeface="Arial" charset="0"/>
              </a:rPr>
              <a:t>1. Glukokortikoidy</a:t>
            </a:r>
          </a:p>
        </p:txBody>
      </p:sp>
      <p:sp>
        <p:nvSpPr>
          <p:cNvPr id="407568" name="AutoShape 16"/>
          <p:cNvSpPr>
            <a:spLocks noChangeArrowheads="1"/>
          </p:cNvSpPr>
          <p:nvPr/>
        </p:nvSpPr>
        <p:spPr bwMode="auto">
          <a:xfrm>
            <a:off x="5364163" y="2636838"/>
            <a:ext cx="2770187" cy="4492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2000">
                <a:latin typeface="Arial" charset="0"/>
              </a:rPr>
              <a:t>2. Mineralokortikoidy</a:t>
            </a:r>
          </a:p>
        </p:txBody>
      </p:sp>
      <p:sp>
        <p:nvSpPr>
          <p:cNvPr id="407569" name="AutoShape 17"/>
          <p:cNvSpPr>
            <a:spLocks noChangeArrowheads="1"/>
          </p:cNvSpPr>
          <p:nvPr/>
        </p:nvSpPr>
        <p:spPr bwMode="auto">
          <a:xfrm>
            <a:off x="5867400" y="5084763"/>
            <a:ext cx="1857375" cy="4492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2000">
                <a:latin typeface="Arial" charset="0"/>
              </a:rPr>
              <a:t>3. Androgeny</a:t>
            </a:r>
          </a:p>
        </p:txBody>
      </p:sp>
      <p:sp>
        <p:nvSpPr>
          <p:cNvPr id="407570" name="Text Box 18"/>
          <p:cNvSpPr txBox="1">
            <a:spLocks noChangeArrowheads="1"/>
          </p:cNvSpPr>
          <p:nvPr/>
        </p:nvSpPr>
        <p:spPr bwMode="auto">
          <a:xfrm>
            <a:off x="5076825" y="5805488"/>
            <a:ext cx="3622675" cy="5365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cs-CZ" sz="1400">
                <a:latin typeface="Arial" charset="0"/>
              </a:rPr>
              <a:t>Mohou být příčinou maskulinních znaků </a:t>
            </a:r>
          </a:p>
          <a:p>
            <a:pPr algn="ctr"/>
            <a:r>
              <a:rPr lang="cs-CZ" sz="1400">
                <a:latin typeface="Arial" charset="0"/>
              </a:rPr>
              <a:t>u žen a feminizačních znaků u mužů</a:t>
            </a:r>
          </a:p>
        </p:txBody>
      </p:sp>
      <p:sp>
        <p:nvSpPr>
          <p:cNvPr id="407571" name="Rectangle 19"/>
          <p:cNvSpPr>
            <a:spLocks noChangeArrowheads="1"/>
          </p:cNvSpPr>
          <p:nvPr/>
        </p:nvSpPr>
        <p:spPr bwMode="auto">
          <a:xfrm>
            <a:off x="8618538" y="0"/>
            <a:ext cx="52546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II-19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99FF66">
                <a:gamma/>
                <a:tint val="0"/>
                <a:invGamma/>
              </a:srgbClr>
            </a:gs>
            <a:gs pos="100000">
              <a:srgbClr val="99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808038" y="20812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15379" name="WordArt 19"/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74168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000" i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Klasifikace hormonů </a:t>
            </a:r>
          </a:p>
        </p:txBody>
      </p:sp>
      <p:sp>
        <p:nvSpPr>
          <p:cNvPr id="15381" name="WordArt 21"/>
          <p:cNvSpPr>
            <a:spLocks noChangeArrowheads="1" noChangeShapeType="1" noTextEdit="1"/>
          </p:cNvSpPr>
          <p:nvPr/>
        </p:nvSpPr>
        <p:spPr bwMode="auto">
          <a:xfrm>
            <a:off x="684213" y="2565400"/>
            <a:ext cx="7777162" cy="617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000" i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1. Klasifikace hormonů podle chemické struktury</a:t>
            </a:r>
          </a:p>
        </p:txBody>
      </p:sp>
      <p:sp>
        <p:nvSpPr>
          <p:cNvPr id="15382" name="WordArt 22"/>
          <p:cNvSpPr>
            <a:spLocks noChangeArrowheads="1" noChangeShapeType="1" noTextEdit="1"/>
          </p:cNvSpPr>
          <p:nvPr/>
        </p:nvSpPr>
        <p:spPr bwMode="auto">
          <a:xfrm>
            <a:off x="611188" y="3716338"/>
            <a:ext cx="7343775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000" i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2. Klasifikace hormonů podle místa syntézy </a:t>
            </a:r>
          </a:p>
          <a:p>
            <a:pPr algn="ctr"/>
            <a:r>
              <a:rPr lang="cs-CZ" sz="2000" i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( žlázy, tkáně)</a:t>
            </a:r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8701088" y="0"/>
            <a:ext cx="44291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66">
                <a:gamma/>
                <a:tint val="0"/>
                <a:invGamma/>
              </a:srgbClr>
            </a:gs>
            <a:gs pos="100000">
              <a:srgbClr val="66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80" name="WordArt 4"/>
          <p:cNvSpPr>
            <a:spLocks noChangeArrowheads="1" noChangeShapeType="1" noTextEdit="1"/>
          </p:cNvSpPr>
          <p:nvPr/>
        </p:nvSpPr>
        <p:spPr bwMode="auto">
          <a:xfrm>
            <a:off x="395288" y="692150"/>
            <a:ext cx="410527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2.  Dřeň  nadledvin</a:t>
            </a:r>
          </a:p>
        </p:txBody>
      </p:sp>
      <p:sp>
        <p:nvSpPr>
          <p:cNvPr id="408581" name="Text Box 5"/>
          <p:cNvSpPr txBox="1">
            <a:spLocks noChangeArrowheads="1"/>
          </p:cNvSpPr>
          <p:nvPr/>
        </p:nvSpPr>
        <p:spPr bwMode="auto">
          <a:xfrm>
            <a:off x="323850" y="1773238"/>
            <a:ext cx="3894138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cs-CZ" sz="2000" b="0">
                <a:latin typeface="Arial" charset="0"/>
              </a:rPr>
              <a:t>  obsahuje neurosekreční buňky</a:t>
            </a:r>
          </a:p>
        </p:txBody>
      </p:sp>
      <p:sp>
        <p:nvSpPr>
          <p:cNvPr id="408583" name="Text Box 7"/>
          <p:cNvSpPr txBox="1">
            <a:spLocks noChangeArrowheads="1"/>
          </p:cNvSpPr>
          <p:nvPr/>
        </p:nvSpPr>
        <p:spPr bwMode="auto">
          <a:xfrm>
            <a:off x="1187450" y="3068638"/>
            <a:ext cx="1849438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cs-CZ" sz="2000" u="sng">
                <a:latin typeface="Arial Black" pitchFamily="34" charset="0"/>
              </a:rPr>
              <a:t>ADRENALIN</a:t>
            </a:r>
          </a:p>
        </p:txBody>
      </p:sp>
      <p:sp>
        <p:nvSpPr>
          <p:cNvPr id="408584" name="Text Box 8"/>
          <p:cNvSpPr txBox="1">
            <a:spLocks noChangeArrowheads="1"/>
          </p:cNvSpPr>
          <p:nvPr/>
        </p:nvSpPr>
        <p:spPr bwMode="auto">
          <a:xfrm>
            <a:off x="611188" y="3429000"/>
            <a:ext cx="3619500" cy="15589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cs-CZ" sz="1400">
                <a:latin typeface="Arial" charset="0"/>
              </a:rPr>
              <a:t>  </a:t>
            </a:r>
            <a:r>
              <a:rPr lang="cs-CZ" sz="1600">
                <a:latin typeface="Arial" charset="0"/>
              </a:rPr>
              <a:t>vyvolává rozšíření svalových cév</a:t>
            </a:r>
          </a:p>
          <a:p>
            <a:pPr>
              <a:buFontTx/>
              <a:buChar char="•"/>
            </a:pPr>
            <a:r>
              <a:rPr lang="cs-CZ" sz="1600">
                <a:latin typeface="Arial" charset="0"/>
              </a:rPr>
              <a:t>  podporuje srdeční činnost</a:t>
            </a:r>
          </a:p>
          <a:p>
            <a:pPr>
              <a:buFontTx/>
              <a:buChar char="•"/>
            </a:pPr>
            <a:r>
              <a:rPr lang="cs-CZ" sz="1600">
                <a:latin typeface="Arial" charset="0"/>
              </a:rPr>
              <a:t>  zvyšuje sílu srdečního svalu</a:t>
            </a:r>
          </a:p>
          <a:p>
            <a:pPr>
              <a:buFontTx/>
              <a:buChar char="•"/>
            </a:pPr>
            <a:r>
              <a:rPr lang="cs-CZ" sz="1600">
                <a:latin typeface="Arial" charset="0"/>
              </a:rPr>
              <a:t>  působí na hladkou svalovinu </a:t>
            </a:r>
          </a:p>
          <a:p>
            <a:r>
              <a:rPr lang="cs-CZ" sz="1600">
                <a:latin typeface="Arial" charset="0"/>
              </a:rPr>
              <a:t>   průdušek (rozšiřuje jejich průsvit)</a:t>
            </a:r>
          </a:p>
          <a:p>
            <a:r>
              <a:rPr lang="cs-CZ" sz="1600">
                <a:latin typeface="Arial" charset="0"/>
              </a:rPr>
              <a:t>   a zlepšuje tak ventilaci plic</a:t>
            </a:r>
          </a:p>
        </p:txBody>
      </p:sp>
      <p:sp>
        <p:nvSpPr>
          <p:cNvPr id="408585" name="Text Box 9"/>
          <p:cNvSpPr txBox="1">
            <a:spLocks noChangeArrowheads="1"/>
          </p:cNvSpPr>
          <p:nvPr/>
        </p:nvSpPr>
        <p:spPr bwMode="auto">
          <a:xfrm>
            <a:off x="5292725" y="4005263"/>
            <a:ext cx="24701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cs-CZ" sz="2000" u="sng">
                <a:latin typeface="Arial Black" pitchFamily="34" charset="0"/>
              </a:rPr>
              <a:t>NORADRENALIN</a:t>
            </a:r>
          </a:p>
        </p:txBody>
      </p:sp>
      <p:sp>
        <p:nvSpPr>
          <p:cNvPr id="408586" name="Text Box 10"/>
          <p:cNvSpPr txBox="1">
            <a:spLocks noChangeArrowheads="1"/>
          </p:cNvSpPr>
          <p:nvPr/>
        </p:nvSpPr>
        <p:spPr bwMode="auto">
          <a:xfrm>
            <a:off x="5076825" y="4365625"/>
            <a:ext cx="3098800" cy="5810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cs-CZ" sz="1600">
                <a:latin typeface="Arial" charset="0"/>
              </a:rPr>
              <a:t>  vyvolává celkové zúžení cév</a:t>
            </a:r>
          </a:p>
          <a:p>
            <a:r>
              <a:rPr lang="cs-CZ" sz="1600">
                <a:latin typeface="Arial" charset="0"/>
              </a:rPr>
              <a:t>    a zvyšuje tak krevní tlak</a:t>
            </a:r>
          </a:p>
        </p:txBody>
      </p:sp>
      <p:sp>
        <p:nvSpPr>
          <p:cNvPr id="408587" name="Text Box 11"/>
          <p:cNvSpPr txBox="1">
            <a:spLocks noChangeArrowheads="1"/>
          </p:cNvSpPr>
          <p:nvPr/>
        </p:nvSpPr>
        <p:spPr bwMode="auto">
          <a:xfrm>
            <a:off x="755650" y="5157788"/>
            <a:ext cx="7416800" cy="1209675"/>
          </a:xfrm>
          <a:prstGeom prst="rect">
            <a:avLst/>
          </a:prstGeom>
          <a:solidFill>
            <a:srgbClr val="FFFF00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/>
            <a:r>
              <a:rPr lang="cs-CZ" sz="1600">
                <a:latin typeface="Arial" charset="0"/>
              </a:rPr>
              <a:t> </a:t>
            </a:r>
            <a:r>
              <a:rPr lang="cs-CZ">
                <a:latin typeface="Arial" charset="0"/>
              </a:rPr>
              <a:t>Adrenalin i noradrenalin zvyšují odbourávání tuků a glykogenu </a:t>
            </a:r>
          </a:p>
          <a:p>
            <a:pPr algn="ctr"/>
            <a:r>
              <a:rPr lang="cs-CZ">
                <a:latin typeface="Arial" charset="0"/>
              </a:rPr>
              <a:t>      (zvyšují tak obsah glukózy v krvi). Uplatňují se tedy </a:t>
            </a:r>
          </a:p>
          <a:p>
            <a:pPr algn="ctr"/>
            <a:r>
              <a:rPr lang="cs-CZ">
                <a:latin typeface="Arial" charset="0"/>
              </a:rPr>
              <a:t>v situacích, kdy organismus musí překonávat zátěžové stavy tím,</a:t>
            </a:r>
          </a:p>
          <a:p>
            <a:pPr algn="ctr"/>
            <a:r>
              <a:rPr lang="cs-CZ">
                <a:latin typeface="Arial" charset="0"/>
              </a:rPr>
              <a:t>že zvyšují jeho metabolismus i pohotovost</a:t>
            </a:r>
          </a:p>
        </p:txBody>
      </p:sp>
      <p:pic>
        <p:nvPicPr>
          <p:cNvPr id="408589" name="Picture 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8000"/>
          </a:blip>
          <a:srcRect/>
          <a:stretch>
            <a:fillRect/>
          </a:stretch>
        </p:blipFill>
        <p:spPr bwMode="auto">
          <a:xfrm>
            <a:off x="4859338" y="331788"/>
            <a:ext cx="406717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8596" name="Rectangle 20"/>
          <p:cNvSpPr>
            <a:spLocks noChangeArrowheads="1"/>
          </p:cNvSpPr>
          <p:nvPr/>
        </p:nvSpPr>
        <p:spPr bwMode="auto">
          <a:xfrm>
            <a:off x="6084888" y="2781300"/>
            <a:ext cx="1108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200">
                <a:latin typeface="Arial" charset="0"/>
              </a:rPr>
              <a:t>Adrenalin,</a:t>
            </a:r>
          </a:p>
          <a:p>
            <a:r>
              <a:rPr lang="cs-CZ" sz="1200">
                <a:latin typeface="Arial" charset="0"/>
              </a:rPr>
              <a:t>noradrenalin</a:t>
            </a:r>
          </a:p>
        </p:txBody>
      </p:sp>
      <p:sp>
        <p:nvSpPr>
          <p:cNvPr id="408598" name="Rectangle 22"/>
          <p:cNvSpPr>
            <a:spLocks noChangeArrowheads="1"/>
          </p:cNvSpPr>
          <p:nvPr/>
        </p:nvSpPr>
        <p:spPr bwMode="auto">
          <a:xfrm>
            <a:off x="7956550" y="3573463"/>
            <a:ext cx="657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>
                <a:latin typeface="Arial" charset="0"/>
              </a:rPr>
              <a:t>Céva </a:t>
            </a:r>
          </a:p>
        </p:txBody>
      </p:sp>
      <p:sp>
        <p:nvSpPr>
          <p:cNvPr id="408603" name="Text Box 27"/>
          <p:cNvSpPr txBox="1">
            <a:spLocks noChangeArrowheads="1"/>
          </p:cNvSpPr>
          <p:nvPr/>
        </p:nvSpPr>
        <p:spPr bwMode="auto">
          <a:xfrm>
            <a:off x="4787900" y="2349500"/>
            <a:ext cx="620713" cy="2746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cs-CZ" sz="1200">
                <a:latin typeface="Arial" charset="0"/>
              </a:rPr>
              <a:t>mícha</a:t>
            </a:r>
          </a:p>
        </p:txBody>
      </p:sp>
      <p:sp>
        <p:nvSpPr>
          <p:cNvPr id="408604" name="Text Box 28"/>
          <p:cNvSpPr txBox="1">
            <a:spLocks noChangeArrowheads="1"/>
          </p:cNvSpPr>
          <p:nvPr/>
        </p:nvSpPr>
        <p:spPr bwMode="auto">
          <a:xfrm>
            <a:off x="5434013" y="2132013"/>
            <a:ext cx="1274762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cs-CZ" sz="1200">
                <a:latin typeface="Arial" charset="0"/>
              </a:rPr>
              <a:t>Preganngliové </a:t>
            </a:r>
          </a:p>
          <a:p>
            <a:r>
              <a:rPr lang="cs-CZ" sz="1200">
                <a:latin typeface="Arial" charset="0"/>
              </a:rPr>
              <a:t>vlákno</a:t>
            </a:r>
          </a:p>
        </p:txBody>
      </p:sp>
      <p:sp>
        <p:nvSpPr>
          <p:cNvPr id="408605" name="Text Box 29"/>
          <p:cNvSpPr txBox="1">
            <a:spLocks noChangeArrowheads="1"/>
          </p:cNvSpPr>
          <p:nvPr/>
        </p:nvSpPr>
        <p:spPr bwMode="auto">
          <a:xfrm>
            <a:off x="7018338" y="1050925"/>
            <a:ext cx="960437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cs-CZ" sz="1200">
                <a:latin typeface="Arial" charset="0"/>
              </a:rPr>
              <a:t>Nervové</a:t>
            </a:r>
          </a:p>
          <a:p>
            <a:r>
              <a:rPr lang="cs-CZ" sz="1200">
                <a:latin typeface="Arial" charset="0"/>
              </a:rPr>
              <a:t> zakončení</a:t>
            </a:r>
          </a:p>
        </p:txBody>
      </p:sp>
      <p:sp>
        <p:nvSpPr>
          <p:cNvPr id="408606" name="Text Box 30"/>
          <p:cNvSpPr txBox="1">
            <a:spLocks noChangeArrowheads="1"/>
          </p:cNvSpPr>
          <p:nvPr/>
        </p:nvSpPr>
        <p:spPr bwMode="auto">
          <a:xfrm>
            <a:off x="7812088" y="476250"/>
            <a:ext cx="1008062" cy="658813"/>
          </a:xfrm>
          <a:prstGeom prst="rect">
            <a:avLst/>
          </a:prstGeom>
          <a:solidFill>
            <a:srgbClr val="FFFF00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/>
            <a:r>
              <a:rPr lang="cs-CZ" sz="1200">
                <a:latin typeface="Arial" charset="0"/>
              </a:rPr>
              <a:t>Buňka </a:t>
            </a:r>
          </a:p>
          <a:p>
            <a:pPr algn="ctr"/>
            <a:r>
              <a:rPr lang="cs-CZ" sz="1200">
                <a:latin typeface="Arial" charset="0"/>
              </a:rPr>
              <a:t>dřeně</a:t>
            </a:r>
          </a:p>
          <a:p>
            <a:pPr algn="ctr"/>
            <a:r>
              <a:rPr lang="cs-CZ" sz="1200">
                <a:latin typeface="Arial" charset="0"/>
              </a:rPr>
              <a:t> nadledvin</a:t>
            </a:r>
          </a:p>
        </p:txBody>
      </p:sp>
      <p:sp>
        <p:nvSpPr>
          <p:cNvPr id="408607" name="Text Box 31"/>
          <p:cNvSpPr txBox="1">
            <a:spLocks noChangeArrowheads="1"/>
          </p:cNvSpPr>
          <p:nvPr/>
        </p:nvSpPr>
        <p:spPr bwMode="auto">
          <a:xfrm>
            <a:off x="323850" y="2205038"/>
            <a:ext cx="4098925" cy="7016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000" b="0">
                <a:latin typeface="Arial" charset="0"/>
              </a:rPr>
              <a:t>  je řízena přes páteřní míchu</a:t>
            </a:r>
          </a:p>
          <a:p>
            <a:r>
              <a:rPr lang="cs-CZ" sz="2000" b="0">
                <a:latin typeface="Arial" charset="0"/>
              </a:rPr>
              <a:t>   prostřednictvím autonomního NS</a:t>
            </a:r>
          </a:p>
        </p:txBody>
      </p:sp>
      <p:sp>
        <p:nvSpPr>
          <p:cNvPr id="408608" name="Rectangle 32"/>
          <p:cNvSpPr>
            <a:spLocks noChangeArrowheads="1"/>
          </p:cNvSpPr>
          <p:nvPr/>
        </p:nvSpPr>
        <p:spPr bwMode="auto">
          <a:xfrm>
            <a:off x="8618538" y="0"/>
            <a:ext cx="52546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II-20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66">
                <a:gamma/>
                <a:tint val="0"/>
                <a:invGamma/>
              </a:srgbClr>
            </a:gs>
            <a:gs pos="100000">
              <a:srgbClr val="66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60" name="WordArt 4"/>
          <p:cNvSpPr>
            <a:spLocks noChangeArrowheads="1" noChangeShapeType="1" noTextEdit="1"/>
          </p:cNvSpPr>
          <p:nvPr/>
        </p:nvSpPr>
        <p:spPr bwMode="auto">
          <a:xfrm>
            <a:off x="468313" y="549275"/>
            <a:ext cx="39592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VAJEČNÍKY</a:t>
            </a:r>
          </a:p>
        </p:txBody>
      </p:sp>
      <p:sp>
        <p:nvSpPr>
          <p:cNvPr id="403461" name="WordArt 5"/>
          <p:cNvSpPr>
            <a:spLocks noChangeArrowheads="1" noChangeShapeType="1" noTextEdit="1"/>
          </p:cNvSpPr>
          <p:nvPr/>
        </p:nvSpPr>
        <p:spPr bwMode="auto">
          <a:xfrm>
            <a:off x="1476375" y="1557338"/>
            <a:ext cx="1603375" cy="327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- ovaria</a:t>
            </a:r>
          </a:p>
        </p:txBody>
      </p:sp>
      <p:sp>
        <p:nvSpPr>
          <p:cNvPr id="403462" name="Text Box 6"/>
          <p:cNvSpPr txBox="1">
            <a:spLocks noChangeArrowheads="1"/>
          </p:cNvSpPr>
          <p:nvPr/>
        </p:nvSpPr>
        <p:spPr bwMode="auto">
          <a:xfrm>
            <a:off x="468313" y="2133600"/>
            <a:ext cx="7427912" cy="7016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000" b="0">
                <a:latin typeface="Arial" charset="0"/>
              </a:rPr>
              <a:t>  tvořeny Graffovými folikuly,</a:t>
            </a:r>
          </a:p>
          <a:p>
            <a:pPr>
              <a:buFont typeface="Wingdings" pitchFamily="2" charset="2"/>
              <a:buNone/>
            </a:pPr>
            <a:r>
              <a:rPr lang="cs-CZ" sz="2000" b="0">
                <a:latin typeface="Arial" charset="0"/>
              </a:rPr>
              <a:t>    jejichž stěny tvoří buňky produkující ženské pohlavní hormony</a:t>
            </a:r>
          </a:p>
        </p:txBody>
      </p:sp>
      <p:sp>
        <p:nvSpPr>
          <p:cNvPr id="403463" name="Text Box 7"/>
          <p:cNvSpPr txBox="1">
            <a:spLocks noChangeArrowheads="1"/>
          </p:cNvSpPr>
          <p:nvPr/>
        </p:nvSpPr>
        <p:spPr bwMode="auto">
          <a:xfrm>
            <a:off x="539750" y="2924175"/>
            <a:ext cx="4767263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000" b="0">
                <a:latin typeface="Arial" charset="0"/>
              </a:rPr>
              <a:t>  hormon </a:t>
            </a:r>
            <a:r>
              <a:rPr lang="cs-CZ" sz="2400" u="sng">
                <a:latin typeface="Arial Black" pitchFamily="34" charset="0"/>
              </a:rPr>
              <a:t>ESTRADIOL</a:t>
            </a:r>
            <a:r>
              <a:rPr lang="cs-CZ" sz="2000" b="0">
                <a:latin typeface="Arial" charset="0"/>
              </a:rPr>
              <a:t> (</a:t>
            </a:r>
            <a:r>
              <a:rPr lang="cs-CZ" sz="2000">
                <a:latin typeface="Arial" charset="0"/>
              </a:rPr>
              <a:t>estrogeny</a:t>
            </a:r>
            <a:r>
              <a:rPr lang="cs-CZ" sz="2000" b="0">
                <a:latin typeface="Arial" charset="0"/>
              </a:rPr>
              <a:t>)</a:t>
            </a:r>
          </a:p>
        </p:txBody>
      </p:sp>
      <p:sp>
        <p:nvSpPr>
          <p:cNvPr id="403464" name="Text Box 8"/>
          <p:cNvSpPr txBox="1">
            <a:spLocks noChangeArrowheads="1"/>
          </p:cNvSpPr>
          <p:nvPr/>
        </p:nvSpPr>
        <p:spPr bwMode="auto">
          <a:xfrm>
            <a:off x="1692275" y="3716338"/>
            <a:ext cx="180975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n-US" sz="2000" b="0">
              <a:latin typeface="Arial" charset="0"/>
            </a:endParaRPr>
          </a:p>
        </p:txBody>
      </p:sp>
      <p:sp>
        <p:nvSpPr>
          <p:cNvPr id="403465" name="Text Box 9"/>
          <p:cNvSpPr txBox="1">
            <a:spLocks noChangeArrowheads="1"/>
          </p:cNvSpPr>
          <p:nvPr/>
        </p:nvSpPr>
        <p:spPr bwMode="auto">
          <a:xfrm>
            <a:off x="900113" y="3429000"/>
            <a:ext cx="5062537" cy="6715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000" b="0">
                <a:latin typeface="Arial" charset="0"/>
              </a:rPr>
              <a:t> </a:t>
            </a:r>
            <a:r>
              <a:rPr lang="cs-CZ">
                <a:latin typeface="Arial" charset="0"/>
              </a:rPr>
              <a:t>řídí menstruační cyklus a podmiňují vývoj </a:t>
            </a:r>
          </a:p>
          <a:p>
            <a:pPr>
              <a:buFont typeface="Wingdings" pitchFamily="2" charset="2"/>
              <a:buNone/>
            </a:pPr>
            <a:r>
              <a:rPr lang="cs-CZ">
                <a:latin typeface="Arial" charset="0"/>
              </a:rPr>
              <a:t>    ženských sekundárních pohlavních znaků</a:t>
            </a:r>
          </a:p>
        </p:txBody>
      </p:sp>
      <p:sp>
        <p:nvSpPr>
          <p:cNvPr id="403466" name="Text Box 10"/>
          <p:cNvSpPr txBox="1">
            <a:spLocks noChangeArrowheads="1"/>
          </p:cNvSpPr>
          <p:nvPr/>
        </p:nvSpPr>
        <p:spPr bwMode="auto">
          <a:xfrm>
            <a:off x="900113" y="4149725"/>
            <a:ext cx="4694237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cs-CZ" sz="2000" b="0">
                <a:latin typeface="Arial" charset="0"/>
              </a:rPr>
              <a:t> </a:t>
            </a:r>
            <a:r>
              <a:rPr lang="cs-CZ">
                <a:latin typeface="Arial" charset="0"/>
              </a:rPr>
              <a:t>produkován buňkami Graafova folikulu</a:t>
            </a:r>
          </a:p>
        </p:txBody>
      </p:sp>
      <p:sp>
        <p:nvSpPr>
          <p:cNvPr id="403467" name="Text Box 11"/>
          <p:cNvSpPr txBox="1">
            <a:spLocks noChangeArrowheads="1"/>
          </p:cNvSpPr>
          <p:nvPr/>
        </p:nvSpPr>
        <p:spPr bwMode="auto">
          <a:xfrm>
            <a:off x="539750" y="4724400"/>
            <a:ext cx="6669088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cs-CZ" sz="2000" b="0">
                <a:latin typeface="Arial" charset="0"/>
              </a:rPr>
              <a:t> hormon </a:t>
            </a:r>
            <a:r>
              <a:rPr lang="cs-CZ" sz="2400" u="sng">
                <a:latin typeface="Arial Black" pitchFamily="34" charset="0"/>
              </a:rPr>
              <a:t>PROGESTERON</a:t>
            </a:r>
            <a:r>
              <a:rPr lang="cs-CZ" sz="2000" b="0">
                <a:latin typeface="Arial" charset="0"/>
              </a:rPr>
              <a:t> (ze skupiny </a:t>
            </a:r>
            <a:r>
              <a:rPr lang="cs-CZ" sz="2000">
                <a:latin typeface="Arial" charset="0"/>
              </a:rPr>
              <a:t>gestagenů)</a:t>
            </a:r>
          </a:p>
        </p:txBody>
      </p:sp>
      <p:sp>
        <p:nvSpPr>
          <p:cNvPr id="403468" name="Text Box 12"/>
          <p:cNvSpPr txBox="1">
            <a:spLocks noChangeArrowheads="1"/>
          </p:cNvSpPr>
          <p:nvPr/>
        </p:nvSpPr>
        <p:spPr bwMode="auto">
          <a:xfrm>
            <a:off x="900113" y="5300663"/>
            <a:ext cx="7602537" cy="6715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000" b="0">
                <a:latin typeface="Arial" charset="0"/>
              </a:rPr>
              <a:t> </a:t>
            </a:r>
            <a:r>
              <a:rPr lang="cs-CZ">
                <a:latin typeface="Arial" charset="0"/>
              </a:rPr>
              <a:t>působí na děložní sliznici, brání zrání dalších Graafových folikulů </a:t>
            </a:r>
          </a:p>
          <a:p>
            <a:r>
              <a:rPr lang="cs-CZ">
                <a:latin typeface="Arial" charset="0"/>
              </a:rPr>
              <a:t>(došlo – li k oplození vajíčka) a působí na buňky mléčných žláz</a:t>
            </a:r>
          </a:p>
        </p:txBody>
      </p:sp>
      <p:sp>
        <p:nvSpPr>
          <p:cNvPr id="403469" name="Text Box 13"/>
          <p:cNvSpPr txBox="1">
            <a:spLocks noChangeArrowheads="1"/>
          </p:cNvSpPr>
          <p:nvPr/>
        </p:nvSpPr>
        <p:spPr bwMode="auto">
          <a:xfrm>
            <a:off x="900113" y="6021388"/>
            <a:ext cx="7539037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cs-CZ" sz="2000" b="0">
                <a:latin typeface="Arial" charset="0"/>
              </a:rPr>
              <a:t> </a:t>
            </a:r>
            <a:r>
              <a:rPr lang="cs-CZ">
                <a:latin typeface="Arial" charset="0"/>
              </a:rPr>
              <a:t>produkován žlutým tělískem (vzniká přeměnou Graafova folikulu)</a:t>
            </a:r>
          </a:p>
        </p:txBody>
      </p:sp>
      <p:grpSp>
        <p:nvGrpSpPr>
          <p:cNvPr id="403470" name="Group 14"/>
          <p:cNvGrpSpPr>
            <a:grpSpLocks/>
          </p:cNvGrpSpPr>
          <p:nvPr/>
        </p:nvGrpSpPr>
        <p:grpSpPr bwMode="auto">
          <a:xfrm>
            <a:off x="5003800" y="260350"/>
            <a:ext cx="3309938" cy="1989138"/>
            <a:chOff x="1459" y="1346"/>
            <a:chExt cx="2842" cy="2086"/>
          </a:xfrm>
        </p:grpSpPr>
        <p:grpSp>
          <p:nvGrpSpPr>
            <p:cNvPr id="403471" name="Group 15"/>
            <p:cNvGrpSpPr>
              <a:grpSpLocks/>
            </p:cNvGrpSpPr>
            <p:nvPr/>
          </p:nvGrpSpPr>
          <p:grpSpPr bwMode="auto">
            <a:xfrm>
              <a:off x="1459" y="1346"/>
              <a:ext cx="2842" cy="2086"/>
              <a:chOff x="1459" y="1346"/>
              <a:chExt cx="2842" cy="2086"/>
            </a:xfrm>
          </p:grpSpPr>
          <p:sp>
            <p:nvSpPr>
              <p:cNvPr id="403472" name="Freeform 16"/>
              <p:cNvSpPr>
                <a:spLocks/>
              </p:cNvSpPr>
              <p:nvPr/>
            </p:nvSpPr>
            <p:spPr bwMode="auto">
              <a:xfrm>
                <a:off x="2228" y="1349"/>
                <a:ext cx="1306" cy="349"/>
              </a:xfrm>
              <a:custGeom>
                <a:avLst/>
                <a:gdLst/>
                <a:ahLst/>
                <a:cxnLst>
                  <a:cxn ang="0">
                    <a:pos x="542" y="145"/>
                  </a:cxn>
                  <a:cxn ang="0">
                    <a:pos x="492" y="94"/>
                  </a:cxn>
                  <a:cxn ang="0">
                    <a:pos x="271" y="0"/>
                  </a:cxn>
                  <a:cxn ang="0">
                    <a:pos x="49" y="94"/>
                  </a:cxn>
                  <a:cxn ang="0">
                    <a:pos x="0" y="145"/>
                  </a:cxn>
                </a:cxnLst>
                <a:rect l="0" t="0" r="r" b="b"/>
                <a:pathLst>
                  <a:path w="542" h="145">
                    <a:moveTo>
                      <a:pt x="542" y="145"/>
                    </a:moveTo>
                    <a:cubicBezTo>
                      <a:pt x="526" y="132"/>
                      <a:pt x="506" y="108"/>
                      <a:pt x="492" y="94"/>
                    </a:cubicBezTo>
                    <a:cubicBezTo>
                      <a:pt x="416" y="17"/>
                      <a:pt x="327" y="0"/>
                      <a:pt x="271" y="0"/>
                    </a:cubicBezTo>
                    <a:cubicBezTo>
                      <a:pt x="215" y="0"/>
                      <a:pt x="126" y="17"/>
                      <a:pt x="49" y="94"/>
                    </a:cubicBezTo>
                    <a:cubicBezTo>
                      <a:pt x="36" y="108"/>
                      <a:pt x="16" y="132"/>
                      <a:pt x="0" y="145"/>
                    </a:cubicBezTo>
                  </a:path>
                </a:pathLst>
              </a:custGeom>
              <a:solidFill>
                <a:srgbClr val="D37B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473" name="Freeform 17"/>
              <p:cNvSpPr>
                <a:spLocks/>
              </p:cNvSpPr>
              <p:nvPr/>
            </p:nvSpPr>
            <p:spPr bwMode="auto">
              <a:xfrm>
                <a:off x="2778" y="1346"/>
                <a:ext cx="728" cy="326"/>
              </a:xfrm>
              <a:custGeom>
                <a:avLst/>
                <a:gdLst/>
                <a:ahLst/>
                <a:cxnLst>
                  <a:cxn ang="0">
                    <a:pos x="264" y="95"/>
                  </a:cxn>
                  <a:cxn ang="0">
                    <a:pos x="64" y="2"/>
                  </a:cxn>
                  <a:cxn ang="0">
                    <a:pos x="65" y="2"/>
                  </a:cxn>
                  <a:cxn ang="0">
                    <a:pos x="76" y="15"/>
                  </a:cxn>
                  <a:cxn ang="0">
                    <a:pos x="62" y="28"/>
                  </a:cxn>
                  <a:cxn ang="0">
                    <a:pos x="0" y="42"/>
                  </a:cxn>
                  <a:cxn ang="0">
                    <a:pos x="84" y="55"/>
                  </a:cxn>
                  <a:cxn ang="0">
                    <a:pos x="232" y="97"/>
                  </a:cxn>
                  <a:cxn ang="0">
                    <a:pos x="302" y="135"/>
                  </a:cxn>
                  <a:cxn ang="0">
                    <a:pos x="264" y="95"/>
                  </a:cxn>
                </a:cxnLst>
                <a:rect l="0" t="0" r="r" b="b"/>
                <a:pathLst>
                  <a:path w="302" h="135">
                    <a:moveTo>
                      <a:pt x="264" y="95"/>
                    </a:moveTo>
                    <a:cubicBezTo>
                      <a:pt x="197" y="27"/>
                      <a:pt x="120" y="6"/>
                      <a:pt x="64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71" y="0"/>
                      <a:pt x="77" y="10"/>
                      <a:pt x="76" y="15"/>
                    </a:cubicBezTo>
                    <a:cubicBezTo>
                      <a:pt x="76" y="22"/>
                      <a:pt x="68" y="26"/>
                      <a:pt x="62" y="28"/>
                    </a:cubicBezTo>
                    <a:cubicBezTo>
                      <a:pt x="42" y="34"/>
                      <a:pt x="20" y="36"/>
                      <a:pt x="0" y="42"/>
                    </a:cubicBezTo>
                    <a:cubicBezTo>
                      <a:pt x="28" y="47"/>
                      <a:pt x="56" y="49"/>
                      <a:pt x="84" y="55"/>
                    </a:cubicBezTo>
                    <a:cubicBezTo>
                      <a:pt x="134" y="67"/>
                      <a:pt x="185" y="75"/>
                      <a:pt x="232" y="97"/>
                    </a:cubicBezTo>
                    <a:cubicBezTo>
                      <a:pt x="255" y="108"/>
                      <a:pt x="279" y="121"/>
                      <a:pt x="302" y="135"/>
                    </a:cubicBezTo>
                    <a:cubicBezTo>
                      <a:pt x="289" y="122"/>
                      <a:pt x="275" y="106"/>
                      <a:pt x="264" y="95"/>
                    </a:cubicBezTo>
                    <a:close/>
                  </a:path>
                </a:pathLst>
              </a:custGeom>
              <a:solidFill>
                <a:srgbClr val="CA5D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474" name="Freeform 18"/>
              <p:cNvSpPr>
                <a:spLocks/>
              </p:cNvSpPr>
              <p:nvPr/>
            </p:nvSpPr>
            <p:spPr bwMode="auto">
              <a:xfrm>
                <a:off x="1514" y="1636"/>
                <a:ext cx="2734" cy="1784"/>
              </a:xfrm>
              <a:custGeom>
                <a:avLst/>
                <a:gdLst/>
                <a:ahLst/>
                <a:cxnLst>
                  <a:cxn ang="0">
                    <a:pos x="893" y="31"/>
                  </a:cxn>
                  <a:cxn ang="0">
                    <a:pos x="684" y="15"/>
                  </a:cxn>
                  <a:cxn ang="0">
                    <a:pos x="648" y="10"/>
                  </a:cxn>
                  <a:cxn ang="0">
                    <a:pos x="624" y="6"/>
                  </a:cxn>
                  <a:cxn ang="0">
                    <a:pos x="610" y="5"/>
                  </a:cxn>
                  <a:cxn ang="0">
                    <a:pos x="587" y="3"/>
                  </a:cxn>
                  <a:cxn ang="0">
                    <a:pos x="569" y="0"/>
                  </a:cxn>
                  <a:cxn ang="0">
                    <a:pos x="551" y="3"/>
                  </a:cxn>
                  <a:cxn ang="0">
                    <a:pos x="537" y="6"/>
                  </a:cxn>
                  <a:cxn ang="0">
                    <a:pos x="517" y="6"/>
                  </a:cxn>
                  <a:cxn ang="0">
                    <a:pos x="495" y="8"/>
                  </a:cxn>
                  <a:cxn ang="0">
                    <a:pos x="470" y="13"/>
                  </a:cxn>
                  <a:cxn ang="0">
                    <a:pos x="445" y="19"/>
                  </a:cxn>
                  <a:cxn ang="0">
                    <a:pos x="275" y="40"/>
                  </a:cxn>
                  <a:cxn ang="0">
                    <a:pos x="22" y="31"/>
                  </a:cxn>
                  <a:cxn ang="0">
                    <a:pos x="65" y="162"/>
                  </a:cxn>
                  <a:cxn ang="0">
                    <a:pos x="67" y="147"/>
                  </a:cxn>
                  <a:cxn ang="0">
                    <a:pos x="40" y="70"/>
                  </a:cxn>
                  <a:cxn ang="0">
                    <a:pos x="243" y="52"/>
                  </a:cxn>
                  <a:cxn ang="0">
                    <a:pos x="445" y="38"/>
                  </a:cxn>
                  <a:cxn ang="0">
                    <a:pos x="462" y="47"/>
                  </a:cxn>
                  <a:cxn ang="0">
                    <a:pos x="478" y="62"/>
                  </a:cxn>
                  <a:cxn ang="0">
                    <a:pos x="486" y="74"/>
                  </a:cxn>
                  <a:cxn ang="0">
                    <a:pos x="501" y="98"/>
                  </a:cxn>
                  <a:cxn ang="0">
                    <a:pos x="512" y="127"/>
                  </a:cxn>
                  <a:cxn ang="0">
                    <a:pos x="519" y="148"/>
                  </a:cxn>
                  <a:cxn ang="0">
                    <a:pos x="523" y="170"/>
                  </a:cxn>
                  <a:cxn ang="0">
                    <a:pos x="541" y="203"/>
                  </a:cxn>
                  <a:cxn ang="0">
                    <a:pos x="551" y="237"/>
                  </a:cxn>
                  <a:cxn ang="0">
                    <a:pos x="559" y="277"/>
                  </a:cxn>
                  <a:cxn ang="0">
                    <a:pos x="556" y="337"/>
                  </a:cxn>
                  <a:cxn ang="0">
                    <a:pos x="558" y="393"/>
                  </a:cxn>
                  <a:cxn ang="0">
                    <a:pos x="496" y="461"/>
                  </a:cxn>
                  <a:cxn ang="0">
                    <a:pos x="506" y="538"/>
                  </a:cxn>
                  <a:cxn ang="0">
                    <a:pos x="510" y="600"/>
                  </a:cxn>
                  <a:cxn ang="0">
                    <a:pos x="523" y="672"/>
                  </a:cxn>
                  <a:cxn ang="0">
                    <a:pos x="510" y="739"/>
                  </a:cxn>
                  <a:cxn ang="0">
                    <a:pos x="619" y="733"/>
                  </a:cxn>
                  <a:cxn ang="0">
                    <a:pos x="613" y="657"/>
                  </a:cxn>
                  <a:cxn ang="0">
                    <a:pos x="620" y="588"/>
                  </a:cxn>
                  <a:cxn ang="0">
                    <a:pos x="624" y="526"/>
                  </a:cxn>
                  <a:cxn ang="0">
                    <a:pos x="639" y="443"/>
                  </a:cxn>
                  <a:cxn ang="0">
                    <a:pos x="579" y="383"/>
                  </a:cxn>
                  <a:cxn ang="0">
                    <a:pos x="576" y="328"/>
                  </a:cxn>
                  <a:cxn ang="0">
                    <a:pos x="578" y="278"/>
                  </a:cxn>
                  <a:cxn ang="0">
                    <a:pos x="592" y="218"/>
                  </a:cxn>
                  <a:cxn ang="0">
                    <a:pos x="611" y="170"/>
                  </a:cxn>
                  <a:cxn ang="0">
                    <a:pos x="618" y="142"/>
                  </a:cxn>
                  <a:cxn ang="0">
                    <a:pos x="634" y="94"/>
                  </a:cxn>
                  <a:cxn ang="0">
                    <a:pos x="659" y="59"/>
                  </a:cxn>
                  <a:cxn ang="0">
                    <a:pos x="680" y="42"/>
                  </a:cxn>
                  <a:cxn ang="0">
                    <a:pos x="735" y="28"/>
                  </a:cxn>
                  <a:cxn ang="0">
                    <a:pos x="985" y="39"/>
                  </a:cxn>
                  <a:cxn ang="0">
                    <a:pos x="1037" y="130"/>
                  </a:cxn>
                  <a:cxn ang="0">
                    <a:pos x="1069" y="153"/>
                  </a:cxn>
                  <a:cxn ang="0">
                    <a:pos x="1074" y="165"/>
                  </a:cxn>
                  <a:cxn ang="0">
                    <a:pos x="1112" y="31"/>
                  </a:cxn>
                </a:cxnLst>
                <a:rect l="0" t="0" r="r" b="b"/>
                <a:pathLst>
                  <a:path w="1134" h="740">
                    <a:moveTo>
                      <a:pt x="1112" y="31"/>
                    </a:moveTo>
                    <a:cubicBezTo>
                      <a:pt x="1088" y="6"/>
                      <a:pt x="1057" y="8"/>
                      <a:pt x="1032" y="14"/>
                    </a:cubicBezTo>
                    <a:cubicBezTo>
                      <a:pt x="1023" y="16"/>
                      <a:pt x="1016" y="17"/>
                      <a:pt x="1010" y="17"/>
                    </a:cubicBezTo>
                    <a:cubicBezTo>
                      <a:pt x="1002" y="17"/>
                      <a:pt x="994" y="17"/>
                      <a:pt x="986" y="16"/>
                    </a:cubicBezTo>
                    <a:cubicBezTo>
                      <a:pt x="973" y="15"/>
                      <a:pt x="960" y="13"/>
                      <a:pt x="941" y="14"/>
                    </a:cubicBezTo>
                    <a:cubicBezTo>
                      <a:pt x="926" y="16"/>
                      <a:pt x="907" y="27"/>
                      <a:pt x="893" y="31"/>
                    </a:cubicBezTo>
                    <a:cubicBezTo>
                      <a:pt x="881" y="34"/>
                      <a:pt x="873" y="38"/>
                      <a:pt x="859" y="40"/>
                    </a:cubicBezTo>
                    <a:cubicBezTo>
                      <a:pt x="838" y="42"/>
                      <a:pt x="811" y="27"/>
                      <a:pt x="791" y="22"/>
                    </a:cubicBezTo>
                    <a:cubicBezTo>
                      <a:pt x="773" y="18"/>
                      <a:pt x="768" y="15"/>
                      <a:pt x="751" y="13"/>
                    </a:cubicBezTo>
                    <a:cubicBezTo>
                      <a:pt x="734" y="11"/>
                      <a:pt x="732" y="18"/>
                      <a:pt x="720" y="14"/>
                    </a:cubicBezTo>
                    <a:cubicBezTo>
                      <a:pt x="708" y="10"/>
                      <a:pt x="703" y="14"/>
                      <a:pt x="694" y="18"/>
                    </a:cubicBezTo>
                    <a:cubicBezTo>
                      <a:pt x="691" y="19"/>
                      <a:pt x="685" y="16"/>
                      <a:pt x="684" y="15"/>
                    </a:cubicBezTo>
                    <a:cubicBezTo>
                      <a:pt x="684" y="15"/>
                      <a:pt x="684" y="15"/>
                      <a:pt x="684" y="15"/>
                    </a:cubicBezTo>
                    <a:cubicBezTo>
                      <a:pt x="681" y="14"/>
                      <a:pt x="677" y="13"/>
                      <a:pt x="673" y="12"/>
                    </a:cubicBezTo>
                    <a:cubicBezTo>
                      <a:pt x="673" y="12"/>
                      <a:pt x="670" y="14"/>
                      <a:pt x="669" y="14"/>
                    </a:cubicBezTo>
                    <a:cubicBezTo>
                      <a:pt x="665" y="16"/>
                      <a:pt x="664" y="13"/>
                      <a:pt x="662" y="10"/>
                    </a:cubicBezTo>
                    <a:cubicBezTo>
                      <a:pt x="659" y="9"/>
                      <a:pt x="655" y="9"/>
                      <a:pt x="651" y="8"/>
                    </a:cubicBezTo>
                    <a:cubicBezTo>
                      <a:pt x="650" y="8"/>
                      <a:pt x="648" y="9"/>
                      <a:pt x="648" y="10"/>
                    </a:cubicBezTo>
                    <a:cubicBezTo>
                      <a:pt x="648" y="11"/>
                      <a:pt x="648" y="12"/>
                      <a:pt x="646" y="13"/>
                    </a:cubicBezTo>
                    <a:cubicBezTo>
                      <a:pt x="644" y="14"/>
                      <a:pt x="642" y="11"/>
                      <a:pt x="641" y="10"/>
                    </a:cubicBezTo>
                    <a:cubicBezTo>
                      <a:pt x="640" y="8"/>
                      <a:pt x="640" y="7"/>
                      <a:pt x="639" y="6"/>
                    </a:cubicBezTo>
                    <a:cubicBezTo>
                      <a:pt x="639" y="6"/>
                      <a:pt x="638" y="6"/>
                      <a:pt x="638" y="6"/>
                    </a:cubicBezTo>
                    <a:cubicBezTo>
                      <a:pt x="634" y="5"/>
                      <a:pt x="630" y="5"/>
                      <a:pt x="626" y="4"/>
                    </a:cubicBezTo>
                    <a:cubicBezTo>
                      <a:pt x="625" y="4"/>
                      <a:pt x="624" y="5"/>
                      <a:pt x="624" y="6"/>
                    </a:cubicBezTo>
                    <a:cubicBezTo>
                      <a:pt x="624" y="7"/>
                      <a:pt x="624" y="7"/>
                      <a:pt x="624" y="8"/>
                    </a:cubicBezTo>
                    <a:cubicBezTo>
                      <a:pt x="621" y="10"/>
                      <a:pt x="621" y="7"/>
                      <a:pt x="621" y="4"/>
                    </a:cubicBezTo>
                    <a:cubicBezTo>
                      <a:pt x="620" y="4"/>
                      <a:pt x="619" y="3"/>
                      <a:pt x="618" y="3"/>
                    </a:cubicBezTo>
                    <a:cubicBezTo>
                      <a:pt x="617" y="3"/>
                      <a:pt x="615" y="4"/>
                      <a:pt x="615" y="5"/>
                    </a:cubicBezTo>
                    <a:cubicBezTo>
                      <a:pt x="615" y="8"/>
                      <a:pt x="615" y="12"/>
                      <a:pt x="611" y="7"/>
                    </a:cubicBezTo>
                    <a:cubicBezTo>
                      <a:pt x="611" y="7"/>
                      <a:pt x="610" y="6"/>
                      <a:pt x="610" y="5"/>
                    </a:cubicBezTo>
                    <a:cubicBezTo>
                      <a:pt x="610" y="4"/>
                      <a:pt x="608" y="2"/>
                      <a:pt x="607" y="2"/>
                    </a:cubicBezTo>
                    <a:cubicBezTo>
                      <a:pt x="604" y="2"/>
                      <a:pt x="600" y="2"/>
                      <a:pt x="596" y="1"/>
                    </a:cubicBezTo>
                    <a:cubicBezTo>
                      <a:pt x="596" y="1"/>
                      <a:pt x="595" y="1"/>
                      <a:pt x="595" y="2"/>
                    </a:cubicBezTo>
                    <a:cubicBezTo>
                      <a:pt x="594" y="2"/>
                      <a:pt x="594" y="2"/>
                      <a:pt x="594" y="2"/>
                    </a:cubicBezTo>
                    <a:cubicBezTo>
                      <a:pt x="594" y="3"/>
                      <a:pt x="594" y="4"/>
                      <a:pt x="594" y="5"/>
                    </a:cubicBezTo>
                    <a:cubicBezTo>
                      <a:pt x="594" y="10"/>
                      <a:pt x="589" y="9"/>
                      <a:pt x="587" y="3"/>
                    </a:cubicBezTo>
                    <a:cubicBezTo>
                      <a:pt x="587" y="2"/>
                      <a:pt x="585" y="1"/>
                      <a:pt x="585" y="1"/>
                    </a:cubicBezTo>
                    <a:cubicBezTo>
                      <a:pt x="583" y="0"/>
                      <a:pt x="582" y="0"/>
                      <a:pt x="580" y="0"/>
                    </a:cubicBezTo>
                    <a:cubicBezTo>
                      <a:pt x="580" y="0"/>
                      <a:pt x="578" y="1"/>
                      <a:pt x="578" y="2"/>
                    </a:cubicBezTo>
                    <a:cubicBezTo>
                      <a:pt x="578" y="6"/>
                      <a:pt x="578" y="11"/>
                      <a:pt x="573" y="7"/>
                    </a:cubicBezTo>
                    <a:cubicBezTo>
                      <a:pt x="572" y="6"/>
                      <a:pt x="572" y="4"/>
                      <a:pt x="572" y="2"/>
                    </a:cubicBezTo>
                    <a:cubicBezTo>
                      <a:pt x="572" y="1"/>
                      <a:pt x="570" y="0"/>
                      <a:pt x="569" y="0"/>
                    </a:cubicBezTo>
                    <a:cubicBezTo>
                      <a:pt x="568" y="0"/>
                      <a:pt x="567" y="0"/>
                      <a:pt x="566" y="0"/>
                    </a:cubicBezTo>
                    <a:cubicBezTo>
                      <a:pt x="566" y="2"/>
                      <a:pt x="566" y="3"/>
                      <a:pt x="565" y="3"/>
                    </a:cubicBezTo>
                    <a:cubicBezTo>
                      <a:pt x="563" y="4"/>
                      <a:pt x="562" y="3"/>
                      <a:pt x="561" y="2"/>
                    </a:cubicBezTo>
                    <a:cubicBezTo>
                      <a:pt x="561" y="1"/>
                      <a:pt x="559" y="0"/>
                      <a:pt x="558" y="0"/>
                    </a:cubicBezTo>
                    <a:cubicBezTo>
                      <a:pt x="557" y="0"/>
                      <a:pt x="555" y="0"/>
                      <a:pt x="553" y="1"/>
                    </a:cubicBezTo>
                    <a:cubicBezTo>
                      <a:pt x="552" y="1"/>
                      <a:pt x="551" y="2"/>
                      <a:pt x="551" y="3"/>
                    </a:cubicBezTo>
                    <a:cubicBezTo>
                      <a:pt x="551" y="4"/>
                      <a:pt x="551" y="5"/>
                      <a:pt x="551" y="6"/>
                    </a:cubicBezTo>
                    <a:cubicBezTo>
                      <a:pt x="551" y="8"/>
                      <a:pt x="550" y="11"/>
                      <a:pt x="546" y="9"/>
                    </a:cubicBezTo>
                    <a:cubicBezTo>
                      <a:pt x="545" y="8"/>
                      <a:pt x="545" y="5"/>
                      <a:pt x="545" y="3"/>
                    </a:cubicBezTo>
                    <a:cubicBezTo>
                      <a:pt x="545" y="3"/>
                      <a:pt x="542" y="1"/>
                      <a:pt x="541" y="1"/>
                    </a:cubicBezTo>
                    <a:cubicBezTo>
                      <a:pt x="540" y="2"/>
                      <a:pt x="538" y="2"/>
                      <a:pt x="536" y="2"/>
                    </a:cubicBezTo>
                    <a:cubicBezTo>
                      <a:pt x="536" y="3"/>
                      <a:pt x="536" y="5"/>
                      <a:pt x="537" y="6"/>
                    </a:cubicBezTo>
                    <a:cubicBezTo>
                      <a:pt x="533" y="8"/>
                      <a:pt x="533" y="6"/>
                      <a:pt x="533" y="4"/>
                    </a:cubicBezTo>
                    <a:cubicBezTo>
                      <a:pt x="532" y="4"/>
                      <a:pt x="530" y="3"/>
                      <a:pt x="529" y="3"/>
                    </a:cubicBezTo>
                    <a:cubicBezTo>
                      <a:pt x="527" y="3"/>
                      <a:pt x="525" y="3"/>
                      <a:pt x="522" y="4"/>
                    </a:cubicBezTo>
                    <a:cubicBezTo>
                      <a:pt x="522" y="4"/>
                      <a:pt x="522" y="4"/>
                      <a:pt x="522" y="4"/>
                    </a:cubicBezTo>
                    <a:cubicBezTo>
                      <a:pt x="521" y="6"/>
                      <a:pt x="525" y="11"/>
                      <a:pt x="520" y="10"/>
                    </a:cubicBezTo>
                    <a:cubicBezTo>
                      <a:pt x="518" y="10"/>
                      <a:pt x="517" y="8"/>
                      <a:pt x="517" y="6"/>
                    </a:cubicBezTo>
                    <a:cubicBezTo>
                      <a:pt x="517" y="6"/>
                      <a:pt x="515" y="5"/>
                      <a:pt x="514" y="5"/>
                    </a:cubicBezTo>
                    <a:cubicBezTo>
                      <a:pt x="511" y="5"/>
                      <a:pt x="508" y="6"/>
                      <a:pt x="505" y="6"/>
                    </a:cubicBezTo>
                    <a:cubicBezTo>
                      <a:pt x="505" y="6"/>
                      <a:pt x="504" y="7"/>
                      <a:pt x="504" y="8"/>
                    </a:cubicBezTo>
                    <a:cubicBezTo>
                      <a:pt x="504" y="9"/>
                      <a:pt x="504" y="10"/>
                      <a:pt x="502" y="11"/>
                    </a:cubicBezTo>
                    <a:cubicBezTo>
                      <a:pt x="500" y="12"/>
                      <a:pt x="499" y="11"/>
                      <a:pt x="499" y="9"/>
                    </a:cubicBezTo>
                    <a:cubicBezTo>
                      <a:pt x="498" y="9"/>
                      <a:pt x="496" y="7"/>
                      <a:pt x="495" y="8"/>
                    </a:cubicBezTo>
                    <a:cubicBezTo>
                      <a:pt x="492" y="8"/>
                      <a:pt x="489" y="9"/>
                      <a:pt x="486" y="9"/>
                    </a:cubicBezTo>
                    <a:cubicBezTo>
                      <a:pt x="486" y="11"/>
                      <a:pt x="486" y="13"/>
                      <a:pt x="485" y="14"/>
                    </a:cubicBezTo>
                    <a:cubicBezTo>
                      <a:pt x="482" y="16"/>
                      <a:pt x="481" y="11"/>
                      <a:pt x="480" y="10"/>
                    </a:cubicBezTo>
                    <a:cubicBezTo>
                      <a:pt x="478" y="11"/>
                      <a:pt x="476" y="11"/>
                      <a:pt x="474" y="12"/>
                    </a:cubicBezTo>
                    <a:cubicBezTo>
                      <a:pt x="473" y="14"/>
                      <a:pt x="475" y="16"/>
                      <a:pt x="475" y="19"/>
                    </a:cubicBezTo>
                    <a:cubicBezTo>
                      <a:pt x="469" y="21"/>
                      <a:pt x="471" y="15"/>
                      <a:pt x="470" y="13"/>
                    </a:cubicBezTo>
                    <a:cubicBezTo>
                      <a:pt x="470" y="13"/>
                      <a:pt x="470" y="13"/>
                      <a:pt x="469" y="13"/>
                    </a:cubicBezTo>
                    <a:cubicBezTo>
                      <a:pt x="466" y="13"/>
                      <a:pt x="463" y="14"/>
                      <a:pt x="460" y="15"/>
                    </a:cubicBezTo>
                    <a:cubicBezTo>
                      <a:pt x="460" y="16"/>
                      <a:pt x="461" y="18"/>
                      <a:pt x="459" y="19"/>
                    </a:cubicBezTo>
                    <a:cubicBezTo>
                      <a:pt x="457" y="20"/>
                      <a:pt x="456" y="18"/>
                      <a:pt x="454" y="17"/>
                    </a:cubicBezTo>
                    <a:cubicBezTo>
                      <a:pt x="454" y="17"/>
                      <a:pt x="454" y="17"/>
                      <a:pt x="453" y="16"/>
                    </a:cubicBezTo>
                    <a:cubicBezTo>
                      <a:pt x="451" y="17"/>
                      <a:pt x="448" y="18"/>
                      <a:pt x="445" y="19"/>
                    </a:cubicBezTo>
                    <a:cubicBezTo>
                      <a:pt x="445" y="19"/>
                      <a:pt x="444" y="19"/>
                      <a:pt x="444" y="19"/>
                    </a:cubicBezTo>
                    <a:cubicBezTo>
                      <a:pt x="436" y="20"/>
                      <a:pt x="432" y="16"/>
                      <a:pt x="423" y="16"/>
                    </a:cubicBezTo>
                    <a:cubicBezTo>
                      <a:pt x="414" y="16"/>
                      <a:pt x="403" y="17"/>
                      <a:pt x="391" y="20"/>
                    </a:cubicBezTo>
                    <a:cubicBezTo>
                      <a:pt x="379" y="23"/>
                      <a:pt x="382" y="23"/>
                      <a:pt x="365" y="23"/>
                    </a:cubicBezTo>
                    <a:cubicBezTo>
                      <a:pt x="348" y="23"/>
                      <a:pt x="330" y="24"/>
                      <a:pt x="316" y="33"/>
                    </a:cubicBezTo>
                    <a:cubicBezTo>
                      <a:pt x="302" y="42"/>
                      <a:pt x="290" y="39"/>
                      <a:pt x="275" y="40"/>
                    </a:cubicBezTo>
                    <a:cubicBezTo>
                      <a:pt x="261" y="38"/>
                      <a:pt x="249" y="35"/>
                      <a:pt x="238" y="31"/>
                    </a:cubicBezTo>
                    <a:cubicBezTo>
                      <a:pt x="224" y="27"/>
                      <a:pt x="211" y="23"/>
                      <a:pt x="195" y="21"/>
                    </a:cubicBezTo>
                    <a:cubicBezTo>
                      <a:pt x="177" y="20"/>
                      <a:pt x="163" y="21"/>
                      <a:pt x="150" y="23"/>
                    </a:cubicBezTo>
                    <a:cubicBezTo>
                      <a:pt x="142" y="23"/>
                      <a:pt x="135" y="24"/>
                      <a:pt x="127" y="24"/>
                    </a:cubicBezTo>
                    <a:cubicBezTo>
                      <a:pt x="121" y="24"/>
                      <a:pt x="114" y="22"/>
                      <a:pt x="104" y="20"/>
                    </a:cubicBezTo>
                    <a:cubicBezTo>
                      <a:pt x="80" y="14"/>
                      <a:pt x="46" y="6"/>
                      <a:pt x="22" y="31"/>
                    </a:cubicBezTo>
                    <a:cubicBezTo>
                      <a:pt x="7" y="45"/>
                      <a:pt x="0" y="65"/>
                      <a:pt x="1" y="86"/>
                    </a:cubicBezTo>
                    <a:cubicBezTo>
                      <a:pt x="2" y="112"/>
                      <a:pt x="16" y="138"/>
                      <a:pt x="40" y="158"/>
                    </a:cubicBezTo>
                    <a:cubicBezTo>
                      <a:pt x="50" y="166"/>
                      <a:pt x="57" y="175"/>
                      <a:pt x="59" y="184"/>
                    </a:cubicBezTo>
                    <a:cubicBezTo>
                      <a:pt x="59" y="184"/>
                      <a:pt x="59" y="184"/>
                      <a:pt x="59" y="184"/>
                    </a:cubicBezTo>
                    <a:cubicBezTo>
                      <a:pt x="60" y="176"/>
                      <a:pt x="62" y="168"/>
                      <a:pt x="66" y="160"/>
                    </a:cubicBezTo>
                    <a:cubicBezTo>
                      <a:pt x="65" y="161"/>
                      <a:pt x="65" y="161"/>
                      <a:pt x="65" y="162"/>
                    </a:cubicBezTo>
                    <a:cubicBezTo>
                      <a:pt x="61" y="158"/>
                      <a:pt x="59" y="156"/>
                      <a:pt x="59" y="154"/>
                    </a:cubicBezTo>
                    <a:cubicBezTo>
                      <a:pt x="60" y="152"/>
                      <a:pt x="65" y="157"/>
                      <a:pt x="68" y="156"/>
                    </a:cubicBezTo>
                    <a:cubicBezTo>
                      <a:pt x="68" y="156"/>
                      <a:pt x="68" y="156"/>
                      <a:pt x="67" y="157"/>
                    </a:cubicBezTo>
                    <a:cubicBezTo>
                      <a:pt x="68" y="155"/>
                      <a:pt x="69" y="154"/>
                      <a:pt x="69" y="153"/>
                    </a:cubicBezTo>
                    <a:cubicBezTo>
                      <a:pt x="69" y="153"/>
                      <a:pt x="69" y="153"/>
                      <a:pt x="69" y="153"/>
                    </a:cubicBezTo>
                    <a:cubicBezTo>
                      <a:pt x="69" y="151"/>
                      <a:pt x="67" y="149"/>
                      <a:pt x="67" y="147"/>
                    </a:cubicBezTo>
                    <a:cubicBezTo>
                      <a:pt x="68" y="145"/>
                      <a:pt x="70" y="145"/>
                      <a:pt x="73" y="146"/>
                    </a:cubicBezTo>
                    <a:cubicBezTo>
                      <a:pt x="73" y="146"/>
                      <a:pt x="73" y="146"/>
                      <a:pt x="73" y="146"/>
                    </a:cubicBezTo>
                    <a:cubicBezTo>
                      <a:pt x="73" y="145"/>
                      <a:pt x="74" y="144"/>
                      <a:pt x="75" y="143"/>
                    </a:cubicBezTo>
                    <a:cubicBezTo>
                      <a:pt x="79" y="135"/>
                      <a:pt x="87" y="132"/>
                      <a:pt x="97" y="130"/>
                    </a:cubicBezTo>
                    <a:cubicBezTo>
                      <a:pt x="91" y="131"/>
                      <a:pt x="83" y="130"/>
                      <a:pt x="74" y="126"/>
                    </a:cubicBezTo>
                    <a:cubicBezTo>
                      <a:pt x="50" y="117"/>
                      <a:pt x="37" y="86"/>
                      <a:pt x="40" y="70"/>
                    </a:cubicBezTo>
                    <a:cubicBezTo>
                      <a:pt x="40" y="63"/>
                      <a:pt x="44" y="55"/>
                      <a:pt x="50" y="50"/>
                    </a:cubicBezTo>
                    <a:cubicBezTo>
                      <a:pt x="59" y="43"/>
                      <a:pt x="72" y="41"/>
                      <a:pt x="86" y="44"/>
                    </a:cubicBezTo>
                    <a:cubicBezTo>
                      <a:pt x="108" y="49"/>
                      <a:pt x="117" y="49"/>
                      <a:pt x="135" y="48"/>
                    </a:cubicBezTo>
                    <a:cubicBezTo>
                      <a:pt x="141" y="48"/>
                      <a:pt x="146" y="47"/>
                      <a:pt x="151" y="45"/>
                    </a:cubicBezTo>
                    <a:cubicBezTo>
                      <a:pt x="163" y="43"/>
                      <a:pt x="176" y="40"/>
                      <a:pt x="201" y="42"/>
                    </a:cubicBezTo>
                    <a:cubicBezTo>
                      <a:pt x="220" y="43"/>
                      <a:pt x="232" y="48"/>
                      <a:pt x="243" y="52"/>
                    </a:cubicBezTo>
                    <a:cubicBezTo>
                      <a:pt x="255" y="57"/>
                      <a:pt x="264" y="61"/>
                      <a:pt x="278" y="60"/>
                    </a:cubicBezTo>
                    <a:cubicBezTo>
                      <a:pt x="294" y="60"/>
                      <a:pt x="306" y="54"/>
                      <a:pt x="317" y="49"/>
                    </a:cubicBezTo>
                    <a:cubicBezTo>
                      <a:pt x="326" y="45"/>
                      <a:pt x="335" y="41"/>
                      <a:pt x="346" y="40"/>
                    </a:cubicBezTo>
                    <a:cubicBezTo>
                      <a:pt x="354" y="40"/>
                      <a:pt x="373" y="33"/>
                      <a:pt x="391" y="31"/>
                    </a:cubicBezTo>
                    <a:cubicBezTo>
                      <a:pt x="405" y="30"/>
                      <a:pt x="418" y="34"/>
                      <a:pt x="422" y="33"/>
                    </a:cubicBezTo>
                    <a:cubicBezTo>
                      <a:pt x="432" y="32"/>
                      <a:pt x="442" y="37"/>
                      <a:pt x="445" y="38"/>
                    </a:cubicBezTo>
                    <a:cubicBezTo>
                      <a:pt x="446" y="40"/>
                      <a:pt x="448" y="41"/>
                      <a:pt x="449" y="40"/>
                    </a:cubicBezTo>
                    <a:cubicBezTo>
                      <a:pt x="450" y="40"/>
                      <a:pt x="451" y="40"/>
                      <a:pt x="452" y="40"/>
                    </a:cubicBezTo>
                    <a:cubicBezTo>
                      <a:pt x="452" y="40"/>
                      <a:pt x="453" y="40"/>
                      <a:pt x="453" y="41"/>
                    </a:cubicBezTo>
                    <a:cubicBezTo>
                      <a:pt x="454" y="41"/>
                      <a:pt x="454" y="41"/>
                      <a:pt x="454" y="42"/>
                    </a:cubicBezTo>
                    <a:cubicBezTo>
                      <a:pt x="455" y="44"/>
                      <a:pt x="452" y="49"/>
                      <a:pt x="456" y="49"/>
                    </a:cubicBezTo>
                    <a:cubicBezTo>
                      <a:pt x="458" y="49"/>
                      <a:pt x="460" y="48"/>
                      <a:pt x="462" y="47"/>
                    </a:cubicBezTo>
                    <a:cubicBezTo>
                      <a:pt x="463" y="48"/>
                      <a:pt x="464" y="49"/>
                      <a:pt x="465" y="50"/>
                    </a:cubicBezTo>
                    <a:cubicBezTo>
                      <a:pt x="465" y="52"/>
                      <a:pt x="463" y="54"/>
                      <a:pt x="465" y="55"/>
                    </a:cubicBezTo>
                    <a:cubicBezTo>
                      <a:pt x="467" y="57"/>
                      <a:pt x="469" y="56"/>
                      <a:pt x="471" y="55"/>
                    </a:cubicBezTo>
                    <a:cubicBezTo>
                      <a:pt x="472" y="56"/>
                      <a:pt x="473" y="58"/>
                      <a:pt x="475" y="59"/>
                    </a:cubicBezTo>
                    <a:cubicBezTo>
                      <a:pt x="474" y="60"/>
                      <a:pt x="473" y="61"/>
                      <a:pt x="473" y="62"/>
                    </a:cubicBezTo>
                    <a:cubicBezTo>
                      <a:pt x="474" y="65"/>
                      <a:pt x="476" y="64"/>
                      <a:pt x="478" y="62"/>
                    </a:cubicBezTo>
                    <a:cubicBezTo>
                      <a:pt x="478" y="62"/>
                      <a:pt x="479" y="63"/>
                      <a:pt x="479" y="63"/>
                    </a:cubicBezTo>
                    <a:cubicBezTo>
                      <a:pt x="479" y="63"/>
                      <a:pt x="479" y="63"/>
                      <a:pt x="479" y="63"/>
                    </a:cubicBezTo>
                    <a:cubicBezTo>
                      <a:pt x="477" y="65"/>
                      <a:pt x="478" y="68"/>
                      <a:pt x="480" y="69"/>
                    </a:cubicBezTo>
                    <a:cubicBezTo>
                      <a:pt x="481" y="70"/>
                      <a:pt x="482" y="70"/>
                      <a:pt x="482" y="70"/>
                    </a:cubicBezTo>
                    <a:cubicBezTo>
                      <a:pt x="483" y="70"/>
                      <a:pt x="483" y="71"/>
                      <a:pt x="484" y="72"/>
                    </a:cubicBezTo>
                    <a:cubicBezTo>
                      <a:pt x="485" y="74"/>
                      <a:pt x="485" y="74"/>
                      <a:pt x="486" y="74"/>
                    </a:cubicBezTo>
                    <a:cubicBezTo>
                      <a:pt x="485" y="76"/>
                      <a:pt x="485" y="77"/>
                      <a:pt x="487" y="79"/>
                    </a:cubicBezTo>
                    <a:cubicBezTo>
                      <a:pt x="488" y="81"/>
                      <a:pt x="490" y="83"/>
                      <a:pt x="492" y="83"/>
                    </a:cubicBezTo>
                    <a:cubicBezTo>
                      <a:pt x="493" y="85"/>
                      <a:pt x="494" y="87"/>
                      <a:pt x="496" y="88"/>
                    </a:cubicBezTo>
                    <a:cubicBezTo>
                      <a:pt x="496" y="89"/>
                      <a:pt x="495" y="89"/>
                      <a:pt x="495" y="89"/>
                    </a:cubicBezTo>
                    <a:cubicBezTo>
                      <a:pt x="494" y="91"/>
                      <a:pt x="496" y="94"/>
                      <a:pt x="497" y="95"/>
                    </a:cubicBezTo>
                    <a:cubicBezTo>
                      <a:pt x="498" y="96"/>
                      <a:pt x="500" y="98"/>
                      <a:pt x="501" y="98"/>
                    </a:cubicBezTo>
                    <a:cubicBezTo>
                      <a:pt x="503" y="99"/>
                      <a:pt x="503" y="98"/>
                      <a:pt x="504" y="97"/>
                    </a:cubicBezTo>
                    <a:cubicBezTo>
                      <a:pt x="505" y="99"/>
                      <a:pt x="506" y="100"/>
                      <a:pt x="507" y="102"/>
                    </a:cubicBezTo>
                    <a:cubicBezTo>
                      <a:pt x="505" y="103"/>
                      <a:pt x="502" y="105"/>
                      <a:pt x="502" y="106"/>
                    </a:cubicBezTo>
                    <a:cubicBezTo>
                      <a:pt x="502" y="108"/>
                      <a:pt x="505" y="112"/>
                      <a:pt x="506" y="111"/>
                    </a:cubicBezTo>
                    <a:cubicBezTo>
                      <a:pt x="513" y="111"/>
                      <a:pt x="508" y="119"/>
                      <a:pt x="509" y="122"/>
                    </a:cubicBezTo>
                    <a:cubicBezTo>
                      <a:pt x="509" y="124"/>
                      <a:pt x="510" y="127"/>
                      <a:pt x="512" y="127"/>
                    </a:cubicBezTo>
                    <a:cubicBezTo>
                      <a:pt x="514" y="129"/>
                      <a:pt x="512" y="128"/>
                      <a:pt x="514" y="127"/>
                    </a:cubicBezTo>
                    <a:cubicBezTo>
                      <a:pt x="515" y="127"/>
                      <a:pt x="518" y="129"/>
                      <a:pt x="518" y="131"/>
                    </a:cubicBezTo>
                    <a:cubicBezTo>
                      <a:pt x="519" y="132"/>
                      <a:pt x="518" y="135"/>
                      <a:pt x="517" y="136"/>
                    </a:cubicBezTo>
                    <a:cubicBezTo>
                      <a:pt x="514" y="137"/>
                      <a:pt x="512" y="138"/>
                      <a:pt x="512" y="141"/>
                    </a:cubicBezTo>
                    <a:cubicBezTo>
                      <a:pt x="513" y="143"/>
                      <a:pt x="513" y="149"/>
                      <a:pt x="517" y="149"/>
                    </a:cubicBezTo>
                    <a:cubicBezTo>
                      <a:pt x="518" y="149"/>
                      <a:pt x="519" y="149"/>
                      <a:pt x="519" y="148"/>
                    </a:cubicBezTo>
                    <a:cubicBezTo>
                      <a:pt x="520" y="147"/>
                      <a:pt x="523" y="148"/>
                      <a:pt x="523" y="150"/>
                    </a:cubicBezTo>
                    <a:cubicBezTo>
                      <a:pt x="523" y="151"/>
                      <a:pt x="523" y="153"/>
                      <a:pt x="524" y="155"/>
                    </a:cubicBezTo>
                    <a:cubicBezTo>
                      <a:pt x="523" y="155"/>
                      <a:pt x="522" y="156"/>
                      <a:pt x="522" y="158"/>
                    </a:cubicBezTo>
                    <a:cubicBezTo>
                      <a:pt x="521" y="160"/>
                      <a:pt x="520" y="166"/>
                      <a:pt x="521" y="168"/>
                    </a:cubicBezTo>
                    <a:cubicBezTo>
                      <a:pt x="522" y="169"/>
                      <a:pt x="522" y="169"/>
                      <a:pt x="523" y="170"/>
                    </a:cubicBezTo>
                    <a:cubicBezTo>
                      <a:pt x="523" y="170"/>
                      <a:pt x="523" y="170"/>
                      <a:pt x="523" y="170"/>
                    </a:cubicBezTo>
                    <a:cubicBezTo>
                      <a:pt x="526" y="171"/>
                      <a:pt x="529" y="173"/>
                      <a:pt x="529" y="175"/>
                    </a:cubicBezTo>
                    <a:cubicBezTo>
                      <a:pt x="530" y="178"/>
                      <a:pt x="528" y="180"/>
                      <a:pt x="528" y="182"/>
                    </a:cubicBezTo>
                    <a:cubicBezTo>
                      <a:pt x="529" y="186"/>
                      <a:pt x="536" y="187"/>
                      <a:pt x="538" y="190"/>
                    </a:cubicBezTo>
                    <a:cubicBezTo>
                      <a:pt x="538" y="192"/>
                      <a:pt x="537" y="194"/>
                      <a:pt x="535" y="196"/>
                    </a:cubicBezTo>
                    <a:cubicBezTo>
                      <a:pt x="535" y="197"/>
                      <a:pt x="535" y="198"/>
                      <a:pt x="535" y="198"/>
                    </a:cubicBezTo>
                    <a:cubicBezTo>
                      <a:pt x="534" y="202"/>
                      <a:pt x="541" y="200"/>
                      <a:pt x="541" y="203"/>
                    </a:cubicBezTo>
                    <a:cubicBezTo>
                      <a:pt x="542" y="205"/>
                      <a:pt x="540" y="207"/>
                      <a:pt x="540" y="208"/>
                    </a:cubicBezTo>
                    <a:cubicBezTo>
                      <a:pt x="541" y="210"/>
                      <a:pt x="547" y="211"/>
                      <a:pt x="547" y="213"/>
                    </a:cubicBezTo>
                    <a:cubicBezTo>
                      <a:pt x="548" y="214"/>
                      <a:pt x="547" y="215"/>
                      <a:pt x="547" y="217"/>
                    </a:cubicBezTo>
                    <a:cubicBezTo>
                      <a:pt x="545" y="217"/>
                      <a:pt x="545" y="217"/>
                      <a:pt x="545" y="220"/>
                    </a:cubicBezTo>
                    <a:cubicBezTo>
                      <a:pt x="545" y="224"/>
                      <a:pt x="544" y="226"/>
                      <a:pt x="547" y="228"/>
                    </a:cubicBezTo>
                    <a:cubicBezTo>
                      <a:pt x="549" y="231"/>
                      <a:pt x="550" y="232"/>
                      <a:pt x="551" y="237"/>
                    </a:cubicBezTo>
                    <a:cubicBezTo>
                      <a:pt x="552" y="241"/>
                      <a:pt x="548" y="241"/>
                      <a:pt x="549" y="245"/>
                    </a:cubicBezTo>
                    <a:cubicBezTo>
                      <a:pt x="549" y="248"/>
                      <a:pt x="551" y="248"/>
                      <a:pt x="553" y="251"/>
                    </a:cubicBezTo>
                    <a:cubicBezTo>
                      <a:pt x="554" y="253"/>
                      <a:pt x="551" y="254"/>
                      <a:pt x="552" y="257"/>
                    </a:cubicBezTo>
                    <a:cubicBezTo>
                      <a:pt x="553" y="260"/>
                      <a:pt x="555" y="261"/>
                      <a:pt x="556" y="265"/>
                    </a:cubicBezTo>
                    <a:cubicBezTo>
                      <a:pt x="556" y="269"/>
                      <a:pt x="553" y="267"/>
                      <a:pt x="554" y="271"/>
                    </a:cubicBezTo>
                    <a:cubicBezTo>
                      <a:pt x="554" y="274"/>
                      <a:pt x="558" y="274"/>
                      <a:pt x="559" y="277"/>
                    </a:cubicBezTo>
                    <a:cubicBezTo>
                      <a:pt x="559" y="278"/>
                      <a:pt x="556" y="279"/>
                      <a:pt x="557" y="282"/>
                    </a:cubicBezTo>
                    <a:cubicBezTo>
                      <a:pt x="557" y="285"/>
                      <a:pt x="555" y="289"/>
                      <a:pt x="557" y="294"/>
                    </a:cubicBezTo>
                    <a:cubicBezTo>
                      <a:pt x="559" y="299"/>
                      <a:pt x="558" y="301"/>
                      <a:pt x="558" y="306"/>
                    </a:cubicBezTo>
                    <a:cubicBezTo>
                      <a:pt x="558" y="313"/>
                      <a:pt x="560" y="310"/>
                      <a:pt x="559" y="317"/>
                    </a:cubicBezTo>
                    <a:cubicBezTo>
                      <a:pt x="559" y="323"/>
                      <a:pt x="559" y="327"/>
                      <a:pt x="557" y="328"/>
                    </a:cubicBezTo>
                    <a:cubicBezTo>
                      <a:pt x="555" y="329"/>
                      <a:pt x="555" y="333"/>
                      <a:pt x="556" y="337"/>
                    </a:cubicBezTo>
                    <a:cubicBezTo>
                      <a:pt x="556" y="340"/>
                      <a:pt x="556" y="338"/>
                      <a:pt x="555" y="341"/>
                    </a:cubicBezTo>
                    <a:cubicBezTo>
                      <a:pt x="555" y="345"/>
                      <a:pt x="552" y="344"/>
                      <a:pt x="553" y="349"/>
                    </a:cubicBezTo>
                    <a:cubicBezTo>
                      <a:pt x="555" y="353"/>
                      <a:pt x="553" y="355"/>
                      <a:pt x="553" y="360"/>
                    </a:cubicBezTo>
                    <a:cubicBezTo>
                      <a:pt x="553" y="364"/>
                      <a:pt x="551" y="365"/>
                      <a:pt x="552" y="369"/>
                    </a:cubicBezTo>
                    <a:cubicBezTo>
                      <a:pt x="553" y="374"/>
                      <a:pt x="553" y="379"/>
                      <a:pt x="555" y="383"/>
                    </a:cubicBezTo>
                    <a:cubicBezTo>
                      <a:pt x="557" y="386"/>
                      <a:pt x="555" y="389"/>
                      <a:pt x="558" y="393"/>
                    </a:cubicBezTo>
                    <a:cubicBezTo>
                      <a:pt x="561" y="397"/>
                      <a:pt x="561" y="401"/>
                      <a:pt x="561" y="404"/>
                    </a:cubicBezTo>
                    <a:cubicBezTo>
                      <a:pt x="566" y="414"/>
                      <a:pt x="555" y="443"/>
                      <a:pt x="529" y="443"/>
                    </a:cubicBezTo>
                    <a:cubicBezTo>
                      <a:pt x="521" y="443"/>
                      <a:pt x="514" y="443"/>
                      <a:pt x="507" y="441"/>
                    </a:cubicBezTo>
                    <a:cubicBezTo>
                      <a:pt x="507" y="441"/>
                      <a:pt x="507" y="441"/>
                      <a:pt x="508" y="441"/>
                    </a:cubicBezTo>
                    <a:cubicBezTo>
                      <a:pt x="506" y="441"/>
                      <a:pt x="498" y="438"/>
                      <a:pt x="496" y="443"/>
                    </a:cubicBezTo>
                    <a:cubicBezTo>
                      <a:pt x="492" y="451"/>
                      <a:pt x="498" y="454"/>
                      <a:pt x="496" y="461"/>
                    </a:cubicBezTo>
                    <a:cubicBezTo>
                      <a:pt x="495" y="467"/>
                      <a:pt x="498" y="472"/>
                      <a:pt x="501" y="476"/>
                    </a:cubicBezTo>
                    <a:cubicBezTo>
                      <a:pt x="503" y="478"/>
                      <a:pt x="501" y="485"/>
                      <a:pt x="502" y="490"/>
                    </a:cubicBezTo>
                    <a:cubicBezTo>
                      <a:pt x="502" y="494"/>
                      <a:pt x="501" y="498"/>
                      <a:pt x="502" y="502"/>
                    </a:cubicBezTo>
                    <a:cubicBezTo>
                      <a:pt x="503" y="507"/>
                      <a:pt x="502" y="511"/>
                      <a:pt x="503" y="514"/>
                    </a:cubicBezTo>
                    <a:cubicBezTo>
                      <a:pt x="503" y="517"/>
                      <a:pt x="505" y="520"/>
                      <a:pt x="506" y="526"/>
                    </a:cubicBezTo>
                    <a:cubicBezTo>
                      <a:pt x="507" y="530"/>
                      <a:pt x="506" y="534"/>
                      <a:pt x="506" y="538"/>
                    </a:cubicBezTo>
                    <a:cubicBezTo>
                      <a:pt x="507" y="544"/>
                      <a:pt x="506" y="549"/>
                      <a:pt x="506" y="551"/>
                    </a:cubicBezTo>
                    <a:cubicBezTo>
                      <a:pt x="506" y="554"/>
                      <a:pt x="505" y="558"/>
                      <a:pt x="506" y="563"/>
                    </a:cubicBezTo>
                    <a:cubicBezTo>
                      <a:pt x="507" y="565"/>
                      <a:pt x="509" y="570"/>
                      <a:pt x="509" y="572"/>
                    </a:cubicBezTo>
                    <a:cubicBezTo>
                      <a:pt x="509" y="575"/>
                      <a:pt x="508" y="578"/>
                      <a:pt x="508" y="581"/>
                    </a:cubicBezTo>
                    <a:cubicBezTo>
                      <a:pt x="509" y="583"/>
                      <a:pt x="511" y="585"/>
                      <a:pt x="511" y="588"/>
                    </a:cubicBezTo>
                    <a:cubicBezTo>
                      <a:pt x="511" y="592"/>
                      <a:pt x="510" y="596"/>
                      <a:pt x="510" y="600"/>
                    </a:cubicBezTo>
                    <a:cubicBezTo>
                      <a:pt x="511" y="604"/>
                      <a:pt x="514" y="606"/>
                      <a:pt x="514" y="610"/>
                    </a:cubicBezTo>
                    <a:cubicBezTo>
                      <a:pt x="514" y="618"/>
                      <a:pt x="518" y="622"/>
                      <a:pt x="519" y="626"/>
                    </a:cubicBezTo>
                    <a:cubicBezTo>
                      <a:pt x="519" y="629"/>
                      <a:pt x="518" y="635"/>
                      <a:pt x="521" y="640"/>
                    </a:cubicBezTo>
                    <a:cubicBezTo>
                      <a:pt x="522" y="643"/>
                      <a:pt x="521" y="646"/>
                      <a:pt x="522" y="649"/>
                    </a:cubicBezTo>
                    <a:cubicBezTo>
                      <a:pt x="522" y="652"/>
                      <a:pt x="524" y="654"/>
                      <a:pt x="524" y="657"/>
                    </a:cubicBezTo>
                    <a:cubicBezTo>
                      <a:pt x="524" y="663"/>
                      <a:pt x="523" y="667"/>
                      <a:pt x="523" y="672"/>
                    </a:cubicBezTo>
                    <a:cubicBezTo>
                      <a:pt x="523" y="677"/>
                      <a:pt x="524" y="683"/>
                      <a:pt x="524" y="690"/>
                    </a:cubicBezTo>
                    <a:cubicBezTo>
                      <a:pt x="524" y="694"/>
                      <a:pt x="522" y="696"/>
                      <a:pt x="522" y="700"/>
                    </a:cubicBezTo>
                    <a:cubicBezTo>
                      <a:pt x="521" y="703"/>
                      <a:pt x="522" y="708"/>
                      <a:pt x="521" y="713"/>
                    </a:cubicBezTo>
                    <a:cubicBezTo>
                      <a:pt x="520" y="718"/>
                      <a:pt x="518" y="716"/>
                      <a:pt x="517" y="723"/>
                    </a:cubicBezTo>
                    <a:cubicBezTo>
                      <a:pt x="517" y="725"/>
                      <a:pt x="516" y="731"/>
                      <a:pt x="515" y="733"/>
                    </a:cubicBezTo>
                    <a:cubicBezTo>
                      <a:pt x="513" y="736"/>
                      <a:pt x="512" y="738"/>
                      <a:pt x="510" y="739"/>
                    </a:cubicBezTo>
                    <a:cubicBezTo>
                      <a:pt x="510" y="739"/>
                      <a:pt x="510" y="739"/>
                      <a:pt x="510" y="739"/>
                    </a:cubicBezTo>
                    <a:cubicBezTo>
                      <a:pt x="519" y="734"/>
                      <a:pt x="541" y="730"/>
                      <a:pt x="566" y="730"/>
                    </a:cubicBezTo>
                    <a:cubicBezTo>
                      <a:pt x="568" y="730"/>
                      <a:pt x="568" y="730"/>
                      <a:pt x="568" y="730"/>
                    </a:cubicBezTo>
                    <a:cubicBezTo>
                      <a:pt x="593" y="730"/>
                      <a:pt x="615" y="734"/>
                      <a:pt x="623" y="740"/>
                    </a:cubicBezTo>
                    <a:cubicBezTo>
                      <a:pt x="623" y="740"/>
                      <a:pt x="623" y="740"/>
                      <a:pt x="623" y="740"/>
                    </a:cubicBezTo>
                    <a:cubicBezTo>
                      <a:pt x="622" y="738"/>
                      <a:pt x="620" y="737"/>
                      <a:pt x="619" y="733"/>
                    </a:cubicBezTo>
                    <a:cubicBezTo>
                      <a:pt x="617" y="731"/>
                      <a:pt x="617" y="725"/>
                      <a:pt x="616" y="723"/>
                    </a:cubicBezTo>
                    <a:cubicBezTo>
                      <a:pt x="615" y="716"/>
                      <a:pt x="614" y="718"/>
                      <a:pt x="613" y="713"/>
                    </a:cubicBezTo>
                    <a:cubicBezTo>
                      <a:pt x="611" y="708"/>
                      <a:pt x="612" y="703"/>
                      <a:pt x="611" y="700"/>
                    </a:cubicBezTo>
                    <a:cubicBezTo>
                      <a:pt x="611" y="696"/>
                      <a:pt x="609" y="694"/>
                      <a:pt x="609" y="690"/>
                    </a:cubicBezTo>
                    <a:cubicBezTo>
                      <a:pt x="609" y="683"/>
                      <a:pt x="614" y="678"/>
                      <a:pt x="614" y="672"/>
                    </a:cubicBezTo>
                    <a:cubicBezTo>
                      <a:pt x="614" y="667"/>
                      <a:pt x="613" y="664"/>
                      <a:pt x="613" y="657"/>
                    </a:cubicBezTo>
                    <a:cubicBezTo>
                      <a:pt x="613" y="654"/>
                      <a:pt x="614" y="652"/>
                      <a:pt x="615" y="650"/>
                    </a:cubicBezTo>
                    <a:cubicBezTo>
                      <a:pt x="615" y="647"/>
                      <a:pt x="614" y="644"/>
                      <a:pt x="616" y="641"/>
                    </a:cubicBezTo>
                    <a:cubicBezTo>
                      <a:pt x="619" y="636"/>
                      <a:pt x="615" y="630"/>
                      <a:pt x="616" y="627"/>
                    </a:cubicBezTo>
                    <a:cubicBezTo>
                      <a:pt x="616" y="624"/>
                      <a:pt x="620" y="618"/>
                      <a:pt x="620" y="610"/>
                    </a:cubicBezTo>
                    <a:cubicBezTo>
                      <a:pt x="620" y="606"/>
                      <a:pt x="620" y="603"/>
                      <a:pt x="621" y="600"/>
                    </a:cubicBezTo>
                    <a:cubicBezTo>
                      <a:pt x="622" y="596"/>
                      <a:pt x="620" y="591"/>
                      <a:pt x="620" y="588"/>
                    </a:cubicBezTo>
                    <a:cubicBezTo>
                      <a:pt x="620" y="584"/>
                      <a:pt x="622" y="582"/>
                      <a:pt x="623" y="580"/>
                    </a:cubicBezTo>
                    <a:cubicBezTo>
                      <a:pt x="623" y="577"/>
                      <a:pt x="622" y="574"/>
                      <a:pt x="622" y="571"/>
                    </a:cubicBezTo>
                    <a:cubicBezTo>
                      <a:pt x="623" y="569"/>
                      <a:pt x="622" y="565"/>
                      <a:pt x="623" y="562"/>
                    </a:cubicBezTo>
                    <a:cubicBezTo>
                      <a:pt x="624" y="558"/>
                      <a:pt x="623" y="553"/>
                      <a:pt x="623" y="551"/>
                    </a:cubicBezTo>
                    <a:cubicBezTo>
                      <a:pt x="623" y="548"/>
                      <a:pt x="624" y="544"/>
                      <a:pt x="625" y="538"/>
                    </a:cubicBezTo>
                    <a:cubicBezTo>
                      <a:pt x="626" y="535"/>
                      <a:pt x="624" y="530"/>
                      <a:pt x="624" y="526"/>
                    </a:cubicBezTo>
                    <a:cubicBezTo>
                      <a:pt x="625" y="520"/>
                      <a:pt x="627" y="517"/>
                      <a:pt x="628" y="514"/>
                    </a:cubicBezTo>
                    <a:cubicBezTo>
                      <a:pt x="628" y="511"/>
                      <a:pt x="627" y="507"/>
                      <a:pt x="628" y="502"/>
                    </a:cubicBezTo>
                    <a:cubicBezTo>
                      <a:pt x="629" y="498"/>
                      <a:pt x="632" y="494"/>
                      <a:pt x="632" y="490"/>
                    </a:cubicBezTo>
                    <a:cubicBezTo>
                      <a:pt x="633" y="485"/>
                      <a:pt x="631" y="478"/>
                      <a:pt x="633" y="476"/>
                    </a:cubicBezTo>
                    <a:cubicBezTo>
                      <a:pt x="635" y="472"/>
                      <a:pt x="637" y="468"/>
                      <a:pt x="636" y="461"/>
                    </a:cubicBezTo>
                    <a:cubicBezTo>
                      <a:pt x="635" y="455"/>
                      <a:pt x="642" y="449"/>
                      <a:pt x="639" y="443"/>
                    </a:cubicBezTo>
                    <a:cubicBezTo>
                      <a:pt x="636" y="437"/>
                      <a:pt x="627" y="441"/>
                      <a:pt x="626" y="441"/>
                    </a:cubicBezTo>
                    <a:cubicBezTo>
                      <a:pt x="626" y="441"/>
                      <a:pt x="627" y="441"/>
                      <a:pt x="627" y="441"/>
                    </a:cubicBezTo>
                    <a:cubicBezTo>
                      <a:pt x="620" y="443"/>
                      <a:pt x="612" y="443"/>
                      <a:pt x="604" y="443"/>
                    </a:cubicBezTo>
                    <a:cubicBezTo>
                      <a:pt x="579" y="443"/>
                      <a:pt x="568" y="414"/>
                      <a:pt x="572" y="404"/>
                    </a:cubicBezTo>
                    <a:cubicBezTo>
                      <a:pt x="572" y="401"/>
                      <a:pt x="572" y="397"/>
                      <a:pt x="576" y="393"/>
                    </a:cubicBezTo>
                    <a:cubicBezTo>
                      <a:pt x="579" y="389"/>
                      <a:pt x="577" y="386"/>
                      <a:pt x="579" y="383"/>
                    </a:cubicBezTo>
                    <a:cubicBezTo>
                      <a:pt x="581" y="379"/>
                      <a:pt x="579" y="376"/>
                      <a:pt x="579" y="372"/>
                    </a:cubicBezTo>
                    <a:cubicBezTo>
                      <a:pt x="580" y="367"/>
                      <a:pt x="579" y="363"/>
                      <a:pt x="579" y="359"/>
                    </a:cubicBezTo>
                    <a:cubicBezTo>
                      <a:pt x="579" y="354"/>
                      <a:pt x="579" y="353"/>
                      <a:pt x="580" y="349"/>
                    </a:cubicBezTo>
                    <a:cubicBezTo>
                      <a:pt x="582" y="344"/>
                      <a:pt x="579" y="345"/>
                      <a:pt x="578" y="341"/>
                    </a:cubicBezTo>
                    <a:cubicBezTo>
                      <a:pt x="578" y="338"/>
                      <a:pt x="575" y="339"/>
                      <a:pt x="576" y="336"/>
                    </a:cubicBezTo>
                    <a:cubicBezTo>
                      <a:pt x="577" y="333"/>
                      <a:pt x="578" y="329"/>
                      <a:pt x="576" y="328"/>
                    </a:cubicBezTo>
                    <a:cubicBezTo>
                      <a:pt x="574" y="327"/>
                      <a:pt x="575" y="323"/>
                      <a:pt x="574" y="317"/>
                    </a:cubicBezTo>
                    <a:cubicBezTo>
                      <a:pt x="574" y="310"/>
                      <a:pt x="576" y="313"/>
                      <a:pt x="575" y="306"/>
                    </a:cubicBezTo>
                    <a:cubicBezTo>
                      <a:pt x="575" y="301"/>
                      <a:pt x="574" y="299"/>
                      <a:pt x="576" y="294"/>
                    </a:cubicBezTo>
                    <a:cubicBezTo>
                      <a:pt x="576" y="296"/>
                      <a:pt x="576" y="296"/>
                      <a:pt x="576" y="296"/>
                    </a:cubicBezTo>
                    <a:cubicBezTo>
                      <a:pt x="577" y="293"/>
                      <a:pt x="579" y="293"/>
                      <a:pt x="579" y="289"/>
                    </a:cubicBezTo>
                    <a:cubicBezTo>
                      <a:pt x="580" y="286"/>
                      <a:pt x="578" y="281"/>
                      <a:pt x="578" y="278"/>
                    </a:cubicBezTo>
                    <a:cubicBezTo>
                      <a:pt x="578" y="275"/>
                      <a:pt x="580" y="271"/>
                      <a:pt x="580" y="267"/>
                    </a:cubicBezTo>
                    <a:cubicBezTo>
                      <a:pt x="580" y="263"/>
                      <a:pt x="577" y="261"/>
                      <a:pt x="579" y="257"/>
                    </a:cubicBezTo>
                    <a:cubicBezTo>
                      <a:pt x="580" y="254"/>
                      <a:pt x="585" y="254"/>
                      <a:pt x="586" y="250"/>
                    </a:cubicBezTo>
                    <a:cubicBezTo>
                      <a:pt x="586" y="245"/>
                      <a:pt x="583" y="245"/>
                      <a:pt x="584" y="241"/>
                    </a:cubicBezTo>
                    <a:cubicBezTo>
                      <a:pt x="585" y="237"/>
                      <a:pt x="590" y="234"/>
                      <a:pt x="591" y="232"/>
                    </a:cubicBezTo>
                    <a:cubicBezTo>
                      <a:pt x="593" y="229"/>
                      <a:pt x="592" y="222"/>
                      <a:pt x="592" y="218"/>
                    </a:cubicBezTo>
                    <a:cubicBezTo>
                      <a:pt x="593" y="214"/>
                      <a:pt x="595" y="216"/>
                      <a:pt x="598" y="213"/>
                    </a:cubicBezTo>
                    <a:cubicBezTo>
                      <a:pt x="601" y="209"/>
                      <a:pt x="598" y="206"/>
                      <a:pt x="598" y="202"/>
                    </a:cubicBezTo>
                    <a:cubicBezTo>
                      <a:pt x="597" y="198"/>
                      <a:pt x="601" y="197"/>
                      <a:pt x="602" y="193"/>
                    </a:cubicBezTo>
                    <a:cubicBezTo>
                      <a:pt x="603" y="189"/>
                      <a:pt x="603" y="187"/>
                      <a:pt x="603" y="181"/>
                    </a:cubicBezTo>
                    <a:cubicBezTo>
                      <a:pt x="603" y="176"/>
                      <a:pt x="609" y="175"/>
                      <a:pt x="611" y="170"/>
                    </a:cubicBezTo>
                    <a:cubicBezTo>
                      <a:pt x="611" y="170"/>
                      <a:pt x="611" y="170"/>
                      <a:pt x="611" y="170"/>
                    </a:cubicBezTo>
                    <a:cubicBezTo>
                      <a:pt x="612" y="169"/>
                      <a:pt x="612" y="169"/>
                      <a:pt x="613" y="168"/>
                    </a:cubicBezTo>
                    <a:cubicBezTo>
                      <a:pt x="614" y="166"/>
                      <a:pt x="613" y="160"/>
                      <a:pt x="612" y="158"/>
                    </a:cubicBezTo>
                    <a:cubicBezTo>
                      <a:pt x="612" y="156"/>
                      <a:pt x="611" y="155"/>
                      <a:pt x="610" y="155"/>
                    </a:cubicBezTo>
                    <a:cubicBezTo>
                      <a:pt x="610" y="153"/>
                      <a:pt x="611" y="151"/>
                      <a:pt x="611" y="150"/>
                    </a:cubicBezTo>
                    <a:cubicBezTo>
                      <a:pt x="611" y="148"/>
                      <a:pt x="616" y="149"/>
                      <a:pt x="617" y="150"/>
                    </a:cubicBezTo>
                    <a:cubicBezTo>
                      <a:pt x="620" y="150"/>
                      <a:pt x="615" y="144"/>
                      <a:pt x="618" y="142"/>
                    </a:cubicBezTo>
                    <a:cubicBezTo>
                      <a:pt x="619" y="140"/>
                      <a:pt x="621" y="142"/>
                      <a:pt x="623" y="138"/>
                    </a:cubicBezTo>
                    <a:cubicBezTo>
                      <a:pt x="625" y="135"/>
                      <a:pt x="620" y="131"/>
                      <a:pt x="620" y="127"/>
                    </a:cubicBezTo>
                    <a:cubicBezTo>
                      <a:pt x="621" y="123"/>
                      <a:pt x="626" y="124"/>
                      <a:pt x="627" y="120"/>
                    </a:cubicBezTo>
                    <a:cubicBezTo>
                      <a:pt x="628" y="116"/>
                      <a:pt x="624" y="113"/>
                      <a:pt x="625" y="111"/>
                    </a:cubicBezTo>
                    <a:cubicBezTo>
                      <a:pt x="626" y="108"/>
                      <a:pt x="632" y="110"/>
                      <a:pt x="633" y="105"/>
                    </a:cubicBezTo>
                    <a:cubicBezTo>
                      <a:pt x="635" y="100"/>
                      <a:pt x="632" y="99"/>
                      <a:pt x="634" y="94"/>
                    </a:cubicBezTo>
                    <a:cubicBezTo>
                      <a:pt x="636" y="90"/>
                      <a:pt x="639" y="94"/>
                      <a:pt x="642" y="90"/>
                    </a:cubicBezTo>
                    <a:cubicBezTo>
                      <a:pt x="644" y="86"/>
                      <a:pt x="643" y="83"/>
                      <a:pt x="644" y="79"/>
                    </a:cubicBezTo>
                    <a:cubicBezTo>
                      <a:pt x="644" y="75"/>
                      <a:pt x="649" y="76"/>
                      <a:pt x="651" y="73"/>
                    </a:cubicBezTo>
                    <a:cubicBezTo>
                      <a:pt x="652" y="70"/>
                      <a:pt x="651" y="67"/>
                      <a:pt x="653" y="65"/>
                    </a:cubicBezTo>
                    <a:cubicBezTo>
                      <a:pt x="654" y="62"/>
                      <a:pt x="658" y="66"/>
                      <a:pt x="661" y="62"/>
                    </a:cubicBezTo>
                    <a:cubicBezTo>
                      <a:pt x="661" y="61"/>
                      <a:pt x="660" y="60"/>
                      <a:pt x="659" y="59"/>
                    </a:cubicBezTo>
                    <a:cubicBezTo>
                      <a:pt x="661" y="58"/>
                      <a:pt x="662" y="56"/>
                      <a:pt x="663" y="55"/>
                    </a:cubicBezTo>
                    <a:cubicBezTo>
                      <a:pt x="665" y="56"/>
                      <a:pt x="667" y="57"/>
                      <a:pt x="669" y="55"/>
                    </a:cubicBezTo>
                    <a:cubicBezTo>
                      <a:pt x="671" y="54"/>
                      <a:pt x="669" y="52"/>
                      <a:pt x="669" y="50"/>
                    </a:cubicBezTo>
                    <a:cubicBezTo>
                      <a:pt x="670" y="49"/>
                      <a:pt x="671" y="48"/>
                      <a:pt x="672" y="47"/>
                    </a:cubicBezTo>
                    <a:cubicBezTo>
                      <a:pt x="674" y="48"/>
                      <a:pt x="676" y="49"/>
                      <a:pt x="677" y="49"/>
                    </a:cubicBezTo>
                    <a:cubicBezTo>
                      <a:pt x="682" y="49"/>
                      <a:pt x="679" y="44"/>
                      <a:pt x="680" y="42"/>
                    </a:cubicBezTo>
                    <a:cubicBezTo>
                      <a:pt x="680" y="41"/>
                      <a:pt x="680" y="41"/>
                      <a:pt x="680" y="41"/>
                    </a:cubicBezTo>
                    <a:cubicBezTo>
                      <a:pt x="681" y="40"/>
                      <a:pt x="681" y="40"/>
                      <a:pt x="682" y="40"/>
                    </a:cubicBezTo>
                    <a:cubicBezTo>
                      <a:pt x="683" y="40"/>
                      <a:pt x="684" y="40"/>
                      <a:pt x="685" y="40"/>
                    </a:cubicBezTo>
                    <a:cubicBezTo>
                      <a:pt x="686" y="41"/>
                      <a:pt x="687" y="40"/>
                      <a:pt x="689" y="38"/>
                    </a:cubicBezTo>
                    <a:cubicBezTo>
                      <a:pt x="698" y="35"/>
                      <a:pt x="699" y="31"/>
                      <a:pt x="708" y="31"/>
                    </a:cubicBezTo>
                    <a:cubicBezTo>
                      <a:pt x="717" y="31"/>
                      <a:pt x="723" y="25"/>
                      <a:pt x="735" y="28"/>
                    </a:cubicBezTo>
                    <a:cubicBezTo>
                      <a:pt x="747" y="31"/>
                      <a:pt x="756" y="30"/>
                      <a:pt x="777" y="32"/>
                    </a:cubicBezTo>
                    <a:cubicBezTo>
                      <a:pt x="795" y="36"/>
                      <a:pt x="808" y="45"/>
                      <a:pt x="817" y="49"/>
                    </a:cubicBezTo>
                    <a:cubicBezTo>
                      <a:pt x="828" y="54"/>
                      <a:pt x="840" y="60"/>
                      <a:pt x="855" y="60"/>
                    </a:cubicBezTo>
                    <a:cubicBezTo>
                      <a:pt x="870" y="61"/>
                      <a:pt x="877" y="53"/>
                      <a:pt x="888" y="49"/>
                    </a:cubicBezTo>
                    <a:cubicBezTo>
                      <a:pt x="899" y="44"/>
                      <a:pt x="917" y="36"/>
                      <a:pt x="936" y="35"/>
                    </a:cubicBezTo>
                    <a:cubicBezTo>
                      <a:pt x="961" y="33"/>
                      <a:pt x="974" y="36"/>
                      <a:pt x="985" y="39"/>
                    </a:cubicBezTo>
                    <a:cubicBezTo>
                      <a:pt x="991" y="40"/>
                      <a:pt x="995" y="41"/>
                      <a:pt x="1001" y="42"/>
                    </a:cubicBezTo>
                    <a:cubicBezTo>
                      <a:pt x="1019" y="43"/>
                      <a:pt x="1029" y="43"/>
                      <a:pt x="1050" y="38"/>
                    </a:cubicBezTo>
                    <a:cubicBezTo>
                      <a:pt x="1064" y="34"/>
                      <a:pt x="1074" y="40"/>
                      <a:pt x="1083" y="47"/>
                    </a:cubicBezTo>
                    <a:cubicBezTo>
                      <a:pt x="1090" y="53"/>
                      <a:pt x="1094" y="63"/>
                      <a:pt x="1094" y="70"/>
                    </a:cubicBezTo>
                    <a:cubicBezTo>
                      <a:pt x="1097" y="86"/>
                      <a:pt x="1084" y="117"/>
                      <a:pt x="1060" y="126"/>
                    </a:cubicBezTo>
                    <a:cubicBezTo>
                      <a:pt x="1050" y="130"/>
                      <a:pt x="1043" y="131"/>
                      <a:pt x="1037" y="130"/>
                    </a:cubicBezTo>
                    <a:cubicBezTo>
                      <a:pt x="1044" y="131"/>
                      <a:pt x="1051" y="133"/>
                      <a:pt x="1057" y="136"/>
                    </a:cubicBezTo>
                    <a:cubicBezTo>
                      <a:pt x="1057" y="136"/>
                      <a:pt x="1057" y="136"/>
                      <a:pt x="1057" y="136"/>
                    </a:cubicBezTo>
                    <a:cubicBezTo>
                      <a:pt x="1059" y="138"/>
                      <a:pt x="1065" y="132"/>
                      <a:pt x="1066" y="135"/>
                    </a:cubicBezTo>
                    <a:cubicBezTo>
                      <a:pt x="1067" y="137"/>
                      <a:pt x="1064" y="140"/>
                      <a:pt x="1063" y="142"/>
                    </a:cubicBezTo>
                    <a:cubicBezTo>
                      <a:pt x="1063" y="142"/>
                      <a:pt x="1064" y="143"/>
                      <a:pt x="1064" y="144"/>
                    </a:cubicBezTo>
                    <a:cubicBezTo>
                      <a:pt x="1066" y="147"/>
                      <a:pt x="1068" y="150"/>
                      <a:pt x="1069" y="153"/>
                    </a:cubicBezTo>
                    <a:cubicBezTo>
                      <a:pt x="1069" y="153"/>
                      <a:pt x="1069" y="153"/>
                      <a:pt x="1069" y="152"/>
                    </a:cubicBezTo>
                    <a:cubicBezTo>
                      <a:pt x="1071" y="152"/>
                      <a:pt x="1073" y="151"/>
                      <a:pt x="1074" y="152"/>
                    </a:cubicBezTo>
                    <a:cubicBezTo>
                      <a:pt x="1078" y="154"/>
                      <a:pt x="1072" y="158"/>
                      <a:pt x="1072" y="160"/>
                    </a:cubicBezTo>
                    <a:cubicBezTo>
                      <a:pt x="1074" y="163"/>
                      <a:pt x="1082" y="157"/>
                      <a:pt x="1080" y="163"/>
                    </a:cubicBezTo>
                    <a:cubicBezTo>
                      <a:pt x="1079" y="165"/>
                      <a:pt x="1076" y="167"/>
                      <a:pt x="1075" y="169"/>
                    </a:cubicBezTo>
                    <a:cubicBezTo>
                      <a:pt x="1074" y="168"/>
                      <a:pt x="1074" y="166"/>
                      <a:pt x="1074" y="165"/>
                    </a:cubicBezTo>
                    <a:cubicBezTo>
                      <a:pt x="1075" y="172"/>
                      <a:pt x="1076" y="178"/>
                      <a:pt x="1075" y="184"/>
                    </a:cubicBezTo>
                    <a:cubicBezTo>
                      <a:pt x="1075" y="184"/>
                      <a:pt x="1075" y="184"/>
                      <a:pt x="1075" y="184"/>
                    </a:cubicBezTo>
                    <a:cubicBezTo>
                      <a:pt x="1075" y="184"/>
                      <a:pt x="1075" y="184"/>
                      <a:pt x="1075" y="184"/>
                    </a:cubicBezTo>
                    <a:cubicBezTo>
                      <a:pt x="1077" y="175"/>
                      <a:pt x="1083" y="166"/>
                      <a:pt x="1094" y="158"/>
                    </a:cubicBezTo>
                    <a:cubicBezTo>
                      <a:pt x="1118" y="138"/>
                      <a:pt x="1132" y="112"/>
                      <a:pt x="1133" y="86"/>
                    </a:cubicBezTo>
                    <a:cubicBezTo>
                      <a:pt x="1134" y="65"/>
                      <a:pt x="1127" y="45"/>
                      <a:pt x="1112" y="3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475" name="Freeform 19"/>
              <p:cNvSpPr>
                <a:spLocks/>
              </p:cNvSpPr>
              <p:nvPr/>
            </p:nvSpPr>
            <p:spPr bwMode="auto">
              <a:xfrm>
                <a:off x="2606" y="1607"/>
                <a:ext cx="307" cy="653"/>
              </a:xfrm>
              <a:custGeom>
                <a:avLst/>
                <a:gdLst/>
                <a:ahLst/>
                <a:cxnLst>
                  <a:cxn ang="0">
                    <a:pos x="127" y="28"/>
                  </a:cxn>
                  <a:cxn ang="0">
                    <a:pos x="97" y="32"/>
                  </a:cxn>
                  <a:cxn ang="0">
                    <a:pos x="73" y="52"/>
                  </a:cxn>
                  <a:cxn ang="0">
                    <a:pos x="84" y="103"/>
                  </a:cxn>
                  <a:cxn ang="0">
                    <a:pos x="112" y="212"/>
                  </a:cxn>
                  <a:cxn ang="0">
                    <a:pos x="116" y="241"/>
                  </a:cxn>
                  <a:cxn ang="0">
                    <a:pos x="115" y="271"/>
                  </a:cxn>
                  <a:cxn ang="0">
                    <a:pos x="103" y="258"/>
                  </a:cxn>
                  <a:cxn ang="0">
                    <a:pos x="73" y="209"/>
                  </a:cxn>
                  <a:cxn ang="0">
                    <a:pos x="7" y="77"/>
                  </a:cxn>
                  <a:cxn ang="0">
                    <a:pos x="0" y="52"/>
                  </a:cxn>
                  <a:cxn ang="0">
                    <a:pos x="14" y="20"/>
                  </a:cxn>
                  <a:cxn ang="0">
                    <a:pos x="90" y="6"/>
                  </a:cxn>
                </a:cxnLst>
                <a:rect l="0" t="0" r="r" b="b"/>
                <a:pathLst>
                  <a:path w="127" h="271">
                    <a:moveTo>
                      <a:pt x="127" y="28"/>
                    </a:moveTo>
                    <a:cubicBezTo>
                      <a:pt x="117" y="30"/>
                      <a:pt x="106" y="27"/>
                      <a:pt x="97" y="32"/>
                    </a:cubicBezTo>
                    <a:cubicBezTo>
                      <a:pt x="87" y="37"/>
                      <a:pt x="78" y="42"/>
                      <a:pt x="73" y="52"/>
                    </a:cubicBezTo>
                    <a:cubicBezTo>
                      <a:pt x="66" y="69"/>
                      <a:pt x="77" y="87"/>
                      <a:pt x="84" y="103"/>
                    </a:cubicBezTo>
                    <a:cubicBezTo>
                      <a:pt x="94" y="124"/>
                      <a:pt x="109" y="197"/>
                      <a:pt x="112" y="212"/>
                    </a:cubicBezTo>
                    <a:cubicBezTo>
                      <a:pt x="113" y="222"/>
                      <a:pt x="115" y="231"/>
                      <a:pt x="116" y="241"/>
                    </a:cubicBezTo>
                    <a:cubicBezTo>
                      <a:pt x="117" y="249"/>
                      <a:pt x="122" y="265"/>
                      <a:pt x="115" y="271"/>
                    </a:cubicBezTo>
                    <a:cubicBezTo>
                      <a:pt x="110" y="268"/>
                      <a:pt x="106" y="263"/>
                      <a:pt x="103" y="258"/>
                    </a:cubicBezTo>
                    <a:cubicBezTo>
                      <a:pt x="93" y="241"/>
                      <a:pt x="84" y="225"/>
                      <a:pt x="73" y="209"/>
                    </a:cubicBezTo>
                    <a:cubicBezTo>
                      <a:pt x="46" y="168"/>
                      <a:pt x="24" y="123"/>
                      <a:pt x="7" y="77"/>
                    </a:cubicBezTo>
                    <a:cubicBezTo>
                      <a:pt x="4" y="69"/>
                      <a:pt x="0" y="61"/>
                      <a:pt x="0" y="52"/>
                    </a:cubicBezTo>
                    <a:cubicBezTo>
                      <a:pt x="0" y="41"/>
                      <a:pt x="7" y="29"/>
                      <a:pt x="14" y="20"/>
                    </a:cubicBezTo>
                    <a:cubicBezTo>
                      <a:pt x="33" y="0"/>
                      <a:pt x="65" y="0"/>
                      <a:pt x="90" y="6"/>
                    </a:cubicBezTo>
                  </a:path>
                </a:pathLst>
              </a:custGeom>
              <a:solidFill>
                <a:srgbClr val="9200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476" name="Freeform 20"/>
              <p:cNvSpPr>
                <a:spLocks/>
              </p:cNvSpPr>
              <p:nvPr/>
            </p:nvSpPr>
            <p:spPr bwMode="auto">
              <a:xfrm>
                <a:off x="4098" y="2099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7B7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477" name="Freeform 21"/>
              <p:cNvSpPr>
                <a:spLocks/>
              </p:cNvSpPr>
              <p:nvPr/>
            </p:nvSpPr>
            <p:spPr bwMode="auto">
              <a:xfrm>
                <a:off x="1657" y="2079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7B7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478" name="Freeform 22"/>
              <p:cNvSpPr>
                <a:spLocks/>
              </p:cNvSpPr>
              <p:nvPr/>
            </p:nvSpPr>
            <p:spPr bwMode="auto">
              <a:xfrm>
                <a:off x="4103" y="2089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7B7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479" name="Freeform 23"/>
              <p:cNvSpPr>
                <a:spLocks/>
              </p:cNvSpPr>
              <p:nvPr/>
            </p:nvSpPr>
            <p:spPr bwMode="auto">
              <a:xfrm>
                <a:off x="4098" y="2099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7B2B8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480" name="Freeform 24"/>
              <p:cNvSpPr>
                <a:spLocks/>
              </p:cNvSpPr>
              <p:nvPr/>
            </p:nvSpPr>
            <p:spPr bwMode="auto">
              <a:xfrm>
                <a:off x="1657" y="2079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7B2B8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481" name="Freeform 25"/>
              <p:cNvSpPr>
                <a:spLocks/>
              </p:cNvSpPr>
              <p:nvPr/>
            </p:nvSpPr>
            <p:spPr bwMode="auto">
              <a:xfrm>
                <a:off x="4103" y="2089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7B2B8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482" name="Freeform 26"/>
              <p:cNvSpPr>
                <a:spLocks/>
              </p:cNvSpPr>
              <p:nvPr/>
            </p:nvSpPr>
            <p:spPr bwMode="auto">
              <a:xfrm>
                <a:off x="1633" y="1928"/>
                <a:ext cx="426" cy="296"/>
              </a:xfrm>
              <a:custGeom>
                <a:avLst/>
                <a:gdLst/>
                <a:ahLst/>
                <a:cxnLst>
                  <a:cxn ang="0">
                    <a:pos x="26" y="22"/>
                  </a:cxn>
                  <a:cxn ang="0">
                    <a:pos x="22" y="91"/>
                  </a:cxn>
                  <a:cxn ang="0">
                    <a:pos x="66" y="116"/>
                  </a:cxn>
                  <a:cxn ang="0">
                    <a:pos x="139" y="114"/>
                  </a:cxn>
                  <a:cxn ang="0">
                    <a:pos x="175" y="81"/>
                  </a:cxn>
                  <a:cxn ang="0">
                    <a:pos x="170" y="48"/>
                  </a:cxn>
                  <a:cxn ang="0">
                    <a:pos x="99" y="12"/>
                  </a:cxn>
                  <a:cxn ang="0">
                    <a:pos x="26" y="22"/>
                  </a:cxn>
                </a:cxnLst>
                <a:rect l="0" t="0" r="r" b="b"/>
                <a:pathLst>
                  <a:path w="177" h="123">
                    <a:moveTo>
                      <a:pt x="26" y="22"/>
                    </a:moveTo>
                    <a:cubicBezTo>
                      <a:pt x="14" y="43"/>
                      <a:pt x="0" y="68"/>
                      <a:pt x="22" y="91"/>
                    </a:cubicBezTo>
                    <a:cubicBezTo>
                      <a:pt x="39" y="106"/>
                      <a:pt x="42" y="110"/>
                      <a:pt x="66" y="116"/>
                    </a:cubicBezTo>
                    <a:cubicBezTo>
                      <a:pt x="90" y="123"/>
                      <a:pt x="110" y="119"/>
                      <a:pt x="139" y="114"/>
                    </a:cubicBezTo>
                    <a:cubicBezTo>
                      <a:pt x="157" y="111"/>
                      <a:pt x="171" y="96"/>
                      <a:pt x="175" y="81"/>
                    </a:cubicBezTo>
                    <a:cubicBezTo>
                      <a:pt x="177" y="71"/>
                      <a:pt x="172" y="57"/>
                      <a:pt x="170" y="48"/>
                    </a:cubicBezTo>
                    <a:cubicBezTo>
                      <a:pt x="163" y="25"/>
                      <a:pt x="120" y="12"/>
                      <a:pt x="99" y="12"/>
                    </a:cubicBezTo>
                    <a:cubicBezTo>
                      <a:pt x="78" y="12"/>
                      <a:pt x="38" y="0"/>
                      <a:pt x="26" y="22"/>
                    </a:cubicBezTo>
                    <a:close/>
                  </a:path>
                </a:pathLst>
              </a:custGeom>
              <a:solidFill>
                <a:srgbClr val="FBE1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483" name="Freeform 27"/>
              <p:cNvSpPr>
                <a:spLocks/>
              </p:cNvSpPr>
              <p:nvPr/>
            </p:nvSpPr>
            <p:spPr bwMode="auto">
              <a:xfrm>
                <a:off x="1700" y="2046"/>
                <a:ext cx="347" cy="166"/>
              </a:xfrm>
              <a:custGeom>
                <a:avLst/>
                <a:gdLst/>
                <a:ahLst/>
                <a:cxnLst>
                  <a:cxn ang="0">
                    <a:pos x="137" y="0"/>
                  </a:cxn>
                  <a:cxn ang="0">
                    <a:pos x="136" y="23"/>
                  </a:cxn>
                  <a:cxn ang="0">
                    <a:pos x="99" y="52"/>
                  </a:cxn>
                  <a:cxn ang="0">
                    <a:pos x="31" y="54"/>
                  </a:cxn>
                  <a:cxn ang="0">
                    <a:pos x="0" y="39"/>
                  </a:cxn>
                  <a:cxn ang="0">
                    <a:pos x="0" y="40"/>
                  </a:cxn>
                  <a:cxn ang="0">
                    <a:pos x="41" y="63"/>
                  </a:cxn>
                  <a:cxn ang="0">
                    <a:pos x="109" y="61"/>
                  </a:cxn>
                  <a:cxn ang="0">
                    <a:pos x="142" y="30"/>
                  </a:cxn>
                  <a:cxn ang="0">
                    <a:pos x="137" y="0"/>
                  </a:cxn>
                </a:cxnLst>
                <a:rect l="0" t="0" r="r" b="b"/>
                <a:pathLst>
                  <a:path w="144" h="69">
                    <a:moveTo>
                      <a:pt x="137" y="0"/>
                    </a:moveTo>
                    <a:cubicBezTo>
                      <a:pt x="137" y="11"/>
                      <a:pt x="139" y="14"/>
                      <a:pt x="136" y="23"/>
                    </a:cubicBezTo>
                    <a:cubicBezTo>
                      <a:pt x="133" y="37"/>
                      <a:pt x="115" y="49"/>
                      <a:pt x="99" y="52"/>
                    </a:cubicBezTo>
                    <a:cubicBezTo>
                      <a:pt x="72" y="57"/>
                      <a:pt x="53" y="61"/>
                      <a:pt x="31" y="54"/>
                    </a:cubicBezTo>
                    <a:cubicBezTo>
                      <a:pt x="14" y="50"/>
                      <a:pt x="9" y="46"/>
                      <a:pt x="0" y="39"/>
                    </a:cubicBezTo>
                    <a:cubicBezTo>
                      <a:pt x="0" y="39"/>
                      <a:pt x="0" y="39"/>
                      <a:pt x="0" y="40"/>
                    </a:cubicBezTo>
                    <a:cubicBezTo>
                      <a:pt x="16" y="53"/>
                      <a:pt x="19" y="57"/>
                      <a:pt x="41" y="63"/>
                    </a:cubicBezTo>
                    <a:cubicBezTo>
                      <a:pt x="63" y="69"/>
                      <a:pt x="82" y="66"/>
                      <a:pt x="109" y="61"/>
                    </a:cubicBezTo>
                    <a:cubicBezTo>
                      <a:pt x="125" y="58"/>
                      <a:pt x="138" y="44"/>
                      <a:pt x="142" y="30"/>
                    </a:cubicBezTo>
                    <a:cubicBezTo>
                      <a:pt x="144" y="21"/>
                      <a:pt x="139" y="8"/>
                      <a:pt x="137" y="0"/>
                    </a:cubicBezTo>
                    <a:close/>
                  </a:path>
                </a:pathLst>
              </a:custGeom>
              <a:solidFill>
                <a:srgbClr val="F8C8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484" name="Freeform 28"/>
              <p:cNvSpPr>
                <a:spLocks/>
              </p:cNvSpPr>
              <p:nvPr/>
            </p:nvSpPr>
            <p:spPr bwMode="auto">
              <a:xfrm>
                <a:off x="1654" y="1942"/>
                <a:ext cx="364" cy="198"/>
              </a:xfrm>
              <a:custGeom>
                <a:avLst/>
                <a:gdLst/>
                <a:ahLst/>
                <a:cxnLst>
                  <a:cxn ang="0">
                    <a:pos x="31" y="28"/>
                  </a:cxn>
                  <a:cxn ang="0">
                    <a:pos x="98" y="19"/>
                  </a:cxn>
                  <a:cxn ang="0">
                    <a:pos x="151" y="38"/>
                  </a:cxn>
                  <a:cxn ang="0">
                    <a:pos x="89" y="10"/>
                  </a:cxn>
                  <a:cxn ang="0">
                    <a:pos x="23" y="19"/>
                  </a:cxn>
                  <a:cxn ang="0">
                    <a:pos x="19" y="81"/>
                  </a:cxn>
                  <a:cxn ang="0">
                    <a:pos x="20" y="81"/>
                  </a:cxn>
                  <a:cxn ang="0">
                    <a:pos x="31" y="28"/>
                  </a:cxn>
                </a:cxnLst>
                <a:rect l="0" t="0" r="r" b="b"/>
                <a:pathLst>
                  <a:path w="151" h="82">
                    <a:moveTo>
                      <a:pt x="31" y="28"/>
                    </a:moveTo>
                    <a:cubicBezTo>
                      <a:pt x="42" y="9"/>
                      <a:pt x="78" y="19"/>
                      <a:pt x="98" y="19"/>
                    </a:cubicBezTo>
                    <a:cubicBezTo>
                      <a:pt x="112" y="19"/>
                      <a:pt x="136" y="26"/>
                      <a:pt x="151" y="38"/>
                    </a:cubicBezTo>
                    <a:cubicBezTo>
                      <a:pt x="141" y="20"/>
                      <a:pt x="107" y="10"/>
                      <a:pt x="89" y="10"/>
                    </a:cubicBezTo>
                    <a:cubicBezTo>
                      <a:pt x="70" y="10"/>
                      <a:pt x="34" y="0"/>
                      <a:pt x="23" y="19"/>
                    </a:cubicBezTo>
                    <a:cubicBezTo>
                      <a:pt x="12" y="38"/>
                      <a:pt x="0" y="61"/>
                      <a:pt x="19" y="81"/>
                    </a:cubicBezTo>
                    <a:cubicBezTo>
                      <a:pt x="20" y="82"/>
                      <a:pt x="19" y="81"/>
                      <a:pt x="20" y="81"/>
                    </a:cubicBezTo>
                    <a:cubicBezTo>
                      <a:pt x="8" y="63"/>
                      <a:pt x="22" y="45"/>
                      <a:pt x="31" y="28"/>
                    </a:cubicBezTo>
                    <a:close/>
                  </a:path>
                </a:pathLst>
              </a:custGeom>
              <a:solidFill>
                <a:srgbClr val="FEF5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485" name="Freeform 29"/>
              <p:cNvSpPr>
                <a:spLocks/>
              </p:cNvSpPr>
              <p:nvPr/>
            </p:nvSpPr>
            <p:spPr bwMode="auto">
              <a:xfrm>
                <a:off x="2640" y="2578"/>
                <a:ext cx="138" cy="854"/>
              </a:xfrm>
              <a:custGeom>
                <a:avLst/>
                <a:gdLst/>
                <a:ahLst/>
                <a:cxnLst>
                  <a:cxn ang="0">
                    <a:pos x="55" y="258"/>
                  </a:cxn>
                  <a:cxn ang="0">
                    <a:pos x="54" y="249"/>
                  </a:cxn>
                  <a:cxn ang="0">
                    <a:pos x="52" y="235"/>
                  </a:cxn>
                  <a:cxn ang="0">
                    <a:pos x="47" y="219"/>
                  </a:cxn>
                  <a:cxn ang="0">
                    <a:pos x="43" y="209"/>
                  </a:cxn>
                  <a:cxn ang="0">
                    <a:pos x="44" y="197"/>
                  </a:cxn>
                  <a:cxn ang="0">
                    <a:pos x="41" y="190"/>
                  </a:cxn>
                  <a:cxn ang="0">
                    <a:pos x="42" y="181"/>
                  </a:cxn>
                  <a:cxn ang="0">
                    <a:pos x="39" y="172"/>
                  </a:cxn>
                  <a:cxn ang="0">
                    <a:pos x="39" y="160"/>
                  </a:cxn>
                  <a:cxn ang="0">
                    <a:pos x="39" y="147"/>
                  </a:cxn>
                  <a:cxn ang="0">
                    <a:pos x="39" y="135"/>
                  </a:cxn>
                  <a:cxn ang="0">
                    <a:pos x="36" y="123"/>
                  </a:cxn>
                  <a:cxn ang="0">
                    <a:pos x="35" y="111"/>
                  </a:cxn>
                  <a:cxn ang="0">
                    <a:pos x="35" y="99"/>
                  </a:cxn>
                  <a:cxn ang="0">
                    <a:pos x="34" y="85"/>
                  </a:cxn>
                  <a:cxn ang="0">
                    <a:pos x="29" y="70"/>
                  </a:cxn>
                  <a:cxn ang="0">
                    <a:pos x="29" y="52"/>
                  </a:cxn>
                  <a:cxn ang="0">
                    <a:pos x="41" y="50"/>
                  </a:cxn>
                  <a:cxn ang="0">
                    <a:pos x="5" y="1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146"/>
                  </a:cxn>
                  <a:cxn ang="0">
                    <a:pos x="43" y="271"/>
                  </a:cxn>
                  <a:cxn ang="0">
                    <a:pos x="37" y="337"/>
                  </a:cxn>
                  <a:cxn ang="0">
                    <a:pos x="48" y="342"/>
                  </a:cxn>
                  <a:cxn ang="0">
                    <a:pos x="50" y="332"/>
                  </a:cxn>
                  <a:cxn ang="0">
                    <a:pos x="54" y="322"/>
                  </a:cxn>
                  <a:cxn ang="0">
                    <a:pos x="55" y="309"/>
                  </a:cxn>
                  <a:cxn ang="0">
                    <a:pos x="57" y="299"/>
                  </a:cxn>
                  <a:cxn ang="0">
                    <a:pos x="56" y="281"/>
                  </a:cxn>
                  <a:cxn ang="0">
                    <a:pos x="57" y="266"/>
                  </a:cxn>
                  <a:cxn ang="0">
                    <a:pos x="55" y="258"/>
                  </a:cxn>
                </a:cxnLst>
                <a:rect l="0" t="0" r="r" b="b"/>
                <a:pathLst>
                  <a:path w="57" h="354">
                    <a:moveTo>
                      <a:pt x="55" y="258"/>
                    </a:moveTo>
                    <a:cubicBezTo>
                      <a:pt x="54" y="255"/>
                      <a:pt x="55" y="252"/>
                      <a:pt x="54" y="249"/>
                    </a:cubicBezTo>
                    <a:cubicBezTo>
                      <a:pt x="51" y="244"/>
                      <a:pt x="52" y="238"/>
                      <a:pt x="52" y="235"/>
                    </a:cubicBezTo>
                    <a:cubicBezTo>
                      <a:pt x="51" y="231"/>
                      <a:pt x="47" y="227"/>
                      <a:pt x="47" y="219"/>
                    </a:cubicBezTo>
                    <a:cubicBezTo>
                      <a:pt x="47" y="215"/>
                      <a:pt x="44" y="213"/>
                      <a:pt x="43" y="209"/>
                    </a:cubicBezTo>
                    <a:cubicBezTo>
                      <a:pt x="43" y="205"/>
                      <a:pt x="44" y="201"/>
                      <a:pt x="44" y="197"/>
                    </a:cubicBezTo>
                    <a:cubicBezTo>
                      <a:pt x="44" y="194"/>
                      <a:pt x="42" y="192"/>
                      <a:pt x="41" y="190"/>
                    </a:cubicBezTo>
                    <a:cubicBezTo>
                      <a:pt x="41" y="187"/>
                      <a:pt x="42" y="184"/>
                      <a:pt x="42" y="181"/>
                    </a:cubicBezTo>
                    <a:cubicBezTo>
                      <a:pt x="42" y="179"/>
                      <a:pt x="40" y="174"/>
                      <a:pt x="39" y="172"/>
                    </a:cubicBezTo>
                    <a:cubicBezTo>
                      <a:pt x="38" y="167"/>
                      <a:pt x="39" y="163"/>
                      <a:pt x="39" y="160"/>
                    </a:cubicBezTo>
                    <a:cubicBezTo>
                      <a:pt x="39" y="158"/>
                      <a:pt x="40" y="153"/>
                      <a:pt x="39" y="147"/>
                    </a:cubicBezTo>
                    <a:cubicBezTo>
                      <a:pt x="39" y="143"/>
                      <a:pt x="40" y="139"/>
                      <a:pt x="39" y="135"/>
                    </a:cubicBezTo>
                    <a:cubicBezTo>
                      <a:pt x="38" y="129"/>
                      <a:pt x="36" y="126"/>
                      <a:pt x="36" y="123"/>
                    </a:cubicBezTo>
                    <a:cubicBezTo>
                      <a:pt x="35" y="120"/>
                      <a:pt x="36" y="116"/>
                      <a:pt x="35" y="111"/>
                    </a:cubicBezTo>
                    <a:cubicBezTo>
                      <a:pt x="34" y="107"/>
                      <a:pt x="35" y="103"/>
                      <a:pt x="35" y="99"/>
                    </a:cubicBezTo>
                    <a:cubicBezTo>
                      <a:pt x="34" y="94"/>
                      <a:pt x="36" y="87"/>
                      <a:pt x="34" y="85"/>
                    </a:cubicBezTo>
                    <a:cubicBezTo>
                      <a:pt x="31" y="81"/>
                      <a:pt x="28" y="76"/>
                      <a:pt x="29" y="70"/>
                    </a:cubicBezTo>
                    <a:cubicBezTo>
                      <a:pt x="31" y="63"/>
                      <a:pt x="25" y="60"/>
                      <a:pt x="29" y="52"/>
                    </a:cubicBezTo>
                    <a:cubicBezTo>
                      <a:pt x="31" y="47"/>
                      <a:pt x="39" y="50"/>
                      <a:pt x="41" y="50"/>
                    </a:cubicBezTo>
                    <a:cubicBezTo>
                      <a:pt x="25" y="46"/>
                      <a:pt x="13" y="36"/>
                      <a:pt x="5" y="18"/>
                    </a:cubicBezTo>
                    <a:cubicBezTo>
                      <a:pt x="3" y="12"/>
                      <a:pt x="1" y="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76"/>
                      <a:pt x="22" y="98"/>
                      <a:pt x="26" y="146"/>
                    </a:cubicBezTo>
                    <a:cubicBezTo>
                      <a:pt x="30" y="194"/>
                      <a:pt x="39" y="233"/>
                      <a:pt x="43" y="271"/>
                    </a:cubicBezTo>
                    <a:cubicBezTo>
                      <a:pt x="47" y="309"/>
                      <a:pt x="41" y="321"/>
                      <a:pt x="37" y="337"/>
                    </a:cubicBezTo>
                    <a:cubicBezTo>
                      <a:pt x="33" y="350"/>
                      <a:pt x="42" y="354"/>
                      <a:pt x="48" y="342"/>
                    </a:cubicBezTo>
                    <a:cubicBezTo>
                      <a:pt x="49" y="340"/>
                      <a:pt x="50" y="334"/>
                      <a:pt x="50" y="332"/>
                    </a:cubicBezTo>
                    <a:cubicBezTo>
                      <a:pt x="51" y="325"/>
                      <a:pt x="53" y="327"/>
                      <a:pt x="54" y="322"/>
                    </a:cubicBezTo>
                    <a:cubicBezTo>
                      <a:pt x="55" y="317"/>
                      <a:pt x="54" y="312"/>
                      <a:pt x="55" y="309"/>
                    </a:cubicBezTo>
                    <a:cubicBezTo>
                      <a:pt x="55" y="305"/>
                      <a:pt x="57" y="303"/>
                      <a:pt x="57" y="299"/>
                    </a:cubicBezTo>
                    <a:cubicBezTo>
                      <a:pt x="57" y="292"/>
                      <a:pt x="56" y="286"/>
                      <a:pt x="56" y="281"/>
                    </a:cubicBezTo>
                    <a:cubicBezTo>
                      <a:pt x="56" y="276"/>
                      <a:pt x="57" y="272"/>
                      <a:pt x="57" y="266"/>
                    </a:cubicBezTo>
                    <a:cubicBezTo>
                      <a:pt x="57" y="263"/>
                      <a:pt x="55" y="261"/>
                      <a:pt x="55" y="258"/>
                    </a:cubicBezTo>
                    <a:close/>
                  </a:path>
                </a:pathLst>
              </a:custGeom>
              <a:solidFill>
                <a:srgbClr val="E7B7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486" name="Freeform 30"/>
              <p:cNvSpPr>
                <a:spLocks/>
              </p:cNvSpPr>
              <p:nvPr/>
            </p:nvSpPr>
            <p:spPr bwMode="auto">
              <a:xfrm>
                <a:off x="3701" y="1928"/>
                <a:ext cx="419" cy="294"/>
              </a:xfrm>
              <a:custGeom>
                <a:avLst/>
                <a:gdLst/>
                <a:ahLst/>
                <a:cxnLst>
                  <a:cxn ang="0">
                    <a:pos x="157" y="23"/>
                  </a:cxn>
                  <a:cxn ang="0">
                    <a:pos x="157" y="82"/>
                  </a:cxn>
                  <a:cxn ang="0">
                    <a:pos x="106" y="114"/>
                  </a:cxn>
                  <a:cxn ang="0">
                    <a:pos x="41" y="117"/>
                  </a:cxn>
                  <a:cxn ang="0">
                    <a:pos x="3" y="81"/>
                  </a:cxn>
                  <a:cxn ang="0">
                    <a:pos x="8" y="48"/>
                  </a:cxn>
                  <a:cxn ang="0">
                    <a:pos x="79" y="12"/>
                  </a:cxn>
                  <a:cxn ang="0">
                    <a:pos x="157" y="23"/>
                  </a:cxn>
                </a:cxnLst>
                <a:rect l="0" t="0" r="r" b="b"/>
                <a:pathLst>
                  <a:path w="174" h="122">
                    <a:moveTo>
                      <a:pt x="157" y="23"/>
                    </a:moveTo>
                    <a:cubicBezTo>
                      <a:pt x="170" y="44"/>
                      <a:pt x="174" y="67"/>
                      <a:pt x="157" y="82"/>
                    </a:cubicBezTo>
                    <a:cubicBezTo>
                      <a:pt x="140" y="96"/>
                      <a:pt x="130" y="107"/>
                      <a:pt x="106" y="114"/>
                    </a:cubicBezTo>
                    <a:cubicBezTo>
                      <a:pt x="82" y="120"/>
                      <a:pt x="71" y="122"/>
                      <a:pt x="41" y="117"/>
                    </a:cubicBezTo>
                    <a:cubicBezTo>
                      <a:pt x="24" y="114"/>
                      <a:pt x="7" y="96"/>
                      <a:pt x="3" y="81"/>
                    </a:cubicBezTo>
                    <a:cubicBezTo>
                      <a:pt x="0" y="71"/>
                      <a:pt x="5" y="57"/>
                      <a:pt x="8" y="48"/>
                    </a:cubicBezTo>
                    <a:cubicBezTo>
                      <a:pt x="15" y="25"/>
                      <a:pt x="57" y="12"/>
                      <a:pt x="79" y="12"/>
                    </a:cubicBezTo>
                    <a:cubicBezTo>
                      <a:pt x="100" y="12"/>
                      <a:pt x="144" y="0"/>
                      <a:pt x="157" y="23"/>
                    </a:cubicBezTo>
                    <a:close/>
                  </a:path>
                </a:pathLst>
              </a:custGeom>
              <a:solidFill>
                <a:srgbClr val="FBE1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487" name="Freeform 31"/>
              <p:cNvSpPr>
                <a:spLocks/>
              </p:cNvSpPr>
              <p:nvPr/>
            </p:nvSpPr>
            <p:spPr bwMode="auto">
              <a:xfrm>
                <a:off x="3720" y="1949"/>
                <a:ext cx="330" cy="249"/>
              </a:xfrm>
              <a:custGeom>
                <a:avLst/>
                <a:gdLst/>
                <a:ahLst/>
                <a:cxnLst>
                  <a:cxn ang="0">
                    <a:pos x="16" y="77"/>
                  </a:cxn>
                  <a:cxn ang="0">
                    <a:pos x="20" y="47"/>
                  </a:cxn>
                  <a:cxn ang="0">
                    <a:pos x="84" y="14"/>
                  </a:cxn>
                  <a:cxn ang="0">
                    <a:pos x="137" y="13"/>
                  </a:cxn>
                  <a:cxn ang="0">
                    <a:pos x="71" y="8"/>
                  </a:cxn>
                  <a:cxn ang="0">
                    <a:pos x="7" y="40"/>
                  </a:cxn>
                  <a:cxn ang="0">
                    <a:pos x="2" y="70"/>
                  </a:cxn>
                  <a:cxn ang="0">
                    <a:pos x="35" y="103"/>
                  </a:cxn>
                  <a:cxn ang="0">
                    <a:pos x="16" y="77"/>
                  </a:cxn>
                </a:cxnLst>
                <a:rect l="0" t="0" r="r" b="b"/>
                <a:pathLst>
                  <a:path w="137" h="103">
                    <a:moveTo>
                      <a:pt x="16" y="77"/>
                    </a:moveTo>
                    <a:cubicBezTo>
                      <a:pt x="13" y="68"/>
                      <a:pt x="18" y="55"/>
                      <a:pt x="20" y="47"/>
                    </a:cubicBezTo>
                    <a:cubicBezTo>
                      <a:pt x="26" y="26"/>
                      <a:pt x="65" y="14"/>
                      <a:pt x="84" y="14"/>
                    </a:cubicBezTo>
                    <a:cubicBezTo>
                      <a:pt x="97" y="14"/>
                      <a:pt x="120" y="9"/>
                      <a:pt x="137" y="13"/>
                    </a:cubicBezTo>
                    <a:cubicBezTo>
                      <a:pt x="122" y="0"/>
                      <a:pt x="88" y="8"/>
                      <a:pt x="71" y="8"/>
                    </a:cubicBezTo>
                    <a:cubicBezTo>
                      <a:pt x="51" y="8"/>
                      <a:pt x="13" y="20"/>
                      <a:pt x="7" y="40"/>
                    </a:cubicBezTo>
                    <a:cubicBezTo>
                      <a:pt x="4" y="48"/>
                      <a:pt x="0" y="61"/>
                      <a:pt x="2" y="70"/>
                    </a:cubicBezTo>
                    <a:cubicBezTo>
                      <a:pt x="6" y="84"/>
                      <a:pt x="20" y="99"/>
                      <a:pt x="35" y="103"/>
                    </a:cubicBezTo>
                    <a:cubicBezTo>
                      <a:pt x="26" y="96"/>
                      <a:pt x="18" y="86"/>
                      <a:pt x="16" y="77"/>
                    </a:cubicBezTo>
                    <a:close/>
                  </a:path>
                </a:pathLst>
              </a:custGeom>
              <a:solidFill>
                <a:srgbClr val="FEF5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488" name="Freeform 32"/>
              <p:cNvSpPr>
                <a:spLocks noEditPoints="1"/>
              </p:cNvSpPr>
              <p:nvPr/>
            </p:nvSpPr>
            <p:spPr bwMode="auto">
              <a:xfrm>
                <a:off x="1459" y="1428"/>
                <a:ext cx="2842" cy="1276"/>
              </a:xfrm>
              <a:custGeom>
                <a:avLst/>
                <a:gdLst/>
                <a:ahLst/>
                <a:cxnLst>
                  <a:cxn ang="0">
                    <a:pos x="794" y="60"/>
                  </a:cxn>
                  <a:cxn ang="0">
                    <a:pos x="150" y="100"/>
                  </a:cxn>
                  <a:cxn ang="0">
                    <a:pos x="82" y="270"/>
                  </a:cxn>
                  <a:cxn ang="0">
                    <a:pos x="45" y="117"/>
                  </a:cxn>
                  <a:cxn ang="0">
                    <a:pos x="261" y="117"/>
                  </a:cxn>
                  <a:cxn ang="0">
                    <a:pos x="446" y="102"/>
                  </a:cxn>
                  <a:cxn ang="0">
                    <a:pos x="482" y="105"/>
                  </a:cxn>
                  <a:cxn ang="0">
                    <a:pos x="497" y="98"/>
                  </a:cxn>
                  <a:cxn ang="0">
                    <a:pos x="522" y="95"/>
                  </a:cxn>
                  <a:cxn ang="0">
                    <a:pos x="540" y="92"/>
                  </a:cxn>
                  <a:cxn ang="0">
                    <a:pos x="556" y="90"/>
                  </a:cxn>
                  <a:cxn ang="0">
                    <a:pos x="569" y="95"/>
                  </a:cxn>
                  <a:cxn ang="0">
                    <a:pos x="584" y="88"/>
                  </a:cxn>
                  <a:cxn ang="0">
                    <a:pos x="596" y="93"/>
                  </a:cxn>
                  <a:cxn ang="0">
                    <a:pos x="617" y="91"/>
                  </a:cxn>
                  <a:cxn ang="0">
                    <a:pos x="633" y="91"/>
                  </a:cxn>
                  <a:cxn ang="0">
                    <a:pos x="647" y="94"/>
                  </a:cxn>
                  <a:cxn ang="0">
                    <a:pos x="664" y="96"/>
                  </a:cxn>
                  <a:cxn ang="0">
                    <a:pos x="692" y="100"/>
                  </a:cxn>
                  <a:cxn ang="0">
                    <a:pos x="743" y="100"/>
                  </a:cxn>
                  <a:cxn ang="0">
                    <a:pos x="964" y="100"/>
                  </a:cxn>
                  <a:cxn ang="0">
                    <a:pos x="1156" y="172"/>
                  </a:cxn>
                  <a:cxn ang="0">
                    <a:pos x="1095" y="280"/>
                  </a:cxn>
                  <a:cxn ang="0">
                    <a:pos x="1117" y="157"/>
                  </a:cxn>
                  <a:cxn ang="0">
                    <a:pos x="1024" y="128"/>
                  </a:cxn>
                  <a:cxn ang="0">
                    <a:pos x="840" y="135"/>
                  </a:cxn>
                  <a:cxn ang="0">
                    <a:pos x="708" y="126"/>
                  </a:cxn>
                  <a:cxn ang="0">
                    <a:pos x="695" y="133"/>
                  </a:cxn>
                  <a:cxn ang="0">
                    <a:pos x="684" y="148"/>
                  </a:cxn>
                  <a:cxn ang="0">
                    <a:pos x="657" y="180"/>
                  </a:cxn>
                  <a:cxn ang="0">
                    <a:pos x="646" y="224"/>
                  </a:cxn>
                  <a:cxn ang="0">
                    <a:pos x="635" y="244"/>
                  </a:cxn>
                  <a:cxn ang="0">
                    <a:pos x="625" y="279"/>
                  </a:cxn>
                  <a:cxn ang="0">
                    <a:pos x="607" y="327"/>
                  </a:cxn>
                  <a:cxn ang="0">
                    <a:pos x="602" y="375"/>
                  </a:cxn>
                  <a:cxn ang="0">
                    <a:pos x="599" y="414"/>
                  </a:cxn>
                  <a:cxn ang="0">
                    <a:pos x="602" y="458"/>
                  </a:cxn>
                  <a:cxn ang="0">
                    <a:pos x="685" y="495"/>
                  </a:cxn>
                  <a:cxn ang="0">
                    <a:pos x="959" y="131"/>
                  </a:cxn>
                  <a:cxn ang="0">
                    <a:pos x="1041" y="207"/>
                  </a:cxn>
                  <a:cxn ang="0">
                    <a:pos x="581" y="479"/>
                  </a:cxn>
                  <a:cxn ang="0">
                    <a:pos x="578" y="427"/>
                  </a:cxn>
                  <a:cxn ang="0">
                    <a:pos x="580" y="380"/>
                  </a:cxn>
                  <a:cxn ang="0">
                    <a:pos x="575" y="343"/>
                  </a:cxn>
                  <a:cxn ang="0">
                    <a:pos x="568" y="306"/>
                  </a:cxn>
                  <a:cxn ang="0">
                    <a:pos x="558" y="284"/>
                  </a:cxn>
                  <a:cxn ang="0">
                    <a:pos x="546" y="256"/>
                  </a:cxn>
                  <a:cxn ang="0">
                    <a:pos x="546" y="236"/>
                  </a:cxn>
                  <a:cxn ang="0">
                    <a:pos x="541" y="217"/>
                  </a:cxn>
                  <a:cxn ang="0">
                    <a:pos x="525" y="192"/>
                  </a:cxn>
                  <a:cxn ang="0">
                    <a:pos x="518" y="175"/>
                  </a:cxn>
                  <a:cxn ang="0">
                    <a:pos x="507" y="158"/>
                  </a:cxn>
                  <a:cxn ang="0">
                    <a:pos x="501" y="148"/>
                  </a:cxn>
                  <a:cxn ang="0">
                    <a:pos x="488" y="136"/>
                  </a:cxn>
                  <a:cxn ang="0">
                    <a:pos x="475" y="126"/>
                  </a:cxn>
                  <a:cxn ang="0">
                    <a:pos x="369" y="126"/>
                  </a:cxn>
                  <a:cxn ang="0">
                    <a:pos x="174" y="131"/>
                  </a:cxn>
                  <a:cxn ang="0">
                    <a:pos x="63" y="155"/>
                  </a:cxn>
                  <a:cxn ang="0">
                    <a:pos x="142" y="216"/>
                  </a:cxn>
                  <a:cxn ang="0">
                    <a:pos x="159" y="144"/>
                  </a:cxn>
                  <a:cxn ang="0">
                    <a:pos x="479" y="347"/>
                  </a:cxn>
                </a:cxnLst>
                <a:rect l="0" t="0" r="r" b="b"/>
                <a:pathLst>
                  <a:path w="1179" h="529">
                    <a:moveTo>
                      <a:pt x="1142" y="109"/>
                    </a:moveTo>
                    <a:cubicBezTo>
                      <a:pt x="1105" y="72"/>
                      <a:pt x="1053" y="93"/>
                      <a:pt x="1033" y="93"/>
                    </a:cubicBezTo>
                    <a:cubicBezTo>
                      <a:pt x="1013" y="93"/>
                      <a:pt x="994" y="88"/>
                      <a:pt x="963" y="91"/>
                    </a:cubicBezTo>
                    <a:cubicBezTo>
                      <a:pt x="933" y="93"/>
                      <a:pt x="909" y="112"/>
                      <a:pt x="881" y="116"/>
                    </a:cubicBezTo>
                    <a:cubicBezTo>
                      <a:pt x="853" y="120"/>
                      <a:pt x="819" y="75"/>
                      <a:pt x="794" y="60"/>
                    </a:cubicBezTo>
                    <a:cubicBezTo>
                      <a:pt x="733" y="16"/>
                      <a:pt x="663" y="0"/>
                      <a:pt x="590" y="0"/>
                    </a:cubicBezTo>
                    <a:cubicBezTo>
                      <a:pt x="517" y="0"/>
                      <a:pt x="447" y="16"/>
                      <a:pt x="386" y="60"/>
                    </a:cubicBezTo>
                    <a:cubicBezTo>
                      <a:pt x="361" y="75"/>
                      <a:pt x="327" y="120"/>
                      <a:pt x="299" y="116"/>
                    </a:cubicBezTo>
                    <a:cubicBezTo>
                      <a:pt x="271" y="112"/>
                      <a:pt x="250" y="100"/>
                      <a:pt x="219" y="97"/>
                    </a:cubicBezTo>
                    <a:cubicBezTo>
                      <a:pt x="188" y="95"/>
                      <a:pt x="170" y="100"/>
                      <a:pt x="150" y="100"/>
                    </a:cubicBezTo>
                    <a:cubicBezTo>
                      <a:pt x="130" y="100"/>
                      <a:pt x="75" y="72"/>
                      <a:pt x="38" y="109"/>
                    </a:cubicBezTo>
                    <a:cubicBezTo>
                      <a:pt x="0" y="147"/>
                      <a:pt x="6" y="209"/>
                      <a:pt x="56" y="252"/>
                    </a:cubicBezTo>
                    <a:cubicBezTo>
                      <a:pt x="72" y="264"/>
                      <a:pt x="74" y="275"/>
                      <a:pt x="71" y="285"/>
                    </a:cubicBezTo>
                    <a:cubicBezTo>
                      <a:pt x="69" y="296"/>
                      <a:pt x="85" y="295"/>
                      <a:pt x="84" y="282"/>
                    </a:cubicBezTo>
                    <a:cubicBezTo>
                      <a:pt x="83" y="278"/>
                      <a:pt x="82" y="274"/>
                      <a:pt x="82" y="270"/>
                    </a:cubicBezTo>
                    <a:cubicBezTo>
                      <a:pt x="82" y="270"/>
                      <a:pt x="83" y="270"/>
                      <a:pt x="82" y="270"/>
                    </a:cubicBezTo>
                    <a:cubicBezTo>
                      <a:pt x="80" y="260"/>
                      <a:pt x="73" y="252"/>
                      <a:pt x="62" y="244"/>
                    </a:cubicBezTo>
                    <a:cubicBezTo>
                      <a:pt x="63" y="245"/>
                      <a:pt x="63" y="245"/>
                      <a:pt x="63" y="245"/>
                    </a:cubicBezTo>
                    <a:cubicBezTo>
                      <a:pt x="39" y="224"/>
                      <a:pt x="25" y="198"/>
                      <a:pt x="24" y="172"/>
                    </a:cubicBezTo>
                    <a:cubicBezTo>
                      <a:pt x="23" y="151"/>
                      <a:pt x="30" y="131"/>
                      <a:pt x="45" y="117"/>
                    </a:cubicBezTo>
                    <a:cubicBezTo>
                      <a:pt x="69" y="92"/>
                      <a:pt x="103" y="100"/>
                      <a:pt x="127" y="106"/>
                    </a:cubicBezTo>
                    <a:cubicBezTo>
                      <a:pt x="137" y="108"/>
                      <a:pt x="144" y="110"/>
                      <a:pt x="150" y="110"/>
                    </a:cubicBezTo>
                    <a:cubicBezTo>
                      <a:pt x="158" y="110"/>
                      <a:pt x="165" y="109"/>
                      <a:pt x="173" y="109"/>
                    </a:cubicBezTo>
                    <a:cubicBezTo>
                      <a:pt x="186" y="107"/>
                      <a:pt x="200" y="106"/>
                      <a:pt x="218" y="107"/>
                    </a:cubicBezTo>
                    <a:cubicBezTo>
                      <a:pt x="234" y="109"/>
                      <a:pt x="247" y="113"/>
                      <a:pt x="261" y="117"/>
                    </a:cubicBezTo>
                    <a:cubicBezTo>
                      <a:pt x="272" y="121"/>
                      <a:pt x="284" y="124"/>
                      <a:pt x="298" y="126"/>
                    </a:cubicBezTo>
                    <a:cubicBezTo>
                      <a:pt x="313" y="125"/>
                      <a:pt x="325" y="128"/>
                      <a:pt x="339" y="119"/>
                    </a:cubicBezTo>
                    <a:cubicBezTo>
                      <a:pt x="353" y="110"/>
                      <a:pt x="371" y="109"/>
                      <a:pt x="388" y="109"/>
                    </a:cubicBezTo>
                    <a:cubicBezTo>
                      <a:pt x="405" y="109"/>
                      <a:pt x="402" y="109"/>
                      <a:pt x="414" y="106"/>
                    </a:cubicBezTo>
                    <a:cubicBezTo>
                      <a:pt x="426" y="103"/>
                      <a:pt x="437" y="102"/>
                      <a:pt x="446" y="102"/>
                    </a:cubicBezTo>
                    <a:cubicBezTo>
                      <a:pt x="455" y="102"/>
                      <a:pt x="459" y="106"/>
                      <a:pt x="467" y="105"/>
                    </a:cubicBezTo>
                    <a:cubicBezTo>
                      <a:pt x="467" y="105"/>
                      <a:pt x="468" y="105"/>
                      <a:pt x="468" y="105"/>
                    </a:cubicBezTo>
                    <a:cubicBezTo>
                      <a:pt x="471" y="104"/>
                      <a:pt x="474" y="103"/>
                      <a:pt x="476" y="102"/>
                    </a:cubicBezTo>
                    <a:cubicBezTo>
                      <a:pt x="477" y="103"/>
                      <a:pt x="477" y="103"/>
                      <a:pt x="477" y="103"/>
                    </a:cubicBezTo>
                    <a:cubicBezTo>
                      <a:pt x="479" y="104"/>
                      <a:pt x="480" y="106"/>
                      <a:pt x="482" y="105"/>
                    </a:cubicBezTo>
                    <a:cubicBezTo>
                      <a:pt x="484" y="104"/>
                      <a:pt x="483" y="102"/>
                      <a:pt x="483" y="101"/>
                    </a:cubicBezTo>
                    <a:cubicBezTo>
                      <a:pt x="486" y="100"/>
                      <a:pt x="489" y="99"/>
                      <a:pt x="492" y="99"/>
                    </a:cubicBezTo>
                    <a:cubicBezTo>
                      <a:pt x="493" y="99"/>
                      <a:pt x="493" y="99"/>
                      <a:pt x="493" y="99"/>
                    </a:cubicBezTo>
                    <a:cubicBezTo>
                      <a:pt x="494" y="101"/>
                      <a:pt x="492" y="107"/>
                      <a:pt x="498" y="105"/>
                    </a:cubicBezTo>
                    <a:cubicBezTo>
                      <a:pt x="498" y="102"/>
                      <a:pt x="496" y="100"/>
                      <a:pt x="497" y="98"/>
                    </a:cubicBezTo>
                    <a:cubicBezTo>
                      <a:pt x="499" y="97"/>
                      <a:pt x="501" y="97"/>
                      <a:pt x="503" y="96"/>
                    </a:cubicBezTo>
                    <a:cubicBezTo>
                      <a:pt x="504" y="97"/>
                      <a:pt x="505" y="102"/>
                      <a:pt x="508" y="100"/>
                    </a:cubicBezTo>
                    <a:cubicBezTo>
                      <a:pt x="509" y="99"/>
                      <a:pt x="509" y="97"/>
                      <a:pt x="509" y="95"/>
                    </a:cubicBezTo>
                    <a:cubicBezTo>
                      <a:pt x="512" y="95"/>
                      <a:pt x="515" y="94"/>
                      <a:pt x="518" y="94"/>
                    </a:cubicBezTo>
                    <a:cubicBezTo>
                      <a:pt x="519" y="93"/>
                      <a:pt x="521" y="95"/>
                      <a:pt x="522" y="95"/>
                    </a:cubicBezTo>
                    <a:cubicBezTo>
                      <a:pt x="522" y="97"/>
                      <a:pt x="523" y="98"/>
                      <a:pt x="525" y="97"/>
                    </a:cubicBezTo>
                    <a:cubicBezTo>
                      <a:pt x="527" y="96"/>
                      <a:pt x="527" y="95"/>
                      <a:pt x="527" y="94"/>
                    </a:cubicBezTo>
                    <a:cubicBezTo>
                      <a:pt x="527" y="93"/>
                      <a:pt x="528" y="92"/>
                      <a:pt x="528" y="92"/>
                    </a:cubicBezTo>
                    <a:cubicBezTo>
                      <a:pt x="531" y="92"/>
                      <a:pt x="534" y="91"/>
                      <a:pt x="537" y="91"/>
                    </a:cubicBezTo>
                    <a:cubicBezTo>
                      <a:pt x="538" y="91"/>
                      <a:pt x="540" y="92"/>
                      <a:pt x="540" y="92"/>
                    </a:cubicBezTo>
                    <a:cubicBezTo>
                      <a:pt x="540" y="94"/>
                      <a:pt x="541" y="96"/>
                      <a:pt x="543" y="96"/>
                    </a:cubicBezTo>
                    <a:cubicBezTo>
                      <a:pt x="548" y="97"/>
                      <a:pt x="544" y="92"/>
                      <a:pt x="545" y="90"/>
                    </a:cubicBezTo>
                    <a:cubicBezTo>
                      <a:pt x="545" y="90"/>
                      <a:pt x="545" y="90"/>
                      <a:pt x="545" y="90"/>
                    </a:cubicBezTo>
                    <a:cubicBezTo>
                      <a:pt x="548" y="89"/>
                      <a:pt x="550" y="89"/>
                      <a:pt x="552" y="89"/>
                    </a:cubicBezTo>
                    <a:cubicBezTo>
                      <a:pt x="553" y="89"/>
                      <a:pt x="555" y="90"/>
                      <a:pt x="556" y="90"/>
                    </a:cubicBezTo>
                    <a:cubicBezTo>
                      <a:pt x="556" y="92"/>
                      <a:pt x="556" y="94"/>
                      <a:pt x="560" y="92"/>
                    </a:cubicBezTo>
                    <a:cubicBezTo>
                      <a:pt x="559" y="91"/>
                      <a:pt x="559" y="89"/>
                      <a:pt x="559" y="88"/>
                    </a:cubicBezTo>
                    <a:cubicBezTo>
                      <a:pt x="561" y="88"/>
                      <a:pt x="563" y="88"/>
                      <a:pt x="564" y="87"/>
                    </a:cubicBezTo>
                    <a:cubicBezTo>
                      <a:pt x="565" y="87"/>
                      <a:pt x="568" y="89"/>
                      <a:pt x="568" y="89"/>
                    </a:cubicBezTo>
                    <a:cubicBezTo>
                      <a:pt x="568" y="91"/>
                      <a:pt x="568" y="94"/>
                      <a:pt x="569" y="95"/>
                    </a:cubicBezTo>
                    <a:cubicBezTo>
                      <a:pt x="573" y="97"/>
                      <a:pt x="574" y="94"/>
                      <a:pt x="574" y="92"/>
                    </a:cubicBezTo>
                    <a:cubicBezTo>
                      <a:pt x="574" y="91"/>
                      <a:pt x="574" y="90"/>
                      <a:pt x="574" y="89"/>
                    </a:cubicBezTo>
                    <a:cubicBezTo>
                      <a:pt x="574" y="88"/>
                      <a:pt x="575" y="87"/>
                      <a:pt x="576" y="87"/>
                    </a:cubicBezTo>
                    <a:cubicBezTo>
                      <a:pt x="578" y="86"/>
                      <a:pt x="580" y="86"/>
                      <a:pt x="581" y="86"/>
                    </a:cubicBezTo>
                    <a:cubicBezTo>
                      <a:pt x="582" y="86"/>
                      <a:pt x="584" y="87"/>
                      <a:pt x="584" y="88"/>
                    </a:cubicBezTo>
                    <a:cubicBezTo>
                      <a:pt x="585" y="89"/>
                      <a:pt x="586" y="90"/>
                      <a:pt x="588" y="89"/>
                    </a:cubicBezTo>
                    <a:cubicBezTo>
                      <a:pt x="589" y="89"/>
                      <a:pt x="589" y="88"/>
                      <a:pt x="589" y="86"/>
                    </a:cubicBezTo>
                    <a:cubicBezTo>
                      <a:pt x="590" y="86"/>
                      <a:pt x="591" y="86"/>
                      <a:pt x="592" y="86"/>
                    </a:cubicBezTo>
                    <a:cubicBezTo>
                      <a:pt x="593" y="86"/>
                      <a:pt x="595" y="87"/>
                      <a:pt x="595" y="88"/>
                    </a:cubicBezTo>
                    <a:cubicBezTo>
                      <a:pt x="595" y="90"/>
                      <a:pt x="595" y="92"/>
                      <a:pt x="596" y="93"/>
                    </a:cubicBezTo>
                    <a:cubicBezTo>
                      <a:pt x="601" y="97"/>
                      <a:pt x="601" y="92"/>
                      <a:pt x="601" y="88"/>
                    </a:cubicBezTo>
                    <a:cubicBezTo>
                      <a:pt x="601" y="87"/>
                      <a:pt x="603" y="86"/>
                      <a:pt x="603" y="86"/>
                    </a:cubicBezTo>
                    <a:cubicBezTo>
                      <a:pt x="605" y="86"/>
                      <a:pt x="606" y="86"/>
                      <a:pt x="608" y="87"/>
                    </a:cubicBezTo>
                    <a:cubicBezTo>
                      <a:pt x="608" y="87"/>
                      <a:pt x="610" y="88"/>
                      <a:pt x="610" y="89"/>
                    </a:cubicBezTo>
                    <a:cubicBezTo>
                      <a:pt x="612" y="95"/>
                      <a:pt x="617" y="96"/>
                      <a:pt x="617" y="91"/>
                    </a:cubicBezTo>
                    <a:cubicBezTo>
                      <a:pt x="617" y="90"/>
                      <a:pt x="617" y="89"/>
                      <a:pt x="617" y="88"/>
                    </a:cubicBezTo>
                    <a:cubicBezTo>
                      <a:pt x="617" y="88"/>
                      <a:pt x="617" y="88"/>
                      <a:pt x="618" y="88"/>
                    </a:cubicBezTo>
                    <a:cubicBezTo>
                      <a:pt x="618" y="87"/>
                      <a:pt x="619" y="87"/>
                      <a:pt x="619" y="87"/>
                    </a:cubicBezTo>
                    <a:cubicBezTo>
                      <a:pt x="623" y="88"/>
                      <a:pt x="627" y="88"/>
                      <a:pt x="630" y="88"/>
                    </a:cubicBezTo>
                    <a:cubicBezTo>
                      <a:pt x="631" y="88"/>
                      <a:pt x="633" y="90"/>
                      <a:pt x="633" y="91"/>
                    </a:cubicBezTo>
                    <a:cubicBezTo>
                      <a:pt x="633" y="92"/>
                      <a:pt x="634" y="93"/>
                      <a:pt x="634" y="93"/>
                    </a:cubicBezTo>
                    <a:cubicBezTo>
                      <a:pt x="638" y="98"/>
                      <a:pt x="638" y="94"/>
                      <a:pt x="638" y="91"/>
                    </a:cubicBezTo>
                    <a:cubicBezTo>
                      <a:pt x="638" y="90"/>
                      <a:pt x="640" y="89"/>
                      <a:pt x="641" y="89"/>
                    </a:cubicBezTo>
                    <a:cubicBezTo>
                      <a:pt x="642" y="89"/>
                      <a:pt x="643" y="90"/>
                      <a:pt x="644" y="90"/>
                    </a:cubicBezTo>
                    <a:cubicBezTo>
                      <a:pt x="644" y="93"/>
                      <a:pt x="644" y="96"/>
                      <a:pt x="647" y="94"/>
                    </a:cubicBezTo>
                    <a:cubicBezTo>
                      <a:pt x="647" y="93"/>
                      <a:pt x="647" y="93"/>
                      <a:pt x="647" y="92"/>
                    </a:cubicBezTo>
                    <a:cubicBezTo>
                      <a:pt x="647" y="91"/>
                      <a:pt x="648" y="90"/>
                      <a:pt x="649" y="90"/>
                    </a:cubicBezTo>
                    <a:cubicBezTo>
                      <a:pt x="653" y="91"/>
                      <a:pt x="657" y="91"/>
                      <a:pt x="661" y="92"/>
                    </a:cubicBezTo>
                    <a:cubicBezTo>
                      <a:pt x="661" y="92"/>
                      <a:pt x="662" y="92"/>
                      <a:pt x="662" y="92"/>
                    </a:cubicBezTo>
                    <a:cubicBezTo>
                      <a:pt x="663" y="93"/>
                      <a:pt x="663" y="94"/>
                      <a:pt x="664" y="96"/>
                    </a:cubicBezTo>
                    <a:cubicBezTo>
                      <a:pt x="665" y="97"/>
                      <a:pt x="667" y="100"/>
                      <a:pt x="669" y="99"/>
                    </a:cubicBezTo>
                    <a:cubicBezTo>
                      <a:pt x="671" y="98"/>
                      <a:pt x="671" y="97"/>
                      <a:pt x="671" y="96"/>
                    </a:cubicBezTo>
                    <a:cubicBezTo>
                      <a:pt x="671" y="95"/>
                      <a:pt x="673" y="94"/>
                      <a:pt x="674" y="94"/>
                    </a:cubicBezTo>
                    <a:cubicBezTo>
                      <a:pt x="678" y="95"/>
                      <a:pt x="682" y="95"/>
                      <a:pt x="685" y="96"/>
                    </a:cubicBezTo>
                    <a:cubicBezTo>
                      <a:pt x="687" y="99"/>
                      <a:pt x="688" y="102"/>
                      <a:pt x="692" y="100"/>
                    </a:cubicBezTo>
                    <a:cubicBezTo>
                      <a:pt x="693" y="100"/>
                      <a:pt x="696" y="98"/>
                      <a:pt x="696" y="98"/>
                    </a:cubicBezTo>
                    <a:cubicBezTo>
                      <a:pt x="700" y="99"/>
                      <a:pt x="704" y="100"/>
                      <a:pt x="707" y="101"/>
                    </a:cubicBezTo>
                    <a:cubicBezTo>
                      <a:pt x="707" y="101"/>
                      <a:pt x="707" y="101"/>
                      <a:pt x="707" y="101"/>
                    </a:cubicBezTo>
                    <a:cubicBezTo>
                      <a:pt x="708" y="102"/>
                      <a:pt x="714" y="105"/>
                      <a:pt x="717" y="104"/>
                    </a:cubicBezTo>
                    <a:cubicBezTo>
                      <a:pt x="726" y="100"/>
                      <a:pt x="731" y="96"/>
                      <a:pt x="743" y="100"/>
                    </a:cubicBezTo>
                    <a:cubicBezTo>
                      <a:pt x="755" y="104"/>
                      <a:pt x="757" y="97"/>
                      <a:pt x="774" y="99"/>
                    </a:cubicBezTo>
                    <a:cubicBezTo>
                      <a:pt x="791" y="101"/>
                      <a:pt x="796" y="104"/>
                      <a:pt x="814" y="108"/>
                    </a:cubicBezTo>
                    <a:cubicBezTo>
                      <a:pt x="834" y="113"/>
                      <a:pt x="861" y="128"/>
                      <a:pt x="882" y="126"/>
                    </a:cubicBezTo>
                    <a:cubicBezTo>
                      <a:pt x="896" y="124"/>
                      <a:pt x="904" y="120"/>
                      <a:pt x="916" y="117"/>
                    </a:cubicBezTo>
                    <a:cubicBezTo>
                      <a:pt x="930" y="113"/>
                      <a:pt x="949" y="102"/>
                      <a:pt x="964" y="100"/>
                    </a:cubicBezTo>
                    <a:cubicBezTo>
                      <a:pt x="983" y="99"/>
                      <a:pt x="996" y="101"/>
                      <a:pt x="1009" y="102"/>
                    </a:cubicBezTo>
                    <a:cubicBezTo>
                      <a:pt x="1017" y="103"/>
                      <a:pt x="1025" y="103"/>
                      <a:pt x="1033" y="103"/>
                    </a:cubicBezTo>
                    <a:cubicBezTo>
                      <a:pt x="1039" y="103"/>
                      <a:pt x="1046" y="102"/>
                      <a:pt x="1055" y="100"/>
                    </a:cubicBezTo>
                    <a:cubicBezTo>
                      <a:pt x="1080" y="94"/>
                      <a:pt x="1111" y="92"/>
                      <a:pt x="1135" y="117"/>
                    </a:cubicBezTo>
                    <a:cubicBezTo>
                      <a:pt x="1150" y="131"/>
                      <a:pt x="1157" y="151"/>
                      <a:pt x="1156" y="172"/>
                    </a:cubicBezTo>
                    <a:cubicBezTo>
                      <a:pt x="1155" y="198"/>
                      <a:pt x="1141" y="224"/>
                      <a:pt x="1117" y="245"/>
                    </a:cubicBezTo>
                    <a:cubicBezTo>
                      <a:pt x="1117" y="244"/>
                      <a:pt x="1117" y="244"/>
                      <a:pt x="1117" y="244"/>
                    </a:cubicBezTo>
                    <a:cubicBezTo>
                      <a:pt x="1107" y="252"/>
                      <a:pt x="1100" y="260"/>
                      <a:pt x="1098" y="270"/>
                    </a:cubicBezTo>
                    <a:cubicBezTo>
                      <a:pt x="1098" y="270"/>
                      <a:pt x="1098" y="270"/>
                      <a:pt x="1098" y="270"/>
                    </a:cubicBezTo>
                    <a:cubicBezTo>
                      <a:pt x="1097" y="274"/>
                      <a:pt x="1096" y="277"/>
                      <a:pt x="1095" y="280"/>
                    </a:cubicBezTo>
                    <a:cubicBezTo>
                      <a:pt x="1086" y="294"/>
                      <a:pt x="1111" y="296"/>
                      <a:pt x="1109" y="285"/>
                    </a:cubicBezTo>
                    <a:cubicBezTo>
                      <a:pt x="1106" y="275"/>
                      <a:pt x="1107" y="264"/>
                      <a:pt x="1123" y="252"/>
                    </a:cubicBezTo>
                    <a:cubicBezTo>
                      <a:pt x="1174" y="209"/>
                      <a:pt x="1179" y="147"/>
                      <a:pt x="1142" y="109"/>
                    </a:cubicBezTo>
                    <a:close/>
                    <a:moveTo>
                      <a:pt x="1117" y="156"/>
                    </a:moveTo>
                    <a:cubicBezTo>
                      <a:pt x="1117" y="157"/>
                      <a:pt x="1117" y="157"/>
                      <a:pt x="1117" y="157"/>
                    </a:cubicBezTo>
                    <a:cubicBezTo>
                      <a:pt x="1117" y="155"/>
                      <a:pt x="1117" y="155"/>
                      <a:pt x="1117" y="155"/>
                    </a:cubicBezTo>
                    <a:cubicBezTo>
                      <a:pt x="1117" y="155"/>
                      <a:pt x="1117" y="156"/>
                      <a:pt x="1117" y="156"/>
                    </a:cubicBezTo>
                    <a:cubicBezTo>
                      <a:pt x="1117" y="149"/>
                      <a:pt x="1113" y="139"/>
                      <a:pt x="1106" y="133"/>
                    </a:cubicBezTo>
                    <a:cubicBezTo>
                      <a:pt x="1097" y="126"/>
                      <a:pt x="1087" y="120"/>
                      <a:pt x="1073" y="124"/>
                    </a:cubicBezTo>
                    <a:cubicBezTo>
                      <a:pt x="1052" y="129"/>
                      <a:pt x="1042" y="129"/>
                      <a:pt x="1024" y="128"/>
                    </a:cubicBezTo>
                    <a:cubicBezTo>
                      <a:pt x="1018" y="127"/>
                      <a:pt x="1014" y="126"/>
                      <a:pt x="1008" y="125"/>
                    </a:cubicBezTo>
                    <a:cubicBezTo>
                      <a:pt x="997" y="122"/>
                      <a:pt x="984" y="119"/>
                      <a:pt x="959" y="121"/>
                    </a:cubicBezTo>
                    <a:cubicBezTo>
                      <a:pt x="940" y="122"/>
                      <a:pt x="922" y="130"/>
                      <a:pt x="911" y="135"/>
                    </a:cubicBezTo>
                    <a:cubicBezTo>
                      <a:pt x="900" y="139"/>
                      <a:pt x="893" y="147"/>
                      <a:pt x="878" y="146"/>
                    </a:cubicBezTo>
                    <a:cubicBezTo>
                      <a:pt x="863" y="146"/>
                      <a:pt x="851" y="140"/>
                      <a:pt x="840" y="135"/>
                    </a:cubicBezTo>
                    <a:cubicBezTo>
                      <a:pt x="831" y="131"/>
                      <a:pt x="818" y="122"/>
                      <a:pt x="800" y="118"/>
                    </a:cubicBezTo>
                    <a:cubicBezTo>
                      <a:pt x="779" y="116"/>
                      <a:pt x="770" y="117"/>
                      <a:pt x="758" y="114"/>
                    </a:cubicBezTo>
                    <a:cubicBezTo>
                      <a:pt x="746" y="111"/>
                      <a:pt x="740" y="117"/>
                      <a:pt x="731" y="117"/>
                    </a:cubicBezTo>
                    <a:cubicBezTo>
                      <a:pt x="722" y="117"/>
                      <a:pt x="721" y="121"/>
                      <a:pt x="712" y="124"/>
                    </a:cubicBezTo>
                    <a:cubicBezTo>
                      <a:pt x="710" y="126"/>
                      <a:pt x="709" y="127"/>
                      <a:pt x="708" y="126"/>
                    </a:cubicBezTo>
                    <a:cubicBezTo>
                      <a:pt x="707" y="126"/>
                      <a:pt x="706" y="126"/>
                      <a:pt x="705" y="126"/>
                    </a:cubicBezTo>
                    <a:cubicBezTo>
                      <a:pt x="704" y="126"/>
                      <a:pt x="704" y="126"/>
                      <a:pt x="703" y="127"/>
                    </a:cubicBezTo>
                    <a:cubicBezTo>
                      <a:pt x="703" y="127"/>
                      <a:pt x="703" y="127"/>
                      <a:pt x="703" y="128"/>
                    </a:cubicBezTo>
                    <a:cubicBezTo>
                      <a:pt x="702" y="130"/>
                      <a:pt x="705" y="135"/>
                      <a:pt x="700" y="135"/>
                    </a:cubicBezTo>
                    <a:cubicBezTo>
                      <a:pt x="699" y="135"/>
                      <a:pt x="697" y="134"/>
                      <a:pt x="695" y="133"/>
                    </a:cubicBezTo>
                    <a:cubicBezTo>
                      <a:pt x="694" y="134"/>
                      <a:pt x="693" y="135"/>
                      <a:pt x="692" y="136"/>
                    </a:cubicBezTo>
                    <a:cubicBezTo>
                      <a:pt x="692" y="138"/>
                      <a:pt x="694" y="140"/>
                      <a:pt x="692" y="141"/>
                    </a:cubicBezTo>
                    <a:cubicBezTo>
                      <a:pt x="690" y="143"/>
                      <a:pt x="688" y="142"/>
                      <a:pt x="686" y="141"/>
                    </a:cubicBezTo>
                    <a:cubicBezTo>
                      <a:pt x="685" y="142"/>
                      <a:pt x="684" y="144"/>
                      <a:pt x="682" y="145"/>
                    </a:cubicBezTo>
                    <a:cubicBezTo>
                      <a:pt x="683" y="146"/>
                      <a:pt x="684" y="147"/>
                      <a:pt x="684" y="148"/>
                    </a:cubicBezTo>
                    <a:cubicBezTo>
                      <a:pt x="681" y="152"/>
                      <a:pt x="677" y="148"/>
                      <a:pt x="676" y="151"/>
                    </a:cubicBezTo>
                    <a:cubicBezTo>
                      <a:pt x="674" y="153"/>
                      <a:pt x="675" y="156"/>
                      <a:pt x="674" y="159"/>
                    </a:cubicBezTo>
                    <a:cubicBezTo>
                      <a:pt x="672" y="162"/>
                      <a:pt x="667" y="161"/>
                      <a:pt x="667" y="165"/>
                    </a:cubicBezTo>
                    <a:cubicBezTo>
                      <a:pt x="666" y="169"/>
                      <a:pt x="667" y="172"/>
                      <a:pt x="665" y="176"/>
                    </a:cubicBezTo>
                    <a:cubicBezTo>
                      <a:pt x="662" y="180"/>
                      <a:pt x="659" y="176"/>
                      <a:pt x="657" y="180"/>
                    </a:cubicBezTo>
                    <a:cubicBezTo>
                      <a:pt x="655" y="185"/>
                      <a:pt x="658" y="186"/>
                      <a:pt x="656" y="191"/>
                    </a:cubicBezTo>
                    <a:cubicBezTo>
                      <a:pt x="655" y="196"/>
                      <a:pt x="649" y="194"/>
                      <a:pt x="648" y="197"/>
                    </a:cubicBezTo>
                    <a:cubicBezTo>
                      <a:pt x="647" y="199"/>
                      <a:pt x="651" y="202"/>
                      <a:pt x="650" y="206"/>
                    </a:cubicBezTo>
                    <a:cubicBezTo>
                      <a:pt x="649" y="210"/>
                      <a:pt x="644" y="209"/>
                      <a:pt x="643" y="213"/>
                    </a:cubicBezTo>
                    <a:cubicBezTo>
                      <a:pt x="643" y="217"/>
                      <a:pt x="648" y="221"/>
                      <a:pt x="646" y="224"/>
                    </a:cubicBezTo>
                    <a:cubicBezTo>
                      <a:pt x="644" y="228"/>
                      <a:pt x="642" y="226"/>
                      <a:pt x="641" y="228"/>
                    </a:cubicBezTo>
                    <a:cubicBezTo>
                      <a:pt x="638" y="230"/>
                      <a:pt x="643" y="236"/>
                      <a:pt x="640" y="236"/>
                    </a:cubicBezTo>
                    <a:cubicBezTo>
                      <a:pt x="639" y="235"/>
                      <a:pt x="634" y="234"/>
                      <a:pt x="634" y="236"/>
                    </a:cubicBezTo>
                    <a:cubicBezTo>
                      <a:pt x="634" y="237"/>
                      <a:pt x="633" y="239"/>
                      <a:pt x="633" y="241"/>
                    </a:cubicBezTo>
                    <a:cubicBezTo>
                      <a:pt x="634" y="241"/>
                      <a:pt x="635" y="242"/>
                      <a:pt x="635" y="244"/>
                    </a:cubicBezTo>
                    <a:cubicBezTo>
                      <a:pt x="636" y="246"/>
                      <a:pt x="637" y="252"/>
                      <a:pt x="636" y="254"/>
                    </a:cubicBezTo>
                    <a:cubicBezTo>
                      <a:pt x="635" y="255"/>
                      <a:pt x="635" y="255"/>
                      <a:pt x="634" y="256"/>
                    </a:cubicBezTo>
                    <a:cubicBezTo>
                      <a:pt x="634" y="256"/>
                      <a:pt x="634" y="256"/>
                      <a:pt x="634" y="256"/>
                    </a:cubicBezTo>
                    <a:cubicBezTo>
                      <a:pt x="632" y="261"/>
                      <a:pt x="626" y="262"/>
                      <a:pt x="626" y="267"/>
                    </a:cubicBezTo>
                    <a:cubicBezTo>
                      <a:pt x="626" y="273"/>
                      <a:pt x="626" y="275"/>
                      <a:pt x="625" y="279"/>
                    </a:cubicBezTo>
                    <a:cubicBezTo>
                      <a:pt x="624" y="283"/>
                      <a:pt x="620" y="284"/>
                      <a:pt x="621" y="288"/>
                    </a:cubicBezTo>
                    <a:cubicBezTo>
                      <a:pt x="621" y="292"/>
                      <a:pt x="624" y="295"/>
                      <a:pt x="621" y="299"/>
                    </a:cubicBezTo>
                    <a:cubicBezTo>
                      <a:pt x="618" y="302"/>
                      <a:pt x="616" y="300"/>
                      <a:pt x="615" y="304"/>
                    </a:cubicBezTo>
                    <a:cubicBezTo>
                      <a:pt x="615" y="308"/>
                      <a:pt x="616" y="315"/>
                      <a:pt x="614" y="318"/>
                    </a:cubicBezTo>
                    <a:cubicBezTo>
                      <a:pt x="613" y="320"/>
                      <a:pt x="608" y="323"/>
                      <a:pt x="607" y="327"/>
                    </a:cubicBezTo>
                    <a:cubicBezTo>
                      <a:pt x="606" y="331"/>
                      <a:pt x="609" y="331"/>
                      <a:pt x="609" y="336"/>
                    </a:cubicBezTo>
                    <a:cubicBezTo>
                      <a:pt x="608" y="340"/>
                      <a:pt x="603" y="340"/>
                      <a:pt x="602" y="343"/>
                    </a:cubicBezTo>
                    <a:cubicBezTo>
                      <a:pt x="600" y="347"/>
                      <a:pt x="603" y="349"/>
                      <a:pt x="603" y="353"/>
                    </a:cubicBezTo>
                    <a:cubicBezTo>
                      <a:pt x="603" y="357"/>
                      <a:pt x="601" y="361"/>
                      <a:pt x="601" y="364"/>
                    </a:cubicBezTo>
                    <a:cubicBezTo>
                      <a:pt x="601" y="367"/>
                      <a:pt x="603" y="372"/>
                      <a:pt x="602" y="375"/>
                    </a:cubicBezTo>
                    <a:cubicBezTo>
                      <a:pt x="602" y="379"/>
                      <a:pt x="600" y="379"/>
                      <a:pt x="599" y="382"/>
                    </a:cubicBezTo>
                    <a:cubicBezTo>
                      <a:pt x="599" y="380"/>
                      <a:pt x="599" y="380"/>
                      <a:pt x="599" y="380"/>
                    </a:cubicBezTo>
                    <a:cubicBezTo>
                      <a:pt x="597" y="385"/>
                      <a:pt x="598" y="387"/>
                      <a:pt x="598" y="392"/>
                    </a:cubicBezTo>
                    <a:cubicBezTo>
                      <a:pt x="599" y="399"/>
                      <a:pt x="597" y="396"/>
                      <a:pt x="597" y="403"/>
                    </a:cubicBezTo>
                    <a:cubicBezTo>
                      <a:pt x="598" y="409"/>
                      <a:pt x="597" y="413"/>
                      <a:pt x="599" y="414"/>
                    </a:cubicBezTo>
                    <a:cubicBezTo>
                      <a:pt x="601" y="415"/>
                      <a:pt x="600" y="419"/>
                      <a:pt x="599" y="422"/>
                    </a:cubicBezTo>
                    <a:cubicBezTo>
                      <a:pt x="598" y="425"/>
                      <a:pt x="601" y="424"/>
                      <a:pt x="601" y="427"/>
                    </a:cubicBezTo>
                    <a:cubicBezTo>
                      <a:pt x="602" y="431"/>
                      <a:pt x="605" y="430"/>
                      <a:pt x="603" y="435"/>
                    </a:cubicBezTo>
                    <a:cubicBezTo>
                      <a:pt x="602" y="439"/>
                      <a:pt x="602" y="440"/>
                      <a:pt x="602" y="445"/>
                    </a:cubicBezTo>
                    <a:cubicBezTo>
                      <a:pt x="602" y="449"/>
                      <a:pt x="603" y="453"/>
                      <a:pt x="602" y="458"/>
                    </a:cubicBezTo>
                    <a:cubicBezTo>
                      <a:pt x="602" y="462"/>
                      <a:pt x="604" y="465"/>
                      <a:pt x="602" y="469"/>
                    </a:cubicBezTo>
                    <a:cubicBezTo>
                      <a:pt x="600" y="472"/>
                      <a:pt x="602" y="475"/>
                      <a:pt x="599" y="479"/>
                    </a:cubicBezTo>
                    <a:cubicBezTo>
                      <a:pt x="595" y="483"/>
                      <a:pt x="595" y="487"/>
                      <a:pt x="595" y="490"/>
                    </a:cubicBezTo>
                    <a:cubicBezTo>
                      <a:pt x="591" y="500"/>
                      <a:pt x="602" y="529"/>
                      <a:pt x="627" y="529"/>
                    </a:cubicBezTo>
                    <a:cubicBezTo>
                      <a:pt x="653" y="529"/>
                      <a:pt x="674" y="521"/>
                      <a:pt x="685" y="495"/>
                    </a:cubicBezTo>
                    <a:cubicBezTo>
                      <a:pt x="701" y="453"/>
                      <a:pt x="677" y="392"/>
                      <a:pt x="701" y="347"/>
                    </a:cubicBezTo>
                    <a:cubicBezTo>
                      <a:pt x="724" y="304"/>
                      <a:pt x="756" y="279"/>
                      <a:pt x="766" y="223"/>
                    </a:cubicBezTo>
                    <a:cubicBezTo>
                      <a:pt x="776" y="167"/>
                      <a:pt x="789" y="133"/>
                      <a:pt x="809" y="136"/>
                    </a:cubicBezTo>
                    <a:cubicBezTo>
                      <a:pt x="831" y="137"/>
                      <a:pt x="846" y="155"/>
                      <a:pt x="878" y="156"/>
                    </a:cubicBezTo>
                    <a:cubicBezTo>
                      <a:pt x="910" y="157"/>
                      <a:pt x="923" y="133"/>
                      <a:pt x="959" y="131"/>
                    </a:cubicBezTo>
                    <a:cubicBezTo>
                      <a:pt x="995" y="128"/>
                      <a:pt x="1005" y="136"/>
                      <a:pt x="1023" y="137"/>
                    </a:cubicBezTo>
                    <a:cubicBezTo>
                      <a:pt x="1042" y="139"/>
                      <a:pt x="1053" y="139"/>
                      <a:pt x="1075" y="133"/>
                    </a:cubicBezTo>
                    <a:cubicBezTo>
                      <a:pt x="1098" y="128"/>
                      <a:pt x="1107" y="147"/>
                      <a:pt x="1107" y="157"/>
                    </a:cubicBezTo>
                    <a:cubicBezTo>
                      <a:pt x="1110" y="168"/>
                      <a:pt x="1099" y="195"/>
                      <a:pt x="1079" y="203"/>
                    </a:cubicBezTo>
                    <a:cubicBezTo>
                      <a:pt x="1059" y="211"/>
                      <a:pt x="1051" y="203"/>
                      <a:pt x="1041" y="207"/>
                    </a:cubicBezTo>
                    <a:cubicBezTo>
                      <a:pt x="1033" y="210"/>
                      <a:pt x="1034" y="214"/>
                      <a:pt x="1038" y="217"/>
                    </a:cubicBezTo>
                    <a:cubicBezTo>
                      <a:pt x="1045" y="216"/>
                      <a:pt x="1053" y="216"/>
                      <a:pt x="1060" y="216"/>
                    </a:cubicBezTo>
                    <a:cubicBezTo>
                      <a:pt x="1066" y="217"/>
                      <a:pt x="1073" y="216"/>
                      <a:pt x="1083" y="212"/>
                    </a:cubicBezTo>
                    <a:cubicBezTo>
                      <a:pt x="1107" y="203"/>
                      <a:pt x="1120" y="172"/>
                      <a:pt x="1117" y="156"/>
                    </a:cubicBezTo>
                    <a:close/>
                    <a:moveTo>
                      <a:pt x="581" y="479"/>
                    </a:moveTo>
                    <a:cubicBezTo>
                      <a:pt x="578" y="475"/>
                      <a:pt x="580" y="472"/>
                      <a:pt x="578" y="469"/>
                    </a:cubicBezTo>
                    <a:cubicBezTo>
                      <a:pt x="576" y="465"/>
                      <a:pt x="576" y="460"/>
                      <a:pt x="575" y="455"/>
                    </a:cubicBezTo>
                    <a:cubicBezTo>
                      <a:pt x="574" y="451"/>
                      <a:pt x="576" y="450"/>
                      <a:pt x="576" y="446"/>
                    </a:cubicBezTo>
                    <a:cubicBezTo>
                      <a:pt x="576" y="441"/>
                      <a:pt x="578" y="439"/>
                      <a:pt x="576" y="435"/>
                    </a:cubicBezTo>
                    <a:cubicBezTo>
                      <a:pt x="575" y="430"/>
                      <a:pt x="578" y="431"/>
                      <a:pt x="578" y="427"/>
                    </a:cubicBezTo>
                    <a:cubicBezTo>
                      <a:pt x="579" y="424"/>
                      <a:pt x="579" y="426"/>
                      <a:pt x="579" y="423"/>
                    </a:cubicBezTo>
                    <a:cubicBezTo>
                      <a:pt x="578" y="419"/>
                      <a:pt x="578" y="415"/>
                      <a:pt x="580" y="414"/>
                    </a:cubicBezTo>
                    <a:cubicBezTo>
                      <a:pt x="582" y="413"/>
                      <a:pt x="582" y="409"/>
                      <a:pt x="582" y="403"/>
                    </a:cubicBezTo>
                    <a:cubicBezTo>
                      <a:pt x="583" y="396"/>
                      <a:pt x="581" y="399"/>
                      <a:pt x="581" y="392"/>
                    </a:cubicBezTo>
                    <a:cubicBezTo>
                      <a:pt x="581" y="387"/>
                      <a:pt x="582" y="385"/>
                      <a:pt x="580" y="380"/>
                    </a:cubicBezTo>
                    <a:cubicBezTo>
                      <a:pt x="578" y="375"/>
                      <a:pt x="580" y="371"/>
                      <a:pt x="580" y="368"/>
                    </a:cubicBezTo>
                    <a:cubicBezTo>
                      <a:pt x="579" y="365"/>
                      <a:pt x="582" y="364"/>
                      <a:pt x="582" y="363"/>
                    </a:cubicBezTo>
                    <a:cubicBezTo>
                      <a:pt x="581" y="360"/>
                      <a:pt x="577" y="360"/>
                      <a:pt x="577" y="357"/>
                    </a:cubicBezTo>
                    <a:cubicBezTo>
                      <a:pt x="576" y="353"/>
                      <a:pt x="579" y="355"/>
                      <a:pt x="579" y="351"/>
                    </a:cubicBezTo>
                    <a:cubicBezTo>
                      <a:pt x="578" y="347"/>
                      <a:pt x="576" y="346"/>
                      <a:pt x="575" y="343"/>
                    </a:cubicBezTo>
                    <a:cubicBezTo>
                      <a:pt x="574" y="340"/>
                      <a:pt x="577" y="339"/>
                      <a:pt x="576" y="337"/>
                    </a:cubicBezTo>
                    <a:cubicBezTo>
                      <a:pt x="574" y="334"/>
                      <a:pt x="572" y="334"/>
                      <a:pt x="572" y="331"/>
                    </a:cubicBezTo>
                    <a:cubicBezTo>
                      <a:pt x="571" y="327"/>
                      <a:pt x="575" y="327"/>
                      <a:pt x="574" y="323"/>
                    </a:cubicBezTo>
                    <a:cubicBezTo>
                      <a:pt x="573" y="318"/>
                      <a:pt x="572" y="317"/>
                      <a:pt x="570" y="314"/>
                    </a:cubicBezTo>
                    <a:cubicBezTo>
                      <a:pt x="567" y="312"/>
                      <a:pt x="568" y="310"/>
                      <a:pt x="568" y="306"/>
                    </a:cubicBezTo>
                    <a:cubicBezTo>
                      <a:pt x="568" y="303"/>
                      <a:pt x="568" y="303"/>
                      <a:pt x="570" y="303"/>
                    </a:cubicBezTo>
                    <a:cubicBezTo>
                      <a:pt x="570" y="301"/>
                      <a:pt x="571" y="300"/>
                      <a:pt x="570" y="299"/>
                    </a:cubicBezTo>
                    <a:cubicBezTo>
                      <a:pt x="570" y="297"/>
                      <a:pt x="564" y="296"/>
                      <a:pt x="563" y="294"/>
                    </a:cubicBezTo>
                    <a:cubicBezTo>
                      <a:pt x="563" y="293"/>
                      <a:pt x="565" y="291"/>
                      <a:pt x="564" y="289"/>
                    </a:cubicBezTo>
                    <a:cubicBezTo>
                      <a:pt x="564" y="286"/>
                      <a:pt x="557" y="288"/>
                      <a:pt x="558" y="284"/>
                    </a:cubicBezTo>
                    <a:cubicBezTo>
                      <a:pt x="558" y="284"/>
                      <a:pt x="558" y="283"/>
                      <a:pt x="558" y="282"/>
                    </a:cubicBezTo>
                    <a:cubicBezTo>
                      <a:pt x="560" y="280"/>
                      <a:pt x="561" y="278"/>
                      <a:pt x="561" y="276"/>
                    </a:cubicBezTo>
                    <a:cubicBezTo>
                      <a:pt x="559" y="273"/>
                      <a:pt x="552" y="272"/>
                      <a:pt x="551" y="268"/>
                    </a:cubicBezTo>
                    <a:cubicBezTo>
                      <a:pt x="551" y="266"/>
                      <a:pt x="553" y="264"/>
                      <a:pt x="552" y="261"/>
                    </a:cubicBezTo>
                    <a:cubicBezTo>
                      <a:pt x="552" y="259"/>
                      <a:pt x="549" y="257"/>
                      <a:pt x="546" y="256"/>
                    </a:cubicBezTo>
                    <a:cubicBezTo>
                      <a:pt x="546" y="256"/>
                      <a:pt x="546" y="256"/>
                      <a:pt x="546" y="256"/>
                    </a:cubicBezTo>
                    <a:cubicBezTo>
                      <a:pt x="545" y="255"/>
                      <a:pt x="545" y="255"/>
                      <a:pt x="544" y="254"/>
                    </a:cubicBezTo>
                    <a:cubicBezTo>
                      <a:pt x="543" y="252"/>
                      <a:pt x="544" y="246"/>
                      <a:pt x="545" y="244"/>
                    </a:cubicBezTo>
                    <a:cubicBezTo>
                      <a:pt x="545" y="242"/>
                      <a:pt x="546" y="241"/>
                      <a:pt x="547" y="241"/>
                    </a:cubicBezTo>
                    <a:cubicBezTo>
                      <a:pt x="546" y="239"/>
                      <a:pt x="546" y="237"/>
                      <a:pt x="546" y="236"/>
                    </a:cubicBezTo>
                    <a:cubicBezTo>
                      <a:pt x="546" y="234"/>
                      <a:pt x="543" y="233"/>
                      <a:pt x="542" y="234"/>
                    </a:cubicBezTo>
                    <a:cubicBezTo>
                      <a:pt x="542" y="235"/>
                      <a:pt x="541" y="235"/>
                      <a:pt x="540" y="235"/>
                    </a:cubicBezTo>
                    <a:cubicBezTo>
                      <a:pt x="536" y="235"/>
                      <a:pt x="536" y="229"/>
                      <a:pt x="535" y="227"/>
                    </a:cubicBezTo>
                    <a:cubicBezTo>
                      <a:pt x="535" y="224"/>
                      <a:pt x="537" y="223"/>
                      <a:pt x="540" y="222"/>
                    </a:cubicBezTo>
                    <a:cubicBezTo>
                      <a:pt x="541" y="221"/>
                      <a:pt x="542" y="218"/>
                      <a:pt x="541" y="217"/>
                    </a:cubicBezTo>
                    <a:cubicBezTo>
                      <a:pt x="541" y="215"/>
                      <a:pt x="538" y="213"/>
                      <a:pt x="537" y="213"/>
                    </a:cubicBezTo>
                    <a:cubicBezTo>
                      <a:pt x="535" y="214"/>
                      <a:pt x="537" y="215"/>
                      <a:pt x="535" y="213"/>
                    </a:cubicBezTo>
                    <a:cubicBezTo>
                      <a:pt x="533" y="213"/>
                      <a:pt x="532" y="210"/>
                      <a:pt x="532" y="208"/>
                    </a:cubicBezTo>
                    <a:cubicBezTo>
                      <a:pt x="531" y="205"/>
                      <a:pt x="536" y="197"/>
                      <a:pt x="529" y="197"/>
                    </a:cubicBezTo>
                    <a:cubicBezTo>
                      <a:pt x="528" y="198"/>
                      <a:pt x="525" y="194"/>
                      <a:pt x="525" y="192"/>
                    </a:cubicBezTo>
                    <a:cubicBezTo>
                      <a:pt x="525" y="191"/>
                      <a:pt x="528" y="189"/>
                      <a:pt x="530" y="188"/>
                    </a:cubicBezTo>
                    <a:cubicBezTo>
                      <a:pt x="529" y="186"/>
                      <a:pt x="528" y="185"/>
                      <a:pt x="527" y="183"/>
                    </a:cubicBezTo>
                    <a:cubicBezTo>
                      <a:pt x="526" y="184"/>
                      <a:pt x="526" y="185"/>
                      <a:pt x="524" y="184"/>
                    </a:cubicBezTo>
                    <a:cubicBezTo>
                      <a:pt x="523" y="184"/>
                      <a:pt x="521" y="182"/>
                      <a:pt x="520" y="181"/>
                    </a:cubicBezTo>
                    <a:cubicBezTo>
                      <a:pt x="519" y="180"/>
                      <a:pt x="517" y="177"/>
                      <a:pt x="518" y="175"/>
                    </a:cubicBezTo>
                    <a:cubicBezTo>
                      <a:pt x="518" y="175"/>
                      <a:pt x="519" y="175"/>
                      <a:pt x="519" y="174"/>
                    </a:cubicBezTo>
                    <a:cubicBezTo>
                      <a:pt x="517" y="173"/>
                      <a:pt x="516" y="171"/>
                      <a:pt x="515" y="169"/>
                    </a:cubicBezTo>
                    <a:cubicBezTo>
                      <a:pt x="513" y="169"/>
                      <a:pt x="511" y="167"/>
                      <a:pt x="510" y="165"/>
                    </a:cubicBezTo>
                    <a:cubicBezTo>
                      <a:pt x="508" y="163"/>
                      <a:pt x="508" y="162"/>
                      <a:pt x="509" y="160"/>
                    </a:cubicBezTo>
                    <a:cubicBezTo>
                      <a:pt x="508" y="160"/>
                      <a:pt x="508" y="160"/>
                      <a:pt x="507" y="158"/>
                    </a:cubicBezTo>
                    <a:cubicBezTo>
                      <a:pt x="506" y="157"/>
                      <a:pt x="506" y="156"/>
                      <a:pt x="505" y="156"/>
                    </a:cubicBezTo>
                    <a:cubicBezTo>
                      <a:pt x="505" y="156"/>
                      <a:pt x="504" y="156"/>
                      <a:pt x="503" y="155"/>
                    </a:cubicBezTo>
                    <a:cubicBezTo>
                      <a:pt x="501" y="154"/>
                      <a:pt x="500" y="151"/>
                      <a:pt x="502" y="149"/>
                    </a:cubicBezTo>
                    <a:cubicBezTo>
                      <a:pt x="502" y="149"/>
                      <a:pt x="502" y="149"/>
                      <a:pt x="502" y="149"/>
                    </a:cubicBezTo>
                    <a:cubicBezTo>
                      <a:pt x="502" y="149"/>
                      <a:pt x="501" y="148"/>
                      <a:pt x="501" y="148"/>
                    </a:cubicBezTo>
                    <a:cubicBezTo>
                      <a:pt x="499" y="150"/>
                      <a:pt x="497" y="151"/>
                      <a:pt x="496" y="148"/>
                    </a:cubicBezTo>
                    <a:cubicBezTo>
                      <a:pt x="496" y="147"/>
                      <a:pt x="497" y="146"/>
                      <a:pt x="498" y="145"/>
                    </a:cubicBezTo>
                    <a:cubicBezTo>
                      <a:pt x="496" y="144"/>
                      <a:pt x="495" y="142"/>
                      <a:pt x="494" y="141"/>
                    </a:cubicBezTo>
                    <a:cubicBezTo>
                      <a:pt x="492" y="142"/>
                      <a:pt x="490" y="143"/>
                      <a:pt x="488" y="141"/>
                    </a:cubicBezTo>
                    <a:cubicBezTo>
                      <a:pt x="486" y="140"/>
                      <a:pt x="488" y="138"/>
                      <a:pt x="488" y="136"/>
                    </a:cubicBezTo>
                    <a:cubicBezTo>
                      <a:pt x="487" y="135"/>
                      <a:pt x="486" y="134"/>
                      <a:pt x="485" y="133"/>
                    </a:cubicBezTo>
                    <a:cubicBezTo>
                      <a:pt x="483" y="134"/>
                      <a:pt x="481" y="135"/>
                      <a:pt x="479" y="135"/>
                    </a:cubicBezTo>
                    <a:cubicBezTo>
                      <a:pt x="475" y="135"/>
                      <a:pt x="478" y="130"/>
                      <a:pt x="477" y="128"/>
                    </a:cubicBezTo>
                    <a:cubicBezTo>
                      <a:pt x="477" y="127"/>
                      <a:pt x="477" y="127"/>
                      <a:pt x="476" y="127"/>
                    </a:cubicBezTo>
                    <a:cubicBezTo>
                      <a:pt x="476" y="126"/>
                      <a:pt x="475" y="126"/>
                      <a:pt x="475" y="126"/>
                    </a:cubicBezTo>
                    <a:cubicBezTo>
                      <a:pt x="474" y="126"/>
                      <a:pt x="473" y="126"/>
                      <a:pt x="472" y="126"/>
                    </a:cubicBezTo>
                    <a:cubicBezTo>
                      <a:pt x="471" y="127"/>
                      <a:pt x="469" y="126"/>
                      <a:pt x="468" y="124"/>
                    </a:cubicBezTo>
                    <a:cubicBezTo>
                      <a:pt x="465" y="123"/>
                      <a:pt x="455" y="118"/>
                      <a:pt x="445" y="119"/>
                    </a:cubicBezTo>
                    <a:cubicBezTo>
                      <a:pt x="441" y="120"/>
                      <a:pt x="428" y="116"/>
                      <a:pt x="414" y="117"/>
                    </a:cubicBezTo>
                    <a:cubicBezTo>
                      <a:pt x="396" y="119"/>
                      <a:pt x="377" y="126"/>
                      <a:pt x="369" y="126"/>
                    </a:cubicBezTo>
                    <a:cubicBezTo>
                      <a:pt x="358" y="127"/>
                      <a:pt x="349" y="131"/>
                      <a:pt x="340" y="135"/>
                    </a:cubicBezTo>
                    <a:cubicBezTo>
                      <a:pt x="329" y="140"/>
                      <a:pt x="317" y="146"/>
                      <a:pt x="301" y="146"/>
                    </a:cubicBezTo>
                    <a:cubicBezTo>
                      <a:pt x="287" y="147"/>
                      <a:pt x="278" y="143"/>
                      <a:pt x="266" y="138"/>
                    </a:cubicBezTo>
                    <a:cubicBezTo>
                      <a:pt x="255" y="134"/>
                      <a:pt x="243" y="129"/>
                      <a:pt x="224" y="128"/>
                    </a:cubicBezTo>
                    <a:cubicBezTo>
                      <a:pt x="199" y="126"/>
                      <a:pt x="186" y="129"/>
                      <a:pt x="174" y="131"/>
                    </a:cubicBezTo>
                    <a:cubicBezTo>
                      <a:pt x="169" y="133"/>
                      <a:pt x="164" y="134"/>
                      <a:pt x="158" y="134"/>
                    </a:cubicBezTo>
                    <a:cubicBezTo>
                      <a:pt x="140" y="135"/>
                      <a:pt x="131" y="135"/>
                      <a:pt x="109" y="130"/>
                    </a:cubicBezTo>
                    <a:cubicBezTo>
                      <a:pt x="95" y="127"/>
                      <a:pt x="82" y="129"/>
                      <a:pt x="73" y="136"/>
                    </a:cubicBezTo>
                    <a:cubicBezTo>
                      <a:pt x="67" y="141"/>
                      <a:pt x="63" y="149"/>
                      <a:pt x="63" y="156"/>
                    </a:cubicBezTo>
                    <a:cubicBezTo>
                      <a:pt x="63" y="156"/>
                      <a:pt x="63" y="156"/>
                      <a:pt x="63" y="155"/>
                    </a:cubicBezTo>
                    <a:cubicBezTo>
                      <a:pt x="62" y="157"/>
                      <a:pt x="62" y="157"/>
                      <a:pt x="62" y="157"/>
                    </a:cubicBezTo>
                    <a:cubicBezTo>
                      <a:pt x="62" y="157"/>
                      <a:pt x="62" y="157"/>
                      <a:pt x="63" y="156"/>
                    </a:cubicBezTo>
                    <a:cubicBezTo>
                      <a:pt x="60" y="172"/>
                      <a:pt x="73" y="203"/>
                      <a:pt x="97" y="212"/>
                    </a:cubicBezTo>
                    <a:cubicBezTo>
                      <a:pt x="106" y="216"/>
                      <a:pt x="114" y="217"/>
                      <a:pt x="120" y="216"/>
                    </a:cubicBezTo>
                    <a:cubicBezTo>
                      <a:pt x="127" y="216"/>
                      <a:pt x="134" y="216"/>
                      <a:pt x="142" y="216"/>
                    </a:cubicBezTo>
                    <a:cubicBezTo>
                      <a:pt x="146" y="214"/>
                      <a:pt x="147" y="210"/>
                      <a:pt x="139" y="207"/>
                    </a:cubicBezTo>
                    <a:cubicBezTo>
                      <a:pt x="128" y="203"/>
                      <a:pt x="120" y="211"/>
                      <a:pt x="100" y="203"/>
                    </a:cubicBezTo>
                    <a:cubicBezTo>
                      <a:pt x="80" y="195"/>
                      <a:pt x="70" y="168"/>
                      <a:pt x="72" y="157"/>
                    </a:cubicBezTo>
                    <a:cubicBezTo>
                      <a:pt x="72" y="147"/>
                      <a:pt x="84" y="135"/>
                      <a:pt x="107" y="140"/>
                    </a:cubicBezTo>
                    <a:cubicBezTo>
                      <a:pt x="130" y="145"/>
                      <a:pt x="140" y="145"/>
                      <a:pt x="159" y="144"/>
                    </a:cubicBezTo>
                    <a:cubicBezTo>
                      <a:pt x="178" y="143"/>
                      <a:pt x="187" y="135"/>
                      <a:pt x="223" y="137"/>
                    </a:cubicBezTo>
                    <a:cubicBezTo>
                      <a:pt x="259" y="140"/>
                      <a:pt x="270" y="157"/>
                      <a:pt x="302" y="156"/>
                    </a:cubicBezTo>
                    <a:cubicBezTo>
                      <a:pt x="334" y="155"/>
                      <a:pt x="349" y="137"/>
                      <a:pt x="370" y="136"/>
                    </a:cubicBezTo>
                    <a:cubicBezTo>
                      <a:pt x="391" y="133"/>
                      <a:pt x="404" y="167"/>
                      <a:pt x="414" y="223"/>
                    </a:cubicBezTo>
                    <a:cubicBezTo>
                      <a:pt x="424" y="279"/>
                      <a:pt x="456" y="304"/>
                      <a:pt x="479" y="347"/>
                    </a:cubicBezTo>
                    <a:cubicBezTo>
                      <a:pt x="503" y="392"/>
                      <a:pt x="478" y="453"/>
                      <a:pt x="495" y="495"/>
                    </a:cubicBezTo>
                    <a:cubicBezTo>
                      <a:pt x="506" y="521"/>
                      <a:pt x="527" y="529"/>
                      <a:pt x="552" y="529"/>
                    </a:cubicBezTo>
                    <a:cubicBezTo>
                      <a:pt x="578" y="529"/>
                      <a:pt x="589" y="500"/>
                      <a:pt x="584" y="490"/>
                    </a:cubicBezTo>
                    <a:cubicBezTo>
                      <a:pt x="584" y="487"/>
                      <a:pt x="584" y="483"/>
                      <a:pt x="581" y="479"/>
                    </a:cubicBezTo>
                    <a:close/>
                  </a:path>
                </a:pathLst>
              </a:custGeom>
              <a:solidFill>
                <a:srgbClr val="E7B7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489" name="Freeform 33"/>
              <p:cNvSpPr>
                <a:spLocks/>
              </p:cNvSpPr>
              <p:nvPr/>
            </p:nvSpPr>
            <p:spPr bwMode="auto">
              <a:xfrm>
                <a:off x="3330" y="1792"/>
                <a:ext cx="402" cy="312"/>
              </a:xfrm>
              <a:custGeom>
                <a:avLst/>
                <a:gdLst/>
                <a:ahLst/>
                <a:cxnLst>
                  <a:cxn ang="0">
                    <a:pos x="162" y="104"/>
                  </a:cxn>
                  <a:cxn ang="0">
                    <a:pos x="167" y="94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0" y="28"/>
                  </a:cxn>
                  <a:cxn ang="0">
                    <a:pos x="156" y="129"/>
                  </a:cxn>
                  <a:cxn ang="0">
                    <a:pos x="162" y="104"/>
                  </a:cxn>
                </a:cxnLst>
                <a:rect l="0" t="0" r="r" b="b"/>
                <a:pathLst>
                  <a:path w="167" h="129">
                    <a:moveTo>
                      <a:pt x="162" y="104"/>
                    </a:moveTo>
                    <a:cubicBezTo>
                      <a:pt x="163" y="100"/>
                      <a:pt x="165" y="97"/>
                      <a:pt x="167" y="94"/>
                    </a:cubicBezTo>
                    <a:cubicBezTo>
                      <a:pt x="115" y="89"/>
                      <a:pt x="27" y="26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7"/>
                      <a:pt x="3" y="17"/>
                      <a:pt x="0" y="28"/>
                    </a:cubicBezTo>
                    <a:cubicBezTo>
                      <a:pt x="38" y="62"/>
                      <a:pt x="134" y="116"/>
                      <a:pt x="156" y="129"/>
                    </a:cubicBezTo>
                    <a:cubicBezTo>
                      <a:pt x="157" y="120"/>
                      <a:pt x="160" y="110"/>
                      <a:pt x="162" y="104"/>
                    </a:cubicBezTo>
                    <a:close/>
                  </a:path>
                </a:pathLst>
              </a:custGeom>
              <a:solidFill>
                <a:srgbClr val="A3C5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490" name="Freeform 34"/>
              <p:cNvSpPr>
                <a:spLocks/>
              </p:cNvSpPr>
              <p:nvPr/>
            </p:nvSpPr>
            <p:spPr bwMode="auto">
              <a:xfrm>
                <a:off x="2982" y="2578"/>
                <a:ext cx="138" cy="854"/>
              </a:xfrm>
              <a:custGeom>
                <a:avLst/>
                <a:gdLst/>
                <a:ahLst/>
                <a:cxnLst>
                  <a:cxn ang="0">
                    <a:pos x="6" y="259"/>
                  </a:cxn>
                  <a:cxn ang="0">
                    <a:pos x="7" y="250"/>
                  </a:cxn>
                  <a:cxn ang="0">
                    <a:pos x="7" y="236"/>
                  </a:cxn>
                  <a:cxn ang="0">
                    <a:pos x="11" y="219"/>
                  </a:cxn>
                  <a:cxn ang="0">
                    <a:pos x="12" y="209"/>
                  </a:cxn>
                  <a:cxn ang="0">
                    <a:pos x="11" y="197"/>
                  </a:cxn>
                  <a:cxn ang="0">
                    <a:pos x="14" y="189"/>
                  </a:cxn>
                  <a:cxn ang="0">
                    <a:pos x="13" y="180"/>
                  </a:cxn>
                  <a:cxn ang="0">
                    <a:pos x="14" y="171"/>
                  </a:cxn>
                  <a:cxn ang="0">
                    <a:pos x="14" y="160"/>
                  </a:cxn>
                  <a:cxn ang="0">
                    <a:pos x="16" y="147"/>
                  </a:cxn>
                  <a:cxn ang="0">
                    <a:pos x="15" y="135"/>
                  </a:cxn>
                  <a:cxn ang="0">
                    <a:pos x="19" y="123"/>
                  </a:cxn>
                  <a:cxn ang="0">
                    <a:pos x="19" y="111"/>
                  </a:cxn>
                  <a:cxn ang="0">
                    <a:pos x="23" y="99"/>
                  </a:cxn>
                  <a:cxn ang="0">
                    <a:pos x="24" y="85"/>
                  </a:cxn>
                  <a:cxn ang="0">
                    <a:pos x="27" y="70"/>
                  </a:cxn>
                  <a:cxn ang="0">
                    <a:pos x="30" y="52"/>
                  </a:cxn>
                  <a:cxn ang="0">
                    <a:pos x="17" y="50"/>
                  </a:cxn>
                  <a:cxn ang="0">
                    <a:pos x="53" y="18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26" y="146"/>
                  </a:cxn>
                  <a:cxn ang="0">
                    <a:pos x="14" y="271"/>
                  </a:cxn>
                  <a:cxn ang="0">
                    <a:pos x="20" y="337"/>
                  </a:cxn>
                  <a:cxn ang="0">
                    <a:pos x="10" y="342"/>
                  </a:cxn>
                  <a:cxn ang="0">
                    <a:pos x="7" y="332"/>
                  </a:cxn>
                  <a:cxn ang="0">
                    <a:pos x="4" y="322"/>
                  </a:cxn>
                  <a:cxn ang="0">
                    <a:pos x="2" y="309"/>
                  </a:cxn>
                  <a:cxn ang="0">
                    <a:pos x="0" y="299"/>
                  </a:cxn>
                  <a:cxn ang="0">
                    <a:pos x="5" y="281"/>
                  </a:cxn>
                  <a:cxn ang="0">
                    <a:pos x="4" y="266"/>
                  </a:cxn>
                  <a:cxn ang="0">
                    <a:pos x="6" y="259"/>
                  </a:cxn>
                </a:cxnLst>
                <a:rect l="0" t="0" r="r" b="b"/>
                <a:pathLst>
                  <a:path w="57" h="354">
                    <a:moveTo>
                      <a:pt x="6" y="259"/>
                    </a:moveTo>
                    <a:cubicBezTo>
                      <a:pt x="6" y="256"/>
                      <a:pt x="5" y="253"/>
                      <a:pt x="7" y="250"/>
                    </a:cubicBezTo>
                    <a:cubicBezTo>
                      <a:pt x="10" y="245"/>
                      <a:pt x="6" y="239"/>
                      <a:pt x="7" y="236"/>
                    </a:cubicBezTo>
                    <a:cubicBezTo>
                      <a:pt x="7" y="233"/>
                      <a:pt x="11" y="227"/>
                      <a:pt x="11" y="219"/>
                    </a:cubicBezTo>
                    <a:cubicBezTo>
                      <a:pt x="11" y="215"/>
                      <a:pt x="11" y="212"/>
                      <a:pt x="12" y="209"/>
                    </a:cubicBezTo>
                    <a:cubicBezTo>
                      <a:pt x="13" y="205"/>
                      <a:pt x="11" y="200"/>
                      <a:pt x="11" y="197"/>
                    </a:cubicBezTo>
                    <a:cubicBezTo>
                      <a:pt x="11" y="193"/>
                      <a:pt x="13" y="191"/>
                      <a:pt x="14" y="189"/>
                    </a:cubicBezTo>
                    <a:cubicBezTo>
                      <a:pt x="14" y="186"/>
                      <a:pt x="13" y="183"/>
                      <a:pt x="13" y="180"/>
                    </a:cubicBezTo>
                    <a:cubicBezTo>
                      <a:pt x="14" y="178"/>
                      <a:pt x="13" y="174"/>
                      <a:pt x="14" y="171"/>
                    </a:cubicBezTo>
                    <a:cubicBezTo>
                      <a:pt x="15" y="167"/>
                      <a:pt x="14" y="162"/>
                      <a:pt x="14" y="160"/>
                    </a:cubicBezTo>
                    <a:cubicBezTo>
                      <a:pt x="14" y="157"/>
                      <a:pt x="15" y="153"/>
                      <a:pt x="16" y="147"/>
                    </a:cubicBezTo>
                    <a:cubicBezTo>
                      <a:pt x="17" y="144"/>
                      <a:pt x="15" y="139"/>
                      <a:pt x="15" y="135"/>
                    </a:cubicBezTo>
                    <a:cubicBezTo>
                      <a:pt x="16" y="129"/>
                      <a:pt x="18" y="126"/>
                      <a:pt x="19" y="123"/>
                    </a:cubicBezTo>
                    <a:cubicBezTo>
                      <a:pt x="19" y="120"/>
                      <a:pt x="18" y="116"/>
                      <a:pt x="19" y="111"/>
                    </a:cubicBezTo>
                    <a:cubicBezTo>
                      <a:pt x="20" y="107"/>
                      <a:pt x="23" y="103"/>
                      <a:pt x="23" y="99"/>
                    </a:cubicBezTo>
                    <a:cubicBezTo>
                      <a:pt x="24" y="94"/>
                      <a:pt x="22" y="87"/>
                      <a:pt x="24" y="85"/>
                    </a:cubicBezTo>
                    <a:cubicBezTo>
                      <a:pt x="26" y="81"/>
                      <a:pt x="28" y="77"/>
                      <a:pt x="27" y="70"/>
                    </a:cubicBezTo>
                    <a:cubicBezTo>
                      <a:pt x="26" y="64"/>
                      <a:pt x="33" y="58"/>
                      <a:pt x="30" y="52"/>
                    </a:cubicBezTo>
                    <a:cubicBezTo>
                      <a:pt x="27" y="46"/>
                      <a:pt x="18" y="50"/>
                      <a:pt x="17" y="50"/>
                    </a:cubicBezTo>
                    <a:cubicBezTo>
                      <a:pt x="33" y="46"/>
                      <a:pt x="45" y="36"/>
                      <a:pt x="53" y="18"/>
                    </a:cubicBezTo>
                    <a:cubicBezTo>
                      <a:pt x="55" y="12"/>
                      <a:pt x="56" y="6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47" y="76"/>
                      <a:pt x="30" y="98"/>
                      <a:pt x="26" y="146"/>
                    </a:cubicBezTo>
                    <a:cubicBezTo>
                      <a:pt x="22" y="194"/>
                      <a:pt x="18" y="233"/>
                      <a:pt x="14" y="271"/>
                    </a:cubicBezTo>
                    <a:cubicBezTo>
                      <a:pt x="10" y="309"/>
                      <a:pt x="16" y="321"/>
                      <a:pt x="20" y="337"/>
                    </a:cubicBezTo>
                    <a:cubicBezTo>
                      <a:pt x="25" y="350"/>
                      <a:pt x="15" y="354"/>
                      <a:pt x="10" y="342"/>
                    </a:cubicBezTo>
                    <a:cubicBezTo>
                      <a:pt x="8" y="340"/>
                      <a:pt x="8" y="334"/>
                      <a:pt x="7" y="332"/>
                    </a:cubicBezTo>
                    <a:cubicBezTo>
                      <a:pt x="6" y="325"/>
                      <a:pt x="5" y="327"/>
                      <a:pt x="4" y="322"/>
                    </a:cubicBezTo>
                    <a:cubicBezTo>
                      <a:pt x="2" y="317"/>
                      <a:pt x="3" y="312"/>
                      <a:pt x="2" y="309"/>
                    </a:cubicBezTo>
                    <a:cubicBezTo>
                      <a:pt x="2" y="305"/>
                      <a:pt x="0" y="303"/>
                      <a:pt x="0" y="299"/>
                    </a:cubicBezTo>
                    <a:cubicBezTo>
                      <a:pt x="0" y="292"/>
                      <a:pt x="5" y="287"/>
                      <a:pt x="5" y="281"/>
                    </a:cubicBezTo>
                    <a:cubicBezTo>
                      <a:pt x="5" y="276"/>
                      <a:pt x="4" y="273"/>
                      <a:pt x="4" y="266"/>
                    </a:cubicBezTo>
                    <a:cubicBezTo>
                      <a:pt x="4" y="263"/>
                      <a:pt x="5" y="261"/>
                      <a:pt x="6" y="259"/>
                    </a:cubicBezTo>
                    <a:close/>
                  </a:path>
                </a:pathLst>
              </a:custGeom>
              <a:solidFill>
                <a:srgbClr val="E7B7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491" name="Freeform 35"/>
              <p:cNvSpPr>
                <a:spLocks/>
              </p:cNvSpPr>
              <p:nvPr/>
            </p:nvSpPr>
            <p:spPr bwMode="auto">
              <a:xfrm>
                <a:off x="1608" y="1802"/>
                <a:ext cx="3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7B7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492" name="Freeform 36"/>
              <p:cNvSpPr>
                <a:spLocks/>
              </p:cNvSpPr>
              <p:nvPr/>
            </p:nvSpPr>
            <p:spPr bwMode="auto">
              <a:xfrm>
                <a:off x="4152" y="1802"/>
                <a:ext cx="1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7B7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493" name="Freeform 37"/>
              <p:cNvSpPr>
                <a:spLocks/>
              </p:cNvSpPr>
              <p:nvPr/>
            </p:nvSpPr>
            <p:spPr bwMode="auto">
              <a:xfrm>
                <a:off x="4152" y="2017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7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494" name="Freeform 38"/>
              <p:cNvSpPr>
                <a:spLocks/>
              </p:cNvSpPr>
              <p:nvPr/>
            </p:nvSpPr>
            <p:spPr bwMode="auto">
              <a:xfrm>
                <a:off x="1608" y="2017"/>
                <a:ext cx="3" cy="2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7B7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495" name="Freeform 39"/>
              <p:cNvSpPr>
                <a:spLocks/>
              </p:cNvSpPr>
              <p:nvPr/>
            </p:nvSpPr>
            <p:spPr bwMode="auto">
              <a:xfrm>
                <a:off x="2028" y="1792"/>
                <a:ext cx="405" cy="312"/>
              </a:xfrm>
              <a:custGeom>
                <a:avLst/>
                <a:gdLst/>
                <a:ahLst/>
                <a:cxnLst>
                  <a:cxn ang="0">
                    <a:pos x="6" y="104"/>
                  </a:cxn>
                  <a:cxn ang="0">
                    <a:pos x="11" y="129"/>
                  </a:cxn>
                  <a:cxn ang="0">
                    <a:pos x="168" y="28"/>
                  </a:cxn>
                  <a:cxn ang="0">
                    <a:pos x="157" y="0"/>
                  </a:cxn>
                  <a:cxn ang="0">
                    <a:pos x="156" y="0"/>
                  </a:cxn>
                  <a:cxn ang="0">
                    <a:pos x="0" y="94"/>
                  </a:cxn>
                  <a:cxn ang="0">
                    <a:pos x="6" y="104"/>
                  </a:cxn>
                </a:cxnLst>
                <a:rect l="0" t="0" r="r" b="b"/>
                <a:pathLst>
                  <a:path w="168" h="129">
                    <a:moveTo>
                      <a:pt x="6" y="104"/>
                    </a:moveTo>
                    <a:cubicBezTo>
                      <a:pt x="8" y="110"/>
                      <a:pt x="11" y="120"/>
                      <a:pt x="11" y="129"/>
                    </a:cubicBezTo>
                    <a:cubicBezTo>
                      <a:pt x="34" y="116"/>
                      <a:pt x="130" y="62"/>
                      <a:pt x="168" y="28"/>
                    </a:cubicBezTo>
                    <a:cubicBezTo>
                      <a:pt x="165" y="17"/>
                      <a:pt x="161" y="7"/>
                      <a:pt x="157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1" y="26"/>
                      <a:pt x="47" y="94"/>
                      <a:pt x="0" y="94"/>
                    </a:cubicBezTo>
                    <a:cubicBezTo>
                      <a:pt x="3" y="97"/>
                      <a:pt x="5" y="100"/>
                      <a:pt x="6" y="104"/>
                    </a:cubicBezTo>
                    <a:close/>
                  </a:path>
                </a:pathLst>
              </a:custGeom>
              <a:solidFill>
                <a:srgbClr val="A3C5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496" name="Freeform 40"/>
              <p:cNvSpPr>
                <a:spLocks/>
              </p:cNvSpPr>
              <p:nvPr/>
            </p:nvSpPr>
            <p:spPr bwMode="auto">
              <a:xfrm>
                <a:off x="2768" y="2721"/>
                <a:ext cx="251" cy="651"/>
              </a:xfrm>
              <a:custGeom>
                <a:avLst/>
                <a:gdLst/>
                <a:ahLst/>
                <a:cxnLst>
                  <a:cxn ang="0">
                    <a:pos x="7" y="17"/>
                  </a:cxn>
                  <a:cxn ang="0">
                    <a:pos x="19" y="29"/>
                  </a:cxn>
                  <a:cxn ang="0">
                    <a:pos x="11" y="43"/>
                  </a:cxn>
                  <a:cxn ang="0">
                    <a:pos x="9" y="53"/>
                  </a:cxn>
                  <a:cxn ang="0">
                    <a:pos x="9" y="65"/>
                  </a:cxn>
                  <a:cxn ang="0">
                    <a:pos x="10" y="79"/>
                  </a:cxn>
                  <a:cxn ang="0">
                    <a:pos x="12" y="93"/>
                  </a:cxn>
                  <a:cxn ang="0">
                    <a:pos x="18" y="107"/>
                  </a:cxn>
                  <a:cxn ang="0">
                    <a:pos x="17" y="122"/>
                  </a:cxn>
                  <a:cxn ang="0">
                    <a:pos x="17" y="136"/>
                  </a:cxn>
                  <a:cxn ang="0">
                    <a:pos x="11" y="142"/>
                  </a:cxn>
                  <a:cxn ang="0">
                    <a:pos x="14" y="150"/>
                  </a:cxn>
                  <a:cxn ang="0">
                    <a:pos x="16" y="166"/>
                  </a:cxn>
                  <a:cxn ang="0">
                    <a:pos x="21" y="179"/>
                  </a:cxn>
                  <a:cxn ang="0">
                    <a:pos x="23" y="194"/>
                  </a:cxn>
                  <a:cxn ang="0">
                    <a:pos x="21" y="211"/>
                  </a:cxn>
                  <a:cxn ang="0">
                    <a:pos x="17" y="226"/>
                  </a:cxn>
                  <a:cxn ang="0">
                    <a:pos x="21" y="239"/>
                  </a:cxn>
                  <a:cxn ang="0">
                    <a:pos x="20" y="257"/>
                  </a:cxn>
                  <a:cxn ang="0">
                    <a:pos x="18" y="265"/>
                  </a:cxn>
                  <a:cxn ang="0">
                    <a:pos x="25" y="269"/>
                  </a:cxn>
                  <a:cxn ang="0">
                    <a:pos x="47" y="267"/>
                  </a:cxn>
                  <a:cxn ang="0">
                    <a:pos x="58" y="267"/>
                  </a:cxn>
                  <a:cxn ang="0">
                    <a:pos x="70" y="270"/>
                  </a:cxn>
                  <a:cxn ang="0">
                    <a:pos x="73" y="256"/>
                  </a:cxn>
                  <a:cxn ang="0">
                    <a:pos x="76" y="239"/>
                  </a:cxn>
                  <a:cxn ang="0">
                    <a:pos x="79" y="226"/>
                  </a:cxn>
                  <a:cxn ang="0">
                    <a:pos x="82" y="209"/>
                  </a:cxn>
                  <a:cxn ang="0">
                    <a:pos x="83" y="199"/>
                  </a:cxn>
                  <a:cxn ang="0">
                    <a:pos x="82" y="196"/>
                  </a:cxn>
                  <a:cxn ang="0">
                    <a:pos x="85" y="190"/>
                  </a:cxn>
                  <a:cxn ang="0">
                    <a:pos x="85" y="179"/>
                  </a:cxn>
                  <a:cxn ang="0">
                    <a:pos x="88" y="175"/>
                  </a:cxn>
                  <a:cxn ang="0">
                    <a:pos x="87" y="168"/>
                  </a:cxn>
                  <a:cxn ang="0">
                    <a:pos x="91" y="148"/>
                  </a:cxn>
                  <a:cxn ang="0">
                    <a:pos x="93" y="139"/>
                  </a:cxn>
                  <a:cxn ang="0">
                    <a:pos x="91" y="134"/>
                  </a:cxn>
                  <a:cxn ang="0">
                    <a:pos x="92" y="127"/>
                  </a:cxn>
                  <a:cxn ang="0">
                    <a:pos x="91" y="122"/>
                  </a:cxn>
                  <a:cxn ang="0">
                    <a:pos x="92" y="118"/>
                  </a:cxn>
                  <a:cxn ang="0">
                    <a:pos x="90" y="106"/>
                  </a:cxn>
                  <a:cxn ang="0">
                    <a:pos x="90" y="107"/>
                  </a:cxn>
                  <a:cxn ang="0">
                    <a:pos x="88" y="103"/>
                  </a:cxn>
                  <a:cxn ang="0">
                    <a:pos x="94" y="86"/>
                  </a:cxn>
                  <a:cxn ang="0">
                    <a:pos x="95" y="77"/>
                  </a:cxn>
                  <a:cxn ang="0">
                    <a:pos x="96" y="63"/>
                  </a:cxn>
                  <a:cxn ang="0">
                    <a:pos x="96" y="52"/>
                  </a:cxn>
                  <a:cxn ang="0">
                    <a:pos x="101" y="38"/>
                  </a:cxn>
                  <a:cxn ang="0">
                    <a:pos x="101" y="39"/>
                  </a:cxn>
                  <a:cxn ang="0">
                    <a:pos x="104" y="27"/>
                  </a:cxn>
                  <a:cxn ang="0">
                    <a:pos x="100" y="17"/>
                  </a:cxn>
                  <a:cxn ang="0">
                    <a:pos x="100" y="5"/>
                  </a:cxn>
                  <a:cxn ang="0">
                    <a:pos x="89" y="4"/>
                  </a:cxn>
                  <a:cxn ang="0">
                    <a:pos x="32" y="7"/>
                  </a:cxn>
                  <a:cxn ang="0">
                    <a:pos x="6" y="16"/>
                  </a:cxn>
                </a:cxnLst>
                <a:rect l="0" t="0" r="r" b="b"/>
                <a:pathLst>
                  <a:path w="104" h="270">
                    <a:moveTo>
                      <a:pt x="7" y="17"/>
                    </a:moveTo>
                    <a:cubicBezTo>
                      <a:pt x="6" y="25"/>
                      <a:pt x="12" y="28"/>
                      <a:pt x="19" y="29"/>
                    </a:cubicBezTo>
                    <a:cubicBezTo>
                      <a:pt x="13" y="30"/>
                      <a:pt x="1" y="37"/>
                      <a:pt x="11" y="43"/>
                    </a:cubicBezTo>
                    <a:cubicBezTo>
                      <a:pt x="5" y="43"/>
                      <a:pt x="4" y="50"/>
                      <a:pt x="9" y="53"/>
                    </a:cubicBezTo>
                    <a:cubicBezTo>
                      <a:pt x="0" y="52"/>
                      <a:pt x="5" y="63"/>
                      <a:pt x="9" y="65"/>
                    </a:cubicBezTo>
                    <a:cubicBezTo>
                      <a:pt x="5" y="70"/>
                      <a:pt x="4" y="76"/>
                      <a:pt x="10" y="79"/>
                    </a:cubicBezTo>
                    <a:cubicBezTo>
                      <a:pt x="2" y="83"/>
                      <a:pt x="8" y="89"/>
                      <a:pt x="12" y="93"/>
                    </a:cubicBezTo>
                    <a:cubicBezTo>
                      <a:pt x="0" y="98"/>
                      <a:pt x="13" y="105"/>
                      <a:pt x="18" y="107"/>
                    </a:cubicBezTo>
                    <a:cubicBezTo>
                      <a:pt x="10" y="111"/>
                      <a:pt x="10" y="116"/>
                      <a:pt x="17" y="122"/>
                    </a:cubicBezTo>
                    <a:cubicBezTo>
                      <a:pt x="9" y="124"/>
                      <a:pt x="13" y="134"/>
                      <a:pt x="17" y="136"/>
                    </a:cubicBezTo>
                    <a:cubicBezTo>
                      <a:pt x="16" y="139"/>
                      <a:pt x="11" y="138"/>
                      <a:pt x="11" y="142"/>
                    </a:cubicBezTo>
                    <a:cubicBezTo>
                      <a:pt x="10" y="145"/>
                      <a:pt x="12" y="148"/>
                      <a:pt x="14" y="150"/>
                    </a:cubicBezTo>
                    <a:cubicBezTo>
                      <a:pt x="5" y="153"/>
                      <a:pt x="13" y="162"/>
                      <a:pt x="16" y="166"/>
                    </a:cubicBezTo>
                    <a:cubicBezTo>
                      <a:pt x="11" y="169"/>
                      <a:pt x="16" y="178"/>
                      <a:pt x="21" y="179"/>
                    </a:cubicBezTo>
                    <a:cubicBezTo>
                      <a:pt x="16" y="183"/>
                      <a:pt x="13" y="194"/>
                      <a:pt x="23" y="194"/>
                    </a:cubicBezTo>
                    <a:cubicBezTo>
                      <a:pt x="16" y="195"/>
                      <a:pt x="12" y="210"/>
                      <a:pt x="21" y="211"/>
                    </a:cubicBezTo>
                    <a:cubicBezTo>
                      <a:pt x="15" y="214"/>
                      <a:pt x="18" y="221"/>
                      <a:pt x="17" y="226"/>
                    </a:cubicBezTo>
                    <a:cubicBezTo>
                      <a:pt x="17" y="230"/>
                      <a:pt x="14" y="237"/>
                      <a:pt x="21" y="239"/>
                    </a:cubicBezTo>
                    <a:cubicBezTo>
                      <a:pt x="14" y="241"/>
                      <a:pt x="16" y="253"/>
                      <a:pt x="20" y="257"/>
                    </a:cubicBezTo>
                    <a:cubicBezTo>
                      <a:pt x="16" y="258"/>
                      <a:pt x="17" y="262"/>
                      <a:pt x="18" y="265"/>
                    </a:cubicBezTo>
                    <a:cubicBezTo>
                      <a:pt x="20" y="269"/>
                      <a:pt x="22" y="269"/>
                      <a:pt x="25" y="269"/>
                    </a:cubicBezTo>
                    <a:cubicBezTo>
                      <a:pt x="32" y="268"/>
                      <a:pt x="39" y="267"/>
                      <a:pt x="47" y="267"/>
                    </a:cubicBezTo>
                    <a:cubicBezTo>
                      <a:pt x="50" y="267"/>
                      <a:pt x="55" y="266"/>
                      <a:pt x="58" y="267"/>
                    </a:cubicBezTo>
                    <a:cubicBezTo>
                      <a:pt x="62" y="268"/>
                      <a:pt x="65" y="270"/>
                      <a:pt x="70" y="270"/>
                    </a:cubicBezTo>
                    <a:cubicBezTo>
                      <a:pt x="78" y="269"/>
                      <a:pt x="79" y="260"/>
                      <a:pt x="73" y="256"/>
                    </a:cubicBezTo>
                    <a:cubicBezTo>
                      <a:pt x="79" y="253"/>
                      <a:pt x="83" y="242"/>
                      <a:pt x="76" y="239"/>
                    </a:cubicBezTo>
                    <a:cubicBezTo>
                      <a:pt x="81" y="239"/>
                      <a:pt x="81" y="229"/>
                      <a:pt x="79" y="226"/>
                    </a:cubicBezTo>
                    <a:cubicBezTo>
                      <a:pt x="86" y="222"/>
                      <a:pt x="82" y="213"/>
                      <a:pt x="82" y="209"/>
                    </a:cubicBezTo>
                    <a:cubicBezTo>
                      <a:pt x="82" y="205"/>
                      <a:pt x="83" y="202"/>
                      <a:pt x="83" y="199"/>
                    </a:cubicBezTo>
                    <a:cubicBezTo>
                      <a:pt x="83" y="198"/>
                      <a:pt x="81" y="197"/>
                      <a:pt x="82" y="196"/>
                    </a:cubicBezTo>
                    <a:cubicBezTo>
                      <a:pt x="82" y="195"/>
                      <a:pt x="84" y="191"/>
                      <a:pt x="85" y="190"/>
                    </a:cubicBezTo>
                    <a:cubicBezTo>
                      <a:pt x="86" y="186"/>
                      <a:pt x="84" y="183"/>
                      <a:pt x="85" y="179"/>
                    </a:cubicBezTo>
                    <a:cubicBezTo>
                      <a:pt x="85" y="178"/>
                      <a:pt x="87" y="176"/>
                      <a:pt x="88" y="175"/>
                    </a:cubicBezTo>
                    <a:cubicBezTo>
                      <a:pt x="88" y="172"/>
                      <a:pt x="87" y="170"/>
                      <a:pt x="87" y="168"/>
                    </a:cubicBezTo>
                    <a:cubicBezTo>
                      <a:pt x="87" y="162"/>
                      <a:pt x="95" y="156"/>
                      <a:pt x="91" y="148"/>
                    </a:cubicBezTo>
                    <a:cubicBezTo>
                      <a:pt x="95" y="147"/>
                      <a:pt x="94" y="141"/>
                      <a:pt x="93" y="139"/>
                    </a:cubicBezTo>
                    <a:cubicBezTo>
                      <a:pt x="93" y="137"/>
                      <a:pt x="91" y="135"/>
                      <a:pt x="91" y="134"/>
                    </a:cubicBezTo>
                    <a:cubicBezTo>
                      <a:pt x="90" y="132"/>
                      <a:pt x="93" y="129"/>
                      <a:pt x="92" y="127"/>
                    </a:cubicBezTo>
                    <a:cubicBezTo>
                      <a:pt x="92" y="125"/>
                      <a:pt x="91" y="124"/>
                      <a:pt x="91" y="122"/>
                    </a:cubicBezTo>
                    <a:cubicBezTo>
                      <a:pt x="90" y="120"/>
                      <a:pt x="92" y="120"/>
                      <a:pt x="92" y="118"/>
                    </a:cubicBezTo>
                    <a:cubicBezTo>
                      <a:pt x="92" y="114"/>
                      <a:pt x="92" y="108"/>
                      <a:pt x="90" y="106"/>
                    </a:cubicBezTo>
                    <a:cubicBezTo>
                      <a:pt x="89" y="106"/>
                      <a:pt x="89" y="106"/>
                      <a:pt x="90" y="107"/>
                    </a:cubicBezTo>
                    <a:cubicBezTo>
                      <a:pt x="89" y="106"/>
                      <a:pt x="88" y="104"/>
                      <a:pt x="88" y="103"/>
                    </a:cubicBezTo>
                    <a:cubicBezTo>
                      <a:pt x="94" y="101"/>
                      <a:pt x="93" y="90"/>
                      <a:pt x="94" y="86"/>
                    </a:cubicBezTo>
                    <a:cubicBezTo>
                      <a:pt x="95" y="83"/>
                      <a:pt x="95" y="80"/>
                      <a:pt x="95" y="77"/>
                    </a:cubicBezTo>
                    <a:cubicBezTo>
                      <a:pt x="96" y="72"/>
                      <a:pt x="101" y="67"/>
                      <a:pt x="96" y="63"/>
                    </a:cubicBezTo>
                    <a:cubicBezTo>
                      <a:pt x="101" y="61"/>
                      <a:pt x="98" y="55"/>
                      <a:pt x="96" y="52"/>
                    </a:cubicBezTo>
                    <a:cubicBezTo>
                      <a:pt x="101" y="50"/>
                      <a:pt x="102" y="43"/>
                      <a:pt x="101" y="38"/>
                    </a:cubicBezTo>
                    <a:cubicBezTo>
                      <a:pt x="101" y="38"/>
                      <a:pt x="101" y="39"/>
                      <a:pt x="101" y="39"/>
                    </a:cubicBezTo>
                    <a:cubicBezTo>
                      <a:pt x="104" y="35"/>
                      <a:pt x="104" y="31"/>
                      <a:pt x="104" y="27"/>
                    </a:cubicBezTo>
                    <a:cubicBezTo>
                      <a:pt x="103" y="24"/>
                      <a:pt x="103" y="18"/>
                      <a:pt x="100" y="17"/>
                    </a:cubicBezTo>
                    <a:cubicBezTo>
                      <a:pt x="104" y="14"/>
                      <a:pt x="103" y="8"/>
                      <a:pt x="100" y="5"/>
                    </a:cubicBezTo>
                    <a:cubicBezTo>
                      <a:pt x="97" y="0"/>
                      <a:pt x="94" y="2"/>
                      <a:pt x="89" y="4"/>
                    </a:cubicBezTo>
                    <a:cubicBezTo>
                      <a:pt x="79" y="6"/>
                      <a:pt x="42" y="6"/>
                      <a:pt x="32" y="7"/>
                    </a:cubicBezTo>
                    <a:cubicBezTo>
                      <a:pt x="15" y="8"/>
                      <a:pt x="10" y="9"/>
                      <a:pt x="6" y="16"/>
                    </a:cubicBezTo>
                  </a:path>
                </a:pathLst>
              </a:custGeom>
              <a:solidFill>
                <a:srgbClr val="B343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497" name="Freeform 41"/>
              <p:cNvSpPr>
                <a:spLocks/>
              </p:cNvSpPr>
              <p:nvPr/>
            </p:nvSpPr>
            <p:spPr bwMode="auto">
              <a:xfrm>
                <a:off x="2700" y="2646"/>
                <a:ext cx="169" cy="535"/>
              </a:xfrm>
              <a:custGeom>
                <a:avLst/>
                <a:gdLst/>
                <a:ahLst/>
                <a:cxnLst>
                  <a:cxn ang="0">
                    <a:pos x="14" y="144"/>
                  </a:cxn>
                  <a:cxn ang="0">
                    <a:pos x="17" y="153"/>
                  </a:cxn>
                  <a:cxn ang="0">
                    <a:pos x="16" y="162"/>
                  </a:cxn>
                  <a:cxn ang="0">
                    <a:pos x="19" y="169"/>
                  </a:cxn>
                  <a:cxn ang="0">
                    <a:pos x="18" y="181"/>
                  </a:cxn>
                  <a:cxn ang="0">
                    <a:pos x="22" y="191"/>
                  </a:cxn>
                  <a:cxn ang="0">
                    <a:pos x="27" y="207"/>
                  </a:cxn>
                  <a:cxn ang="0">
                    <a:pos x="29" y="221"/>
                  </a:cxn>
                  <a:cxn ang="0">
                    <a:pos x="29" y="222"/>
                  </a:cxn>
                  <a:cxn ang="0">
                    <a:pos x="29" y="222"/>
                  </a:cxn>
                  <a:cxn ang="0">
                    <a:pos x="32" y="209"/>
                  </a:cxn>
                  <a:cxn ang="0">
                    <a:pos x="29" y="199"/>
                  </a:cxn>
                  <a:cxn ang="0">
                    <a:pos x="30" y="195"/>
                  </a:cxn>
                  <a:cxn ang="0">
                    <a:pos x="28" y="191"/>
                  </a:cxn>
                  <a:cxn ang="0">
                    <a:pos x="28" y="181"/>
                  </a:cxn>
                  <a:cxn ang="0">
                    <a:pos x="29" y="178"/>
                  </a:cxn>
                  <a:cxn ang="0">
                    <a:pos x="27" y="170"/>
                  </a:cxn>
                  <a:cxn ang="0">
                    <a:pos x="29" y="166"/>
                  </a:cxn>
                  <a:cxn ang="0">
                    <a:pos x="29" y="164"/>
                  </a:cxn>
                  <a:cxn ang="0">
                    <a:pos x="25" y="154"/>
                  </a:cxn>
                  <a:cxn ang="0">
                    <a:pos x="27" y="151"/>
                  </a:cxn>
                  <a:cxn ang="0">
                    <a:pos x="26" y="148"/>
                  </a:cxn>
                  <a:cxn ang="0">
                    <a:pos x="24" y="137"/>
                  </a:cxn>
                  <a:cxn ang="0">
                    <a:pos x="21" y="129"/>
                  </a:cxn>
                  <a:cxn ang="0">
                    <a:pos x="20" y="118"/>
                  </a:cxn>
                  <a:cxn ang="0">
                    <a:pos x="19" y="110"/>
                  </a:cxn>
                  <a:cxn ang="0">
                    <a:pos x="19" y="103"/>
                  </a:cxn>
                  <a:cxn ang="0">
                    <a:pos x="18" y="98"/>
                  </a:cxn>
                  <a:cxn ang="0">
                    <a:pos x="20" y="94"/>
                  </a:cxn>
                  <a:cxn ang="0">
                    <a:pos x="17" y="86"/>
                  </a:cxn>
                  <a:cxn ang="0">
                    <a:pos x="17" y="78"/>
                  </a:cxn>
                  <a:cxn ang="0">
                    <a:pos x="18" y="69"/>
                  </a:cxn>
                  <a:cxn ang="0">
                    <a:pos x="18" y="61"/>
                  </a:cxn>
                  <a:cxn ang="0">
                    <a:pos x="19" y="55"/>
                  </a:cxn>
                  <a:cxn ang="0">
                    <a:pos x="19" y="56"/>
                  </a:cxn>
                  <a:cxn ang="0">
                    <a:pos x="19" y="54"/>
                  </a:cxn>
                  <a:cxn ang="0">
                    <a:pos x="19" y="55"/>
                  </a:cxn>
                  <a:cxn ang="0">
                    <a:pos x="22" y="37"/>
                  </a:cxn>
                  <a:cxn ang="0">
                    <a:pos x="39" y="30"/>
                  </a:cxn>
                  <a:cxn ang="0">
                    <a:pos x="61" y="23"/>
                  </a:cxn>
                  <a:cxn ang="0">
                    <a:pos x="69" y="0"/>
                  </a:cxn>
                  <a:cxn ang="0">
                    <a:pos x="37" y="24"/>
                  </a:cxn>
                  <a:cxn ang="0">
                    <a:pos x="15" y="22"/>
                  </a:cxn>
                  <a:cxn ang="0">
                    <a:pos x="16" y="22"/>
                  </a:cxn>
                  <a:cxn ang="0">
                    <a:pos x="4" y="24"/>
                  </a:cxn>
                  <a:cxn ang="0">
                    <a:pos x="4" y="42"/>
                  </a:cxn>
                  <a:cxn ang="0">
                    <a:pos x="9" y="57"/>
                  </a:cxn>
                  <a:cxn ang="0">
                    <a:pos x="10" y="71"/>
                  </a:cxn>
                  <a:cxn ang="0">
                    <a:pos x="10" y="83"/>
                  </a:cxn>
                  <a:cxn ang="0">
                    <a:pos x="11" y="95"/>
                  </a:cxn>
                  <a:cxn ang="0">
                    <a:pos x="14" y="107"/>
                  </a:cxn>
                  <a:cxn ang="0">
                    <a:pos x="14" y="119"/>
                  </a:cxn>
                  <a:cxn ang="0">
                    <a:pos x="14" y="132"/>
                  </a:cxn>
                  <a:cxn ang="0">
                    <a:pos x="14" y="144"/>
                  </a:cxn>
                </a:cxnLst>
                <a:rect l="0" t="0" r="r" b="b"/>
                <a:pathLst>
                  <a:path w="70" h="222">
                    <a:moveTo>
                      <a:pt x="14" y="144"/>
                    </a:moveTo>
                    <a:cubicBezTo>
                      <a:pt x="15" y="146"/>
                      <a:pt x="17" y="151"/>
                      <a:pt x="17" y="153"/>
                    </a:cubicBezTo>
                    <a:cubicBezTo>
                      <a:pt x="17" y="156"/>
                      <a:pt x="16" y="159"/>
                      <a:pt x="16" y="162"/>
                    </a:cubicBezTo>
                    <a:cubicBezTo>
                      <a:pt x="17" y="164"/>
                      <a:pt x="19" y="166"/>
                      <a:pt x="19" y="169"/>
                    </a:cubicBezTo>
                    <a:cubicBezTo>
                      <a:pt x="19" y="173"/>
                      <a:pt x="18" y="177"/>
                      <a:pt x="18" y="181"/>
                    </a:cubicBezTo>
                    <a:cubicBezTo>
                      <a:pt x="19" y="185"/>
                      <a:pt x="22" y="187"/>
                      <a:pt x="22" y="191"/>
                    </a:cubicBezTo>
                    <a:cubicBezTo>
                      <a:pt x="22" y="199"/>
                      <a:pt x="26" y="203"/>
                      <a:pt x="27" y="207"/>
                    </a:cubicBezTo>
                    <a:cubicBezTo>
                      <a:pt x="27" y="210"/>
                      <a:pt x="26" y="216"/>
                      <a:pt x="29" y="221"/>
                    </a:cubicBezTo>
                    <a:cubicBezTo>
                      <a:pt x="29" y="222"/>
                      <a:pt x="29" y="222"/>
                      <a:pt x="29" y="222"/>
                    </a:cubicBezTo>
                    <a:cubicBezTo>
                      <a:pt x="29" y="222"/>
                      <a:pt x="29" y="222"/>
                      <a:pt x="29" y="222"/>
                    </a:cubicBezTo>
                    <a:cubicBezTo>
                      <a:pt x="30" y="217"/>
                      <a:pt x="28" y="212"/>
                      <a:pt x="32" y="209"/>
                    </a:cubicBezTo>
                    <a:cubicBezTo>
                      <a:pt x="30" y="206"/>
                      <a:pt x="29" y="203"/>
                      <a:pt x="29" y="199"/>
                    </a:cubicBezTo>
                    <a:cubicBezTo>
                      <a:pt x="29" y="198"/>
                      <a:pt x="30" y="196"/>
                      <a:pt x="30" y="195"/>
                    </a:cubicBezTo>
                    <a:cubicBezTo>
                      <a:pt x="30" y="193"/>
                      <a:pt x="30" y="194"/>
                      <a:pt x="28" y="191"/>
                    </a:cubicBezTo>
                    <a:cubicBezTo>
                      <a:pt x="27" y="188"/>
                      <a:pt x="27" y="185"/>
                      <a:pt x="28" y="181"/>
                    </a:cubicBezTo>
                    <a:cubicBezTo>
                      <a:pt x="28" y="180"/>
                      <a:pt x="29" y="179"/>
                      <a:pt x="29" y="178"/>
                    </a:cubicBezTo>
                    <a:cubicBezTo>
                      <a:pt x="29" y="175"/>
                      <a:pt x="27" y="173"/>
                      <a:pt x="27" y="170"/>
                    </a:cubicBezTo>
                    <a:cubicBezTo>
                      <a:pt x="28" y="169"/>
                      <a:pt x="29" y="167"/>
                      <a:pt x="29" y="166"/>
                    </a:cubicBezTo>
                    <a:cubicBezTo>
                      <a:pt x="29" y="165"/>
                      <a:pt x="29" y="166"/>
                      <a:pt x="29" y="164"/>
                    </a:cubicBezTo>
                    <a:cubicBezTo>
                      <a:pt x="28" y="161"/>
                      <a:pt x="25" y="158"/>
                      <a:pt x="25" y="154"/>
                    </a:cubicBezTo>
                    <a:cubicBezTo>
                      <a:pt x="26" y="153"/>
                      <a:pt x="27" y="152"/>
                      <a:pt x="27" y="151"/>
                    </a:cubicBezTo>
                    <a:cubicBezTo>
                      <a:pt x="27" y="149"/>
                      <a:pt x="26" y="149"/>
                      <a:pt x="26" y="148"/>
                    </a:cubicBezTo>
                    <a:cubicBezTo>
                      <a:pt x="25" y="144"/>
                      <a:pt x="24" y="141"/>
                      <a:pt x="24" y="137"/>
                    </a:cubicBezTo>
                    <a:cubicBezTo>
                      <a:pt x="24" y="134"/>
                      <a:pt x="22" y="133"/>
                      <a:pt x="21" y="129"/>
                    </a:cubicBezTo>
                    <a:cubicBezTo>
                      <a:pt x="18" y="125"/>
                      <a:pt x="20" y="122"/>
                      <a:pt x="20" y="118"/>
                    </a:cubicBezTo>
                    <a:cubicBezTo>
                      <a:pt x="20" y="115"/>
                      <a:pt x="18" y="114"/>
                      <a:pt x="19" y="110"/>
                    </a:cubicBezTo>
                    <a:cubicBezTo>
                      <a:pt x="20" y="107"/>
                      <a:pt x="20" y="106"/>
                      <a:pt x="19" y="103"/>
                    </a:cubicBezTo>
                    <a:cubicBezTo>
                      <a:pt x="19" y="101"/>
                      <a:pt x="18" y="99"/>
                      <a:pt x="18" y="98"/>
                    </a:cubicBezTo>
                    <a:cubicBezTo>
                      <a:pt x="19" y="96"/>
                      <a:pt x="20" y="95"/>
                      <a:pt x="20" y="94"/>
                    </a:cubicBezTo>
                    <a:cubicBezTo>
                      <a:pt x="20" y="91"/>
                      <a:pt x="18" y="88"/>
                      <a:pt x="17" y="86"/>
                    </a:cubicBezTo>
                    <a:cubicBezTo>
                      <a:pt x="17" y="83"/>
                      <a:pt x="18" y="81"/>
                      <a:pt x="17" y="78"/>
                    </a:cubicBezTo>
                    <a:cubicBezTo>
                      <a:pt x="16" y="74"/>
                      <a:pt x="17" y="73"/>
                      <a:pt x="18" y="69"/>
                    </a:cubicBezTo>
                    <a:cubicBezTo>
                      <a:pt x="18" y="67"/>
                      <a:pt x="18" y="64"/>
                      <a:pt x="18" y="61"/>
                    </a:cubicBezTo>
                    <a:cubicBezTo>
                      <a:pt x="18" y="59"/>
                      <a:pt x="21" y="56"/>
                      <a:pt x="19" y="55"/>
                    </a:cubicBezTo>
                    <a:cubicBezTo>
                      <a:pt x="19" y="55"/>
                      <a:pt x="19" y="55"/>
                      <a:pt x="19" y="56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8" y="49"/>
                      <a:pt x="19" y="42"/>
                      <a:pt x="22" y="37"/>
                    </a:cubicBezTo>
                    <a:cubicBezTo>
                      <a:pt x="25" y="31"/>
                      <a:pt x="33" y="31"/>
                      <a:pt x="39" y="30"/>
                    </a:cubicBezTo>
                    <a:cubicBezTo>
                      <a:pt x="47" y="30"/>
                      <a:pt x="55" y="29"/>
                      <a:pt x="61" y="23"/>
                    </a:cubicBezTo>
                    <a:cubicBezTo>
                      <a:pt x="70" y="17"/>
                      <a:pt x="70" y="9"/>
                      <a:pt x="69" y="0"/>
                    </a:cubicBezTo>
                    <a:cubicBezTo>
                      <a:pt x="65" y="12"/>
                      <a:pt x="54" y="24"/>
                      <a:pt x="37" y="24"/>
                    </a:cubicBezTo>
                    <a:cubicBezTo>
                      <a:pt x="29" y="24"/>
                      <a:pt x="22" y="24"/>
                      <a:pt x="15" y="22"/>
                    </a:cubicBezTo>
                    <a:cubicBezTo>
                      <a:pt x="15" y="22"/>
                      <a:pt x="15" y="22"/>
                      <a:pt x="16" y="22"/>
                    </a:cubicBezTo>
                    <a:cubicBezTo>
                      <a:pt x="14" y="22"/>
                      <a:pt x="6" y="19"/>
                      <a:pt x="4" y="24"/>
                    </a:cubicBezTo>
                    <a:cubicBezTo>
                      <a:pt x="0" y="32"/>
                      <a:pt x="6" y="35"/>
                      <a:pt x="4" y="42"/>
                    </a:cubicBezTo>
                    <a:cubicBezTo>
                      <a:pt x="3" y="48"/>
                      <a:pt x="6" y="53"/>
                      <a:pt x="9" y="57"/>
                    </a:cubicBezTo>
                    <a:cubicBezTo>
                      <a:pt x="11" y="59"/>
                      <a:pt x="9" y="66"/>
                      <a:pt x="10" y="71"/>
                    </a:cubicBezTo>
                    <a:cubicBezTo>
                      <a:pt x="10" y="75"/>
                      <a:pt x="9" y="79"/>
                      <a:pt x="10" y="83"/>
                    </a:cubicBezTo>
                    <a:cubicBezTo>
                      <a:pt x="11" y="88"/>
                      <a:pt x="10" y="92"/>
                      <a:pt x="11" y="95"/>
                    </a:cubicBezTo>
                    <a:cubicBezTo>
                      <a:pt x="11" y="98"/>
                      <a:pt x="13" y="101"/>
                      <a:pt x="14" y="107"/>
                    </a:cubicBezTo>
                    <a:cubicBezTo>
                      <a:pt x="15" y="111"/>
                      <a:pt x="14" y="115"/>
                      <a:pt x="14" y="119"/>
                    </a:cubicBezTo>
                    <a:cubicBezTo>
                      <a:pt x="15" y="125"/>
                      <a:pt x="14" y="130"/>
                      <a:pt x="14" y="132"/>
                    </a:cubicBezTo>
                    <a:cubicBezTo>
                      <a:pt x="14" y="135"/>
                      <a:pt x="13" y="139"/>
                      <a:pt x="14" y="144"/>
                    </a:cubicBezTo>
                    <a:close/>
                  </a:path>
                </a:pathLst>
              </a:custGeom>
              <a:solidFill>
                <a:srgbClr val="7D00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498" name="Freeform 42"/>
              <p:cNvSpPr>
                <a:spLocks/>
              </p:cNvSpPr>
              <p:nvPr/>
            </p:nvSpPr>
            <p:spPr bwMode="auto">
              <a:xfrm>
                <a:off x="2978" y="2689"/>
                <a:ext cx="84" cy="205"/>
              </a:xfrm>
              <a:custGeom>
                <a:avLst/>
                <a:gdLst/>
                <a:ahLst/>
                <a:cxnLst>
                  <a:cxn ang="0">
                    <a:pos x="32" y="6"/>
                  </a:cxn>
                  <a:cxn ang="0">
                    <a:pos x="19" y="4"/>
                  </a:cxn>
                  <a:cxn ang="0">
                    <a:pos x="20" y="4"/>
                  </a:cxn>
                  <a:cxn ang="0">
                    <a:pos x="0" y="6"/>
                  </a:cxn>
                  <a:cxn ang="0">
                    <a:pos x="2" y="7"/>
                  </a:cxn>
                  <a:cxn ang="0">
                    <a:pos x="18" y="7"/>
                  </a:cxn>
                  <a:cxn ang="0">
                    <a:pos x="24" y="16"/>
                  </a:cxn>
                  <a:cxn ang="0">
                    <a:pos x="23" y="23"/>
                  </a:cxn>
                  <a:cxn ang="0">
                    <a:pos x="24" y="30"/>
                  </a:cxn>
                  <a:cxn ang="0">
                    <a:pos x="20" y="42"/>
                  </a:cxn>
                  <a:cxn ang="0">
                    <a:pos x="20" y="60"/>
                  </a:cxn>
                  <a:cxn ang="0">
                    <a:pos x="17" y="84"/>
                  </a:cxn>
                  <a:cxn ang="0">
                    <a:pos x="18" y="85"/>
                  </a:cxn>
                  <a:cxn ang="0">
                    <a:pos x="21" y="77"/>
                  </a:cxn>
                  <a:cxn ang="0">
                    <a:pos x="21" y="65"/>
                  </a:cxn>
                  <a:cxn ang="0">
                    <a:pos x="25" y="53"/>
                  </a:cxn>
                  <a:cxn ang="0">
                    <a:pos x="26" y="39"/>
                  </a:cxn>
                  <a:cxn ang="0">
                    <a:pos x="29" y="24"/>
                  </a:cxn>
                  <a:cxn ang="0">
                    <a:pos x="32" y="6"/>
                  </a:cxn>
                </a:cxnLst>
                <a:rect l="0" t="0" r="r" b="b"/>
                <a:pathLst>
                  <a:path w="35" h="85">
                    <a:moveTo>
                      <a:pt x="32" y="6"/>
                    </a:moveTo>
                    <a:cubicBezTo>
                      <a:pt x="29" y="0"/>
                      <a:pt x="20" y="4"/>
                      <a:pt x="19" y="4"/>
                    </a:cubicBezTo>
                    <a:cubicBezTo>
                      <a:pt x="19" y="4"/>
                      <a:pt x="20" y="4"/>
                      <a:pt x="20" y="4"/>
                    </a:cubicBezTo>
                    <a:cubicBezTo>
                      <a:pt x="14" y="5"/>
                      <a:pt x="7" y="6"/>
                      <a:pt x="0" y="6"/>
                    </a:cubicBezTo>
                    <a:cubicBezTo>
                      <a:pt x="1" y="6"/>
                      <a:pt x="1" y="7"/>
                      <a:pt x="2" y="7"/>
                    </a:cubicBezTo>
                    <a:cubicBezTo>
                      <a:pt x="7" y="7"/>
                      <a:pt x="13" y="6"/>
                      <a:pt x="18" y="7"/>
                    </a:cubicBezTo>
                    <a:cubicBezTo>
                      <a:pt x="23" y="8"/>
                      <a:pt x="25" y="11"/>
                      <a:pt x="24" y="16"/>
                    </a:cubicBezTo>
                    <a:cubicBezTo>
                      <a:pt x="24" y="18"/>
                      <a:pt x="23" y="20"/>
                      <a:pt x="23" y="23"/>
                    </a:cubicBezTo>
                    <a:cubicBezTo>
                      <a:pt x="23" y="25"/>
                      <a:pt x="24" y="27"/>
                      <a:pt x="24" y="30"/>
                    </a:cubicBezTo>
                    <a:cubicBezTo>
                      <a:pt x="24" y="34"/>
                      <a:pt x="21" y="37"/>
                      <a:pt x="20" y="42"/>
                    </a:cubicBezTo>
                    <a:cubicBezTo>
                      <a:pt x="19" y="48"/>
                      <a:pt x="20" y="54"/>
                      <a:pt x="20" y="60"/>
                    </a:cubicBezTo>
                    <a:cubicBezTo>
                      <a:pt x="20" y="67"/>
                      <a:pt x="19" y="77"/>
                      <a:pt x="17" y="84"/>
                    </a:cubicBezTo>
                    <a:cubicBezTo>
                      <a:pt x="17" y="84"/>
                      <a:pt x="18" y="85"/>
                      <a:pt x="18" y="85"/>
                    </a:cubicBezTo>
                    <a:cubicBezTo>
                      <a:pt x="19" y="82"/>
                      <a:pt x="20" y="79"/>
                      <a:pt x="21" y="77"/>
                    </a:cubicBezTo>
                    <a:cubicBezTo>
                      <a:pt x="21" y="74"/>
                      <a:pt x="20" y="70"/>
                      <a:pt x="21" y="65"/>
                    </a:cubicBezTo>
                    <a:cubicBezTo>
                      <a:pt x="22" y="61"/>
                      <a:pt x="25" y="57"/>
                      <a:pt x="25" y="53"/>
                    </a:cubicBezTo>
                    <a:cubicBezTo>
                      <a:pt x="26" y="48"/>
                      <a:pt x="24" y="41"/>
                      <a:pt x="26" y="39"/>
                    </a:cubicBezTo>
                    <a:cubicBezTo>
                      <a:pt x="28" y="35"/>
                      <a:pt x="30" y="31"/>
                      <a:pt x="29" y="24"/>
                    </a:cubicBezTo>
                    <a:cubicBezTo>
                      <a:pt x="28" y="18"/>
                      <a:pt x="35" y="12"/>
                      <a:pt x="32" y="6"/>
                    </a:cubicBezTo>
                    <a:close/>
                  </a:path>
                </a:pathLst>
              </a:custGeom>
              <a:solidFill>
                <a:srgbClr val="7D00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499" name="Freeform 43"/>
              <p:cNvSpPr>
                <a:spLocks/>
              </p:cNvSpPr>
              <p:nvPr/>
            </p:nvSpPr>
            <p:spPr bwMode="auto">
              <a:xfrm>
                <a:off x="2344" y="1636"/>
                <a:ext cx="920" cy="1085"/>
              </a:xfrm>
              <a:custGeom>
                <a:avLst/>
                <a:gdLst/>
                <a:ahLst/>
                <a:cxnLst>
                  <a:cxn ang="0">
                    <a:pos x="376" y="14"/>
                  </a:cxn>
                  <a:cxn ang="0">
                    <a:pos x="340" y="15"/>
                  </a:cxn>
                  <a:cxn ang="0">
                    <a:pos x="318" y="10"/>
                  </a:cxn>
                  <a:cxn ang="0">
                    <a:pos x="302" y="13"/>
                  </a:cxn>
                  <a:cxn ang="0">
                    <a:pos x="294" y="6"/>
                  </a:cxn>
                  <a:cxn ang="0">
                    <a:pos x="280" y="8"/>
                  </a:cxn>
                  <a:cxn ang="0">
                    <a:pos x="271" y="5"/>
                  </a:cxn>
                  <a:cxn ang="0">
                    <a:pos x="263" y="2"/>
                  </a:cxn>
                  <a:cxn ang="0">
                    <a:pos x="250" y="2"/>
                  </a:cxn>
                  <a:cxn ang="0">
                    <a:pos x="241" y="1"/>
                  </a:cxn>
                  <a:cxn ang="0">
                    <a:pos x="229" y="7"/>
                  </a:cxn>
                  <a:cxn ang="0">
                    <a:pos x="222" y="0"/>
                  </a:cxn>
                  <a:cxn ang="0">
                    <a:pos x="214" y="0"/>
                  </a:cxn>
                  <a:cxn ang="0">
                    <a:pos x="207" y="6"/>
                  </a:cxn>
                  <a:cxn ang="0">
                    <a:pos x="197" y="1"/>
                  </a:cxn>
                  <a:cxn ang="0">
                    <a:pos x="189" y="4"/>
                  </a:cxn>
                  <a:cxn ang="0">
                    <a:pos x="178" y="4"/>
                  </a:cxn>
                  <a:cxn ang="0">
                    <a:pos x="170" y="5"/>
                  </a:cxn>
                  <a:cxn ang="0">
                    <a:pos x="158" y="11"/>
                  </a:cxn>
                  <a:cxn ang="0">
                    <a:pos x="142" y="9"/>
                  </a:cxn>
                  <a:cxn ang="0">
                    <a:pos x="130" y="12"/>
                  </a:cxn>
                  <a:cxn ang="0">
                    <a:pos x="125" y="13"/>
                  </a:cxn>
                  <a:cxn ang="0">
                    <a:pos x="110" y="17"/>
                  </a:cxn>
                  <a:cxn ang="0">
                    <a:pos x="100" y="19"/>
                  </a:cxn>
                  <a:cxn ang="0">
                    <a:pos x="21" y="23"/>
                  </a:cxn>
                  <a:cxn ang="0">
                    <a:pos x="15" y="30"/>
                  </a:cxn>
                  <a:cxn ang="0">
                    <a:pos x="78" y="33"/>
                  </a:cxn>
                  <a:cxn ang="0">
                    <a:pos x="108" y="40"/>
                  </a:cxn>
                  <a:cxn ang="0">
                    <a:pos x="112" y="49"/>
                  </a:cxn>
                  <a:cxn ang="0">
                    <a:pos x="121" y="55"/>
                  </a:cxn>
                  <a:cxn ang="0">
                    <a:pos x="129" y="62"/>
                  </a:cxn>
                  <a:cxn ang="0">
                    <a:pos x="135" y="63"/>
                  </a:cxn>
                  <a:cxn ang="0">
                    <a:pos x="140" y="72"/>
                  </a:cxn>
                  <a:cxn ang="0">
                    <a:pos x="148" y="83"/>
                  </a:cxn>
                  <a:cxn ang="0">
                    <a:pos x="153" y="95"/>
                  </a:cxn>
                  <a:cxn ang="0">
                    <a:pos x="163" y="102"/>
                  </a:cxn>
                  <a:cxn ang="0">
                    <a:pos x="165" y="122"/>
                  </a:cxn>
                  <a:cxn ang="0">
                    <a:pos x="174" y="131"/>
                  </a:cxn>
                  <a:cxn ang="0">
                    <a:pos x="173" y="149"/>
                  </a:cxn>
                  <a:cxn ang="0">
                    <a:pos x="180" y="155"/>
                  </a:cxn>
                  <a:cxn ang="0">
                    <a:pos x="179" y="170"/>
                  </a:cxn>
                  <a:cxn ang="0">
                    <a:pos x="184" y="182"/>
                  </a:cxn>
                  <a:cxn ang="0">
                    <a:pos x="191" y="198"/>
                  </a:cxn>
                  <a:cxn ang="0">
                    <a:pos x="203" y="213"/>
                  </a:cxn>
                  <a:cxn ang="0">
                    <a:pos x="203" y="228"/>
                  </a:cxn>
                  <a:cxn ang="0">
                    <a:pos x="209" y="251"/>
                  </a:cxn>
                  <a:cxn ang="0">
                    <a:pos x="210" y="271"/>
                  </a:cxn>
                  <a:cxn ang="0">
                    <a:pos x="213" y="294"/>
                  </a:cxn>
                  <a:cxn ang="0">
                    <a:pos x="213" y="328"/>
                  </a:cxn>
                  <a:cxn ang="0">
                    <a:pos x="209" y="349"/>
                  </a:cxn>
                  <a:cxn ang="0">
                    <a:pos x="211" y="383"/>
                  </a:cxn>
                  <a:cxn ang="0">
                    <a:pos x="197" y="441"/>
                  </a:cxn>
                  <a:cxn ang="0">
                    <a:pos x="235" y="430"/>
                  </a:cxn>
                  <a:cxn ang="0">
                    <a:pos x="235" y="383"/>
                  </a:cxn>
                  <a:cxn ang="0">
                    <a:pos x="236" y="349"/>
                  </a:cxn>
                  <a:cxn ang="0">
                    <a:pos x="232" y="335"/>
                  </a:cxn>
                  <a:cxn ang="0">
                    <a:pos x="222" y="228"/>
                  </a:cxn>
                  <a:cxn ang="0">
                    <a:pos x="183" y="100"/>
                  </a:cxn>
                  <a:cxn ang="0">
                    <a:pos x="223" y="17"/>
                  </a:cxn>
                  <a:cxn ang="0">
                    <a:pos x="374" y="20"/>
                  </a:cxn>
                </a:cxnLst>
                <a:rect l="0" t="0" r="r" b="b"/>
                <a:pathLst>
                  <a:path w="382" h="450">
                    <a:moveTo>
                      <a:pt x="374" y="20"/>
                    </a:moveTo>
                    <a:cubicBezTo>
                      <a:pt x="377" y="19"/>
                      <a:pt x="380" y="17"/>
                      <a:pt x="382" y="15"/>
                    </a:cubicBezTo>
                    <a:cubicBezTo>
                      <a:pt x="380" y="15"/>
                      <a:pt x="379" y="15"/>
                      <a:pt x="376" y="14"/>
                    </a:cubicBezTo>
                    <a:cubicBezTo>
                      <a:pt x="364" y="10"/>
                      <a:pt x="359" y="14"/>
                      <a:pt x="350" y="18"/>
                    </a:cubicBezTo>
                    <a:cubicBezTo>
                      <a:pt x="347" y="19"/>
                      <a:pt x="341" y="16"/>
                      <a:pt x="340" y="15"/>
                    </a:cubicBezTo>
                    <a:cubicBezTo>
                      <a:pt x="340" y="15"/>
                      <a:pt x="340" y="15"/>
                      <a:pt x="340" y="15"/>
                    </a:cubicBezTo>
                    <a:cubicBezTo>
                      <a:pt x="337" y="14"/>
                      <a:pt x="333" y="13"/>
                      <a:pt x="329" y="12"/>
                    </a:cubicBezTo>
                    <a:cubicBezTo>
                      <a:pt x="329" y="12"/>
                      <a:pt x="326" y="14"/>
                      <a:pt x="325" y="14"/>
                    </a:cubicBezTo>
                    <a:cubicBezTo>
                      <a:pt x="321" y="16"/>
                      <a:pt x="320" y="13"/>
                      <a:pt x="318" y="10"/>
                    </a:cubicBezTo>
                    <a:cubicBezTo>
                      <a:pt x="315" y="9"/>
                      <a:pt x="311" y="9"/>
                      <a:pt x="307" y="8"/>
                    </a:cubicBezTo>
                    <a:cubicBezTo>
                      <a:pt x="306" y="8"/>
                      <a:pt x="304" y="9"/>
                      <a:pt x="304" y="10"/>
                    </a:cubicBezTo>
                    <a:cubicBezTo>
                      <a:pt x="304" y="11"/>
                      <a:pt x="304" y="12"/>
                      <a:pt x="302" y="13"/>
                    </a:cubicBezTo>
                    <a:cubicBezTo>
                      <a:pt x="300" y="14"/>
                      <a:pt x="298" y="11"/>
                      <a:pt x="297" y="10"/>
                    </a:cubicBezTo>
                    <a:cubicBezTo>
                      <a:pt x="296" y="8"/>
                      <a:pt x="296" y="7"/>
                      <a:pt x="295" y="6"/>
                    </a:cubicBezTo>
                    <a:cubicBezTo>
                      <a:pt x="295" y="6"/>
                      <a:pt x="294" y="6"/>
                      <a:pt x="294" y="6"/>
                    </a:cubicBezTo>
                    <a:cubicBezTo>
                      <a:pt x="290" y="5"/>
                      <a:pt x="286" y="5"/>
                      <a:pt x="282" y="4"/>
                    </a:cubicBezTo>
                    <a:cubicBezTo>
                      <a:pt x="281" y="4"/>
                      <a:pt x="280" y="5"/>
                      <a:pt x="280" y="6"/>
                    </a:cubicBezTo>
                    <a:cubicBezTo>
                      <a:pt x="280" y="7"/>
                      <a:pt x="280" y="7"/>
                      <a:pt x="280" y="8"/>
                    </a:cubicBezTo>
                    <a:cubicBezTo>
                      <a:pt x="277" y="10"/>
                      <a:pt x="277" y="7"/>
                      <a:pt x="277" y="4"/>
                    </a:cubicBezTo>
                    <a:cubicBezTo>
                      <a:pt x="276" y="4"/>
                      <a:pt x="275" y="3"/>
                      <a:pt x="274" y="3"/>
                    </a:cubicBezTo>
                    <a:cubicBezTo>
                      <a:pt x="273" y="3"/>
                      <a:pt x="271" y="4"/>
                      <a:pt x="271" y="5"/>
                    </a:cubicBezTo>
                    <a:cubicBezTo>
                      <a:pt x="271" y="8"/>
                      <a:pt x="271" y="12"/>
                      <a:pt x="267" y="7"/>
                    </a:cubicBezTo>
                    <a:cubicBezTo>
                      <a:pt x="267" y="7"/>
                      <a:pt x="266" y="6"/>
                      <a:pt x="266" y="5"/>
                    </a:cubicBezTo>
                    <a:cubicBezTo>
                      <a:pt x="266" y="4"/>
                      <a:pt x="264" y="2"/>
                      <a:pt x="263" y="2"/>
                    </a:cubicBezTo>
                    <a:cubicBezTo>
                      <a:pt x="260" y="2"/>
                      <a:pt x="256" y="2"/>
                      <a:pt x="252" y="1"/>
                    </a:cubicBezTo>
                    <a:cubicBezTo>
                      <a:pt x="252" y="1"/>
                      <a:pt x="251" y="1"/>
                      <a:pt x="251" y="2"/>
                    </a:cubicBezTo>
                    <a:cubicBezTo>
                      <a:pt x="250" y="2"/>
                      <a:pt x="250" y="2"/>
                      <a:pt x="250" y="2"/>
                    </a:cubicBezTo>
                    <a:cubicBezTo>
                      <a:pt x="250" y="3"/>
                      <a:pt x="250" y="4"/>
                      <a:pt x="250" y="5"/>
                    </a:cubicBezTo>
                    <a:cubicBezTo>
                      <a:pt x="250" y="10"/>
                      <a:pt x="245" y="9"/>
                      <a:pt x="243" y="3"/>
                    </a:cubicBezTo>
                    <a:cubicBezTo>
                      <a:pt x="243" y="2"/>
                      <a:pt x="241" y="1"/>
                      <a:pt x="241" y="1"/>
                    </a:cubicBezTo>
                    <a:cubicBezTo>
                      <a:pt x="239" y="0"/>
                      <a:pt x="238" y="0"/>
                      <a:pt x="236" y="0"/>
                    </a:cubicBezTo>
                    <a:cubicBezTo>
                      <a:pt x="236" y="0"/>
                      <a:pt x="234" y="1"/>
                      <a:pt x="234" y="2"/>
                    </a:cubicBezTo>
                    <a:cubicBezTo>
                      <a:pt x="234" y="6"/>
                      <a:pt x="234" y="11"/>
                      <a:pt x="229" y="7"/>
                    </a:cubicBezTo>
                    <a:cubicBezTo>
                      <a:pt x="228" y="6"/>
                      <a:pt x="228" y="4"/>
                      <a:pt x="228" y="2"/>
                    </a:cubicBezTo>
                    <a:cubicBezTo>
                      <a:pt x="228" y="1"/>
                      <a:pt x="226" y="0"/>
                      <a:pt x="225" y="0"/>
                    </a:cubicBezTo>
                    <a:cubicBezTo>
                      <a:pt x="224" y="0"/>
                      <a:pt x="223" y="0"/>
                      <a:pt x="222" y="0"/>
                    </a:cubicBezTo>
                    <a:cubicBezTo>
                      <a:pt x="222" y="2"/>
                      <a:pt x="222" y="3"/>
                      <a:pt x="221" y="3"/>
                    </a:cubicBezTo>
                    <a:cubicBezTo>
                      <a:pt x="219" y="4"/>
                      <a:pt x="218" y="3"/>
                      <a:pt x="217" y="2"/>
                    </a:cubicBezTo>
                    <a:cubicBezTo>
                      <a:pt x="217" y="1"/>
                      <a:pt x="215" y="0"/>
                      <a:pt x="214" y="0"/>
                    </a:cubicBezTo>
                    <a:cubicBezTo>
                      <a:pt x="213" y="0"/>
                      <a:pt x="211" y="0"/>
                      <a:pt x="209" y="1"/>
                    </a:cubicBezTo>
                    <a:cubicBezTo>
                      <a:pt x="208" y="1"/>
                      <a:pt x="207" y="2"/>
                      <a:pt x="207" y="3"/>
                    </a:cubicBezTo>
                    <a:cubicBezTo>
                      <a:pt x="207" y="4"/>
                      <a:pt x="207" y="5"/>
                      <a:pt x="207" y="6"/>
                    </a:cubicBezTo>
                    <a:cubicBezTo>
                      <a:pt x="207" y="8"/>
                      <a:pt x="206" y="11"/>
                      <a:pt x="202" y="9"/>
                    </a:cubicBezTo>
                    <a:cubicBezTo>
                      <a:pt x="201" y="8"/>
                      <a:pt x="201" y="5"/>
                      <a:pt x="201" y="3"/>
                    </a:cubicBezTo>
                    <a:cubicBezTo>
                      <a:pt x="201" y="3"/>
                      <a:pt x="198" y="1"/>
                      <a:pt x="197" y="1"/>
                    </a:cubicBezTo>
                    <a:cubicBezTo>
                      <a:pt x="196" y="2"/>
                      <a:pt x="194" y="2"/>
                      <a:pt x="192" y="2"/>
                    </a:cubicBezTo>
                    <a:cubicBezTo>
                      <a:pt x="192" y="3"/>
                      <a:pt x="192" y="5"/>
                      <a:pt x="193" y="6"/>
                    </a:cubicBezTo>
                    <a:cubicBezTo>
                      <a:pt x="189" y="8"/>
                      <a:pt x="189" y="6"/>
                      <a:pt x="189" y="4"/>
                    </a:cubicBezTo>
                    <a:cubicBezTo>
                      <a:pt x="188" y="4"/>
                      <a:pt x="186" y="3"/>
                      <a:pt x="185" y="3"/>
                    </a:cubicBezTo>
                    <a:cubicBezTo>
                      <a:pt x="183" y="3"/>
                      <a:pt x="181" y="3"/>
                      <a:pt x="178" y="4"/>
                    </a:cubicBezTo>
                    <a:cubicBezTo>
                      <a:pt x="178" y="4"/>
                      <a:pt x="178" y="4"/>
                      <a:pt x="178" y="4"/>
                    </a:cubicBezTo>
                    <a:cubicBezTo>
                      <a:pt x="177" y="6"/>
                      <a:pt x="181" y="11"/>
                      <a:pt x="176" y="10"/>
                    </a:cubicBezTo>
                    <a:cubicBezTo>
                      <a:pt x="174" y="10"/>
                      <a:pt x="173" y="8"/>
                      <a:pt x="173" y="6"/>
                    </a:cubicBezTo>
                    <a:cubicBezTo>
                      <a:pt x="173" y="6"/>
                      <a:pt x="171" y="5"/>
                      <a:pt x="170" y="5"/>
                    </a:cubicBezTo>
                    <a:cubicBezTo>
                      <a:pt x="167" y="5"/>
                      <a:pt x="164" y="6"/>
                      <a:pt x="161" y="6"/>
                    </a:cubicBezTo>
                    <a:cubicBezTo>
                      <a:pt x="161" y="6"/>
                      <a:pt x="160" y="7"/>
                      <a:pt x="160" y="8"/>
                    </a:cubicBezTo>
                    <a:cubicBezTo>
                      <a:pt x="160" y="9"/>
                      <a:pt x="160" y="10"/>
                      <a:pt x="158" y="11"/>
                    </a:cubicBezTo>
                    <a:cubicBezTo>
                      <a:pt x="156" y="12"/>
                      <a:pt x="155" y="11"/>
                      <a:pt x="155" y="9"/>
                    </a:cubicBezTo>
                    <a:cubicBezTo>
                      <a:pt x="154" y="9"/>
                      <a:pt x="152" y="7"/>
                      <a:pt x="151" y="8"/>
                    </a:cubicBezTo>
                    <a:cubicBezTo>
                      <a:pt x="148" y="8"/>
                      <a:pt x="145" y="9"/>
                      <a:pt x="142" y="9"/>
                    </a:cubicBezTo>
                    <a:cubicBezTo>
                      <a:pt x="142" y="11"/>
                      <a:pt x="142" y="13"/>
                      <a:pt x="141" y="14"/>
                    </a:cubicBezTo>
                    <a:cubicBezTo>
                      <a:pt x="138" y="16"/>
                      <a:pt x="137" y="11"/>
                      <a:pt x="136" y="10"/>
                    </a:cubicBezTo>
                    <a:cubicBezTo>
                      <a:pt x="134" y="11"/>
                      <a:pt x="132" y="11"/>
                      <a:pt x="130" y="12"/>
                    </a:cubicBezTo>
                    <a:cubicBezTo>
                      <a:pt x="129" y="14"/>
                      <a:pt x="131" y="16"/>
                      <a:pt x="131" y="19"/>
                    </a:cubicBezTo>
                    <a:cubicBezTo>
                      <a:pt x="125" y="21"/>
                      <a:pt x="127" y="15"/>
                      <a:pt x="126" y="13"/>
                    </a:cubicBezTo>
                    <a:cubicBezTo>
                      <a:pt x="126" y="13"/>
                      <a:pt x="126" y="13"/>
                      <a:pt x="125" y="13"/>
                    </a:cubicBezTo>
                    <a:cubicBezTo>
                      <a:pt x="122" y="13"/>
                      <a:pt x="119" y="14"/>
                      <a:pt x="116" y="15"/>
                    </a:cubicBezTo>
                    <a:cubicBezTo>
                      <a:pt x="116" y="16"/>
                      <a:pt x="117" y="18"/>
                      <a:pt x="115" y="19"/>
                    </a:cubicBezTo>
                    <a:cubicBezTo>
                      <a:pt x="113" y="20"/>
                      <a:pt x="112" y="18"/>
                      <a:pt x="110" y="17"/>
                    </a:cubicBezTo>
                    <a:cubicBezTo>
                      <a:pt x="110" y="17"/>
                      <a:pt x="110" y="17"/>
                      <a:pt x="109" y="16"/>
                    </a:cubicBezTo>
                    <a:cubicBezTo>
                      <a:pt x="107" y="17"/>
                      <a:pt x="104" y="18"/>
                      <a:pt x="101" y="19"/>
                    </a:cubicBezTo>
                    <a:cubicBezTo>
                      <a:pt x="101" y="19"/>
                      <a:pt x="100" y="19"/>
                      <a:pt x="100" y="19"/>
                    </a:cubicBezTo>
                    <a:cubicBezTo>
                      <a:pt x="92" y="20"/>
                      <a:pt x="88" y="16"/>
                      <a:pt x="79" y="16"/>
                    </a:cubicBezTo>
                    <a:cubicBezTo>
                      <a:pt x="70" y="16"/>
                      <a:pt x="59" y="17"/>
                      <a:pt x="47" y="20"/>
                    </a:cubicBezTo>
                    <a:cubicBezTo>
                      <a:pt x="35" y="23"/>
                      <a:pt x="38" y="23"/>
                      <a:pt x="21" y="23"/>
                    </a:cubicBezTo>
                    <a:cubicBezTo>
                      <a:pt x="15" y="23"/>
                      <a:pt x="8" y="23"/>
                      <a:pt x="1" y="24"/>
                    </a:cubicBezTo>
                    <a:cubicBezTo>
                      <a:pt x="1" y="24"/>
                      <a:pt x="1" y="25"/>
                      <a:pt x="1" y="25"/>
                    </a:cubicBezTo>
                    <a:cubicBezTo>
                      <a:pt x="0" y="28"/>
                      <a:pt x="14" y="28"/>
                      <a:pt x="15" y="30"/>
                    </a:cubicBezTo>
                    <a:cubicBezTo>
                      <a:pt x="16" y="33"/>
                      <a:pt x="3" y="38"/>
                      <a:pt x="5" y="40"/>
                    </a:cubicBezTo>
                    <a:cubicBezTo>
                      <a:pt x="14" y="38"/>
                      <a:pt x="31" y="33"/>
                      <a:pt x="47" y="31"/>
                    </a:cubicBezTo>
                    <a:cubicBezTo>
                      <a:pt x="61" y="30"/>
                      <a:pt x="74" y="34"/>
                      <a:pt x="78" y="33"/>
                    </a:cubicBezTo>
                    <a:cubicBezTo>
                      <a:pt x="88" y="32"/>
                      <a:pt x="98" y="37"/>
                      <a:pt x="101" y="38"/>
                    </a:cubicBezTo>
                    <a:cubicBezTo>
                      <a:pt x="102" y="40"/>
                      <a:pt x="104" y="41"/>
                      <a:pt x="105" y="40"/>
                    </a:cubicBezTo>
                    <a:cubicBezTo>
                      <a:pt x="106" y="40"/>
                      <a:pt x="107" y="40"/>
                      <a:pt x="108" y="40"/>
                    </a:cubicBezTo>
                    <a:cubicBezTo>
                      <a:pt x="108" y="40"/>
                      <a:pt x="109" y="40"/>
                      <a:pt x="109" y="41"/>
                    </a:cubicBezTo>
                    <a:cubicBezTo>
                      <a:pt x="110" y="41"/>
                      <a:pt x="110" y="41"/>
                      <a:pt x="110" y="42"/>
                    </a:cubicBezTo>
                    <a:cubicBezTo>
                      <a:pt x="111" y="44"/>
                      <a:pt x="108" y="49"/>
                      <a:pt x="112" y="49"/>
                    </a:cubicBezTo>
                    <a:cubicBezTo>
                      <a:pt x="114" y="49"/>
                      <a:pt x="116" y="48"/>
                      <a:pt x="118" y="47"/>
                    </a:cubicBezTo>
                    <a:cubicBezTo>
                      <a:pt x="119" y="48"/>
                      <a:pt x="120" y="49"/>
                      <a:pt x="121" y="50"/>
                    </a:cubicBezTo>
                    <a:cubicBezTo>
                      <a:pt x="121" y="52"/>
                      <a:pt x="119" y="54"/>
                      <a:pt x="121" y="55"/>
                    </a:cubicBezTo>
                    <a:cubicBezTo>
                      <a:pt x="123" y="57"/>
                      <a:pt x="125" y="56"/>
                      <a:pt x="127" y="55"/>
                    </a:cubicBezTo>
                    <a:cubicBezTo>
                      <a:pt x="128" y="56"/>
                      <a:pt x="129" y="58"/>
                      <a:pt x="131" y="59"/>
                    </a:cubicBezTo>
                    <a:cubicBezTo>
                      <a:pt x="130" y="60"/>
                      <a:pt x="129" y="61"/>
                      <a:pt x="129" y="62"/>
                    </a:cubicBezTo>
                    <a:cubicBezTo>
                      <a:pt x="130" y="65"/>
                      <a:pt x="132" y="64"/>
                      <a:pt x="134" y="62"/>
                    </a:cubicBezTo>
                    <a:cubicBezTo>
                      <a:pt x="134" y="62"/>
                      <a:pt x="135" y="63"/>
                      <a:pt x="135" y="63"/>
                    </a:cubicBezTo>
                    <a:cubicBezTo>
                      <a:pt x="135" y="63"/>
                      <a:pt x="135" y="63"/>
                      <a:pt x="135" y="63"/>
                    </a:cubicBezTo>
                    <a:cubicBezTo>
                      <a:pt x="133" y="65"/>
                      <a:pt x="134" y="68"/>
                      <a:pt x="136" y="69"/>
                    </a:cubicBezTo>
                    <a:cubicBezTo>
                      <a:pt x="137" y="70"/>
                      <a:pt x="138" y="70"/>
                      <a:pt x="138" y="70"/>
                    </a:cubicBezTo>
                    <a:cubicBezTo>
                      <a:pt x="139" y="70"/>
                      <a:pt x="139" y="71"/>
                      <a:pt x="140" y="72"/>
                    </a:cubicBezTo>
                    <a:cubicBezTo>
                      <a:pt x="141" y="74"/>
                      <a:pt x="141" y="74"/>
                      <a:pt x="142" y="74"/>
                    </a:cubicBezTo>
                    <a:cubicBezTo>
                      <a:pt x="141" y="76"/>
                      <a:pt x="141" y="77"/>
                      <a:pt x="143" y="79"/>
                    </a:cubicBezTo>
                    <a:cubicBezTo>
                      <a:pt x="144" y="81"/>
                      <a:pt x="146" y="83"/>
                      <a:pt x="148" y="83"/>
                    </a:cubicBezTo>
                    <a:cubicBezTo>
                      <a:pt x="149" y="85"/>
                      <a:pt x="150" y="87"/>
                      <a:pt x="152" y="88"/>
                    </a:cubicBezTo>
                    <a:cubicBezTo>
                      <a:pt x="152" y="89"/>
                      <a:pt x="151" y="89"/>
                      <a:pt x="151" y="89"/>
                    </a:cubicBezTo>
                    <a:cubicBezTo>
                      <a:pt x="150" y="91"/>
                      <a:pt x="152" y="94"/>
                      <a:pt x="153" y="95"/>
                    </a:cubicBezTo>
                    <a:cubicBezTo>
                      <a:pt x="154" y="96"/>
                      <a:pt x="156" y="98"/>
                      <a:pt x="157" y="98"/>
                    </a:cubicBezTo>
                    <a:cubicBezTo>
                      <a:pt x="159" y="99"/>
                      <a:pt x="159" y="98"/>
                      <a:pt x="160" y="97"/>
                    </a:cubicBezTo>
                    <a:cubicBezTo>
                      <a:pt x="161" y="99"/>
                      <a:pt x="162" y="100"/>
                      <a:pt x="163" y="102"/>
                    </a:cubicBezTo>
                    <a:cubicBezTo>
                      <a:pt x="161" y="103"/>
                      <a:pt x="158" y="105"/>
                      <a:pt x="158" y="106"/>
                    </a:cubicBezTo>
                    <a:cubicBezTo>
                      <a:pt x="158" y="108"/>
                      <a:pt x="161" y="112"/>
                      <a:pt x="162" y="111"/>
                    </a:cubicBezTo>
                    <a:cubicBezTo>
                      <a:pt x="169" y="111"/>
                      <a:pt x="164" y="119"/>
                      <a:pt x="165" y="122"/>
                    </a:cubicBezTo>
                    <a:cubicBezTo>
                      <a:pt x="165" y="124"/>
                      <a:pt x="166" y="127"/>
                      <a:pt x="168" y="127"/>
                    </a:cubicBezTo>
                    <a:cubicBezTo>
                      <a:pt x="170" y="129"/>
                      <a:pt x="168" y="128"/>
                      <a:pt x="170" y="127"/>
                    </a:cubicBezTo>
                    <a:cubicBezTo>
                      <a:pt x="171" y="127"/>
                      <a:pt x="174" y="129"/>
                      <a:pt x="174" y="131"/>
                    </a:cubicBezTo>
                    <a:cubicBezTo>
                      <a:pt x="175" y="132"/>
                      <a:pt x="174" y="135"/>
                      <a:pt x="173" y="136"/>
                    </a:cubicBezTo>
                    <a:cubicBezTo>
                      <a:pt x="170" y="137"/>
                      <a:pt x="168" y="138"/>
                      <a:pt x="168" y="141"/>
                    </a:cubicBezTo>
                    <a:cubicBezTo>
                      <a:pt x="169" y="143"/>
                      <a:pt x="169" y="149"/>
                      <a:pt x="173" y="149"/>
                    </a:cubicBezTo>
                    <a:cubicBezTo>
                      <a:pt x="174" y="149"/>
                      <a:pt x="175" y="149"/>
                      <a:pt x="175" y="148"/>
                    </a:cubicBezTo>
                    <a:cubicBezTo>
                      <a:pt x="176" y="147"/>
                      <a:pt x="179" y="148"/>
                      <a:pt x="179" y="150"/>
                    </a:cubicBezTo>
                    <a:cubicBezTo>
                      <a:pt x="179" y="151"/>
                      <a:pt x="179" y="153"/>
                      <a:pt x="180" y="155"/>
                    </a:cubicBezTo>
                    <a:cubicBezTo>
                      <a:pt x="179" y="155"/>
                      <a:pt x="178" y="156"/>
                      <a:pt x="178" y="158"/>
                    </a:cubicBezTo>
                    <a:cubicBezTo>
                      <a:pt x="177" y="160"/>
                      <a:pt x="176" y="166"/>
                      <a:pt x="177" y="168"/>
                    </a:cubicBezTo>
                    <a:cubicBezTo>
                      <a:pt x="178" y="169"/>
                      <a:pt x="178" y="169"/>
                      <a:pt x="179" y="170"/>
                    </a:cubicBezTo>
                    <a:cubicBezTo>
                      <a:pt x="179" y="170"/>
                      <a:pt x="179" y="170"/>
                      <a:pt x="179" y="170"/>
                    </a:cubicBezTo>
                    <a:cubicBezTo>
                      <a:pt x="182" y="171"/>
                      <a:pt x="185" y="173"/>
                      <a:pt x="185" y="175"/>
                    </a:cubicBezTo>
                    <a:cubicBezTo>
                      <a:pt x="186" y="178"/>
                      <a:pt x="184" y="180"/>
                      <a:pt x="184" y="182"/>
                    </a:cubicBezTo>
                    <a:cubicBezTo>
                      <a:pt x="185" y="186"/>
                      <a:pt x="192" y="187"/>
                      <a:pt x="194" y="190"/>
                    </a:cubicBezTo>
                    <a:cubicBezTo>
                      <a:pt x="194" y="192"/>
                      <a:pt x="193" y="194"/>
                      <a:pt x="191" y="196"/>
                    </a:cubicBezTo>
                    <a:cubicBezTo>
                      <a:pt x="191" y="197"/>
                      <a:pt x="191" y="198"/>
                      <a:pt x="191" y="198"/>
                    </a:cubicBezTo>
                    <a:cubicBezTo>
                      <a:pt x="190" y="202"/>
                      <a:pt x="197" y="200"/>
                      <a:pt x="197" y="203"/>
                    </a:cubicBezTo>
                    <a:cubicBezTo>
                      <a:pt x="198" y="205"/>
                      <a:pt x="196" y="207"/>
                      <a:pt x="196" y="208"/>
                    </a:cubicBezTo>
                    <a:cubicBezTo>
                      <a:pt x="197" y="210"/>
                      <a:pt x="203" y="211"/>
                      <a:pt x="203" y="213"/>
                    </a:cubicBezTo>
                    <a:cubicBezTo>
                      <a:pt x="204" y="214"/>
                      <a:pt x="203" y="215"/>
                      <a:pt x="203" y="217"/>
                    </a:cubicBezTo>
                    <a:cubicBezTo>
                      <a:pt x="201" y="217"/>
                      <a:pt x="201" y="217"/>
                      <a:pt x="201" y="220"/>
                    </a:cubicBezTo>
                    <a:cubicBezTo>
                      <a:pt x="201" y="224"/>
                      <a:pt x="200" y="226"/>
                      <a:pt x="203" y="228"/>
                    </a:cubicBezTo>
                    <a:cubicBezTo>
                      <a:pt x="205" y="231"/>
                      <a:pt x="206" y="232"/>
                      <a:pt x="207" y="237"/>
                    </a:cubicBezTo>
                    <a:cubicBezTo>
                      <a:pt x="208" y="241"/>
                      <a:pt x="204" y="241"/>
                      <a:pt x="205" y="245"/>
                    </a:cubicBezTo>
                    <a:cubicBezTo>
                      <a:pt x="205" y="248"/>
                      <a:pt x="207" y="248"/>
                      <a:pt x="209" y="251"/>
                    </a:cubicBezTo>
                    <a:cubicBezTo>
                      <a:pt x="210" y="253"/>
                      <a:pt x="207" y="254"/>
                      <a:pt x="208" y="257"/>
                    </a:cubicBezTo>
                    <a:cubicBezTo>
                      <a:pt x="209" y="260"/>
                      <a:pt x="211" y="261"/>
                      <a:pt x="212" y="265"/>
                    </a:cubicBezTo>
                    <a:cubicBezTo>
                      <a:pt x="212" y="269"/>
                      <a:pt x="209" y="267"/>
                      <a:pt x="210" y="271"/>
                    </a:cubicBezTo>
                    <a:cubicBezTo>
                      <a:pt x="210" y="274"/>
                      <a:pt x="214" y="274"/>
                      <a:pt x="215" y="277"/>
                    </a:cubicBezTo>
                    <a:cubicBezTo>
                      <a:pt x="215" y="278"/>
                      <a:pt x="212" y="279"/>
                      <a:pt x="213" y="282"/>
                    </a:cubicBezTo>
                    <a:cubicBezTo>
                      <a:pt x="213" y="285"/>
                      <a:pt x="211" y="289"/>
                      <a:pt x="213" y="294"/>
                    </a:cubicBezTo>
                    <a:cubicBezTo>
                      <a:pt x="215" y="299"/>
                      <a:pt x="214" y="301"/>
                      <a:pt x="214" y="306"/>
                    </a:cubicBezTo>
                    <a:cubicBezTo>
                      <a:pt x="214" y="313"/>
                      <a:pt x="216" y="310"/>
                      <a:pt x="215" y="317"/>
                    </a:cubicBezTo>
                    <a:cubicBezTo>
                      <a:pt x="215" y="323"/>
                      <a:pt x="215" y="327"/>
                      <a:pt x="213" y="328"/>
                    </a:cubicBezTo>
                    <a:cubicBezTo>
                      <a:pt x="211" y="329"/>
                      <a:pt x="211" y="333"/>
                      <a:pt x="212" y="337"/>
                    </a:cubicBezTo>
                    <a:cubicBezTo>
                      <a:pt x="212" y="340"/>
                      <a:pt x="212" y="338"/>
                      <a:pt x="211" y="341"/>
                    </a:cubicBezTo>
                    <a:cubicBezTo>
                      <a:pt x="211" y="345"/>
                      <a:pt x="208" y="344"/>
                      <a:pt x="209" y="349"/>
                    </a:cubicBezTo>
                    <a:cubicBezTo>
                      <a:pt x="211" y="353"/>
                      <a:pt x="209" y="355"/>
                      <a:pt x="209" y="360"/>
                    </a:cubicBezTo>
                    <a:cubicBezTo>
                      <a:pt x="209" y="364"/>
                      <a:pt x="207" y="365"/>
                      <a:pt x="208" y="369"/>
                    </a:cubicBezTo>
                    <a:cubicBezTo>
                      <a:pt x="209" y="374"/>
                      <a:pt x="209" y="379"/>
                      <a:pt x="211" y="383"/>
                    </a:cubicBezTo>
                    <a:cubicBezTo>
                      <a:pt x="213" y="386"/>
                      <a:pt x="211" y="389"/>
                      <a:pt x="214" y="393"/>
                    </a:cubicBezTo>
                    <a:cubicBezTo>
                      <a:pt x="217" y="397"/>
                      <a:pt x="217" y="401"/>
                      <a:pt x="217" y="404"/>
                    </a:cubicBezTo>
                    <a:cubicBezTo>
                      <a:pt x="221" y="412"/>
                      <a:pt x="214" y="434"/>
                      <a:pt x="197" y="441"/>
                    </a:cubicBezTo>
                    <a:cubicBezTo>
                      <a:pt x="199" y="441"/>
                      <a:pt x="186" y="449"/>
                      <a:pt x="187" y="449"/>
                    </a:cubicBezTo>
                    <a:cubicBezTo>
                      <a:pt x="195" y="450"/>
                      <a:pt x="214" y="446"/>
                      <a:pt x="224" y="440"/>
                    </a:cubicBezTo>
                    <a:cubicBezTo>
                      <a:pt x="229" y="438"/>
                      <a:pt x="232" y="434"/>
                      <a:pt x="235" y="430"/>
                    </a:cubicBezTo>
                    <a:cubicBezTo>
                      <a:pt x="228" y="421"/>
                      <a:pt x="226" y="410"/>
                      <a:pt x="228" y="404"/>
                    </a:cubicBezTo>
                    <a:cubicBezTo>
                      <a:pt x="228" y="401"/>
                      <a:pt x="228" y="397"/>
                      <a:pt x="232" y="393"/>
                    </a:cubicBezTo>
                    <a:cubicBezTo>
                      <a:pt x="235" y="389"/>
                      <a:pt x="233" y="386"/>
                      <a:pt x="235" y="383"/>
                    </a:cubicBezTo>
                    <a:cubicBezTo>
                      <a:pt x="237" y="379"/>
                      <a:pt x="235" y="376"/>
                      <a:pt x="235" y="372"/>
                    </a:cubicBezTo>
                    <a:cubicBezTo>
                      <a:pt x="236" y="367"/>
                      <a:pt x="235" y="363"/>
                      <a:pt x="235" y="359"/>
                    </a:cubicBezTo>
                    <a:cubicBezTo>
                      <a:pt x="235" y="354"/>
                      <a:pt x="235" y="353"/>
                      <a:pt x="236" y="349"/>
                    </a:cubicBezTo>
                    <a:cubicBezTo>
                      <a:pt x="238" y="344"/>
                      <a:pt x="235" y="345"/>
                      <a:pt x="234" y="341"/>
                    </a:cubicBezTo>
                    <a:cubicBezTo>
                      <a:pt x="234" y="338"/>
                      <a:pt x="231" y="339"/>
                      <a:pt x="232" y="336"/>
                    </a:cubicBezTo>
                    <a:cubicBezTo>
                      <a:pt x="232" y="336"/>
                      <a:pt x="232" y="335"/>
                      <a:pt x="232" y="335"/>
                    </a:cubicBezTo>
                    <a:cubicBezTo>
                      <a:pt x="232" y="335"/>
                      <a:pt x="232" y="335"/>
                      <a:pt x="232" y="334"/>
                    </a:cubicBezTo>
                    <a:cubicBezTo>
                      <a:pt x="222" y="317"/>
                      <a:pt x="223" y="304"/>
                      <a:pt x="224" y="285"/>
                    </a:cubicBezTo>
                    <a:cubicBezTo>
                      <a:pt x="225" y="267"/>
                      <a:pt x="224" y="246"/>
                      <a:pt x="222" y="228"/>
                    </a:cubicBezTo>
                    <a:cubicBezTo>
                      <a:pt x="220" y="209"/>
                      <a:pt x="211" y="196"/>
                      <a:pt x="206" y="177"/>
                    </a:cubicBezTo>
                    <a:cubicBezTo>
                      <a:pt x="202" y="162"/>
                      <a:pt x="195" y="151"/>
                      <a:pt x="193" y="134"/>
                    </a:cubicBezTo>
                    <a:cubicBezTo>
                      <a:pt x="191" y="126"/>
                      <a:pt x="185" y="109"/>
                      <a:pt x="183" y="100"/>
                    </a:cubicBezTo>
                    <a:cubicBezTo>
                      <a:pt x="180" y="91"/>
                      <a:pt x="165" y="77"/>
                      <a:pt x="163" y="68"/>
                    </a:cubicBezTo>
                    <a:cubicBezTo>
                      <a:pt x="157" y="55"/>
                      <a:pt x="153" y="43"/>
                      <a:pt x="160" y="35"/>
                    </a:cubicBezTo>
                    <a:cubicBezTo>
                      <a:pt x="175" y="20"/>
                      <a:pt x="214" y="18"/>
                      <a:pt x="223" y="17"/>
                    </a:cubicBezTo>
                    <a:cubicBezTo>
                      <a:pt x="241" y="17"/>
                      <a:pt x="279" y="19"/>
                      <a:pt x="296" y="22"/>
                    </a:cubicBezTo>
                    <a:cubicBezTo>
                      <a:pt x="315" y="25"/>
                      <a:pt x="327" y="28"/>
                      <a:pt x="346" y="26"/>
                    </a:cubicBezTo>
                    <a:cubicBezTo>
                      <a:pt x="355" y="25"/>
                      <a:pt x="366" y="23"/>
                      <a:pt x="374" y="20"/>
                    </a:cubicBezTo>
                    <a:close/>
                  </a:path>
                </a:pathLst>
              </a:custGeom>
              <a:solidFill>
                <a:srgbClr val="7D00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00" name="Freeform 44"/>
              <p:cNvSpPr>
                <a:spLocks/>
              </p:cNvSpPr>
              <p:nvPr/>
            </p:nvSpPr>
            <p:spPr bwMode="auto">
              <a:xfrm>
                <a:off x="2872" y="2648"/>
                <a:ext cx="168" cy="75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66" y="20"/>
                  </a:cxn>
                  <a:cxn ang="0">
                    <a:pos x="63" y="21"/>
                  </a:cxn>
                  <a:cxn ang="0">
                    <a:pos x="64" y="21"/>
                  </a:cxn>
                  <a:cxn ang="0">
                    <a:pos x="41" y="23"/>
                  </a:cxn>
                  <a:cxn ang="0">
                    <a:pos x="10" y="0"/>
                  </a:cxn>
                  <a:cxn ang="0">
                    <a:pos x="0" y="22"/>
                  </a:cxn>
                  <a:cxn ang="0">
                    <a:pos x="24" y="24"/>
                  </a:cxn>
                  <a:cxn ang="0">
                    <a:pos x="58" y="26"/>
                  </a:cxn>
                  <a:cxn ang="0">
                    <a:pos x="69" y="30"/>
                  </a:cxn>
                  <a:cxn ang="0">
                    <a:pos x="70" y="25"/>
                  </a:cxn>
                  <a:cxn ang="0">
                    <a:pos x="67" y="21"/>
                  </a:cxn>
                </a:cxnLst>
                <a:rect l="0" t="0" r="r" b="b"/>
                <a:pathLst>
                  <a:path w="70" h="31">
                    <a:moveTo>
                      <a:pt x="67" y="21"/>
                    </a:moveTo>
                    <a:cubicBezTo>
                      <a:pt x="67" y="21"/>
                      <a:pt x="67" y="21"/>
                      <a:pt x="66" y="20"/>
                    </a:cubicBezTo>
                    <a:cubicBezTo>
                      <a:pt x="65" y="21"/>
                      <a:pt x="63" y="21"/>
                      <a:pt x="63" y="21"/>
                    </a:cubicBezTo>
                    <a:cubicBezTo>
                      <a:pt x="63" y="21"/>
                      <a:pt x="64" y="21"/>
                      <a:pt x="64" y="21"/>
                    </a:cubicBezTo>
                    <a:cubicBezTo>
                      <a:pt x="57" y="23"/>
                      <a:pt x="49" y="23"/>
                      <a:pt x="41" y="23"/>
                    </a:cubicBezTo>
                    <a:cubicBezTo>
                      <a:pt x="25" y="23"/>
                      <a:pt x="15" y="11"/>
                      <a:pt x="10" y="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6" y="18"/>
                      <a:pt x="13" y="20"/>
                      <a:pt x="24" y="24"/>
                    </a:cubicBezTo>
                    <a:cubicBezTo>
                      <a:pt x="36" y="28"/>
                      <a:pt x="51" y="28"/>
                      <a:pt x="58" y="26"/>
                    </a:cubicBezTo>
                    <a:cubicBezTo>
                      <a:pt x="66" y="25"/>
                      <a:pt x="68" y="29"/>
                      <a:pt x="69" y="30"/>
                    </a:cubicBezTo>
                    <a:cubicBezTo>
                      <a:pt x="70" y="31"/>
                      <a:pt x="70" y="25"/>
                      <a:pt x="70" y="25"/>
                    </a:cubicBez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7D00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01" name="Freeform 45"/>
              <p:cNvSpPr>
                <a:spLocks/>
              </p:cNvSpPr>
              <p:nvPr/>
            </p:nvSpPr>
            <p:spPr bwMode="auto">
              <a:xfrm>
                <a:off x="2845" y="1662"/>
                <a:ext cx="675" cy="897"/>
              </a:xfrm>
              <a:custGeom>
                <a:avLst/>
                <a:gdLst/>
                <a:ahLst/>
                <a:cxnLst>
                  <a:cxn ang="0">
                    <a:pos x="280" y="45"/>
                  </a:cxn>
                  <a:cxn ang="0">
                    <a:pos x="265" y="20"/>
                  </a:cxn>
                  <a:cxn ang="0">
                    <a:pos x="199" y="2"/>
                  </a:cxn>
                  <a:cxn ang="0">
                    <a:pos x="167" y="3"/>
                  </a:cxn>
                  <a:cxn ang="0">
                    <a:pos x="115" y="28"/>
                  </a:cxn>
                  <a:cxn ang="0">
                    <a:pos x="92" y="55"/>
                  </a:cxn>
                  <a:cxn ang="0">
                    <a:pos x="78" y="75"/>
                  </a:cxn>
                  <a:cxn ang="0">
                    <a:pos x="59" y="106"/>
                  </a:cxn>
                  <a:cxn ang="0">
                    <a:pos x="51" y="139"/>
                  </a:cxn>
                  <a:cxn ang="0">
                    <a:pos x="44" y="162"/>
                  </a:cxn>
                  <a:cxn ang="0">
                    <a:pos x="37" y="186"/>
                  </a:cxn>
                  <a:cxn ang="0">
                    <a:pos x="28" y="215"/>
                  </a:cxn>
                  <a:cxn ang="0">
                    <a:pos x="12" y="216"/>
                  </a:cxn>
                  <a:cxn ang="0">
                    <a:pos x="4" y="254"/>
                  </a:cxn>
                  <a:cxn ang="0">
                    <a:pos x="2" y="261"/>
                  </a:cxn>
                  <a:cxn ang="0">
                    <a:pos x="5" y="271"/>
                  </a:cxn>
                  <a:cxn ang="0">
                    <a:pos x="6" y="295"/>
                  </a:cxn>
                  <a:cxn ang="0">
                    <a:pos x="5" y="317"/>
                  </a:cxn>
                  <a:cxn ang="0">
                    <a:pos x="3" y="330"/>
                  </a:cxn>
                  <a:cxn ang="0">
                    <a:pos x="1" y="349"/>
                  </a:cxn>
                  <a:cxn ang="0">
                    <a:pos x="15" y="367"/>
                  </a:cxn>
                  <a:cxn ang="0">
                    <a:pos x="27" y="372"/>
                  </a:cxn>
                  <a:cxn ang="0">
                    <a:pos x="27" y="348"/>
                  </a:cxn>
                  <a:cxn ang="0">
                    <a:pos x="26" y="330"/>
                  </a:cxn>
                  <a:cxn ang="0">
                    <a:pos x="24" y="317"/>
                  </a:cxn>
                  <a:cxn ang="0">
                    <a:pos x="23" y="295"/>
                  </a:cxn>
                  <a:cxn ang="0">
                    <a:pos x="24" y="285"/>
                  </a:cxn>
                  <a:cxn ang="0">
                    <a:pos x="26" y="267"/>
                  </a:cxn>
                  <a:cxn ang="0">
                    <a:pos x="27" y="246"/>
                  </a:cxn>
                  <a:cxn ang="0">
                    <a:pos x="32" y="230"/>
                  </a:cxn>
                  <a:cxn ang="0">
                    <a:pos x="40" y="207"/>
                  </a:cxn>
                  <a:cxn ang="0">
                    <a:pos x="46" y="191"/>
                  </a:cxn>
                  <a:cxn ang="0">
                    <a:pos x="51" y="170"/>
                  </a:cxn>
                  <a:cxn ang="0">
                    <a:pos x="59" y="159"/>
                  </a:cxn>
                  <a:cxn ang="0">
                    <a:pos x="60" y="147"/>
                  </a:cxn>
                  <a:cxn ang="0">
                    <a:pos x="59" y="139"/>
                  </a:cxn>
                  <a:cxn ang="0">
                    <a:pos x="66" y="131"/>
                  </a:cxn>
                  <a:cxn ang="0">
                    <a:pos x="68" y="116"/>
                  </a:cxn>
                  <a:cxn ang="0">
                    <a:pos x="73" y="100"/>
                  </a:cxn>
                  <a:cxn ang="0">
                    <a:pos x="82" y="83"/>
                  </a:cxn>
                  <a:cxn ang="0">
                    <a:pos x="92" y="68"/>
                  </a:cxn>
                  <a:cxn ang="0">
                    <a:pos x="101" y="54"/>
                  </a:cxn>
                  <a:cxn ang="0">
                    <a:pos x="107" y="48"/>
                  </a:cxn>
                  <a:cxn ang="0">
                    <a:pos x="117" y="44"/>
                  </a:cxn>
                  <a:cxn ang="0">
                    <a:pos x="120" y="36"/>
                  </a:cxn>
                  <a:cxn ang="0">
                    <a:pos x="128" y="31"/>
                  </a:cxn>
                  <a:cxn ang="0">
                    <a:pos x="130" y="29"/>
                  </a:cxn>
                  <a:cxn ang="0">
                    <a:pos x="137" y="27"/>
                  </a:cxn>
                  <a:cxn ang="0">
                    <a:pos x="183" y="17"/>
                  </a:cxn>
                  <a:cxn ang="0">
                    <a:pos x="265" y="38"/>
                  </a:cxn>
                </a:cxnLst>
                <a:rect l="0" t="0" r="r" b="b"/>
                <a:pathLst>
                  <a:path w="280" h="372">
                    <a:moveTo>
                      <a:pt x="265" y="38"/>
                    </a:moveTo>
                    <a:cubicBezTo>
                      <a:pt x="270" y="41"/>
                      <a:pt x="275" y="43"/>
                      <a:pt x="280" y="45"/>
                    </a:cubicBezTo>
                    <a:cubicBezTo>
                      <a:pt x="278" y="41"/>
                      <a:pt x="242" y="23"/>
                      <a:pt x="240" y="19"/>
                    </a:cubicBezTo>
                    <a:cubicBezTo>
                      <a:pt x="238" y="14"/>
                      <a:pt x="268" y="24"/>
                      <a:pt x="265" y="20"/>
                    </a:cubicBezTo>
                    <a:cubicBezTo>
                      <a:pt x="256" y="17"/>
                      <a:pt x="247" y="13"/>
                      <a:pt x="239" y="11"/>
                    </a:cubicBezTo>
                    <a:cubicBezTo>
                      <a:pt x="221" y="7"/>
                      <a:pt x="216" y="4"/>
                      <a:pt x="199" y="2"/>
                    </a:cubicBezTo>
                    <a:cubicBezTo>
                      <a:pt x="182" y="0"/>
                      <a:pt x="180" y="7"/>
                      <a:pt x="168" y="3"/>
                    </a:cubicBezTo>
                    <a:cubicBezTo>
                      <a:pt x="168" y="3"/>
                      <a:pt x="168" y="3"/>
                      <a:pt x="167" y="3"/>
                    </a:cubicBezTo>
                    <a:cubicBezTo>
                      <a:pt x="160" y="5"/>
                      <a:pt x="153" y="8"/>
                      <a:pt x="146" y="12"/>
                    </a:cubicBezTo>
                    <a:cubicBezTo>
                      <a:pt x="135" y="18"/>
                      <a:pt x="124" y="21"/>
                      <a:pt x="115" y="28"/>
                    </a:cubicBezTo>
                    <a:cubicBezTo>
                      <a:pt x="109" y="33"/>
                      <a:pt x="106" y="40"/>
                      <a:pt x="101" y="44"/>
                    </a:cubicBezTo>
                    <a:cubicBezTo>
                      <a:pt x="96" y="48"/>
                      <a:pt x="96" y="51"/>
                      <a:pt x="92" y="55"/>
                    </a:cubicBezTo>
                    <a:cubicBezTo>
                      <a:pt x="89" y="59"/>
                      <a:pt x="84" y="60"/>
                      <a:pt x="82" y="65"/>
                    </a:cubicBezTo>
                    <a:cubicBezTo>
                      <a:pt x="80" y="69"/>
                      <a:pt x="79" y="72"/>
                      <a:pt x="78" y="75"/>
                    </a:cubicBezTo>
                    <a:cubicBezTo>
                      <a:pt x="76" y="80"/>
                      <a:pt x="72" y="86"/>
                      <a:pt x="69" y="91"/>
                    </a:cubicBezTo>
                    <a:cubicBezTo>
                      <a:pt x="66" y="97"/>
                      <a:pt x="61" y="101"/>
                      <a:pt x="59" y="106"/>
                    </a:cubicBezTo>
                    <a:cubicBezTo>
                      <a:pt x="57" y="112"/>
                      <a:pt x="59" y="119"/>
                      <a:pt x="58" y="124"/>
                    </a:cubicBezTo>
                    <a:cubicBezTo>
                      <a:pt x="57" y="129"/>
                      <a:pt x="52" y="133"/>
                      <a:pt x="51" y="139"/>
                    </a:cubicBezTo>
                    <a:cubicBezTo>
                      <a:pt x="50" y="145"/>
                      <a:pt x="51" y="150"/>
                      <a:pt x="49" y="155"/>
                    </a:cubicBezTo>
                    <a:cubicBezTo>
                      <a:pt x="48" y="158"/>
                      <a:pt x="45" y="159"/>
                      <a:pt x="44" y="162"/>
                    </a:cubicBezTo>
                    <a:cubicBezTo>
                      <a:pt x="43" y="164"/>
                      <a:pt x="44" y="167"/>
                      <a:pt x="43" y="170"/>
                    </a:cubicBezTo>
                    <a:cubicBezTo>
                      <a:pt x="43" y="175"/>
                      <a:pt x="39" y="180"/>
                      <a:pt x="37" y="186"/>
                    </a:cubicBezTo>
                    <a:cubicBezTo>
                      <a:pt x="36" y="191"/>
                      <a:pt x="37" y="197"/>
                      <a:pt x="35" y="202"/>
                    </a:cubicBezTo>
                    <a:cubicBezTo>
                      <a:pt x="33" y="207"/>
                      <a:pt x="30" y="211"/>
                      <a:pt x="28" y="215"/>
                    </a:cubicBezTo>
                    <a:cubicBezTo>
                      <a:pt x="26" y="219"/>
                      <a:pt x="27" y="230"/>
                      <a:pt x="20" y="230"/>
                    </a:cubicBezTo>
                    <a:cubicBezTo>
                      <a:pt x="14" y="231"/>
                      <a:pt x="14" y="221"/>
                      <a:pt x="12" y="216"/>
                    </a:cubicBezTo>
                    <a:cubicBezTo>
                      <a:pt x="4" y="253"/>
                      <a:pt x="4" y="253"/>
                      <a:pt x="4" y="253"/>
                    </a:cubicBezTo>
                    <a:cubicBezTo>
                      <a:pt x="4" y="253"/>
                      <a:pt x="4" y="254"/>
                      <a:pt x="4" y="254"/>
                    </a:cubicBezTo>
                    <a:cubicBezTo>
                      <a:pt x="4" y="256"/>
                      <a:pt x="4" y="256"/>
                      <a:pt x="3" y="257"/>
                    </a:cubicBezTo>
                    <a:cubicBezTo>
                      <a:pt x="2" y="261"/>
                      <a:pt x="2" y="261"/>
                      <a:pt x="2" y="261"/>
                    </a:cubicBezTo>
                    <a:cubicBezTo>
                      <a:pt x="3" y="263"/>
                      <a:pt x="7" y="263"/>
                      <a:pt x="7" y="266"/>
                    </a:cubicBezTo>
                    <a:cubicBezTo>
                      <a:pt x="7" y="267"/>
                      <a:pt x="4" y="268"/>
                      <a:pt x="5" y="271"/>
                    </a:cubicBezTo>
                    <a:cubicBezTo>
                      <a:pt x="5" y="274"/>
                      <a:pt x="3" y="278"/>
                      <a:pt x="5" y="283"/>
                    </a:cubicBezTo>
                    <a:cubicBezTo>
                      <a:pt x="7" y="288"/>
                      <a:pt x="6" y="290"/>
                      <a:pt x="6" y="295"/>
                    </a:cubicBezTo>
                    <a:cubicBezTo>
                      <a:pt x="6" y="302"/>
                      <a:pt x="8" y="299"/>
                      <a:pt x="7" y="306"/>
                    </a:cubicBezTo>
                    <a:cubicBezTo>
                      <a:pt x="7" y="312"/>
                      <a:pt x="7" y="316"/>
                      <a:pt x="5" y="317"/>
                    </a:cubicBezTo>
                    <a:cubicBezTo>
                      <a:pt x="3" y="318"/>
                      <a:pt x="3" y="322"/>
                      <a:pt x="4" y="326"/>
                    </a:cubicBezTo>
                    <a:cubicBezTo>
                      <a:pt x="4" y="329"/>
                      <a:pt x="4" y="327"/>
                      <a:pt x="3" y="330"/>
                    </a:cubicBezTo>
                    <a:cubicBezTo>
                      <a:pt x="3" y="334"/>
                      <a:pt x="0" y="333"/>
                      <a:pt x="1" y="338"/>
                    </a:cubicBezTo>
                    <a:cubicBezTo>
                      <a:pt x="3" y="342"/>
                      <a:pt x="1" y="344"/>
                      <a:pt x="1" y="34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4" y="357"/>
                      <a:pt x="9" y="363"/>
                      <a:pt x="15" y="367"/>
                    </a:cubicBezTo>
                    <a:cubicBezTo>
                      <a:pt x="18" y="369"/>
                      <a:pt x="22" y="371"/>
                      <a:pt x="27" y="372"/>
                    </a:cubicBezTo>
                    <a:cubicBezTo>
                      <a:pt x="27" y="372"/>
                      <a:pt x="27" y="372"/>
                      <a:pt x="27" y="372"/>
                    </a:cubicBezTo>
                    <a:cubicBezTo>
                      <a:pt x="29" y="368"/>
                      <a:pt x="27" y="365"/>
                      <a:pt x="27" y="361"/>
                    </a:cubicBezTo>
                    <a:cubicBezTo>
                      <a:pt x="28" y="356"/>
                      <a:pt x="27" y="352"/>
                      <a:pt x="27" y="348"/>
                    </a:cubicBezTo>
                    <a:cubicBezTo>
                      <a:pt x="27" y="343"/>
                      <a:pt x="27" y="342"/>
                      <a:pt x="28" y="338"/>
                    </a:cubicBezTo>
                    <a:cubicBezTo>
                      <a:pt x="30" y="333"/>
                      <a:pt x="27" y="334"/>
                      <a:pt x="26" y="330"/>
                    </a:cubicBezTo>
                    <a:cubicBezTo>
                      <a:pt x="26" y="327"/>
                      <a:pt x="23" y="328"/>
                      <a:pt x="24" y="325"/>
                    </a:cubicBezTo>
                    <a:cubicBezTo>
                      <a:pt x="25" y="322"/>
                      <a:pt x="26" y="318"/>
                      <a:pt x="24" y="317"/>
                    </a:cubicBezTo>
                    <a:cubicBezTo>
                      <a:pt x="22" y="316"/>
                      <a:pt x="23" y="312"/>
                      <a:pt x="22" y="306"/>
                    </a:cubicBezTo>
                    <a:cubicBezTo>
                      <a:pt x="22" y="299"/>
                      <a:pt x="24" y="302"/>
                      <a:pt x="23" y="295"/>
                    </a:cubicBezTo>
                    <a:cubicBezTo>
                      <a:pt x="23" y="290"/>
                      <a:pt x="22" y="288"/>
                      <a:pt x="24" y="283"/>
                    </a:cubicBezTo>
                    <a:cubicBezTo>
                      <a:pt x="24" y="285"/>
                      <a:pt x="24" y="285"/>
                      <a:pt x="24" y="285"/>
                    </a:cubicBezTo>
                    <a:cubicBezTo>
                      <a:pt x="25" y="282"/>
                      <a:pt x="27" y="282"/>
                      <a:pt x="27" y="278"/>
                    </a:cubicBezTo>
                    <a:cubicBezTo>
                      <a:pt x="28" y="275"/>
                      <a:pt x="26" y="270"/>
                      <a:pt x="26" y="267"/>
                    </a:cubicBezTo>
                    <a:cubicBezTo>
                      <a:pt x="26" y="264"/>
                      <a:pt x="28" y="260"/>
                      <a:pt x="28" y="256"/>
                    </a:cubicBezTo>
                    <a:cubicBezTo>
                      <a:pt x="28" y="252"/>
                      <a:pt x="25" y="250"/>
                      <a:pt x="27" y="246"/>
                    </a:cubicBezTo>
                    <a:cubicBezTo>
                      <a:pt x="28" y="243"/>
                      <a:pt x="33" y="243"/>
                      <a:pt x="34" y="239"/>
                    </a:cubicBezTo>
                    <a:cubicBezTo>
                      <a:pt x="34" y="234"/>
                      <a:pt x="31" y="234"/>
                      <a:pt x="32" y="230"/>
                    </a:cubicBezTo>
                    <a:cubicBezTo>
                      <a:pt x="33" y="226"/>
                      <a:pt x="38" y="223"/>
                      <a:pt x="39" y="221"/>
                    </a:cubicBezTo>
                    <a:cubicBezTo>
                      <a:pt x="41" y="218"/>
                      <a:pt x="40" y="211"/>
                      <a:pt x="40" y="207"/>
                    </a:cubicBezTo>
                    <a:cubicBezTo>
                      <a:pt x="41" y="203"/>
                      <a:pt x="43" y="205"/>
                      <a:pt x="46" y="202"/>
                    </a:cubicBezTo>
                    <a:cubicBezTo>
                      <a:pt x="49" y="198"/>
                      <a:pt x="46" y="195"/>
                      <a:pt x="46" y="191"/>
                    </a:cubicBezTo>
                    <a:cubicBezTo>
                      <a:pt x="45" y="187"/>
                      <a:pt x="49" y="186"/>
                      <a:pt x="50" y="182"/>
                    </a:cubicBezTo>
                    <a:cubicBezTo>
                      <a:pt x="51" y="178"/>
                      <a:pt x="51" y="176"/>
                      <a:pt x="51" y="170"/>
                    </a:cubicBezTo>
                    <a:cubicBezTo>
                      <a:pt x="51" y="165"/>
                      <a:pt x="57" y="164"/>
                      <a:pt x="59" y="159"/>
                    </a:cubicBezTo>
                    <a:cubicBezTo>
                      <a:pt x="59" y="159"/>
                      <a:pt x="59" y="159"/>
                      <a:pt x="59" y="159"/>
                    </a:cubicBezTo>
                    <a:cubicBezTo>
                      <a:pt x="60" y="158"/>
                      <a:pt x="60" y="158"/>
                      <a:pt x="61" y="157"/>
                    </a:cubicBezTo>
                    <a:cubicBezTo>
                      <a:pt x="62" y="155"/>
                      <a:pt x="61" y="149"/>
                      <a:pt x="60" y="147"/>
                    </a:cubicBezTo>
                    <a:cubicBezTo>
                      <a:pt x="60" y="145"/>
                      <a:pt x="59" y="144"/>
                      <a:pt x="58" y="144"/>
                    </a:cubicBezTo>
                    <a:cubicBezTo>
                      <a:pt x="58" y="142"/>
                      <a:pt x="59" y="140"/>
                      <a:pt x="59" y="139"/>
                    </a:cubicBezTo>
                    <a:cubicBezTo>
                      <a:pt x="59" y="137"/>
                      <a:pt x="64" y="138"/>
                      <a:pt x="65" y="139"/>
                    </a:cubicBezTo>
                    <a:cubicBezTo>
                      <a:pt x="68" y="139"/>
                      <a:pt x="63" y="133"/>
                      <a:pt x="66" y="131"/>
                    </a:cubicBezTo>
                    <a:cubicBezTo>
                      <a:pt x="67" y="129"/>
                      <a:pt x="69" y="131"/>
                      <a:pt x="71" y="127"/>
                    </a:cubicBezTo>
                    <a:cubicBezTo>
                      <a:pt x="73" y="124"/>
                      <a:pt x="68" y="120"/>
                      <a:pt x="68" y="116"/>
                    </a:cubicBezTo>
                    <a:cubicBezTo>
                      <a:pt x="69" y="112"/>
                      <a:pt x="74" y="113"/>
                      <a:pt x="75" y="109"/>
                    </a:cubicBezTo>
                    <a:cubicBezTo>
                      <a:pt x="76" y="105"/>
                      <a:pt x="72" y="102"/>
                      <a:pt x="73" y="100"/>
                    </a:cubicBezTo>
                    <a:cubicBezTo>
                      <a:pt x="74" y="97"/>
                      <a:pt x="80" y="99"/>
                      <a:pt x="81" y="94"/>
                    </a:cubicBezTo>
                    <a:cubicBezTo>
                      <a:pt x="83" y="89"/>
                      <a:pt x="80" y="88"/>
                      <a:pt x="82" y="83"/>
                    </a:cubicBezTo>
                    <a:cubicBezTo>
                      <a:pt x="84" y="79"/>
                      <a:pt x="87" y="83"/>
                      <a:pt x="90" y="79"/>
                    </a:cubicBezTo>
                    <a:cubicBezTo>
                      <a:pt x="92" y="75"/>
                      <a:pt x="91" y="72"/>
                      <a:pt x="92" y="68"/>
                    </a:cubicBezTo>
                    <a:cubicBezTo>
                      <a:pt x="92" y="64"/>
                      <a:pt x="97" y="65"/>
                      <a:pt x="99" y="62"/>
                    </a:cubicBezTo>
                    <a:cubicBezTo>
                      <a:pt x="100" y="59"/>
                      <a:pt x="99" y="56"/>
                      <a:pt x="101" y="54"/>
                    </a:cubicBezTo>
                    <a:cubicBezTo>
                      <a:pt x="102" y="51"/>
                      <a:pt x="106" y="55"/>
                      <a:pt x="109" y="51"/>
                    </a:cubicBezTo>
                    <a:cubicBezTo>
                      <a:pt x="109" y="50"/>
                      <a:pt x="108" y="49"/>
                      <a:pt x="107" y="48"/>
                    </a:cubicBezTo>
                    <a:cubicBezTo>
                      <a:pt x="109" y="47"/>
                      <a:pt x="110" y="45"/>
                      <a:pt x="111" y="44"/>
                    </a:cubicBezTo>
                    <a:cubicBezTo>
                      <a:pt x="113" y="45"/>
                      <a:pt x="115" y="46"/>
                      <a:pt x="117" y="44"/>
                    </a:cubicBezTo>
                    <a:cubicBezTo>
                      <a:pt x="119" y="43"/>
                      <a:pt x="117" y="41"/>
                      <a:pt x="117" y="39"/>
                    </a:cubicBezTo>
                    <a:cubicBezTo>
                      <a:pt x="118" y="38"/>
                      <a:pt x="119" y="37"/>
                      <a:pt x="120" y="36"/>
                    </a:cubicBezTo>
                    <a:cubicBezTo>
                      <a:pt x="122" y="37"/>
                      <a:pt x="124" y="38"/>
                      <a:pt x="125" y="38"/>
                    </a:cubicBezTo>
                    <a:cubicBezTo>
                      <a:pt x="130" y="38"/>
                      <a:pt x="127" y="33"/>
                      <a:pt x="128" y="31"/>
                    </a:cubicBezTo>
                    <a:cubicBezTo>
                      <a:pt x="128" y="30"/>
                      <a:pt x="128" y="30"/>
                      <a:pt x="128" y="30"/>
                    </a:cubicBezTo>
                    <a:cubicBezTo>
                      <a:pt x="129" y="29"/>
                      <a:pt x="129" y="29"/>
                      <a:pt x="130" y="29"/>
                    </a:cubicBezTo>
                    <a:cubicBezTo>
                      <a:pt x="131" y="29"/>
                      <a:pt x="132" y="29"/>
                      <a:pt x="133" y="29"/>
                    </a:cubicBezTo>
                    <a:cubicBezTo>
                      <a:pt x="134" y="30"/>
                      <a:pt x="135" y="29"/>
                      <a:pt x="137" y="27"/>
                    </a:cubicBezTo>
                    <a:cubicBezTo>
                      <a:pt x="146" y="24"/>
                      <a:pt x="147" y="20"/>
                      <a:pt x="156" y="20"/>
                    </a:cubicBezTo>
                    <a:cubicBezTo>
                      <a:pt x="165" y="20"/>
                      <a:pt x="171" y="14"/>
                      <a:pt x="183" y="17"/>
                    </a:cubicBezTo>
                    <a:cubicBezTo>
                      <a:pt x="195" y="20"/>
                      <a:pt x="204" y="19"/>
                      <a:pt x="225" y="21"/>
                    </a:cubicBezTo>
                    <a:cubicBezTo>
                      <a:pt x="243" y="25"/>
                      <a:pt x="256" y="34"/>
                      <a:pt x="265" y="38"/>
                    </a:cubicBezTo>
                    <a:close/>
                  </a:path>
                </a:pathLst>
              </a:custGeom>
              <a:solidFill>
                <a:srgbClr val="7D00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02" name="Freeform 46"/>
              <p:cNvSpPr>
                <a:spLocks/>
              </p:cNvSpPr>
              <p:nvPr/>
            </p:nvSpPr>
            <p:spPr bwMode="auto">
              <a:xfrm>
                <a:off x="2946" y="1771"/>
                <a:ext cx="140" cy="301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47" y="13"/>
                  </a:cxn>
                  <a:cxn ang="0">
                    <a:pos x="38" y="25"/>
                  </a:cxn>
                  <a:cxn ang="0">
                    <a:pos x="29" y="43"/>
                  </a:cxn>
                  <a:cxn ang="0">
                    <a:pos x="19" y="63"/>
                  </a:cxn>
                  <a:cxn ang="0">
                    <a:pos x="15" y="81"/>
                  </a:cxn>
                  <a:cxn ang="0">
                    <a:pos x="10" y="97"/>
                  </a:cxn>
                  <a:cxn ang="0">
                    <a:pos x="6" y="112"/>
                  </a:cxn>
                  <a:cxn ang="0">
                    <a:pos x="1" y="125"/>
                  </a:cxn>
                  <a:cxn ang="0">
                    <a:pos x="5" y="110"/>
                  </a:cxn>
                  <a:cxn ang="0">
                    <a:pos x="9" y="90"/>
                  </a:cxn>
                  <a:cxn ang="0">
                    <a:pos x="13" y="75"/>
                  </a:cxn>
                  <a:cxn ang="0">
                    <a:pos x="16" y="55"/>
                  </a:cxn>
                  <a:cxn ang="0">
                    <a:pos x="26" y="39"/>
                  </a:cxn>
                  <a:cxn ang="0">
                    <a:pos x="35" y="21"/>
                  </a:cxn>
                  <a:cxn ang="0">
                    <a:pos x="47" y="11"/>
                  </a:cxn>
                  <a:cxn ang="0">
                    <a:pos x="58" y="0"/>
                  </a:cxn>
                </a:cxnLst>
                <a:rect l="0" t="0" r="r" b="b"/>
                <a:pathLst>
                  <a:path w="58" h="125">
                    <a:moveTo>
                      <a:pt x="58" y="0"/>
                    </a:moveTo>
                    <a:cubicBezTo>
                      <a:pt x="55" y="4"/>
                      <a:pt x="51" y="10"/>
                      <a:pt x="47" y="13"/>
                    </a:cubicBezTo>
                    <a:cubicBezTo>
                      <a:pt x="43" y="15"/>
                      <a:pt x="39" y="19"/>
                      <a:pt x="38" y="25"/>
                    </a:cubicBezTo>
                    <a:cubicBezTo>
                      <a:pt x="36" y="30"/>
                      <a:pt x="31" y="40"/>
                      <a:pt x="29" y="43"/>
                    </a:cubicBezTo>
                    <a:cubicBezTo>
                      <a:pt x="26" y="47"/>
                      <a:pt x="20" y="54"/>
                      <a:pt x="19" y="63"/>
                    </a:cubicBezTo>
                    <a:cubicBezTo>
                      <a:pt x="18" y="71"/>
                      <a:pt x="17" y="76"/>
                      <a:pt x="15" y="81"/>
                    </a:cubicBezTo>
                    <a:cubicBezTo>
                      <a:pt x="12" y="86"/>
                      <a:pt x="10" y="93"/>
                      <a:pt x="10" y="97"/>
                    </a:cubicBezTo>
                    <a:cubicBezTo>
                      <a:pt x="9" y="100"/>
                      <a:pt x="8" y="108"/>
                      <a:pt x="6" y="112"/>
                    </a:cubicBezTo>
                    <a:cubicBezTo>
                      <a:pt x="3" y="115"/>
                      <a:pt x="2" y="119"/>
                      <a:pt x="1" y="125"/>
                    </a:cubicBezTo>
                    <a:cubicBezTo>
                      <a:pt x="0" y="121"/>
                      <a:pt x="3" y="114"/>
                      <a:pt x="5" y="110"/>
                    </a:cubicBezTo>
                    <a:cubicBezTo>
                      <a:pt x="6" y="106"/>
                      <a:pt x="8" y="96"/>
                      <a:pt x="9" y="90"/>
                    </a:cubicBezTo>
                    <a:cubicBezTo>
                      <a:pt x="9" y="84"/>
                      <a:pt x="12" y="80"/>
                      <a:pt x="13" y="75"/>
                    </a:cubicBezTo>
                    <a:cubicBezTo>
                      <a:pt x="15" y="70"/>
                      <a:pt x="14" y="61"/>
                      <a:pt x="16" y="55"/>
                    </a:cubicBezTo>
                    <a:cubicBezTo>
                      <a:pt x="18" y="49"/>
                      <a:pt x="22" y="44"/>
                      <a:pt x="26" y="39"/>
                    </a:cubicBezTo>
                    <a:cubicBezTo>
                      <a:pt x="30" y="35"/>
                      <a:pt x="33" y="27"/>
                      <a:pt x="35" y="21"/>
                    </a:cubicBezTo>
                    <a:cubicBezTo>
                      <a:pt x="38" y="15"/>
                      <a:pt x="44" y="12"/>
                      <a:pt x="47" y="11"/>
                    </a:cubicBezTo>
                    <a:cubicBezTo>
                      <a:pt x="50" y="9"/>
                      <a:pt x="56" y="3"/>
                      <a:pt x="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03" name="Freeform 47"/>
              <p:cNvSpPr>
                <a:spLocks noEditPoints="1"/>
              </p:cNvSpPr>
              <p:nvPr/>
            </p:nvSpPr>
            <p:spPr bwMode="auto">
              <a:xfrm>
                <a:off x="1514" y="1650"/>
                <a:ext cx="2734" cy="429"/>
              </a:xfrm>
              <a:custGeom>
                <a:avLst/>
                <a:gdLst/>
                <a:ahLst/>
                <a:cxnLst>
                  <a:cxn ang="0">
                    <a:pos x="34" y="63"/>
                  </a:cxn>
                  <a:cxn ang="0">
                    <a:pos x="346" y="28"/>
                  </a:cxn>
                  <a:cxn ang="0">
                    <a:pos x="248" y="43"/>
                  </a:cxn>
                  <a:cxn ang="0">
                    <a:pos x="135" y="39"/>
                  </a:cxn>
                  <a:cxn ang="0">
                    <a:pos x="34" y="64"/>
                  </a:cxn>
                  <a:cxn ang="0">
                    <a:pos x="75" y="127"/>
                  </a:cxn>
                  <a:cxn ang="0">
                    <a:pos x="61" y="142"/>
                  </a:cxn>
                  <a:cxn ang="0">
                    <a:pos x="53" y="149"/>
                  </a:cxn>
                  <a:cxn ang="0">
                    <a:pos x="43" y="148"/>
                  </a:cxn>
                  <a:cxn ang="0">
                    <a:pos x="26" y="29"/>
                  </a:cxn>
                  <a:cxn ang="0">
                    <a:pos x="151" y="23"/>
                  </a:cxn>
                  <a:cxn ang="0">
                    <a:pos x="274" y="40"/>
                  </a:cxn>
                  <a:cxn ang="0">
                    <a:pos x="320" y="32"/>
                  </a:cxn>
                  <a:cxn ang="0">
                    <a:pos x="366" y="17"/>
                  </a:cxn>
                  <a:cxn ang="0">
                    <a:pos x="275" y="34"/>
                  </a:cxn>
                  <a:cxn ang="0">
                    <a:pos x="150" y="17"/>
                  </a:cxn>
                  <a:cxn ang="0">
                    <a:pos x="22" y="25"/>
                  </a:cxn>
                  <a:cxn ang="0">
                    <a:pos x="59" y="178"/>
                  </a:cxn>
                  <a:cxn ang="0">
                    <a:pos x="65" y="156"/>
                  </a:cxn>
                  <a:cxn ang="0">
                    <a:pos x="67" y="151"/>
                  </a:cxn>
                  <a:cxn ang="0">
                    <a:pos x="67" y="141"/>
                  </a:cxn>
                  <a:cxn ang="0">
                    <a:pos x="75" y="137"/>
                  </a:cxn>
                  <a:cxn ang="0">
                    <a:pos x="40" y="64"/>
                  </a:cxn>
                  <a:cxn ang="0">
                    <a:pos x="135" y="42"/>
                  </a:cxn>
                  <a:cxn ang="0">
                    <a:pos x="243" y="46"/>
                  </a:cxn>
                  <a:cxn ang="0">
                    <a:pos x="346" y="34"/>
                  </a:cxn>
                  <a:cxn ang="0">
                    <a:pos x="359" y="25"/>
                  </a:cxn>
                  <a:cxn ang="0">
                    <a:pos x="1010" y="11"/>
                  </a:cxn>
                  <a:cxn ang="0">
                    <a:pos x="893" y="25"/>
                  </a:cxn>
                  <a:cxn ang="0">
                    <a:pos x="793" y="23"/>
                  </a:cxn>
                  <a:cxn ang="0">
                    <a:pos x="886" y="33"/>
                  </a:cxn>
                  <a:cxn ang="0">
                    <a:pos x="942" y="14"/>
                  </a:cxn>
                  <a:cxn ang="0">
                    <a:pos x="1010" y="17"/>
                  </a:cxn>
                  <a:cxn ang="0">
                    <a:pos x="1130" y="76"/>
                  </a:cxn>
                  <a:cxn ang="0">
                    <a:pos x="1081" y="148"/>
                  </a:cxn>
                  <a:cxn ang="0">
                    <a:pos x="1077" y="141"/>
                  </a:cxn>
                  <a:cxn ang="0">
                    <a:pos x="1072" y="130"/>
                  </a:cxn>
                  <a:cxn ang="0">
                    <a:pos x="1070" y="121"/>
                  </a:cxn>
                  <a:cxn ang="0">
                    <a:pos x="1087" y="37"/>
                  </a:cxn>
                  <a:cxn ang="0">
                    <a:pos x="987" y="28"/>
                  </a:cxn>
                  <a:cxn ang="0">
                    <a:pos x="886" y="37"/>
                  </a:cxn>
                  <a:cxn ang="0">
                    <a:pos x="820" y="38"/>
                  </a:cxn>
                  <a:cxn ang="0">
                    <a:pos x="794" y="31"/>
                  </a:cxn>
                  <a:cxn ang="0">
                    <a:pos x="888" y="43"/>
                  </a:cxn>
                  <a:cxn ang="0">
                    <a:pos x="1001" y="36"/>
                  </a:cxn>
                  <a:cxn ang="0">
                    <a:pos x="1094" y="64"/>
                  </a:cxn>
                  <a:cxn ang="0">
                    <a:pos x="1057" y="130"/>
                  </a:cxn>
                  <a:cxn ang="0">
                    <a:pos x="1063" y="136"/>
                  </a:cxn>
                  <a:cxn ang="0">
                    <a:pos x="1069" y="146"/>
                  </a:cxn>
                  <a:cxn ang="0">
                    <a:pos x="1080" y="157"/>
                  </a:cxn>
                  <a:cxn ang="0">
                    <a:pos x="1075" y="178"/>
                  </a:cxn>
                  <a:cxn ang="0">
                    <a:pos x="1094" y="152"/>
                  </a:cxn>
                  <a:cxn ang="0">
                    <a:pos x="1100" y="63"/>
                  </a:cxn>
                  <a:cxn ang="0">
                    <a:pos x="1100" y="63"/>
                  </a:cxn>
                </a:cxnLst>
                <a:rect l="0" t="0" r="r" b="b"/>
                <a:pathLst>
                  <a:path w="1134" h="178">
                    <a:moveTo>
                      <a:pt x="34" y="64"/>
                    </a:moveTo>
                    <a:cubicBezTo>
                      <a:pt x="34" y="64"/>
                      <a:pt x="34" y="64"/>
                      <a:pt x="34" y="64"/>
                    </a:cubicBezTo>
                    <a:cubicBezTo>
                      <a:pt x="34" y="64"/>
                      <a:pt x="34" y="64"/>
                      <a:pt x="34" y="63"/>
                    </a:cubicBezTo>
                    <a:cubicBezTo>
                      <a:pt x="34" y="64"/>
                      <a:pt x="34" y="64"/>
                      <a:pt x="34" y="64"/>
                    </a:cubicBezTo>
                    <a:close/>
                    <a:moveTo>
                      <a:pt x="359" y="25"/>
                    </a:moveTo>
                    <a:cubicBezTo>
                      <a:pt x="353" y="27"/>
                      <a:pt x="348" y="28"/>
                      <a:pt x="346" y="28"/>
                    </a:cubicBezTo>
                    <a:cubicBezTo>
                      <a:pt x="334" y="29"/>
                      <a:pt x="323" y="34"/>
                      <a:pt x="314" y="38"/>
                    </a:cubicBezTo>
                    <a:cubicBezTo>
                      <a:pt x="303" y="43"/>
                      <a:pt x="293" y="48"/>
                      <a:pt x="278" y="48"/>
                    </a:cubicBezTo>
                    <a:cubicBezTo>
                      <a:pt x="265" y="49"/>
                      <a:pt x="259" y="48"/>
                      <a:pt x="248" y="43"/>
                    </a:cubicBezTo>
                    <a:cubicBezTo>
                      <a:pt x="236" y="39"/>
                      <a:pt x="221" y="34"/>
                      <a:pt x="202" y="32"/>
                    </a:cubicBezTo>
                    <a:cubicBezTo>
                      <a:pt x="175" y="30"/>
                      <a:pt x="162" y="33"/>
                      <a:pt x="150" y="36"/>
                    </a:cubicBezTo>
                    <a:cubicBezTo>
                      <a:pt x="145" y="37"/>
                      <a:pt x="140" y="38"/>
                      <a:pt x="135" y="39"/>
                    </a:cubicBezTo>
                    <a:cubicBezTo>
                      <a:pt x="118" y="40"/>
                      <a:pt x="109" y="40"/>
                      <a:pt x="88" y="35"/>
                    </a:cubicBezTo>
                    <a:cubicBezTo>
                      <a:pt x="72" y="32"/>
                      <a:pt x="58" y="33"/>
                      <a:pt x="47" y="41"/>
                    </a:cubicBezTo>
                    <a:cubicBezTo>
                      <a:pt x="40" y="47"/>
                      <a:pt x="35" y="55"/>
                      <a:pt x="34" y="64"/>
                    </a:cubicBezTo>
                    <a:cubicBezTo>
                      <a:pt x="34" y="66"/>
                      <a:pt x="34" y="68"/>
                      <a:pt x="34" y="70"/>
                    </a:cubicBezTo>
                    <a:cubicBezTo>
                      <a:pt x="34" y="89"/>
                      <a:pt x="49" y="116"/>
                      <a:pt x="71" y="126"/>
                    </a:cubicBezTo>
                    <a:cubicBezTo>
                      <a:pt x="73" y="126"/>
                      <a:pt x="74" y="127"/>
                      <a:pt x="75" y="127"/>
                    </a:cubicBezTo>
                    <a:cubicBezTo>
                      <a:pt x="73" y="129"/>
                      <a:pt x="71" y="131"/>
                      <a:pt x="70" y="134"/>
                    </a:cubicBezTo>
                    <a:cubicBezTo>
                      <a:pt x="66" y="134"/>
                      <a:pt x="63" y="136"/>
                      <a:pt x="62" y="139"/>
                    </a:cubicBezTo>
                    <a:cubicBezTo>
                      <a:pt x="62" y="140"/>
                      <a:pt x="61" y="141"/>
                      <a:pt x="61" y="142"/>
                    </a:cubicBezTo>
                    <a:cubicBezTo>
                      <a:pt x="60" y="141"/>
                      <a:pt x="59" y="141"/>
                      <a:pt x="58" y="142"/>
                    </a:cubicBezTo>
                    <a:cubicBezTo>
                      <a:pt x="54" y="146"/>
                      <a:pt x="54" y="146"/>
                      <a:pt x="54" y="146"/>
                    </a:cubicBezTo>
                    <a:cubicBezTo>
                      <a:pt x="53" y="147"/>
                      <a:pt x="53" y="148"/>
                      <a:pt x="53" y="149"/>
                    </a:cubicBezTo>
                    <a:cubicBezTo>
                      <a:pt x="53" y="152"/>
                      <a:pt x="55" y="155"/>
                      <a:pt x="58" y="158"/>
                    </a:cubicBezTo>
                    <a:cubicBezTo>
                      <a:pt x="57" y="158"/>
                      <a:pt x="57" y="159"/>
                      <a:pt x="57" y="160"/>
                    </a:cubicBezTo>
                    <a:cubicBezTo>
                      <a:pt x="53" y="156"/>
                      <a:pt x="49" y="152"/>
                      <a:pt x="43" y="148"/>
                    </a:cubicBezTo>
                    <a:cubicBezTo>
                      <a:pt x="21" y="129"/>
                      <a:pt x="8" y="104"/>
                      <a:pt x="7" y="79"/>
                    </a:cubicBezTo>
                    <a:cubicBezTo>
                      <a:pt x="7" y="78"/>
                      <a:pt x="6" y="77"/>
                      <a:pt x="6" y="76"/>
                    </a:cubicBezTo>
                    <a:cubicBezTo>
                      <a:pt x="6" y="58"/>
                      <a:pt x="13" y="42"/>
                      <a:pt x="26" y="29"/>
                    </a:cubicBezTo>
                    <a:cubicBezTo>
                      <a:pt x="48" y="7"/>
                      <a:pt x="78" y="14"/>
                      <a:pt x="103" y="20"/>
                    </a:cubicBezTo>
                    <a:cubicBezTo>
                      <a:pt x="113" y="22"/>
                      <a:pt x="120" y="24"/>
                      <a:pt x="127" y="24"/>
                    </a:cubicBezTo>
                    <a:cubicBezTo>
                      <a:pt x="135" y="24"/>
                      <a:pt x="143" y="23"/>
                      <a:pt x="151" y="23"/>
                    </a:cubicBezTo>
                    <a:cubicBezTo>
                      <a:pt x="164" y="21"/>
                      <a:pt x="177" y="20"/>
                      <a:pt x="195" y="21"/>
                    </a:cubicBezTo>
                    <a:cubicBezTo>
                      <a:pt x="210" y="23"/>
                      <a:pt x="223" y="27"/>
                      <a:pt x="236" y="31"/>
                    </a:cubicBezTo>
                    <a:cubicBezTo>
                      <a:pt x="248" y="34"/>
                      <a:pt x="260" y="38"/>
                      <a:pt x="274" y="40"/>
                    </a:cubicBezTo>
                    <a:cubicBezTo>
                      <a:pt x="274" y="40"/>
                      <a:pt x="275" y="40"/>
                      <a:pt x="275" y="40"/>
                    </a:cubicBezTo>
                    <a:cubicBezTo>
                      <a:pt x="286" y="40"/>
                      <a:pt x="286" y="40"/>
                      <a:pt x="286" y="40"/>
                    </a:cubicBezTo>
                    <a:cubicBezTo>
                      <a:pt x="297" y="40"/>
                      <a:pt x="308" y="40"/>
                      <a:pt x="320" y="32"/>
                    </a:cubicBezTo>
                    <a:cubicBezTo>
                      <a:pt x="333" y="24"/>
                      <a:pt x="350" y="23"/>
                      <a:pt x="365" y="23"/>
                    </a:cubicBezTo>
                    <a:cubicBezTo>
                      <a:pt x="366" y="23"/>
                      <a:pt x="366" y="23"/>
                      <a:pt x="366" y="23"/>
                    </a:cubicBezTo>
                    <a:cubicBezTo>
                      <a:pt x="366" y="21"/>
                      <a:pt x="366" y="19"/>
                      <a:pt x="366" y="17"/>
                    </a:cubicBezTo>
                    <a:cubicBezTo>
                      <a:pt x="366" y="17"/>
                      <a:pt x="366" y="17"/>
                      <a:pt x="365" y="17"/>
                    </a:cubicBezTo>
                    <a:cubicBezTo>
                      <a:pt x="348" y="17"/>
                      <a:pt x="330" y="18"/>
                      <a:pt x="316" y="27"/>
                    </a:cubicBezTo>
                    <a:cubicBezTo>
                      <a:pt x="302" y="36"/>
                      <a:pt x="290" y="33"/>
                      <a:pt x="275" y="34"/>
                    </a:cubicBezTo>
                    <a:cubicBezTo>
                      <a:pt x="261" y="32"/>
                      <a:pt x="249" y="29"/>
                      <a:pt x="238" y="25"/>
                    </a:cubicBezTo>
                    <a:cubicBezTo>
                      <a:pt x="224" y="21"/>
                      <a:pt x="211" y="17"/>
                      <a:pt x="195" y="15"/>
                    </a:cubicBezTo>
                    <a:cubicBezTo>
                      <a:pt x="177" y="14"/>
                      <a:pt x="163" y="15"/>
                      <a:pt x="150" y="17"/>
                    </a:cubicBezTo>
                    <a:cubicBezTo>
                      <a:pt x="142" y="17"/>
                      <a:pt x="135" y="18"/>
                      <a:pt x="127" y="18"/>
                    </a:cubicBezTo>
                    <a:cubicBezTo>
                      <a:pt x="121" y="18"/>
                      <a:pt x="114" y="16"/>
                      <a:pt x="104" y="14"/>
                    </a:cubicBezTo>
                    <a:cubicBezTo>
                      <a:pt x="80" y="8"/>
                      <a:pt x="46" y="0"/>
                      <a:pt x="22" y="25"/>
                    </a:cubicBezTo>
                    <a:cubicBezTo>
                      <a:pt x="7" y="39"/>
                      <a:pt x="0" y="59"/>
                      <a:pt x="1" y="80"/>
                    </a:cubicBezTo>
                    <a:cubicBezTo>
                      <a:pt x="2" y="106"/>
                      <a:pt x="16" y="132"/>
                      <a:pt x="40" y="152"/>
                    </a:cubicBezTo>
                    <a:cubicBezTo>
                      <a:pt x="50" y="160"/>
                      <a:pt x="57" y="169"/>
                      <a:pt x="59" y="178"/>
                    </a:cubicBezTo>
                    <a:cubicBezTo>
                      <a:pt x="59" y="178"/>
                      <a:pt x="59" y="178"/>
                      <a:pt x="59" y="178"/>
                    </a:cubicBezTo>
                    <a:cubicBezTo>
                      <a:pt x="60" y="170"/>
                      <a:pt x="62" y="162"/>
                      <a:pt x="66" y="154"/>
                    </a:cubicBezTo>
                    <a:cubicBezTo>
                      <a:pt x="65" y="155"/>
                      <a:pt x="65" y="155"/>
                      <a:pt x="65" y="156"/>
                    </a:cubicBezTo>
                    <a:cubicBezTo>
                      <a:pt x="61" y="152"/>
                      <a:pt x="59" y="150"/>
                      <a:pt x="59" y="148"/>
                    </a:cubicBezTo>
                    <a:cubicBezTo>
                      <a:pt x="60" y="146"/>
                      <a:pt x="65" y="151"/>
                      <a:pt x="68" y="150"/>
                    </a:cubicBezTo>
                    <a:cubicBezTo>
                      <a:pt x="68" y="150"/>
                      <a:pt x="68" y="150"/>
                      <a:pt x="67" y="151"/>
                    </a:cubicBezTo>
                    <a:cubicBezTo>
                      <a:pt x="68" y="149"/>
                      <a:pt x="69" y="148"/>
                      <a:pt x="69" y="147"/>
                    </a:cubicBezTo>
                    <a:cubicBezTo>
                      <a:pt x="69" y="147"/>
                      <a:pt x="69" y="147"/>
                      <a:pt x="69" y="147"/>
                    </a:cubicBezTo>
                    <a:cubicBezTo>
                      <a:pt x="69" y="145"/>
                      <a:pt x="67" y="143"/>
                      <a:pt x="67" y="141"/>
                    </a:cubicBezTo>
                    <a:cubicBezTo>
                      <a:pt x="68" y="139"/>
                      <a:pt x="70" y="139"/>
                      <a:pt x="73" y="140"/>
                    </a:cubicBezTo>
                    <a:cubicBezTo>
                      <a:pt x="73" y="140"/>
                      <a:pt x="73" y="140"/>
                      <a:pt x="73" y="140"/>
                    </a:cubicBezTo>
                    <a:cubicBezTo>
                      <a:pt x="73" y="139"/>
                      <a:pt x="74" y="138"/>
                      <a:pt x="75" y="137"/>
                    </a:cubicBezTo>
                    <a:cubicBezTo>
                      <a:pt x="79" y="129"/>
                      <a:pt x="87" y="126"/>
                      <a:pt x="97" y="124"/>
                    </a:cubicBezTo>
                    <a:cubicBezTo>
                      <a:pt x="91" y="125"/>
                      <a:pt x="83" y="124"/>
                      <a:pt x="74" y="120"/>
                    </a:cubicBezTo>
                    <a:cubicBezTo>
                      <a:pt x="50" y="111"/>
                      <a:pt x="37" y="80"/>
                      <a:pt x="40" y="64"/>
                    </a:cubicBezTo>
                    <a:cubicBezTo>
                      <a:pt x="40" y="57"/>
                      <a:pt x="44" y="49"/>
                      <a:pt x="50" y="44"/>
                    </a:cubicBezTo>
                    <a:cubicBezTo>
                      <a:pt x="59" y="37"/>
                      <a:pt x="72" y="35"/>
                      <a:pt x="86" y="38"/>
                    </a:cubicBezTo>
                    <a:cubicBezTo>
                      <a:pt x="108" y="43"/>
                      <a:pt x="117" y="43"/>
                      <a:pt x="135" y="42"/>
                    </a:cubicBezTo>
                    <a:cubicBezTo>
                      <a:pt x="141" y="42"/>
                      <a:pt x="146" y="41"/>
                      <a:pt x="151" y="39"/>
                    </a:cubicBezTo>
                    <a:cubicBezTo>
                      <a:pt x="163" y="37"/>
                      <a:pt x="176" y="34"/>
                      <a:pt x="201" y="36"/>
                    </a:cubicBezTo>
                    <a:cubicBezTo>
                      <a:pt x="220" y="37"/>
                      <a:pt x="232" y="42"/>
                      <a:pt x="243" y="46"/>
                    </a:cubicBezTo>
                    <a:cubicBezTo>
                      <a:pt x="255" y="51"/>
                      <a:pt x="264" y="55"/>
                      <a:pt x="278" y="54"/>
                    </a:cubicBezTo>
                    <a:cubicBezTo>
                      <a:pt x="294" y="54"/>
                      <a:pt x="306" y="48"/>
                      <a:pt x="317" y="43"/>
                    </a:cubicBezTo>
                    <a:cubicBezTo>
                      <a:pt x="326" y="39"/>
                      <a:pt x="335" y="35"/>
                      <a:pt x="346" y="34"/>
                    </a:cubicBezTo>
                    <a:cubicBezTo>
                      <a:pt x="350" y="34"/>
                      <a:pt x="358" y="32"/>
                      <a:pt x="366" y="30"/>
                    </a:cubicBezTo>
                    <a:cubicBezTo>
                      <a:pt x="366" y="28"/>
                      <a:pt x="366" y="26"/>
                      <a:pt x="366" y="24"/>
                    </a:cubicBezTo>
                    <a:cubicBezTo>
                      <a:pt x="364" y="24"/>
                      <a:pt x="361" y="25"/>
                      <a:pt x="359" y="25"/>
                    </a:cubicBezTo>
                    <a:close/>
                    <a:moveTo>
                      <a:pt x="1112" y="25"/>
                    </a:moveTo>
                    <a:cubicBezTo>
                      <a:pt x="1088" y="0"/>
                      <a:pt x="1057" y="2"/>
                      <a:pt x="1032" y="8"/>
                    </a:cubicBezTo>
                    <a:cubicBezTo>
                      <a:pt x="1023" y="10"/>
                      <a:pt x="1016" y="11"/>
                      <a:pt x="1010" y="11"/>
                    </a:cubicBezTo>
                    <a:cubicBezTo>
                      <a:pt x="1002" y="11"/>
                      <a:pt x="994" y="11"/>
                      <a:pt x="986" y="10"/>
                    </a:cubicBezTo>
                    <a:cubicBezTo>
                      <a:pt x="973" y="9"/>
                      <a:pt x="960" y="7"/>
                      <a:pt x="941" y="8"/>
                    </a:cubicBezTo>
                    <a:cubicBezTo>
                      <a:pt x="926" y="10"/>
                      <a:pt x="907" y="21"/>
                      <a:pt x="893" y="25"/>
                    </a:cubicBezTo>
                    <a:cubicBezTo>
                      <a:pt x="881" y="28"/>
                      <a:pt x="873" y="32"/>
                      <a:pt x="859" y="34"/>
                    </a:cubicBezTo>
                    <a:cubicBezTo>
                      <a:pt x="839" y="36"/>
                      <a:pt x="812" y="22"/>
                      <a:pt x="792" y="16"/>
                    </a:cubicBezTo>
                    <a:cubicBezTo>
                      <a:pt x="793" y="23"/>
                      <a:pt x="793" y="23"/>
                      <a:pt x="793" y="23"/>
                    </a:cubicBezTo>
                    <a:cubicBezTo>
                      <a:pt x="798" y="24"/>
                      <a:pt x="805" y="27"/>
                      <a:pt x="811" y="29"/>
                    </a:cubicBezTo>
                    <a:cubicBezTo>
                      <a:pt x="828" y="35"/>
                      <a:pt x="845" y="42"/>
                      <a:pt x="860" y="40"/>
                    </a:cubicBezTo>
                    <a:cubicBezTo>
                      <a:pt x="870" y="39"/>
                      <a:pt x="878" y="36"/>
                      <a:pt x="886" y="33"/>
                    </a:cubicBezTo>
                    <a:cubicBezTo>
                      <a:pt x="895" y="31"/>
                      <a:pt x="895" y="31"/>
                      <a:pt x="895" y="31"/>
                    </a:cubicBezTo>
                    <a:cubicBezTo>
                      <a:pt x="900" y="29"/>
                      <a:pt x="906" y="27"/>
                      <a:pt x="912" y="24"/>
                    </a:cubicBezTo>
                    <a:cubicBezTo>
                      <a:pt x="922" y="20"/>
                      <a:pt x="933" y="15"/>
                      <a:pt x="942" y="14"/>
                    </a:cubicBezTo>
                    <a:cubicBezTo>
                      <a:pt x="957" y="13"/>
                      <a:pt x="969" y="14"/>
                      <a:pt x="980" y="15"/>
                    </a:cubicBezTo>
                    <a:cubicBezTo>
                      <a:pt x="986" y="16"/>
                      <a:pt x="986" y="16"/>
                      <a:pt x="986" y="16"/>
                    </a:cubicBezTo>
                    <a:cubicBezTo>
                      <a:pt x="994" y="17"/>
                      <a:pt x="1001" y="17"/>
                      <a:pt x="1010" y="17"/>
                    </a:cubicBezTo>
                    <a:cubicBezTo>
                      <a:pt x="1016" y="17"/>
                      <a:pt x="1024" y="16"/>
                      <a:pt x="1033" y="13"/>
                    </a:cubicBezTo>
                    <a:cubicBezTo>
                      <a:pt x="1065" y="6"/>
                      <a:pt x="1090" y="11"/>
                      <a:pt x="1108" y="29"/>
                    </a:cubicBezTo>
                    <a:cubicBezTo>
                      <a:pt x="1120" y="42"/>
                      <a:pt x="1130" y="58"/>
                      <a:pt x="1130" y="76"/>
                    </a:cubicBezTo>
                    <a:cubicBezTo>
                      <a:pt x="1130" y="77"/>
                      <a:pt x="1130" y="78"/>
                      <a:pt x="1130" y="79"/>
                    </a:cubicBezTo>
                    <a:cubicBezTo>
                      <a:pt x="1128" y="104"/>
                      <a:pt x="1115" y="129"/>
                      <a:pt x="1092" y="148"/>
                    </a:cubicBezTo>
                    <a:cubicBezTo>
                      <a:pt x="1086" y="152"/>
                      <a:pt x="1082" y="149"/>
                      <a:pt x="1081" y="148"/>
                    </a:cubicBezTo>
                    <a:cubicBezTo>
                      <a:pt x="1081" y="148"/>
                      <a:pt x="1082" y="148"/>
                      <a:pt x="1082" y="148"/>
                    </a:cubicBezTo>
                    <a:cubicBezTo>
                      <a:pt x="1082" y="147"/>
                      <a:pt x="1082" y="147"/>
                      <a:pt x="1081" y="146"/>
                    </a:cubicBezTo>
                    <a:cubicBezTo>
                      <a:pt x="1077" y="141"/>
                      <a:pt x="1077" y="141"/>
                      <a:pt x="1077" y="141"/>
                    </a:cubicBezTo>
                    <a:cubicBezTo>
                      <a:pt x="1075" y="139"/>
                      <a:pt x="1074" y="139"/>
                      <a:pt x="1072" y="139"/>
                    </a:cubicBezTo>
                    <a:cubicBezTo>
                      <a:pt x="1071" y="138"/>
                      <a:pt x="1070" y="137"/>
                      <a:pt x="1070" y="136"/>
                    </a:cubicBezTo>
                    <a:cubicBezTo>
                      <a:pt x="1071" y="134"/>
                      <a:pt x="1072" y="133"/>
                      <a:pt x="1072" y="130"/>
                    </a:cubicBezTo>
                    <a:cubicBezTo>
                      <a:pt x="1072" y="129"/>
                      <a:pt x="1072" y="128"/>
                      <a:pt x="1072" y="127"/>
                    </a:cubicBezTo>
                    <a:cubicBezTo>
                      <a:pt x="1072" y="127"/>
                      <a:pt x="1070" y="125"/>
                      <a:pt x="1069" y="124"/>
                    </a:cubicBezTo>
                    <a:cubicBezTo>
                      <a:pt x="1068" y="123"/>
                      <a:pt x="1069" y="122"/>
                      <a:pt x="1070" y="121"/>
                    </a:cubicBezTo>
                    <a:cubicBezTo>
                      <a:pt x="1089" y="110"/>
                      <a:pt x="1101" y="87"/>
                      <a:pt x="1101" y="69"/>
                    </a:cubicBezTo>
                    <a:cubicBezTo>
                      <a:pt x="1101" y="67"/>
                      <a:pt x="1101" y="66"/>
                      <a:pt x="1100" y="64"/>
                    </a:cubicBezTo>
                    <a:cubicBezTo>
                      <a:pt x="1100" y="55"/>
                      <a:pt x="1096" y="44"/>
                      <a:pt x="1087" y="37"/>
                    </a:cubicBezTo>
                    <a:cubicBezTo>
                      <a:pt x="1077" y="29"/>
                      <a:pt x="1065" y="24"/>
                      <a:pt x="1049" y="28"/>
                    </a:cubicBezTo>
                    <a:cubicBezTo>
                      <a:pt x="1028" y="32"/>
                      <a:pt x="1019" y="32"/>
                      <a:pt x="1002" y="31"/>
                    </a:cubicBezTo>
                    <a:cubicBezTo>
                      <a:pt x="996" y="31"/>
                      <a:pt x="992" y="30"/>
                      <a:pt x="987" y="28"/>
                    </a:cubicBezTo>
                    <a:cubicBezTo>
                      <a:pt x="975" y="26"/>
                      <a:pt x="961" y="23"/>
                      <a:pt x="935" y="24"/>
                    </a:cubicBezTo>
                    <a:cubicBezTo>
                      <a:pt x="918" y="26"/>
                      <a:pt x="901" y="31"/>
                      <a:pt x="890" y="36"/>
                    </a:cubicBezTo>
                    <a:cubicBezTo>
                      <a:pt x="886" y="37"/>
                      <a:pt x="886" y="37"/>
                      <a:pt x="886" y="37"/>
                    </a:cubicBezTo>
                    <a:cubicBezTo>
                      <a:pt x="876" y="42"/>
                      <a:pt x="876" y="42"/>
                      <a:pt x="876" y="42"/>
                    </a:cubicBezTo>
                    <a:cubicBezTo>
                      <a:pt x="869" y="46"/>
                      <a:pt x="864" y="49"/>
                      <a:pt x="856" y="48"/>
                    </a:cubicBezTo>
                    <a:cubicBezTo>
                      <a:pt x="841" y="48"/>
                      <a:pt x="831" y="43"/>
                      <a:pt x="820" y="38"/>
                    </a:cubicBezTo>
                    <a:cubicBezTo>
                      <a:pt x="812" y="34"/>
                      <a:pt x="812" y="34"/>
                      <a:pt x="812" y="34"/>
                    </a:cubicBezTo>
                    <a:cubicBezTo>
                      <a:pt x="806" y="31"/>
                      <a:pt x="800" y="28"/>
                      <a:pt x="793" y="25"/>
                    </a:cubicBezTo>
                    <a:cubicBezTo>
                      <a:pt x="794" y="31"/>
                      <a:pt x="794" y="31"/>
                      <a:pt x="794" y="31"/>
                    </a:cubicBezTo>
                    <a:cubicBezTo>
                      <a:pt x="803" y="36"/>
                      <a:pt x="811" y="41"/>
                      <a:pt x="817" y="43"/>
                    </a:cubicBezTo>
                    <a:cubicBezTo>
                      <a:pt x="828" y="48"/>
                      <a:pt x="840" y="54"/>
                      <a:pt x="855" y="54"/>
                    </a:cubicBezTo>
                    <a:cubicBezTo>
                      <a:pt x="870" y="55"/>
                      <a:pt x="877" y="47"/>
                      <a:pt x="888" y="43"/>
                    </a:cubicBezTo>
                    <a:cubicBezTo>
                      <a:pt x="899" y="38"/>
                      <a:pt x="917" y="30"/>
                      <a:pt x="936" y="29"/>
                    </a:cubicBezTo>
                    <a:cubicBezTo>
                      <a:pt x="961" y="27"/>
                      <a:pt x="974" y="30"/>
                      <a:pt x="985" y="33"/>
                    </a:cubicBezTo>
                    <a:cubicBezTo>
                      <a:pt x="991" y="34"/>
                      <a:pt x="995" y="35"/>
                      <a:pt x="1001" y="36"/>
                    </a:cubicBezTo>
                    <a:cubicBezTo>
                      <a:pt x="1019" y="37"/>
                      <a:pt x="1029" y="37"/>
                      <a:pt x="1050" y="32"/>
                    </a:cubicBezTo>
                    <a:cubicBezTo>
                      <a:pt x="1064" y="28"/>
                      <a:pt x="1074" y="34"/>
                      <a:pt x="1083" y="41"/>
                    </a:cubicBezTo>
                    <a:cubicBezTo>
                      <a:pt x="1090" y="47"/>
                      <a:pt x="1094" y="57"/>
                      <a:pt x="1094" y="64"/>
                    </a:cubicBezTo>
                    <a:cubicBezTo>
                      <a:pt x="1097" y="80"/>
                      <a:pt x="1084" y="111"/>
                      <a:pt x="1060" y="120"/>
                    </a:cubicBezTo>
                    <a:cubicBezTo>
                      <a:pt x="1050" y="124"/>
                      <a:pt x="1043" y="125"/>
                      <a:pt x="1037" y="124"/>
                    </a:cubicBezTo>
                    <a:cubicBezTo>
                      <a:pt x="1044" y="125"/>
                      <a:pt x="1051" y="127"/>
                      <a:pt x="1057" y="130"/>
                    </a:cubicBezTo>
                    <a:cubicBezTo>
                      <a:pt x="1057" y="130"/>
                      <a:pt x="1057" y="130"/>
                      <a:pt x="1057" y="130"/>
                    </a:cubicBezTo>
                    <a:cubicBezTo>
                      <a:pt x="1059" y="132"/>
                      <a:pt x="1065" y="126"/>
                      <a:pt x="1066" y="129"/>
                    </a:cubicBezTo>
                    <a:cubicBezTo>
                      <a:pt x="1067" y="131"/>
                      <a:pt x="1064" y="134"/>
                      <a:pt x="1063" y="136"/>
                    </a:cubicBezTo>
                    <a:cubicBezTo>
                      <a:pt x="1063" y="136"/>
                      <a:pt x="1064" y="137"/>
                      <a:pt x="1064" y="138"/>
                    </a:cubicBezTo>
                    <a:cubicBezTo>
                      <a:pt x="1066" y="141"/>
                      <a:pt x="1068" y="144"/>
                      <a:pt x="1069" y="147"/>
                    </a:cubicBezTo>
                    <a:cubicBezTo>
                      <a:pt x="1069" y="147"/>
                      <a:pt x="1069" y="147"/>
                      <a:pt x="1069" y="146"/>
                    </a:cubicBezTo>
                    <a:cubicBezTo>
                      <a:pt x="1071" y="146"/>
                      <a:pt x="1073" y="145"/>
                      <a:pt x="1074" y="146"/>
                    </a:cubicBezTo>
                    <a:cubicBezTo>
                      <a:pt x="1078" y="148"/>
                      <a:pt x="1072" y="152"/>
                      <a:pt x="1072" y="154"/>
                    </a:cubicBezTo>
                    <a:cubicBezTo>
                      <a:pt x="1074" y="157"/>
                      <a:pt x="1082" y="151"/>
                      <a:pt x="1080" y="157"/>
                    </a:cubicBezTo>
                    <a:cubicBezTo>
                      <a:pt x="1079" y="159"/>
                      <a:pt x="1076" y="161"/>
                      <a:pt x="1075" y="163"/>
                    </a:cubicBezTo>
                    <a:cubicBezTo>
                      <a:pt x="1074" y="162"/>
                      <a:pt x="1074" y="160"/>
                      <a:pt x="1074" y="159"/>
                    </a:cubicBezTo>
                    <a:cubicBezTo>
                      <a:pt x="1075" y="166"/>
                      <a:pt x="1076" y="172"/>
                      <a:pt x="1075" y="178"/>
                    </a:cubicBezTo>
                    <a:cubicBezTo>
                      <a:pt x="1075" y="178"/>
                      <a:pt x="1075" y="178"/>
                      <a:pt x="1075" y="178"/>
                    </a:cubicBezTo>
                    <a:cubicBezTo>
                      <a:pt x="1075" y="178"/>
                      <a:pt x="1075" y="178"/>
                      <a:pt x="1075" y="178"/>
                    </a:cubicBezTo>
                    <a:cubicBezTo>
                      <a:pt x="1077" y="169"/>
                      <a:pt x="1083" y="160"/>
                      <a:pt x="1094" y="152"/>
                    </a:cubicBezTo>
                    <a:cubicBezTo>
                      <a:pt x="1118" y="132"/>
                      <a:pt x="1132" y="106"/>
                      <a:pt x="1133" y="80"/>
                    </a:cubicBezTo>
                    <a:cubicBezTo>
                      <a:pt x="1134" y="59"/>
                      <a:pt x="1127" y="39"/>
                      <a:pt x="1112" y="25"/>
                    </a:cubicBezTo>
                    <a:close/>
                    <a:moveTo>
                      <a:pt x="1100" y="63"/>
                    </a:moveTo>
                    <a:cubicBezTo>
                      <a:pt x="1100" y="64"/>
                      <a:pt x="1100" y="64"/>
                      <a:pt x="1100" y="64"/>
                    </a:cubicBezTo>
                    <a:cubicBezTo>
                      <a:pt x="1100" y="64"/>
                      <a:pt x="1100" y="64"/>
                      <a:pt x="1100" y="64"/>
                    </a:cubicBezTo>
                    <a:cubicBezTo>
                      <a:pt x="1100" y="64"/>
                      <a:pt x="1100" y="64"/>
                      <a:pt x="1100" y="63"/>
                    </a:cubicBezTo>
                    <a:close/>
                  </a:path>
                </a:pathLst>
              </a:custGeom>
              <a:solidFill>
                <a:srgbClr val="7D00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04" name="Freeform 48"/>
              <p:cNvSpPr>
                <a:spLocks/>
              </p:cNvSpPr>
              <p:nvPr/>
            </p:nvSpPr>
            <p:spPr bwMode="auto">
              <a:xfrm>
                <a:off x="1539" y="1756"/>
                <a:ext cx="123" cy="184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51" y="76"/>
                  </a:cxn>
                  <a:cxn ang="0">
                    <a:pos x="35" y="0"/>
                  </a:cxn>
                </a:cxnLst>
                <a:rect l="0" t="0" r="r" b="b"/>
                <a:pathLst>
                  <a:path w="51" h="76">
                    <a:moveTo>
                      <a:pt x="35" y="0"/>
                    </a:moveTo>
                    <a:cubicBezTo>
                      <a:pt x="25" y="9"/>
                      <a:pt x="10" y="37"/>
                      <a:pt x="51" y="76"/>
                    </a:cubicBezTo>
                    <a:cubicBezTo>
                      <a:pt x="35" y="68"/>
                      <a:pt x="0" y="26"/>
                      <a:pt x="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05" name="Freeform 49"/>
              <p:cNvSpPr>
                <a:spLocks/>
              </p:cNvSpPr>
              <p:nvPr/>
            </p:nvSpPr>
            <p:spPr bwMode="auto">
              <a:xfrm>
                <a:off x="1633" y="1971"/>
                <a:ext cx="41" cy="48"/>
              </a:xfrm>
              <a:custGeom>
                <a:avLst/>
                <a:gdLst/>
                <a:ahLst/>
                <a:cxnLst>
                  <a:cxn ang="0">
                    <a:pos x="5" y="20"/>
                  </a:cxn>
                  <a:cxn ang="0">
                    <a:pos x="8" y="9"/>
                  </a:cxn>
                  <a:cxn ang="0">
                    <a:pos x="11" y="5"/>
                  </a:cxn>
                  <a:cxn ang="0">
                    <a:pos x="17" y="1"/>
                  </a:cxn>
                  <a:cxn ang="0">
                    <a:pos x="10" y="3"/>
                  </a:cxn>
                  <a:cxn ang="0">
                    <a:pos x="9" y="6"/>
                  </a:cxn>
                  <a:cxn ang="0">
                    <a:pos x="6" y="7"/>
                  </a:cxn>
                  <a:cxn ang="0">
                    <a:pos x="3" y="18"/>
                  </a:cxn>
                </a:cxnLst>
                <a:rect l="0" t="0" r="r" b="b"/>
                <a:pathLst>
                  <a:path w="17" h="20">
                    <a:moveTo>
                      <a:pt x="5" y="20"/>
                    </a:moveTo>
                    <a:cubicBezTo>
                      <a:pt x="1" y="16"/>
                      <a:pt x="3" y="11"/>
                      <a:pt x="8" y="9"/>
                    </a:cubicBezTo>
                    <a:cubicBezTo>
                      <a:pt x="11" y="7"/>
                      <a:pt x="10" y="8"/>
                      <a:pt x="11" y="5"/>
                    </a:cubicBezTo>
                    <a:cubicBezTo>
                      <a:pt x="12" y="3"/>
                      <a:pt x="14" y="1"/>
                      <a:pt x="17" y="1"/>
                    </a:cubicBezTo>
                    <a:cubicBezTo>
                      <a:pt x="14" y="0"/>
                      <a:pt x="12" y="1"/>
                      <a:pt x="10" y="3"/>
                    </a:cubicBezTo>
                    <a:cubicBezTo>
                      <a:pt x="9" y="4"/>
                      <a:pt x="9" y="5"/>
                      <a:pt x="9" y="6"/>
                    </a:cubicBezTo>
                    <a:cubicBezTo>
                      <a:pt x="8" y="7"/>
                      <a:pt x="8" y="6"/>
                      <a:pt x="6" y="7"/>
                    </a:cubicBezTo>
                    <a:cubicBezTo>
                      <a:pt x="3" y="9"/>
                      <a:pt x="0" y="13"/>
                      <a:pt x="3" y="18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06" name="Freeform 50"/>
              <p:cNvSpPr>
                <a:spLocks/>
              </p:cNvSpPr>
              <p:nvPr/>
            </p:nvSpPr>
            <p:spPr bwMode="auto">
              <a:xfrm>
                <a:off x="2903" y="1780"/>
                <a:ext cx="229" cy="878"/>
              </a:xfrm>
              <a:custGeom>
                <a:avLst/>
                <a:gdLst/>
                <a:ahLst/>
                <a:cxnLst>
                  <a:cxn ang="0">
                    <a:pos x="55" y="95"/>
                  </a:cxn>
                  <a:cxn ang="0">
                    <a:pos x="95" y="0"/>
                  </a:cxn>
                  <a:cxn ang="0">
                    <a:pos x="50" y="90"/>
                  </a:cxn>
                  <a:cxn ang="0">
                    <a:pos x="15" y="208"/>
                  </a:cxn>
                  <a:cxn ang="0">
                    <a:pos x="12" y="316"/>
                  </a:cxn>
                  <a:cxn ang="0">
                    <a:pos x="7" y="364"/>
                  </a:cxn>
                  <a:cxn ang="0">
                    <a:pos x="19" y="319"/>
                  </a:cxn>
                  <a:cxn ang="0">
                    <a:pos x="27" y="194"/>
                  </a:cxn>
                  <a:cxn ang="0">
                    <a:pos x="55" y="95"/>
                  </a:cxn>
                </a:cxnLst>
                <a:rect l="0" t="0" r="r" b="b"/>
                <a:pathLst>
                  <a:path w="95" h="364">
                    <a:moveTo>
                      <a:pt x="55" y="95"/>
                    </a:moveTo>
                    <a:cubicBezTo>
                      <a:pt x="72" y="48"/>
                      <a:pt x="91" y="4"/>
                      <a:pt x="95" y="0"/>
                    </a:cubicBezTo>
                    <a:cubicBezTo>
                      <a:pt x="89" y="4"/>
                      <a:pt x="69" y="42"/>
                      <a:pt x="50" y="90"/>
                    </a:cubicBezTo>
                    <a:cubicBezTo>
                      <a:pt x="34" y="131"/>
                      <a:pt x="19" y="182"/>
                      <a:pt x="15" y="208"/>
                    </a:cubicBezTo>
                    <a:cubicBezTo>
                      <a:pt x="7" y="264"/>
                      <a:pt x="14" y="300"/>
                      <a:pt x="12" y="316"/>
                    </a:cubicBezTo>
                    <a:cubicBezTo>
                      <a:pt x="10" y="332"/>
                      <a:pt x="0" y="351"/>
                      <a:pt x="7" y="364"/>
                    </a:cubicBezTo>
                    <a:cubicBezTo>
                      <a:pt x="6" y="352"/>
                      <a:pt x="16" y="337"/>
                      <a:pt x="19" y="319"/>
                    </a:cubicBezTo>
                    <a:cubicBezTo>
                      <a:pt x="22" y="301"/>
                      <a:pt x="19" y="233"/>
                      <a:pt x="27" y="194"/>
                    </a:cubicBezTo>
                    <a:cubicBezTo>
                      <a:pt x="30" y="180"/>
                      <a:pt x="41" y="136"/>
                      <a:pt x="55" y="95"/>
                    </a:cubicBezTo>
                    <a:close/>
                  </a:path>
                </a:pathLst>
              </a:custGeom>
              <a:solidFill>
                <a:srgbClr val="F7E6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07" name="Freeform 51"/>
              <p:cNvSpPr>
                <a:spLocks/>
              </p:cNvSpPr>
              <p:nvPr/>
            </p:nvSpPr>
            <p:spPr bwMode="auto">
              <a:xfrm>
                <a:off x="2985" y="1766"/>
                <a:ext cx="369" cy="916"/>
              </a:xfrm>
              <a:custGeom>
                <a:avLst/>
                <a:gdLst/>
                <a:ahLst/>
                <a:cxnLst>
                  <a:cxn ang="0">
                    <a:pos x="0" y="380"/>
                  </a:cxn>
                  <a:cxn ang="0">
                    <a:pos x="44" y="353"/>
                  </a:cxn>
                  <a:cxn ang="0">
                    <a:pos x="60" y="205"/>
                  </a:cxn>
                  <a:cxn ang="0">
                    <a:pos x="125" y="81"/>
                  </a:cxn>
                  <a:cxn ang="0">
                    <a:pos x="153" y="0"/>
                  </a:cxn>
                  <a:cxn ang="0">
                    <a:pos x="114" y="74"/>
                  </a:cxn>
                  <a:cxn ang="0">
                    <a:pos x="69" y="156"/>
                  </a:cxn>
                  <a:cxn ang="0">
                    <a:pos x="36" y="242"/>
                  </a:cxn>
                  <a:cxn ang="0">
                    <a:pos x="24" y="367"/>
                  </a:cxn>
                  <a:cxn ang="0">
                    <a:pos x="0" y="380"/>
                  </a:cxn>
                </a:cxnLst>
                <a:rect l="0" t="0" r="r" b="b"/>
                <a:pathLst>
                  <a:path w="153" h="380">
                    <a:moveTo>
                      <a:pt x="0" y="380"/>
                    </a:moveTo>
                    <a:cubicBezTo>
                      <a:pt x="21" y="378"/>
                      <a:pt x="35" y="375"/>
                      <a:pt x="44" y="353"/>
                    </a:cubicBezTo>
                    <a:cubicBezTo>
                      <a:pt x="60" y="311"/>
                      <a:pt x="36" y="250"/>
                      <a:pt x="60" y="205"/>
                    </a:cubicBezTo>
                    <a:cubicBezTo>
                      <a:pt x="83" y="162"/>
                      <a:pt x="115" y="137"/>
                      <a:pt x="125" y="81"/>
                    </a:cubicBezTo>
                    <a:cubicBezTo>
                      <a:pt x="132" y="41"/>
                      <a:pt x="141" y="11"/>
                      <a:pt x="153" y="0"/>
                    </a:cubicBezTo>
                    <a:cubicBezTo>
                      <a:pt x="137" y="14"/>
                      <a:pt x="125" y="44"/>
                      <a:pt x="114" y="74"/>
                    </a:cubicBezTo>
                    <a:cubicBezTo>
                      <a:pt x="103" y="104"/>
                      <a:pt x="97" y="108"/>
                      <a:pt x="69" y="156"/>
                    </a:cubicBezTo>
                    <a:cubicBezTo>
                      <a:pt x="41" y="204"/>
                      <a:pt x="37" y="208"/>
                      <a:pt x="36" y="242"/>
                    </a:cubicBezTo>
                    <a:cubicBezTo>
                      <a:pt x="35" y="276"/>
                      <a:pt x="40" y="348"/>
                      <a:pt x="24" y="367"/>
                    </a:cubicBezTo>
                    <a:cubicBezTo>
                      <a:pt x="18" y="373"/>
                      <a:pt x="9" y="380"/>
                      <a:pt x="0" y="380"/>
                    </a:cubicBezTo>
                    <a:close/>
                  </a:path>
                </a:pathLst>
              </a:custGeom>
              <a:solidFill>
                <a:srgbClr val="DF9E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08" name="Freeform 52"/>
              <p:cNvSpPr>
                <a:spLocks/>
              </p:cNvSpPr>
              <p:nvPr/>
            </p:nvSpPr>
            <p:spPr bwMode="auto">
              <a:xfrm>
                <a:off x="2985" y="1961"/>
                <a:ext cx="301" cy="721"/>
              </a:xfrm>
              <a:custGeom>
                <a:avLst/>
                <a:gdLst/>
                <a:ahLst/>
                <a:cxnLst>
                  <a:cxn ang="0">
                    <a:pos x="0" y="299"/>
                  </a:cxn>
                  <a:cxn ang="0">
                    <a:pos x="44" y="272"/>
                  </a:cxn>
                  <a:cxn ang="0">
                    <a:pos x="60" y="124"/>
                  </a:cxn>
                  <a:cxn ang="0">
                    <a:pos x="125" y="0"/>
                  </a:cxn>
                  <a:cxn ang="0">
                    <a:pos x="71" y="95"/>
                  </a:cxn>
                  <a:cxn ang="0">
                    <a:pos x="45" y="145"/>
                  </a:cxn>
                  <a:cxn ang="0">
                    <a:pos x="38" y="273"/>
                  </a:cxn>
                  <a:cxn ang="0">
                    <a:pos x="0" y="299"/>
                  </a:cxn>
                </a:cxnLst>
                <a:rect l="0" t="0" r="r" b="b"/>
                <a:pathLst>
                  <a:path w="125" h="299">
                    <a:moveTo>
                      <a:pt x="0" y="299"/>
                    </a:moveTo>
                    <a:cubicBezTo>
                      <a:pt x="21" y="297"/>
                      <a:pt x="35" y="294"/>
                      <a:pt x="44" y="272"/>
                    </a:cubicBezTo>
                    <a:cubicBezTo>
                      <a:pt x="60" y="230"/>
                      <a:pt x="36" y="169"/>
                      <a:pt x="60" y="124"/>
                    </a:cubicBezTo>
                    <a:cubicBezTo>
                      <a:pt x="83" y="81"/>
                      <a:pt x="115" y="56"/>
                      <a:pt x="125" y="0"/>
                    </a:cubicBezTo>
                    <a:cubicBezTo>
                      <a:pt x="123" y="18"/>
                      <a:pt x="90" y="71"/>
                      <a:pt x="71" y="95"/>
                    </a:cubicBezTo>
                    <a:cubicBezTo>
                      <a:pt x="53" y="118"/>
                      <a:pt x="48" y="128"/>
                      <a:pt x="45" y="145"/>
                    </a:cubicBezTo>
                    <a:cubicBezTo>
                      <a:pt x="42" y="162"/>
                      <a:pt x="46" y="255"/>
                      <a:pt x="38" y="273"/>
                    </a:cubicBezTo>
                    <a:cubicBezTo>
                      <a:pt x="32" y="289"/>
                      <a:pt x="31" y="292"/>
                      <a:pt x="0" y="299"/>
                    </a:cubicBezTo>
                    <a:close/>
                  </a:path>
                </a:pathLst>
              </a:custGeom>
              <a:solidFill>
                <a:srgbClr val="D174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09" name="Freeform 53"/>
              <p:cNvSpPr>
                <a:spLocks/>
              </p:cNvSpPr>
              <p:nvPr/>
            </p:nvSpPr>
            <p:spPr bwMode="auto">
              <a:xfrm>
                <a:off x="2387" y="1426"/>
                <a:ext cx="1020" cy="188"/>
              </a:xfrm>
              <a:custGeom>
                <a:avLst/>
                <a:gdLst/>
                <a:ahLst/>
                <a:cxnLst>
                  <a:cxn ang="0">
                    <a:pos x="423" y="78"/>
                  </a:cxn>
                  <a:cxn ang="0">
                    <a:pos x="408" y="67"/>
                  </a:cxn>
                  <a:cxn ang="0">
                    <a:pos x="204" y="7"/>
                  </a:cxn>
                  <a:cxn ang="0">
                    <a:pos x="0" y="67"/>
                  </a:cxn>
                  <a:cxn ang="0">
                    <a:pos x="275" y="21"/>
                  </a:cxn>
                  <a:cxn ang="0">
                    <a:pos x="423" y="78"/>
                  </a:cxn>
                </a:cxnLst>
                <a:rect l="0" t="0" r="r" b="b"/>
                <a:pathLst>
                  <a:path w="423" h="78">
                    <a:moveTo>
                      <a:pt x="423" y="78"/>
                    </a:moveTo>
                    <a:cubicBezTo>
                      <a:pt x="418" y="74"/>
                      <a:pt x="413" y="70"/>
                      <a:pt x="408" y="67"/>
                    </a:cubicBezTo>
                    <a:cubicBezTo>
                      <a:pt x="347" y="23"/>
                      <a:pt x="277" y="7"/>
                      <a:pt x="204" y="7"/>
                    </a:cubicBezTo>
                    <a:cubicBezTo>
                      <a:pt x="131" y="7"/>
                      <a:pt x="61" y="23"/>
                      <a:pt x="0" y="67"/>
                    </a:cubicBezTo>
                    <a:cubicBezTo>
                      <a:pt x="36" y="48"/>
                      <a:pt x="128" y="0"/>
                      <a:pt x="275" y="21"/>
                    </a:cubicBezTo>
                    <a:cubicBezTo>
                      <a:pt x="369" y="33"/>
                      <a:pt x="423" y="78"/>
                      <a:pt x="423" y="78"/>
                    </a:cubicBezTo>
                    <a:close/>
                  </a:path>
                </a:pathLst>
              </a:custGeom>
              <a:solidFill>
                <a:srgbClr val="F7E6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10" name="Freeform 54"/>
              <p:cNvSpPr>
                <a:spLocks/>
              </p:cNvSpPr>
              <p:nvPr/>
            </p:nvSpPr>
            <p:spPr bwMode="auto">
              <a:xfrm>
                <a:off x="2565" y="1585"/>
                <a:ext cx="613" cy="82"/>
              </a:xfrm>
              <a:custGeom>
                <a:avLst/>
                <a:gdLst/>
                <a:ahLst/>
                <a:cxnLst>
                  <a:cxn ang="0">
                    <a:pos x="254" y="27"/>
                  </a:cxn>
                  <a:cxn ang="0">
                    <a:pos x="120" y="17"/>
                  </a:cxn>
                  <a:cxn ang="0">
                    <a:pos x="0" y="32"/>
                  </a:cxn>
                  <a:cxn ang="0">
                    <a:pos x="254" y="27"/>
                  </a:cxn>
                </a:cxnLst>
                <a:rect l="0" t="0" r="r" b="b"/>
                <a:pathLst>
                  <a:path w="254" h="34">
                    <a:moveTo>
                      <a:pt x="254" y="27"/>
                    </a:moveTo>
                    <a:cubicBezTo>
                      <a:pt x="212" y="24"/>
                      <a:pt x="163" y="15"/>
                      <a:pt x="120" y="17"/>
                    </a:cubicBezTo>
                    <a:cubicBezTo>
                      <a:pt x="58" y="20"/>
                      <a:pt x="8" y="34"/>
                      <a:pt x="0" y="32"/>
                    </a:cubicBezTo>
                    <a:cubicBezTo>
                      <a:pt x="83" y="3"/>
                      <a:pt x="166" y="0"/>
                      <a:pt x="254" y="27"/>
                    </a:cubicBezTo>
                    <a:close/>
                  </a:path>
                </a:pathLst>
              </a:custGeom>
              <a:solidFill>
                <a:srgbClr val="DF9E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11" name="Freeform 55"/>
              <p:cNvSpPr>
                <a:spLocks/>
              </p:cNvSpPr>
              <p:nvPr/>
            </p:nvSpPr>
            <p:spPr bwMode="auto">
              <a:xfrm>
                <a:off x="2631" y="1780"/>
                <a:ext cx="229" cy="878"/>
              </a:xfrm>
              <a:custGeom>
                <a:avLst/>
                <a:gdLst/>
                <a:ahLst/>
                <a:cxnLst>
                  <a:cxn ang="0">
                    <a:pos x="40" y="95"/>
                  </a:cxn>
                  <a:cxn ang="0">
                    <a:pos x="0" y="0"/>
                  </a:cxn>
                  <a:cxn ang="0">
                    <a:pos x="43" y="83"/>
                  </a:cxn>
                  <a:cxn ang="0">
                    <a:pos x="85" y="206"/>
                  </a:cxn>
                  <a:cxn ang="0">
                    <a:pos x="83" y="316"/>
                  </a:cxn>
                  <a:cxn ang="0">
                    <a:pos x="88" y="364"/>
                  </a:cxn>
                  <a:cxn ang="0">
                    <a:pos x="76" y="319"/>
                  </a:cxn>
                  <a:cxn ang="0">
                    <a:pos x="68" y="194"/>
                  </a:cxn>
                  <a:cxn ang="0">
                    <a:pos x="40" y="95"/>
                  </a:cxn>
                </a:cxnLst>
                <a:rect l="0" t="0" r="r" b="b"/>
                <a:pathLst>
                  <a:path w="95" h="364">
                    <a:moveTo>
                      <a:pt x="40" y="95"/>
                    </a:moveTo>
                    <a:cubicBezTo>
                      <a:pt x="24" y="48"/>
                      <a:pt x="4" y="4"/>
                      <a:pt x="0" y="0"/>
                    </a:cubicBezTo>
                    <a:cubicBezTo>
                      <a:pt x="7" y="4"/>
                      <a:pt x="25" y="35"/>
                      <a:pt x="43" y="83"/>
                    </a:cubicBezTo>
                    <a:cubicBezTo>
                      <a:pt x="59" y="124"/>
                      <a:pt x="82" y="180"/>
                      <a:pt x="85" y="206"/>
                    </a:cubicBezTo>
                    <a:cubicBezTo>
                      <a:pt x="93" y="262"/>
                      <a:pt x="81" y="300"/>
                      <a:pt x="83" y="316"/>
                    </a:cubicBezTo>
                    <a:cubicBezTo>
                      <a:pt x="85" y="332"/>
                      <a:pt x="95" y="351"/>
                      <a:pt x="88" y="364"/>
                    </a:cubicBezTo>
                    <a:cubicBezTo>
                      <a:pt x="89" y="352"/>
                      <a:pt x="79" y="337"/>
                      <a:pt x="76" y="319"/>
                    </a:cubicBezTo>
                    <a:cubicBezTo>
                      <a:pt x="73" y="301"/>
                      <a:pt x="76" y="233"/>
                      <a:pt x="68" y="194"/>
                    </a:cubicBezTo>
                    <a:cubicBezTo>
                      <a:pt x="65" y="180"/>
                      <a:pt x="54" y="136"/>
                      <a:pt x="40" y="95"/>
                    </a:cubicBezTo>
                    <a:close/>
                  </a:path>
                </a:pathLst>
              </a:custGeom>
              <a:solidFill>
                <a:srgbClr val="DF9E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12" name="Freeform 56"/>
              <p:cNvSpPr>
                <a:spLocks/>
              </p:cNvSpPr>
              <p:nvPr/>
            </p:nvSpPr>
            <p:spPr bwMode="auto">
              <a:xfrm>
                <a:off x="2411" y="1766"/>
                <a:ext cx="367" cy="916"/>
              </a:xfrm>
              <a:custGeom>
                <a:avLst/>
                <a:gdLst/>
                <a:ahLst/>
                <a:cxnLst>
                  <a:cxn ang="0">
                    <a:pos x="128" y="367"/>
                  </a:cxn>
                  <a:cxn ang="0">
                    <a:pos x="116" y="242"/>
                  </a:cxn>
                  <a:cxn ang="0">
                    <a:pos x="83" y="156"/>
                  </a:cxn>
                  <a:cxn ang="0">
                    <a:pos x="38" y="74"/>
                  </a:cxn>
                  <a:cxn ang="0">
                    <a:pos x="0" y="0"/>
                  </a:cxn>
                  <a:cxn ang="0">
                    <a:pos x="28" y="81"/>
                  </a:cxn>
                  <a:cxn ang="0">
                    <a:pos x="93" y="205"/>
                  </a:cxn>
                  <a:cxn ang="0">
                    <a:pos x="109" y="353"/>
                  </a:cxn>
                  <a:cxn ang="0">
                    <a:pos x="152" y="380"/>
                  </a:cxn>
                  <a:cxn ang="0">
                    <a:pos x="128" y="367"/>
                  </a:cxn>
                </a:cxnLst>
                <a:rect l="0" t="0" r="r" b="b"/>
                <a:pathLst>
                  <a:path w="152" h="380">
                    <a:moveTo>
                      <a:pt x="128" y="367"/>
                    </a:moveTo>
                    <a:cubicBezTo>
                      <a:pt x="112" y="348"/>
                      <a:pt x="117" y="276"/>
                      <a:pt x="116" y="242"/>
                    </a:cubicBezTo>
                    <a:cubicBezTo>
                      <a:pt x="115" y="208"/>
                      <a:pt x="111" y="204"/>
                      <a:pt x="83" y="156"/>
                    </a:cubicBezTo>
                    <a:cubicBezTo>
                      <a:pt x="55" y="108"/>
                      <a:pt x="49" y="104"/>
                      <a:pt x="38" y="74"/>
                    </a:cubicBezTo>
                    <a:cubicBezTo>
                      <a:pt x="27" y="44"/>
                      <a:pt x="15" y="14"/>
                      <a:pt x="0" y="0"/>
                    </a:cubicBezTo>
                    <a:cubicBezTo>
                      <a:pt x="12" y="11"/>
                      <a:pt x="20" y="41"/>
                      <a:pt x="28" y="81"/>
                    </a:cubicBezTo>
                    <a:cubicBezTo>
                      <a:pt x="38" y="137"/>
                      <a:pt x="70" y="162"/>
                      <a:pt x="93" y="205"/>
                    </a:cubicBezTo>
                    <a:cubicBezTo>
                      <a:pt x="117" y="250"/>
                      <a:pt x="92" y="311"/>
                      <a:pt x="109" y="353"/>
                    </a:cubicBezTo>
                    <a:cubicBezTo>
                      <a:pt x="118" y="375"/>
                      <a:pt x="132" y="378"/>
                      <a:pt x="152" y="380"/>
                    </a:cubicBezTo>
                    <a:cubicBezTo>
                      <a:pt x="143" y="380"/>
                      <a:pt x="134" y="373"/>
                      <a:pt x="128" y="367"/>
                    </a:cubicBezTo>
                    <a:close/>
                  </a:path>
                </a:pathLst>
              </a:custGeom>
              <a:solidFill>
                <a:srgbClr val="F7E6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13" name="Freeform 57"/>
              <p:cNvSpPr>
                <a:spLocks/>
              </p:cNvSpPr>
              <p:nvPr/>
            </p:nvSpPr>
            <p:spPr bwMode="auto">
              <a:xfrm>
                <a:off x="2479" y="1961"/>
                <a:ext cx="214" cy="656"/>
              </a:xfrm>
              <a:custGeom>
                <a:avLst/>
                <a:gdLst/>
                <a:ahLst/>
                <a:cxnLst>
                  <a:cxn ang="0">
                    <a:pos x="79" y="182"/>
                  </a:cxn>
                  <a:cxn ang="0">
                    <a:pos x="50" y="93"/>
                  </a:cxn>
                  <a:cxn ang="0">
                    <a:pos x="0" y="0"/>
                  </a:cxn>
                  <a:cxn ang="0">
                    <a:pos x="65" y="124"/>
                  </a:cxn>
                  <a:cxn ang="0">
                    <a:pos x="81" y="272"/>
                  </a:cxn>
                  <a:cxn ang="0">
                    <a:pos x="79" y="182"/>
                  </a:cxn>
                </a:cxnLst>
                <a:rect l="0" t="0" r="r" b="b"/>
                <a:pathLst>
                  <a:path w="89" h="272">
                    <a:moveTo>
                      <a:pt x="79" y="182"/>
                    </a:moveTo>
                    <a:cubicBezTo>
                      <a:pt x="80" y="158"/>
                      <a:pt x="77" y="127"/>
                      <a:pt x="50" y="93"/>
                    </a:cubicBezTo>
                    <a:cubicBezTo>
                      <a:pt x="23" y="59"/>
                      <a:pt x="3" y="19"/>
                      <a:pt x="0" y="0"/>
                    </a:cubicBezTo>
                    <a:cubicBezTo>
                      <a:pt x="10" y="56"/>
                      <a:pt x="42" y="81"/>
                      <a:pt x="65" y="124"/>
                    </a:cubicBezTo>
                    <a:cubicBezTo>
                      <a:pt x="89" y="169"/>
                      <a:pt x="64" y="230"/>
                      <a:pt x="81" y="272"/>
                    </a:cubicBezTo>
                    <a:cubicBezTo>
                      <a:pt x="73" y="237"/>
                      <a:pt x="79" y="206"/>
                      <a:pt x="79" y="1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14" name="Freeform 58"/>
              <p:cNvSpPr>
                <a:spLocks/>
              </p:cNvSpPr>
              <p:nvPr/>
            </p:nvSpPr>
            <p:spPr bwMode="auto">
              <a:xfrm>
                <a:off x="2647" y="1802"/>
                <a:ext cx="111" cy="2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46"/>
                  </a:cxn>
                  <a:cxn ang="0">
                    <a:pos x="37" y="71"/>
                  </a:cxn>
                  <a:cxn ang="0">
                    <a:pos x="39" y="85"/>
                  </a:cxn>
                  <a:cxn ang="0">
                    <a:pos x="43" y="97"/>
                  </a:cxn>
                  <a:cxn ang="0">
                    <a:pos x="16" y="35"/>
                  </a:cxn>
                </a:cxnLst>
                <a:rect l="0" t="0" r="r" b="b"/>
                <a:pathLst>
                  <a:path w="46" h="97">
                    <a:moveTo>
                      <a:pt x="0" y="0"/>
                    </a:moveTo>
                    <a:cubicBezTo>
                      <a:pt x="10" y="15"/>
                      <a:pt x="22" y="30"/>
                      <a:pt x="28" y="46"/>
                    </a:cubicBezTo>
                    <a:cubicBezTo>
                      <a:pt x="31" y="54"/>
                      <a:pt x="35" y="63"/>
                      <a:pt x="37" y="71"/>
                    </a:cubicBezTo>
                    <a:cubicBezTo>
                      <a:pt x="39" y="76"/>
                      <a:pt x="38" y="81"/>
                      <a:pt x="39" y="85"/>
                    </a:cubicBezTo>
                    <a:cubicBezTo>
                      <a:pt x="41" y="90"/>
                      <a:pt x="46" y="90"/>
                      <a:pt x="43" y="97"/>
                    </a:cubicBezTo>
                    <a:cubicBezTo>
                      <a:pt x="30" y="84"/>
                      <a:pt x="19" y="53"/>
                      <a:pt x="16" y="35"/>
                    </a:cubicBezTo>
                  </a:path>
                </a:pathLst>
              </a:custGeom>
              <a:solidFill>
                <a:srgbClr val="DF9E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15" name="Freeform 59"/>
              <p:cNvSpPr>
                <a:spLocks/>
              </p:cNvSpPr>
              <p:nvPr/>
            </p:nvSpPr>
            <p:spPr bwMode="auto">
              <a:xfrm>
                <a:off x="2773" y="2108"/>
                <a:ext cx="50" cy="1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28"/>
                  </a:cxn>
                  <a:cxn ang="0">
                    <a:pos x="17" y="56"/>
                  </a:cxn>
                </a:cxnLst>
                <a:rect l="0" t="0" r="r" b="b"/>
                <a:pathLst>
                  <a:path w="21" h="56">
                    <a:moveTo>
                      <a:pt x="0" y="0"/>
                    </a:moveTo>
                    <a:cubicBezTo>
                      <a:pt x="6" y="10"/>
                      <a:pt x="12" y="17"/>
                      <a:pt x="16" y="28"/>
                    </a:cubicBezTo>
                    <a:cubicBezTo>
                      <a:pt x="21" y="39"/>
                      <a:pt x="16" y="47"/>
                      <a:pt x="17" y="56"/>
                    </a:cubicBezTo>
                  </a:path>
                </a:pathLst>
              </a:custGeom>
              <a:solidFill>
                <a:srgbClr val="DF9E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16" name="Freeform 60"/>
              <p:cNvSpPr>
                <a:spLocks/>
              </p:cNvSpPr>
              <p:nvPr/>
            </p:nvSpPr>
            <p:spPr bwMode="auto">
              <a:xfrm>
                <a:off x="2913" y="2181"/>
                <a:ext cx="53" cy="291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5" y="60"/>
                  </a:cxn>
                  <a:cxn ang="0">
                    <a:pos x="12" y="121"/>
                  </a:cxn>
                  <a:cxn ang="0">
                    <a:pos x="9" y="106"/>
                  </a:cxn>
                  <a:cxn ang="0">
                    <a:pos x="11" y="80"/>
                  </a:cxn>
                </a:cxnLst>
                <a:rect l="0" t="0" r="r" b="b"/>
                <a:pathLst>
                  <a:path w="22" h="121">
                    <a:moveTo>
                      <a:pt x="22" y="0"/>
                    </a:moveTo>
                    <a:cubicBezTo>
                      <a:pt x="12" y="18"/>
                      <a:pt x="7" y="40"/>
                      <a:pt x="5" y="60"/>
                    </a:cubicBezTo>
                    <a:cubicBezTo>
                      <a:pt x="4" y="72"/>
                      <a:pt x="0" y="105"/>
                      <a:pt x="12" y="121"/>
                    </a:cubicBezTo>
                    <a:cubicBezTo>
                      <a:pt x="15" y="116"/>
                      <a:pt x="10" y="112"/>
                      <a:pt x="9" y="106"/>
                    </a:cubicBezTo>
                    <a:cubicBezTo>
                      <a:pt x="8" y="98"/>
                      <a:pt x="10" y="88"/>
                      <a:pt x="11" y="80"/>
                    </a:cubicBezTo>
                  </a:path>
                </a:pathLst>
              </a:custGeom>
              <a:solidFill>
                <a:srgbClr val="F7E6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17" name="Freeform 61"/>
              <p:cNvSpPr>
                <a:spLocks/>
              </p:cNvSpPr>
              <p:nvPr/>
            </p:nvSpPr>
            <p:spPr bwMode="auto">
              <a:xfrm>
                <a:off x="2582" y="1443"/>
                <a:ext cx="579" cy="46"/>
              </a:xfrm>
              <a:custGeom>
                <a:avLst/>
                <a:gdLst/>
                <a:ahLst/>
                <a:cxnLst>
                  <a:cxn ang="0">
                    <a:pos x="131" y="3"/>
                  </a:cxn>
                  <a:cxn ang="0">
                    <a:pos x="240" y="17"/>
                  </a:cxn>
                  <a:cxn ang="0">
                    <a:pos x="123" y="0"/>
                  </a:cxn>
                  <a:cxn ang="0">
                    <a:pos x="0" y="19"/>
                  </a:cxn>
                  <a:cxn ang="0">
                    <a:pos x="131" y="3"/>
                  </a:cxn>
                </a:cxnLst>
                <a:rect l="0" t="0" r="r" b="b"/>
                <a:pathLst>
                  <a:path w="240" h="19">
                    <a:moveTo>
                      <a:pt x="131" y="3"/>
                    </a:moveTo>
                    <a:cubicBezTo>
                      <a:pt x="163" y="4"/>
                      <a:pt x="199" y="9"/>
                      <a:pt x="240" y="17"/>
                    </a:cubicBezTo>
                    <a:cubicBezTo>
                      <a:pt x="202" y="5"/>
                      <a:pt x="163" y="0"/>
                      <a:pt x="123" y="0"/>
                    </a:cubicBezTo>
                    <a:cubicBezTo>
                      <a:pt x="81" y="0"/>
                      <a:pt x="39" y="6"/>
                      <a:pt x="0" y="19"/>
                    </a:cubicBezTo>
                    <a:cubicBezTo>
                      <a:pt x="16" y="15"/>
                      <a:pt x="65" y="3"/>
                      <a:pt x="13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18" name="Freeform 62"/>
              <p:cNvSpPr>
                <a:spLocks/>
              </p:cNvSpPr>
              <p:nvPr/>
            </p:nvSpPr>
            <p:spPr bwMode="auto">
              <a:xfrm>
                <a:off x="4152" y="1814"/>
                <a:ext cx="89" cy="191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0" y="79"/>
                  </a:cxn>
                  <a:cxn ang="0">
                    <a:pos x="35" y="0"/>
                  </a:cxn>
                </a:cxnLst>
                <a:rect l="0" t="0" r="r" b="b"/>
                <a:pathLst>
                  <a:path w="37" h="79">
                    <a:moveTo>
                      <a:pt x="35" y="0"/>
                    </a:moveTo>
                    <a:cubicBezTo>
                      <a:pt x="37" y="13"/>
                      <a:pt x="33" y="51"/>
                      <a:pt x="0" y="79"/>
                    </a:cubicBezTo>
                    <a:cubicBezTo>
                      <a:pt x="11" y="69"/>
                      <a:pt x="34" y="38"/>
                      <a:pt x="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19" name="Freeform 63"/>
              <p:cNvSpPr>
                <a:spLocks/>
              </p:cNvSpPr>
              <p:nvPr/>
            </p:nvSpPr>
            <p:spPr bwMode="auto">
              <a:xfrm>
                <a:off x="4091" y="1952"/>
                <a:ext cx="32" cy="48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3" y="13"/>
                  </a:cxn>
                  <a:cxn ang="0">
                    <a:pos x="8" y="15"/>
                  </a:cxn>
                  <a:cxn ang="0">
                    <a:pos x="11" y="20"/>
                  </a:cxn>
                  <a:cxn ang="0">
                    <a:pos x="5" y="11"/>
                  </a:cxn>
                  <a:cxn ang="0">
                    <a:pos x="0" y="0"/>
                  </a:cxn>
                </a:cxnLst>
                <a:rect l="0" t="0" r="r" b="b"/>
                <a:pathLst>
                  <a:path w="13" h="20">
                    <a:moveTo>
                      <a:pt x="1" y="1"/>
                    </a:moveTo>
                    <a:cubicBezTo>
                      <a:pt x="6" y="4"/>
                      <a:pt x="0" y="10"/>
                      <a:pt x="3" y="13"/>
                    </a:cubicBezTo>
                    <a:cubicBezTo>
                      <a:pt x="4" y="14"/>
                      <a:pt x="7" y="14"/>
                      <a:pt x="8" y="15"/>
                    </a:cubicBezTo>
                    <a:cubicBezTo>
                      <a:pt x="10" y="16"/>
                      <a:pt x="11" y="19"/>
                      <a:pt x="11" y="20"/>
                    </a:cubicBezTo>
                    <a:cubicBezTo>
                      <a:pt x="13" y="14"/>
                      <a:pt x="8" y="15"/>
                      <a:pt x="5" y="11"/>
                    </a:cubicBezTo>
                    <a:cubicBezTo>
                      <a:pt x="3" y="7"/>
                      <a:pt x="5" y="2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20" name="Freeform 64"/>
              <p:cNvSpPr>
                <a:spLocks/>
              </p:cNvSpPr>
              <p:nvPr/>
            </p:nvSpPr>
            <p:spPr bwMode="auto">
              <a:xfrm>
                <a:off x="3812" y="1976"/>
                <a:ext cx="291" cy="231"/>
              </a:xfrm>
              <a:custGeom>
                <a:avLst/>
                <a:gdLst/>
                <a:ahLst/>
                <a:cxnLst>
                  <a:cxn ang="0">
                    <a:pos x="105" y="8"/>
                  </a:cxn>
                  <a:cxn ang="0">
                    <a:pos x="105" y="8"/>
                  </a:cxn>
                  <a:cxn ang="0">
                    <a:pos x="93" y="56"/>
                  </a:cxn>
                  <a:cxn ang="0">
                    <a:pos x="47" y="85"/>
                  </a:cxn>
                  <a:cxn ang="0">
                    <a:pos x="18" y="91"/>
                  </a:cxn>
                  <a:cxn ang="0">
                    <a:pos x="2" y="92"/>
                  </a:cxn>
                  <a:cxn ang="0">
                    <a:pos x="60" y="89"/>
                  </a:cxn>
                  <a:cxn ang="0">
                    <a:pos x="105" y="60"/>
                  </a:cxn>
                  <a:cxn ang="0">
                    <a:pos x="105" y="8"/>
                  </a:cxn>
                </a:cxnLst>
                <a:rect l="0" t="0" r="r" b="b"/>
                <a:pathLst>
                  <a:path w="121" h="96">
                    <a:moveTo>
                      <a:pt x="105" y="8"/>
                    </a:moveTo>
                    <a:cubicBezTo>
                      <a:pt x="101" y="0"/>
                      <a:pt x="103" y="4"/>
                      <a:pt x="105" y="8"/>
                    </a:cubicBezTo>
                    <a:cubicBezTo>
                      <a:pt x="116" y="27"/>
                      <a:pt x="108" y="43"/>
                      <a:pt x="93" y="56"/>
                    </a:cubicBezTo>
                    <a:cubicBezTo>
                      <a:pt x="77" y="70"/>
                      <a:pt x="69" y="79"/>
                      <a:pt x="47" y="85"/>
                    </a:cubicBezTo>
                    <a:cubicBezTo>
                      <a:pt x="37" y="88"/>
                      <a:pt x="27" y="91"/>
                      <a:pt x="18" y="91"/>
                    </a:cubicBezTo>
                    <a:cubicBezTo>
                      <a:pt x="9" y="92"/>
                      <a:pt x="0" y="91"/>
                      <a:pt x="2" y="92"/>
                    </a:cubicBezTo>
                    <a:cubicBezTo>
                      <a:pt x="28" y="96"/>
                      <a:pt x="38" y="95"/>
                      <a:pt x="60" y="89"/>
                    </a:cubicBezTo>
                    <a:cubicBezTo>
                      <a:pt x="81" y="83"/>
                      <a:pt x="90" y="73"/>
                      <a:pt x="105" y="60"/>
                    </a:cubicBezTo>
                    <a:cubicBezTo>
                      <a:pt x="121" y="47"/>
                      <a:pt x="117" y="26"/>
                      <a:pt x="105" y="8"/>
                    </a:cubicBezTo>
                    <a:close/>
                  </a:path>
                </a:pathLst>
              </a:custGeom>
              <a:solidFill>
                <a:srgbClr val="F8C8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21" name="Freeform 65"/>
              <p:cNvSpPr>
                <a:spLocks/>
              </p:cNvSpPr>
              <p:nvPr/>
            </p:nvSpPr>
            <p:spPr bwMode="auto">
              <a:xfrm>
                <a:off x="2433" y="1383"/>
                <a:ext cx="289" cy="139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0" y="58"/>
                  </a:cxn>
                  <a:cxn ang="0">
                    <a:pos x="120" y="16"/>
                  </a:cxn>
                  <a:cxn ang="0">
                    <a:pos x="116" y="0"/>
                  </a:cxn>
                </a:cxnLst>
                <a:rect l="0" t="0" r="r" b="b"/>
                <a:pathLst>
                  <a:path w="120" h="58">
                    <a:moveTo>
                      <a:pt x="116" y="0"/>
                    </a:moveTo>
                    <a:cubicBezTo>
                      <a:pt x="78" y="10"/>
                      <a:pt x="12" y="46"/>
                      <a:pt x="0" y="58"/>
                    </a:cubicBezTo>
                    <a:cubicBezTo>
                      <a:pt x="19" y="47"/>
                      <a:pt x="86" y="19"/>
                      <a:pt x="120" y="16"/>
                    </a:cubicBezTo>
                    <a:cubicBezTo>
                      <a:pt x="107" y="16"/>
                      <a:pt x="98" y="8"/>
                      <a:pt x="116" y="0"/>
                    </a:cubicBezTo>
                    <a:close/>
                  </a:path>
                </a:pathLst>
              </a:custGeom>
              <a:solidFill>
                <a:srgbClr val="E6B3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22" name="Freeform 66"/>
              <p:cNvSpPr>
                <a:spLocks/>
              </p:cNvSpPr>
              <p:nvPr/>
            </p:nvSpPr>
            <p:spPr bwMode="auto">
              <a:xfrm>
                <a:off x="2891" y="2771"/>
                <a:ext cx="63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6" y="0"/>
                  </a:cxn>
                </a:cxnLst>
                <a:rect l="0" t="0" r="r" b="b"/>
                <a:pathLst>
                  <a:path w="26" h="1">
                    <a:moveTo>
                      <a:pt x="0" y="1"/>
                    </a:moveTo>
                    <a:cubicBezTo>
                      <a:pt x="9" y="1"/>
                      <a:pt x="17" y="0"/>
                      <a:pt x="26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23" name="Freeform 67"/>
              <p:cNvSpPr>
                <a:spLocks/>
              </p:cNvSpPr>
              <p:nvPr/>
            </p:nvSpPr>
            <p:spPr bwMode="auto">
              <a:xfrm>
                <a:off x="2850" y="2798"/>
                <a:ext cx="135" cy="1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6" y="0"/>
                  </a:cxn>
                </a:cxnLst>
                <a:rect l="0" t="0" r="r" b="b"/>
                <a:pathLst>
                  <a:path w="56" h="4">
                    <a:moveTo>
                      <a:pt x="0" y="3"/>
                    </a:moveTo>
                    <a:cubicBezTo>
                      <a:pt x="18" y="4"/>
                      <a:pt x="39" y="3"/>
                      <a:pt x="56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24" name="Freeform 68"/>
              <p:cNvSpPr>
                <a:spLocks/>
              </p:cNvSpPr>
              <p:nvPr/>
            </p:nvSpPr>
            <p:spPr bwMode="auto">
              <a:xfrm>
                <a:off x="2898" y="2829"/>
                <a:ext cx="80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3" y="0"/>
                  </a:cxn>
                </a:cxnLst>
                <a:rect l="0" t="0" r="r" b="b"/>
                <a:pathLst>
                  <a:path w="33" h="2">
                    <a:moveTo>
                      <a:pt x="0" y="2"/>
                    </a:moveTo>
                    <a:cubicBezTo>
                      <a:pt x="11" y="2"/>
                      <a:pt x="22" y="1"/>
                      <a:pt x="33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25" name="Freeform 69"/>
              <p:cNvSpPr>
                <a:spLocks/>
              </p:cNvSpPr>
              <p:nvPr/>
            </p:nvSpPr>
            <p:spPr bwMode="auto">
              <a:xfrm>
                <a:off x="2862" y="2861"/>
                <a:ext cx="108" cy="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5" y="0"/>
                  </a:cxn>
                </a:cxnLst>
                <a:rect l="0" t="0" r="r" b="b"/>
                <a:pathLst>
                  <a:path w="45" h="2">
                    <a:moveTo>
                      <a:pt x="0" y="1"/>
                    </a:moveTo>
                    <a:cubicBezTo>
                      <a:pt x="15" y="2"/>
                      <a:pt x="31" y="2"/>
                      <a:pt x="45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26" name="Freeform 70"/>
              <p:cNvSpPr>
                <a:spLocks/>
              </p:cNvSpPr>
              <p:nvPr/>
            </p:nvSpPr>
            <p:spPr bwMode="auto">
              <a:xfrm>
                <a:off x="2896" y="2890"/>
                <a:ext cx="72" cy="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0" y="0"/>
                  </a:cxn>
                </a:cxnLst>
                <a:rect l="0" t="0" r="r" b="b"/>
                <a:pathLst>
                  <a:path w="30" h="3">
                    <a:moveTo>
                      <a:pt x="0" y="3"/>
                    </a:moveTo>
                    <a:cubicBezTo>
                      <a:pt x="10" y="3"/>
                      <a:pt x="20" y="2"/>
                      <a:pt x="3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27" name="Freeform 71"/>
              <p:cNvSpPr>
                <a:spLocks/>
              </p:cNvSpPr>
              <p:nvPr/>
            </p:nvSpPr>
            <p:spPr bwMode="auto">
              <a:xfrm>
                <a:off x="2833" y="2923"/>
                <a:ext cx="133" cy="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5" y="0"/>
                  </a:cxn>
                </a:cxnLst>
                <a:rect l="0" t="0" r="r" b="b"/>
                <a:pathLst>
                  <a:path w="55" h="2">
                    <a:moveTo>
                      <a:pt x="0" y="1"/>
                    </a:moveTo>
                    <a:cubicBezTo>
                      <a:pt x="17" y="2"/>
                      <a:pt x="36" y="2"/>
                      <a:pt x="55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28" name="Freeform 72"/>
              <p:cNvSpPr>
                <a:spLocks/>
              </p:cNvSpPr>
              <p:nvPr/>
            </p:nvSpPr>
            <p:spPr bwMode="auto">
              <a:xfrm>
                <a:off x="2951" y="2955"/>
                <a:ext cx="1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29" name="Freeform 73"/>
              <p:cNvSpPr>
                <a:spLocks/>
              </p:cNvSpPr>
              <p:nvPr/>
            </p:nvSpPr>
            <p:spPr bwMode="auto">
              <a:xfrm>
                <a:off x="2852" y="2955"/>
                <a:ext cx="99" cy="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1" y="0"/>
                  </a:cxn>
                </a:cxnLst>
                <a:rect l="0" t="0" r="r" b="b"/>
                <a:pathLst>
                  <a:path w="41" h="2">
                    <a:moveTo>
                      <a:pt x="0" y="1"/>
                    </a:moveTo>
                    <a:cubicBezTo>
                      <a:pt x="13" y="2"/>
                      <a:pt x="27" y="2"/>
                      <a:pt x="41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30" name="Freeform 74"/>
              <p:cNvSpPr>
                <a:spLocks/>
              </p:cNvSpPr>
              <p:nvPr/>
            </p:nvSpPr>
            <p:spPr bwMode="auto">
              <a:xfrm>
                <a:off x="2840" y="2991"/>
                <a:ext cx="8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" y="0"/>
                  </a:cxn>
                </a:cxnLst>
                <a:rect l="0" t="0" r="r" b="b"/>
                <a:pathLst>
                  <a:path w="35">
                    <a:moveTo>
                      <a:pt x="0" y="0"/>
                    </a:moveTo>
                    <a:cubicBezTo>
                      <a:pt x="11" y="0"/>
                      <a:pt x="23" y="0"/>
                      <a:pt x="35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31" name="Freeform 75"/>
              <p:cNvSpPr>
                <a:spLocks/>
              </p:cNvSpPr>
              <p:nvPr/>
            </p:nvSpPr>
            <p:spPr bwMode="auto">
              <a:xfrm>
                <a:off x="2860" y="3022"/>
                <a:ext cx="89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7" y="0"/>
                  </a:cxn>
                </a:cxnLst>
                <a:rect l="0" t="0" r="r" b="b"/>
                <a:pathLst>
                  <a:path w="37" h="2">
                    <a:moveTo>
                      <a:pt x="0" y="2"/>
                    </a:moveTo>
                    <a:cubicBezTo>
                      <a:pt x="12" y="2"/>
                      <a:pt x="25" y="1"/>
                      <a:pt x="37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32" name="Freeform 76"/>
              <p:cNvSpPr>
                <a:spLocks/>
              </p:cNvSpPr>
              <p:nvPr/>
            </p:nvSpPr>
            <p:spPr bwMode="auto">
              <a:xfrm>
                <a:off x="2843" y="3061"/>
                <a:ext cx="6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0"/>
                  </a:cxn>
                </a:cxnLst>
                <a:rect l="0" t="0" r="r" b="b"/>
                <a:pathLst>
                  <a:path w="28">
                    <a:moveTo>
                      <a:pt x="0" y="0"/>
                    </a:moveTo>
                    <a:cubicBezTo>
                      <a:pt x="9" y="0"/>
                      <a:pt x="19" y="0"/>
                      <a:pt x="28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33" name="Freeform 77"/>
              <p:cNvSpPr>
                <a:spLocks/>
              </p:cNvSpPr>
              <p:nvPr/>
            </p:nvSpPr>
            <p:spPr bwMode="auto">
              <a:xfrm>
                <a:off x="2823" y="3094"/>
                <a:ext cx="10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0"/>
                  </a:cxn>
                </a:cxnLst>
                <a:rect l="0" t="0" r="r" b="b"/>
                <a:pathLst>
                  <a:path w="44" h="1">
                    <a:moveTo>
                      <a:pt x="0" y="0"/>
                    </a:moveTo>
                    <a:cubicBezTo>
                      <a:pt x="13" y="1"/>
                      <a:pt x="29" y="1"/>
                      <a:pt x="44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34" name="Freeform 78"/>
              <p:cNvSpPr>
                <a:spLocks/>
              </p:cNvSpPr>
              <p:nvPr/>
            </p:nvSpPr>
            <p:spPr bwMode="auto">
              <a:xfrm>
                <a:off x="2845" y="3128"/>
                <a:ext cx="109" cy="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5" y="0"/>
                  </a:cxn>
                </a:cxnLst>
                <a:rect l="0" t="0" r="r" b="b"/>
                <a:pathLst>
                  <a:path w="45" h="2">
                    <a:moveTo>
                      <a:pt x="0" y="1"/>
                    </a:moveTo>
                    <a:cubicBezTo>
                      <a:pt x="15" y="2"/>
                      <a:pt x="32" y="1"/>
                      <a:pt x="45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35" name="Freeform 79"/>
              <p:cNvSpPr>
                <a:spLocks/>
              </p:cNvSpPr>
              <p:nvPr/>
            </p:nvSpPr>
            <p:spPr bwMode="auto">
              <a:xfrm>
                <a:off x="2874" y="3164"/>
                <a:ext cx="77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2" y="0"/>
                  </a:cxn>
                </a:cxnLst>
                <a:rect l="0" t="0" r="r" b="b"/>
                <a:pathLst>
                  <a:path w="32" h="1">
                    <a:moveTo>
                      <a:pt x="0" y="1"/>
                    </a:moveTo>
                    <a:cubicBezTo>
                      <a:pt x="11" y="1"/>
                      <a:pt x="22" y="1"/>
                      <a:pt x="32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36" name="Freeform 80"/>
              <p:cNvSpPr>
                <a:spLocks/>
              </p:cNvSpPr>
              <p:nvPr/>
            </p:nvSpPr>
            <p:spPr bwMode="auto">
              <a:xfrm>
                <a:off x="2886" y="3201"/>
                <a:ext cx="65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7" y="0"/>
                  </a:cxn>
                </a:cxnLst>
                <a:rect l="0" t="0" r="r" b="b"/>
                <a:pathLst>
                  <a:path w="27" h="1">
                    <a:moveTo>
                      <a:pt x="0" y="1"/>
                    </a:moveTo>
                    <a:cubicBezTo>
                      <a:pt x="10" y="1"/>
                      <a:pt x="20" y="0"/>
                      <a:pt x="27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37" name="Freeform 81"/>
              <p:cNvSpPr>
                <a:spLocks/>
              </p:cNvSpPr>
              <p:nvPr/>
            </p:nvSpPr>
            <p:spPr bwMode="auto">
              <a:xfrm>
                <a:off x="2869" y="3237"/>
                <a:ext cx="7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" y="0"/>
                  </a:cxn>
                </a:cxnLst>
                <a:rect l="0" t="0" r="r" b="b"/>
                <a:pathLst>
                  <a:path w="32">
                    <a:moveTo>
                      <a:pt x="0" y="0"/>
                    </a:moveTo>
                    <a:cubicBezTo>
                      <a:pt x="11" y="0"/>
                      <a:pt x="23" y="0"/>
                      <a:pt x="32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38" name="Freeform 82"/>
              <p:cNvSpPr>
                <a:spLocks/>
              </p:cNvSpPr>
              <p:nvPr/>
            </p:nvSpPr>
            <p:spPr bwMode="auto">
              <a:xfrm>
                <a:off x="2896" y="3270"/>
                <a:ext cx="5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0"/>
                  </a:cxn>
                </a:cxnLst>
                <a:rect l="0" t="0" r="r" b="b"/>
                <a:pathLst>
                  <a:path w="22">
                    <a:moveTo>
                      <a:pt x="0" y="0"/>
                    </a:moveTo>
                    <a:cubicBezTo>
                      <a:pt x="8" y="0"/>
                      <a:pt x="16" y="0"/>
                      <a:pt x="22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39" name="Freeform 83"/>
              <p:cNvSpPr>
                <a:spLocks/>
              </p:cNvSpPr>
              <p:nvPr/>
            </p:nvSpPr>
            <p:spPr bwMode="auto">
              <a:xfrm>
                <a:off x="2913" y="3307"/>
                <a:ext cx="3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0"/>
                  </a:cxn>
                </a:cxnLst>
                <a:rect l="0" t="0" r="r" b="b"/>
                <a:pathLst>
                  <a:path w="14">
                    <a:moveTo>
                      <a:pt x="0" y="0"/>
                    </a:moveTo>
                    <a:cubicBezTo>
                      <a:pt x="5" y="0"/>
                      <a:pt x="10" y="0"/>
                      <a:pt x="14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40" name="Freeform 84"/>
              <p:cNvSpPr>
                <a:spLocks/>
              </p:cNvSpPr>
              <p:nvPr/>
            </p:nvSpPr>
            <p:spPr bwMode="auto">
              <a:xfrm>
                <a:off x="2884" y="3343"/>
                <a:ext cx="5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cubicBezTo>
                      <a:pt x="8" y="0"/>
                      <a:pt x="17" y="0"/>
                      <a:pt x="24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41" name="Freeform 85"/>
              <p:cNvSpPr>
                <a:spLocks/>
              </p:cNvSpPr>
              <p:nvPr/>
            </p:nvSpPr>
            <p:spPr bwMode="auto">
              <a:xfrm>
                <a:off x="2891" y="2771"/>
                <a:ext cx="63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6" y="0"/>
                  </a:cxn>
                </a:cxnLst>
                <a:rect l="0" t="0" r="r" b="b"/>
                <a:pathLst>
                  <a:path w="26" h="1">
                    <a:moveTo>
                      <a:pt x="0" y="1"/>
                    </a:moveTo>
                    <a:cubicBezTo>
                      <a:pt x="9" y="1"/>
                      <a:pt x="17" y="0"/>
                      <a:pt x="26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42" name="Freeform 86"/>
              <p:cNvSpPr>
                <a:spLocks/>
              </p:cNvSpPr>
              <p:nvPr/>
            </p:nvSpPr>
            <p:spPr bwMode="auto">
              <a:xfrm>
                <a:off x="2850" y="2798"/>
                <a:ext cx="135" cy="1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6" y="0"/>
                  </a:cxn>
                </a:cxnLst>
                <a:rect l="0" t="0" r="r" b="b"/>
                <a:pathLst>
                  <a:path w="56" h="4">
                    <a:moveTo>
                      <a:pt x="0" y="3"/>
                    </a:moveTo>
                    <a:cubicBezTo>
                      <a:pt x="18" y="4"/>
                      <a:pt x="39" y="3"/>
                      <a:pt x="56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43" name="Freeform 87"/>
              <p:cNvSpPr>
                <a:spLocks/>
              </p:cNvSpPr>
              <p:nvPr/>
            </p:nvSpPr>
            <p:spPr bwMode="auto">
              <a:xfrm>
                <a:off x="2898" y="2829"/>
                <a:ext cx="80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3" y="0"/>
                  </a:cxn>
                </a:cxnLst>
                <a:rect l="0" t="0" r="r" b="b"/>
                <a:pathLst>
                  <a:path w="33" h="2">
                    <a:moveTo>
                      <a:pt x="0" y="2"/>
                    </a:moveTo>
                    <a:cubicBezTo>
                      <a:pt x="11" y="2"/>
                      <a:pt x="22" y="1"/>
                      <a:pt x="33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44" name="Freeform 88"/>
              <p:cNvSpPr>
                <a:spLocks/>
              </p:cNvSpPr>
              <p:nvPr/>
            </p:nvSpPr>
            <p:spPr bwMode="auto">
              <a:xfrm>
                <a:off x="2862" y="2861"/>
                <a:ext cx="108" cy="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5" y="0"/>
                  </a:cxn>
                </a:cxnLst>
                <a:rect l="0" t="0" r="r" b="b"/>
                <a:pathLst>
                  <a:path w="45" h="2">
                    <a:moveTo>
                      <a:pt x="0" y="1"/>
                    </a:moveTo>
                    <a:cubicBezTo>
                      <a:pt x="15" y="2"/>
                      <a:pt x="31" y="2"/>
                      <a:pt x="45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45" name="Freeform 89"/>
              <p:cNvSpPr>
                <a:spLocks/>
              </p:cNvSpPr>
              <p:nvPr/>
            </p:nvSpPr>
            <p:spPr bwMode="auto">
              <a:xfrm>
                <a:off x="2896" y="2890"/>
                <a:ext cx="72" cy="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0" y="0"/>
                  </a:cxn>
                </a:cxnLst>
                <a:rect l="0" t="0" r="r" b="b"/>
                <a:pathLst>
                  <a:path w="30" h="3">
                    <a:moveTo>
                      <a:pt x="0" y="3"/>
                    </a:moveTo>
                    <a:cubicBezTo>
                      <a:pt x="10" y="3"/>
                      <a:pt x="20" y="2"/>
                      <a:pt x="30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46" name="Freeform 90"/>
              <p:cNvSpPr>
                <a:spLocks/>
              </p:cNvSpPr>
              <p:nvPr/>
            </p:nvSpPr>
            <p:spPr bwMode="auto">
              <a:xfrm>
                <a:off x="2833" y="2923"/>
                <a:ext cx="133" cy="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5" y="0"/>
                  </a:cxn>
                </a:cxnLst>
                <a:rect l="0" t="0" r="r" b="b"/>
                <a:pathLst>
                  <a:path w="55" h="2">
                    <a:moveTo>
                      <a:pt x="0" y="1"/>
                    </a:moveTo>
                    <a:cubicBezTo>
                      <a:pt x="17" y="2"/>
                      <a:pt x="36" y="2"/>
                      <a:pt x="55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47" name="Freeform 91"/>
              <p:cNvSpPr>
                <a:spLocks/>
              </p:cNvSpPr>
              <p:nvPr/>
            </p:nvSpPr>
            <p:spPr bwMode="auto">
              <a:xfrm>
                <a:off x="2951" y="2955"/>
                <a:ext cx="1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48" name="Freeform 92"/>
              <p:cNvSpPr>
                <a:spLocks/>
              </p:cNvSpPr>
              <p:nvPr/>
            </p:nvSpPr>
            <p:spPr bwMode="auto">
              <a:xfrm>
                <a:off x="2852" y="2955"/>
                <a:ext cx="99" cy="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1" y="0"/>
                  </a:cxn>
                </a:cxnLst>
                <a:rect l="0" t="0" r="r" b="b"/>
                <a:pathLst>
                  <a:path w="41" h="2">
                    <a:moveTo>
                      <a:pt x="0" y="1"/>
                    </a:moveTo>
                    <a:cubicBezTo>
                      <a:pt x="13" y="2"/>
                      <a:pt x="27" y="2"/>
                      <a:pt x="41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49" name="Freeform 93"/>
              <p:cNvSpPr>
                <a:spLocks/>
              </p:cNvSpPr>
              <p:nvPr/>
            </p:nvSpPr>
            <p:spPr bwMode="auto">
              <a:xfrm>
                <a:off x="2840" y="2991"/>
                <a:ext cx="8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" y="0"/>
                  </a:cxn>
                </a:cxnLst>
                <a:rect l="0" t="0" r="r" b="b"/>
                <a:pathLst>
                  <a:path w="35">
                    <a:moveTo>
                      <a:pt x="0" y="0"/>
                    </a:moveTo>
                    <a:cubicBezTo>
                      <a:pt x="11" y="0"/>
                      <a:pt x="23" y="0"/>
                      <a:pt x="35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50" name="Freeform 94"/>
              <p:cNvSpPr>
                <a:spLocks/>
              </p:cNvSpPr>
              <p:nvPr/>
            </p:nvSpPr>
            <p:spPr bwMode="auto">
              <a:xfrm>
                <a:off x="2860" y="3022"/>
                <a:ext cx="89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7" y="0"/>
                  </a:cxn>
                </a:cxnLst>
                <a:rect l="0" t="0" r="r" b="b"/>
                <a:pathLst>
                  <a:path w="37" h="2">
                    <a:moveTo>
                      <a:pt x="0" y="2"/>
                    </a:moveTo>
                    <a:cubicBezTo>
                      <a:pt x="12" y="2"/>
                      <a:pt x="25" y="1"/>
                      <a:pt x="37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51" name="Freeform 95"/>
              <p:cNvSpPr>
                <a:spLocks/>
              </p:cNvSpPr>
              <p:nvPr/>
            </p:nvSpPr>
            <p:spPr bwMode="auto">
              <a:xfrm>
                <a:off x="2843" y="3061"/>
                <a:ext cx="6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0"/>
                  </a:cxn>
                </a:cxnLst>
                <a:rect l="0" t="0" r="r" b="b"/>
                <a:pathLst>
                  <a:path w="28">
                    <a:moveTo>
                      <a:pt x="0" y="0"/>
                    </a:moveTo>
                    <a:cubicBezTo>
                      <a:pt x="9" y="0"/>
                      <a:pt x="19" y="0"/>
                      <a:pt x="28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52" name="Freeform 96"/>
              <p:cNvSpPr>
                <a:spLocks/>
              </p:cNvSpPr>
              <p:nvPr/>
            </p:nvSpPr>
            <p:spPr bwMode="auto">
              <a:xfrm>
                <a:off x="2823" y="3094"/>
                <a:ext cx="10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0"/>
                  </a:cxn>
                </a:cxnLst>
                <a:rect l="0" t="0" r="r" b="b"/>
                <a:pathLst>
                  <a:path w="44" h="1">
                    <a:moveTo>
                      <a:pt x="0" y="0"/>
                    </a:moveTo>
                    <a:cubicBezTo>
                      <a:pt x="13" y="1"/>
                      <a:pt x="29" y="1"/>
                      <a:pt x="44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53" name="Freeform 97"/>
              <p:cNvSpPr>
                <a:spLocks/>
              </p:cNvSpPr>
              <p:nvPr/>
            </p:nvSpPr>
            <p:spPr bwMode="auto">
              <a:xfrm>
                <a:off x="2845" y="3128"/>
                <a:ext cx="109" cy="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5" y="0"/>
                  </a:cxn>
                </a:cxnLst>
                <a:rect l="0" t="0" r="r" b="b"/>
                <a:pathLst>
                  <a:path w="45" h="2">
                    <a:moveTo>
                      <a:pt x="0" y="1"/>
                    </a:moveTo>
                    <a:cubicBezTo>
                      <a:pt x="15" y="2"/>
                      <a:pt x="32" y="1"/>
                      <a:pt x="45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54" name="Freeform 98"/>
              <p:cNvSpPr>
                <a:spLocks/>
              </p:cNvSpPr>
              <p:nvPr/>
            </p:nvSpPr>
            <p:spPr bwMode="auto">
              <a:xfrm>
                <a:off x="2874" y="3164"/>
                <a:ext cx="77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2" y="0"/>
                  </a:cxn>
                </a:cxnLst>
                <a:rect l="0" t="0" r="r" b="b"/>
                <a:pathLst>
                  <a:path w="32" h="1">
                    <a:moveTo>
                      <a:pt x="0" y="1"/>
                    </a:moveTo>
                    <a:cubicBezTo>
                      <a:pt x="11" y="1"/>
                      <a:pt x="22" y="1"/>
                      <a:pt x="32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55" name="Freeform 99"/>
              <p:cNvSpPr>
                <a:spLocks/>
              </p:cNvSpPr>
              <p:nvPr/>
            </p:nvSpPr>
            <p:spPr bwMode="auto">
              <a:xfrm>
                <a:off x="2886" y="3201"/>
                <a:ext cx="65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7" y="0"/>
                  </a:cxn>
                </a:cxnLst>
                <a:rect l="0" t="0" r="r" b="b"/>
                <a:pathLst>
                  <a:path w="27" h="1">
                    <a:moveTo>
                      <a:pt x="0" y="1"/>
                    </a:moveTo>
                    <a:cubicBezTo>
                      <a:pt x="10" y="1"/>
                      <a:pt x="20" y="0"/>
                      <a:pt x="27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56" name="Freeform 100"/>
              <p:cNvSpPr>
                <a:spLocks/>
              </p:cNvSpPr>
              <p:nvPr/>
            </p:nvSpPr>
            <p:spPr bwMode="auto">
              <a:xfrm>
                <a:off x="2869" y="3237"/>
                <a:ext cx="7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" y="0"/>
                  </a:cxn>
                </a:cxnLst>
                <a:rect l="0" t="0" r="r" b="b"/>
                <a:pathLst>
                  <a:path w="32">
                    <a:moveTo>
                      <a:pt x="0" y="0"/>
                    </a:moveTo>
                    <a:cubicBezTo>
                      <a:pt x="11" y="0"/>
                      <a:pt x="23" y="0"/>
                      <a:pt x="32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57" name="Freeform 101"/>
              <p:cNvSpPr>
                <a:spLocks/>
              </p:cNvSpPr>
              <p:nvPr/>
            </p:nvSpPr>
            <p:spPr bwMode="auto">
              <a:xfrm>
                <a:off x="2896" y="3270"/>
                <a:ext cx="5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0"/>
                  </a:cxn>
                </a:cxnLst>
                <a:rect l="0" t="0" r="r" b="b"/>
                <a:pathLst>
                  <a:path w="22">
                    <a:moveTo>
                      <a:pt x="0" y="0"/>
                    </a:moveTo>
                    <a:cubicBezTo>
                      <a:pt x="8" y="0"/>
                      <a:pt x="16" y="0"/>
                      <a:pt x="22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58" name="Freeform 102"/>
              <p:cNvSpPr>
                <a:spLocks/>
              </p:cNvSpPr>
              <p:nvPr/>
            </p:nvSpPr>
            <p:spPr bwMode="auto">
              <a:xfrm>
                <a:off x="2913" y="3307"/>
                <a:ext cx="3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0"/>
                  </a:cxn>
                </a:cxnLst>
                <a:rect l="0" t="0" r="r" b="b"/>
                <a:pathLst>
                  <a:path w="14">
                    <a:moveTo>
                      <a:pt x="0" y="0"/>
                    </a:moveTo>
                    <a:cubicBezTo>
                      <a:pt x="5" y="0"/>
                      <a:pt x="10" y="0"/>
                      <a:pt x="14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59" name="Freeform 103"/>
              <p:cNvSpPr>
                <a:spLocks/>
              </p:cNvSpPr>
              <p:nvPr/>
            </p:nvSpPr>
            <p:spPr bwMode="auto">
              <a:xfrm>
                <a:off x="2884" y="3343"/>
                <a:ext cx="5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cubicBezTo>
                      <a:pt x="8" y="0"/>
                      <a:pt x="17" y="0"/>
                      <a:pt x="24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60" name="Freeform 104"/>
              <p:cNvSpPr>
                <a:spLocks/>
              </p:cNvSpPr>
              <p:nvPr/>
            </p:nvSpPr>
            <p:spPr bwMode="auto">
              <a:xfrm>
                <a:off x="4098" y="2099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7B2B8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61" name="Freeform 105"/>
              <p:cNvSpPr>
                <a:spLocks/>
              </p:cNvSpPr>
              <p:nvPr/>
            </p:nvSpPr>
            <p:spPr bwMode="auto">
              <a:xfrm>
                <a:off x="1657" y="2079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7B2B8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62" name="Freeform 106"/>
              <p:cNvSpPr>
                <a:spLocks/>
              </p:cNvSpPr>
              <p:nvPr/>
            </p:nvSpPr>
            <p:spPr bwMode="auto">
              <a:xfrm>
                <a:off x="4103" y="2089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7B2B8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63" name="Freeform 107"/>
              <p:cNvSpPr>
                <a:spLocks/>
              </p:cNvSpPr>
              <p:nvPr/>
            </p:nvSpPr>
            <p:spPr bwMode="auto">
              <a:xfrm>
                <a:off x="1633" y="1928"/>
                <a:ext cx="426" cy="296"/>
              </a:xfrm>
              <a:custGeom>
                <a:avLst/>
                <a:gdLst/>
                <a:ahLst/>
                <a:cxnLst>
                  <a:cxn ang="0">
                    <a:pos x="26" y="22"/>
                  </a:cxn>
                  <a:cxn ang="0">
                    <a:pos x="22" y="91"/>
                  </a:cxn>
                  <a:cxn ang="0">
                    <a:pos x="66" y="116"/>
                  </a:cxn>
                  <a:cxn ang="0">
                    <a:pos x="139" y="114"/>
                  </a:cxn>
                  <a:cxn ang="0">
                    <a:pos x="175" y="81"/>
                  </a:cxn>
                  <a:cxn ang="0">
                    <a:pos x="170" y="48"/>
                  </a:cxn>
                  <a:cxn ang="0">
                    <a:pos x="99" y="12"/>
                  </a:cxn>
                  <a:cxn ang="0">
                    <a:pos x="26" y="22"/>
                  </a:cxn>
                </a:cxnLst>
                <a:rect l="0" t="0" r="r" b="b"/>
                <a:pathLst>
                  <a:path w="177" h="123">
                    <a:moveTo>
                      <a:pt x="26" y="22"/>
                    </a:moveTo>
                    <a:cubicBezTo>
                      <a:pt x="14" y="43"/>
                      <a:pt x="0" y="68"/>
                      <a:pt x="22" y="91"/>
                    </a:cubicBezTo>
                    <a:cubicBezTo>
                      <a:pt x="39" y="106"/>
                      <a:pt x="42" y="110"/>
                      <a:pt x="66" y="116"/>
                    </a:cubicBezTo>
                    <a:cubicBezTo>
                      <a:pt x="90" y="123"/>
                      <a:pt x="110" y="119"/>
                      <a:pt x="139" y="114"/>
                    </a:cubicBezTo>
                    <a:cubicBezTo>
                      <a:pt x="157" y="111"/>
                      <a:pt x="171" y="96"/>
                      <a:pt x="175" y="81"/>
                    </a:cubicBezTo>
                    <a:cubicBezTo>
                      <a:pt x="177" y="71"/>
                      <a:pt x="172" y="57"/>
                      <a:pt x="170" y="48"/>
                    </a:cubicBezTo>
                    <a:cubicBezTo>
                      <a:pt x="163" y="25"/>
                      <a:pt x="120" y="12"/>
                      <a:pt x="99" y="12"/>
                    </a:cubicBezTo>
                    <a:cubicBezTo>
                      <a:pt x="78" y="12"/>
                      <a:pt x="38" y="0"/>
                      <a:pt x="26" y="22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64" name="Freeform 108"/>
              <p:cNvSpPr>
                <a:spLocks/>
              </p:cNvSpPr>
              <p:nvPr/>
            </p:nvSpPr>
            <p:spPr bwMode="auto">
              <a:xfrm>
                <a:off x="2640" y="2578"/>
                <a:ext cx="138" cy="854"/>
              </a:xfrm>
              <a:custGeom>
                <a:avLst/>
                <a:gdLst/>
                <a:ahLst/>
                <a:cxnLst>
                  <a:cxn ang="0">
                    <a:pos x="55" y="258"/>
                  </a:cxn>
                  <a:cxn ang="0">
                    <a:pos x="54" y="249"/>
                  </a:cxn>
                  <a:cxn ang="0">
                    <a:pos x="52" y="235"/>
                  </a:cxn>
                  <a:cxn ang="0">
                    <a:pos x="47" y="219"/>
                  </a:cxn>
                  <a:cxn ang="0">
                    <a:pos x="43" y="209"/>
                  </a:cxn>
                  <a:cxn ang="0">
                    <a:pos x="44" y="197"/>
                  </a:cxn>
                  <a:cxn ang="0">
                    <a:pos x="41" y="190"/>
                  </a:cxn>
                  <a:cxn ang="0">
                    <a:pos x="42" y="181"/>
                  </a:cxn>
                  <a:cxn ang="0">
                    <a:pos x="39" y="172"/>
                  </a:cxn>
                  <a:cxn ang="0">
                    <a:pos x="39" y="160"/>
                  </a:cxn>
                  <a:cxn ang="0">
                    <a:pos x="39" y="147"/>
                  </a:cxn>
                  <a:cxn ang="0">
                    <a:pos x="39" y="135"/>
                  </a:cxn>
                  <a:cxn ang="0">
                    <a:pos x="36" y="123"/>
                  </a:cxn>
                  <a:cxn ang="0">
                    <a:pos x="35" y="111"/>
                  </a:cxn>
                  <a:cxn ang="0">
                    <a:pos x="35" y="99"/>
                  </a:cxn>
                  <a:cxn ang="0">
                    <a:pos x="34" y="85"/>
                  </a:cxn>
                  <a:cxn ang="0">
                    <a:pos x="29" y="70"/>
                  </a:cxn>
                  <a:cxn ang="0">
                    <a:pos x="29" y="52"/>
                  </a:cxn>
                  <a:cxn ang="0">
                    <a:pos x="41" y="50"/>
                  </a:cxn>
                  <a:cxn ang="0">
                    <a:pos x="5" y="1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146"/>
                  </a:cxn>
                  <a:cxn ang="0">
                    <a:pos x="43" y="271"/>
                  </a:cxn>
                  <a:cxn ang="0">
                    <a:pos x="37" y="337"/>
                  </a:cxn>
                  <a:cxn ang="0">
                    <a:pos x="48" y="342"/>
                  </a:cxn>
                  <a:cxn ang="0">
                    <a:pos x="50" y="332"/>
                  </a:cxn>
                  <a:cxn ang="0">
                    <a:pos x="54" y="322"/>
                  </a:cxn>
                  <a:cxn ang="0">
                    <a:pos x="55" y="309"/>
                  </a:cxn>
                  <a:cxn ang="0">
                    <a:pos x="57" y="299"/>
                  </a:cxn>
                  <a:cxn ang="0">
                    <a:pos x="56" y="281"/>
                  </a:cxn>
                  <a:cxn ang="0">
                    <a:pos x="57" y="266"/>
                  </a:cxn>
                  <a:cxn ang="0">
                    <a:pos x="55" y="258"/>
                  </a:cxn>
                </a:cxnLst>
                <a:rect l="0" t="0" r="r" b="b"/>
                <a:pathLst>
                  <a:path w="57" h="354">
                    <a:moveTo>
                      <a:pt x="55" y="258"/>
                    </a:moveTo>
                    <a:cubicBezTo>
                      <a:pt x="54" y="255"/>
                      <a:pt x="55" y="252"/>
                      <a:pt x="54" y="249"/>
                    </a:cubicBezTo>
                    <a:cubicBezTo>
                      <a:pt x="51" y="244"/>
                      <a:pt x="52" y="238"/>
                      <a:pt x="52" y="235"/>
                    </a:cubicBezTo>
                    <a:cubicBezTo>
                      <a:pt x="51" y="231"/>
                      <a:pt x="47" y="227"/>
                      <a:pt x="47" y="219"/>
                    </a:cubicBezTo>
                    <a:cubicBezTo>
                      <a:pt x="47" y="215"/>
                      <a:pt x="44" y="213"/>
                      <a:pt x="43" y="209"/>
                    </a:cubicBezTo>
                    <a:cubicBezTo>
                      <a:pt x="43" y="205"/>
                      <a:pt x="44" y="201"/>
                      <a:pt x="44" y="197"/>
                    </a:cubicBezTo>
                    <a:cubicBezTo>
                      <a:pt x="44" y="194"/>
                      <a:pt x="42" y="192"/>
                      <a:pt x="41" y="190"/>
                    </a:cubicBezTo>
                    <a:cubicBezTo>
                      <a:pt x="41" y="187"/>
                      <a:pt x="42" y="184"/>
                      <a:pt x="42" y="181"/>
                    </a:cubicBezTo>
                    <a:cubicBezTo>
                      <a:pt x="42" y="179"/>
                      <a:pt x="40" y="174"/>
                      <a:pt x="39" y="172"/>
                    </a:cubicBezTo>
                    <a:cubicBezTo>
                      <a:pt x="38" y="167"/>
                      <a:pt x="39" y="163"/>
                      <a:pt x="39" y="160"/>
                    </a:cubicBezTo>
                    <a:cubicBezTo>
                      <a:pt x="39" y="158"/>
                      <a:pt x="40" y="153"/>
                      <a:pt x="39" y="147"/>
                    </a:cubicBezTo>
                    <a:cubicBezTo>
                      <a:pt x="39" y="143"/>
                      <a:pt x="40" y="139"/>
                      <a:pt x="39" y="135"/>
                    </a:cubicBezTo>
                    <a:cubicBezTo>
                      <a:pt x="38" y="129"/>
                      <a:pt x="36" y="126"/>
                      <a:pt x="36" y="123"/>
                    </a:cubicBezTo>
                    <a:cubicBezTo>
                      <a:pt x="35" y="120"/>
                      <a:pt x="36" y="116"/>
                      <a:pt x="35" y="111"/>
                    </a:cubicBezTo>
                    <a:cubicBezTo>
                      <a:pt x="34" y="107"/>
                      <a:pt x="35" y="103"/>
                      <a:pt x="35" y="99"/>
                    </a:cubicBezTo>
                    <a:cubicBezTo>
                      <a:pt x="34" y="94"/>
                      <a:pt x="36" y="87"/>
                      <a:pt x="34" y="85"/>
                    </a:cubicBezTo>
                    <a:cubicBezTo>
                      <a:pt x="31" y="81"/>
                      <a:pt x="28" y="76"/>
                      <a:pt x="29" y="70"/>
                    </a:cubicBezTo>
                    <a:cubicBezTo>
                      <a:pt x="31" y="63"/>
                      <a:pt x="25" y="60"/>
                      <a:pt x="29" y="52"/>
                    </a:cubicBezTo>
                    <a:cubicBezTo>
                      <a:pt x="31" y="47"/>
                      <a:pt x="39" y="50"/>
                      <a:pt x="41" y="50"/>
                    </a:cubicBezTo>
                    <a:cubicBezTo>
                      <a:pt x="25" y="46"/>
                      <a:pt x="13" y="36"/>
                      <a:pt x="5" y="18"/>
                    </a:cubicBezTo>
                    <a:cubicBezTo>
                      <a:pt x="3" y="12"/>
                      <a:pt x="1" y="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76"/>
                      <a:pt x="22" y="98"/>
                      <a:pt x="26" y="146"/>
                    </a:cubicBezTo>
                    <a:cubicBezTo>
                      <a:pt x="30" y="194"/>
                      <a:pt x="39" y="233"/>
                      <a:pt x="43" y="271"/>
                    </a:cubicBezTo>
                    <a:cubicBezTo>
                      <a:pt x="47" y="309"/>
                      <a:pt x="41" y="321"/>
                      <a:pt x="37" y="337"/>
                    </a:cubicBezTo>
                    <a:cubicBezTo>
                      <a:pt x="33" y="350"/>
                      <a:pt x="42" y="354"/>
                      <a:pt x="48" y="342"/>
                    </a:cubicBezTo>
                    <a:cubicBezTo>
                      <a:pt x="49" y="340"/>
                      <a:pt x="50" y="334"/>
                      <a:pt x="50" y="332"/>
                    </a:cubicBezTo>
                    <a:cubicBezTo>
                      <a:pt x="51" y="325"/>
                      <a:pt x="53" y="327"/>
                      <a:pt x="54" y="322"/>
                    </a:cubicBezTo>
                    <a:cubicBezTo>
                      <a:pt x="55" y="317"/>
                      <a:pt x="54" y="312"/>
                      <a:pt x="55" y="309"/>
                    </a:cubicBezTo>
                    <a:cubicBezTo>
                      <a:pt x="55" y="305"/>
                      <a:pt x="57" y="303"/>
                      <a:pt x="57" y="299"/>
                    </a:cubicBezTo>
                    <a:cubicBezTo>
                      <a:pt x="57" y="292"/>
                      <a:pt x="56" y="286"/>
                      <a:pt x="56" y="281"/>
                    </a:cubicBezTo>
                    <a:cubicBezTo>
                      <a:pt x="56" y="276"/>
                      <a:pt x="57" y="272"/>
                      <a:pt x="57" y="266"/>
                    </a:cubicBezTo>
                    <a:cubicBezTo>
                      <a:pt x="57" y="263"/>
                      <a:pt x="55" y="261"/>
                      <a:pt x="55" y="258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65" name="Freeform 109"/>
              <p:cNvSpPr>
                <a:spLocks/>
              </p:cNvSpPr>
              <p:nvPr/>
            </p:nvSpPr>
            <p:spPr bwMode="auto">
              <a:xfrm>
                <a:off x="2228" y="1349"/>
                <a:ext cx="1306" cy="349"/>
              </a:xfrm>
              <a:custGeom>
                <a:avLst/>
                <a:gdLst/>
                <a:ahLst/>
                <a:cxnLst>
                  <a:cxn ang="0">
                    <a:pos x="542" y="145"/>
                  </a:cxn>
                  <a:cxn ang="0">
                    <a:pos x="492" y="94"/>
                  </a:cxn>
                  <a:cxn ang="0">
                    <a:pos x="271" y="0"/>
                  </a:cxn>
                  <a:cxn ang="0">
                    <a:pos x="49" y="94"/>
                  </a:cxn>
                  <a:cxn ang="0">
                    <a:pos x="0" y="145"/>
                  </a:cxn>
                </a:cxnLst>
                <a:rect l="0" t="0" r="r" b="b"/>
                <a:pathLst>
                  <a:path w="542" h="145">
                    <a:moveTo>
                      <a:pt x="542" y="145"/>
                    </a:moveTo>
                    <a:cubicBezTo>
                      <a:pt x="526" y="132"/>
                      <a:pt x="506" y="108"/>
                      <a:pt x="492" y="94"/>
                    </a:cubicBezTo>
                    <a:cubicBezTo>
                      <a:pt x="416" y="17"/>
                      <a:pt x="327" y="0"/>
                      <a:pt x="271" y="0"/>
                    </a:cubicBezTo>
                    <a:cubicBezTo>
                      <a:pt x="215" y="0"/>
                      <a:pt x="126" y="17"/>
                      <a:pt x="49" y="94"/>
                    </a:cubicBezTo>
                    <a:cubicBezTo>
                      <a:pt x="36" y="108"/>
                      <a:pt x="16" y="132"/>
                      <a:pt x="0" y="145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66" name="Freeform 110"/>
              <p:cNvSpPr>
                <a:spLocks/>
              </p:cNvSpPr>
              <p:nvPr/>
            </p:nvSpPr>
            <p:spPr bwMode="auto">
              <a:xfrm>
                <a:off x="3701" y="1928"/>
                <a:ext cx="419" cy="294"/>
              </a:xfrm>
              <a:custGeom>
                <a:avLst/>
                <a:gdLst/>
                <a:ahLst/>
                <a:cxnLst>
                  <a:cxn ang="0">
                    <a:pos x="157" y="23"/>
                  </a:cxn>
                  <a:cxn ang="0">
                    <a:pos x="157" y="82"/>
                  </a:cxn>
                  <a:cxn ang="0">
                    <a:pos x="106" y="114"/>
                  </a:cxn>
                  <a:cxn ang="0">
                    <a:pos x="41" y="117"/>
                  </a:cxn>
                  <a:cxn ang="0">
                    <a:pos x="3" y="81"/>
                  </a:cxn>
                  <a:cxn ang="0">
                    <a:pos x="8" y="48"/>
                  </a:cxn>
                  <a:cxn ang="0">
                    <a:pos x="79" y="12"/>
                  </a:cxn>
                  <a:cxn ang="0">
                    <a:pos x="157" y="23"/>
                  </a:cxn>
                </a:cxnLst>
                <a:rect l="0" t="0" r="r" b="b"/>
                <a:pathLst>
                  <a:path w="174" h="122">
                    <a:moveTo>
                      <a:pt x="157" y="23"/>
                    </a:moveTo>
                    <a:cubicBezTo>
                      <a:pt x="170" y="44"/>
                      <a:pt x="174" y="67"/>
                      <a:pt x="157" y="82"/>
                    </a:cubicBezTo>
                    <a:cubicBezTo>
                      <a:pt x="140" y="96"/>
                      <a:pt x="130" y="107"/>
                      <a:pt x="106" y="114"/>
                    </a:cubicBezTo>
                    <a:cubicBezTo>
                      <a:pt x="82" y="120"/>
                      <a:pt x="71" y="122"/>
                      <a:pt x="41" y="117"/>
                    </a:cubicBezTo>
                    <a:cubicBezTo>
                      <a:pt x="24" y="114"/>
                      <a:pt x="7" y="96"/>
                      <a:pt x="3" y="81"/>
                    </a:cubicBezTo>
                    <a:cubicBezTo>
                      <a:pt x="0" y="71"/>
                      <a:pt x="5" y="57"/>
                      <a:pt x="8" y="48"/>
                    </a:cubicBezTo>
                    <a:cubicBezTo>
                      <a:pt x="15" y="25"/>
                      <a:pt x="57" y="12"/>
                      <a:pt x="79" y="12"/>
                    </a:cubicBezTo>
                    <a:cubicBezTo>
                      <a:pt x="100" y="12"/>
                      <a:pt x="144" y="0"/>
                      <a:pt x="157" y="2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67" name="Freeform 111"/>
              <p:cNvSpPr>
                <a:spLocks noEditPoints="1"/>
              </p:cNvSpPr>
              <p:nvPr/>
            </p:nvSpPr>
            <p:spPr bwMode="auto">
              <a:xfrm>
                <a:off x="1459" y="1428"/>
                <a:ext cx="2842" cy="1276"/>
              </a:xfrm>
              <a:custGeom>
                <a:avLst/>
                <a:gdLst/>
                <a:ahLst/>
                <a:cxnLst>
                  <a:cxn ang="0">
                    <a:pos x="794" y="60"/>
                  </a:cxn>
                  <a:cxn ang="0">
                    <a:pos x="150" y="100"/>
                  </a:cxn>
                  <a:cxn ang="0">
                    <a:pos x="82" y="270"/>
                  </a:cxn>
                  <a:cxn ang="0">
                    <a:pos x="45" y="117"/>
                  </a:cxn>
                  <a:cxn ang="0">
                    <a:pos x="261" y="117"/>
                  </a:cxn>
                  <a:cxn ang="0">
                    <a:pos x="446" y="102"/>
                  </a:cxn>
                  <a:cxn ang="0">
                    <a:pos x="482" y="105"/>
                  </a:cxn>
                  <a:cxn ang="0">
                    <a:pos x="497" y="98"/>
                  </a:cxn>
                  <a:cxn ang="0">
                    <a:pos x="522" y="95"/>
                  </a:cxn>
                  <a:cxn ang="0">
                    <a:pos x="540" y="92"/>
                  </a:cxn>
                  <a:cxn ang="0">
                    <a:pos x="556" y="90"/>
                  </a:cxn>
                  <a:cxn ang="0">
                    <a:pos x="569" y="95"/>
                  </a:cxn>
                  <a:cxn ang="0">
                    <a:pos x="584" y="88"/>
                  </a:cxn>
                  <a:cxn ang="0">
                    <a:pos x="596" y="93"/>
                  </a:cxn>
                  <a:cxn ang="0">
                    <a:pos x="617" y="91"/>
                  </a:cxn>
                  <a:cxn ang="0">
                    <a:pos x="633" y="91"/>
                  </a:cxn>
                  <a:cxn ang="0">
                    <a:pos x="647" y="94"/>
                  </a:cxn>
                  <a:cxn ang="0">
                    <a:pos x="664" y="96"/>
                  </a:cxn>
                  <a:cxn ang="0">
                    <a:pos x="692" y="100"/>
                  </a:cxn>
                  <a:cxn ang="0">
                    <a:pos x="743" y="100"/>
                  </a:cxn>
                  <a:cxn ang="0">
                    <a:pos x="964" y="100"/>
                  </a:cxn>
                  <a:cxn ang="0">
                    <a:pos x="1156" y="172"/>
                  </a:cxn>
                  <a:cxn ang="0">
                    <a:pos x="1095" y="280"/>
                  </a:cxn>
                  <a:cxn ang="0">
                    <a:pos x="1117" y="157"/>
                  </a:cxn>
                  <a:cxn ang="0">
                    <a:pos x="1024" y="128"/>
                  </a:cxn>
                  <a:cxn ang="0">
                    <a:pos x="840" y="135"/>
                  </a:cxn>
                  <a:cxn ang="0">
                    <a:pos x="708" y="126"/>
                  </a:cxn>
                  <a:cxn ang="0">
                    <a:pos x="695" y="133"/>
                  </a:cxn>
                  <a:cxn ang="0">
                    <a:pos x="684" y="148"/>
                  </a:cxn>
                  <a:cxn ang="0">
                    <a:pos x="657" y="180"/>
                  </a:cxn>
                  <a:cxn ang="0">
                    <a:pos x="646" y="224"/>
                  </a:cxn>
                  <a:cxn ang="0">
                    <a:pos x="635" y="244"/>
                  </a:cxn>
                  <a:cxn ang="0">
                    <a:pos x="625" y="279"/>
                  </a:cxn>
                  <a:cxn ang="0">
                    <a:pos x="607" y="327"/>
                  </a:cxn>
                  <a:cxn ang="0">
                    <a:pos x="602" y="375"/>
                  </a:cxn>
                  <a:cxn ang="0">
                    <a:pos x="599" y="414"/>
                  </a:cxn>
                  <a:cxn ang="0">
                    <a:pos x="602" y="458"/>
                  </a:cxn>
                  <a:cxn ang="0">
                    <a:pos x="685" y="495"/>
                  </a:cxn>
                  <a:cxn ang="0">
                    <a:pos x="959" y="131"/>
                  </a:cxn>
                  <a:cxn ang="0">
                    <a:pos x="1041" y="207"/>
                  </a:cxn>
                  <a:cxn ang="0">
                    <a:pos x="581" y="479"/>
                  </a:cxn>
                  <a:cxn ang="0">
                    <a:pos x="578" y="427"/>
                  </a:cxn>
                  <a:cxn ang="0">
                    <a:pos x="580" y="380"/>
                  </a:cxn>
                  <a:cxn ang="0">
                    <a:pos x="575" y="343"/>
                  </a:cxn>
                  <a:cxn ang="0">
                    <a:pos x="568" y="306"/>
                  </a:cxn>
                  <a:cxn ang="0">
                    <a:pos x="558" y="284"/>
                  </a:cxn>
                  <a:cxn ang="0">
                    <a:pos x="546" y="256"/>
                  </a:cxn>
                  <a:cxn ang="0">
                    <a:pos x="546" y="236"/>
                  </a:cxn>
                  <a:cxn ang="0">
                    <a:pos x="541" y="217"/>
                  </a:cxn>
                  <a:cxn ang="0">
                    <a:pos x="525" y="192"/>
                  </a:cxn>
                  <a:cxn ang="0">
                    <a:pos x="518" y="175"/>
                  </a:cxn>
                  <a:cxn ang="0">
                    <a:pos x="507" y="158"/>
                  </a:cxn>
                  <a:cxn ang="0">
                    <a:pos x="501" y="148"/>
                  </a:cxn>
                  <a:cxn ang="0">
                    <a:pos x="488" y="136"/>
                  </a:cxn>
                  <a:cxn ang="0">
                    <a:pos x="475" y="126"/>
                  </a:cxn>
                  <a:cxn ang="0">
                    <a:pos x="369" y="126"/>
                  </a:cxn>
                  <a:cxn ang="0">
                    <a:pos x="174" y="131"/>
                  </a:cxn>
                  <a:cxn ang="0">
                    <a:pos x="63" y="155"/>
                  </a:cxn>
                  <a:cxn ang="0">
                    <a:pos x="142" y="216"/>
                  </a:cxn>
                  <a:cxn ang="0">
                    <a:pos x="159" y="144"/>
                  </a:cxn>
                  <a:cxn ang="0">
                    <a:pos x="479" y="347"/>
                  </a:cxn>
                </a:cxnLst>
                <a:rect l="0" t="0" r="r" b="b"/>
                <a:pathLst>
                  <a:path w="1179" h="529">
                    <a:moveTo>
                      <a:pt x="1142" y="109"/>
                    </a:moveTo>
                    <a:cubicBezTo>
                      <a:pt x="1105" y="72"/>
                      <a:pt x="1053" y="93"/>
                      <a:pt x="1033" y="93"/>
                    </a:cubicBezTo>
                    <a:cubicBezTo>
                      <a:pt x="1013" y="93"/>
                      <a:pt x="994" y="88"/>
                      <a:pt x="963" y="91"/>
                    </a:cubicBezTo>
                    <a:cubicBezTo>
                      <a:pt x="933" y="93"/>
                      <a:pt x="909" y="112"/>
                      <a:pt x="881" y="116"/>
                    </a:cubicBezTo>
                    <a:cubicBezTo>
                      <a:pt x="853" y="120"/>
                      <a:pt x="819" y="75"/>
                      <a:pt x="794" y="60"/>
                    </a:cubicBezTo>
                    <a:cubicBezTo>
                      <a:pt x="733" y="16"/>
                      <a:pt x="663" y="0"/>
                      <a:pt x="590" y="0"/>
                    </a:cubicBezTo>
                    <a:cubicBezTo>
                      <a:pt x="517" y="0"/>
                      <a:pt x="447" y="16"/>
                      <a:pt x="386" y="60"/>
                    </a:cubicBezTo>
                    <a:cubicBezTo>
                      <a:pt x="361" y="75"/>
                      <a:pt x="327" y="120"/>
                      <a:pt x="299" y="116"/>
                    </a:cubicBezTo>
                    <a:cubicBezTo>
                      <a:pt x="271" y="112"/>
                      <a:pt x="250" y="100"/>
                      <a:pt x="219" y="97"/>
                    </a:cubicBezTo>
                    <a:cubicBezTo>
                      <a:pt x="188" y="95"/>
                      <a:pt x="170" y="100"/>
                      <a:pt x="150" y="100"/>
                    </a:cubicBezTo>
                    <a:cubicBezTo>
                      <a:pt x="130" y="100"/>
                      <a:pt x="75" y="72"/>
                      <a:pt x="38" y="109"/>
                    </a:cubicBezTo>
                    <a:cubicBezTo>
                      <a:pt x="0" y="147"/>
                      <a:pt x="6" y="209"/>
                      <a:pt x="56" y="252"/>
                    </a:cubicBezTo>
                    <a:cubicBezTo>
                      <a:pt x="72" y="264"/>
                      <a:pt x="74" y="275"/>
                      <a:pt x="71" y="285"/>
                    </a:cubicBezTo>
                    <a:cubicBezTo>
                      <a:pt x="69" y="296"/>
                      <a:pt x="85" y="295"/>
                      <a:pt x="84" y="282"/>
                    </a:cubicBezTo>
                    <a:cubicBezTo>
                      <a:pt x="83" y="278"/>
                      <a:pt x="82" y="274"/>
                      <a:pt x="82" y="270"/>
                    </a:cubicBezTo>
                    <a:cubicBezTo>
                      <a:pt x="82" y="270"/>
                      <a:pt x="83" y="270"/>
                      <a:pt x="82" y="270"/>
                    </a:cubicBezTo>
                    <a:cubicBezTo>
                      <a:pt x="80" y="260"/>
                      <a:pt x="73" y="252"/>
                      <a:pt x="62" y="244"/>
                    </a:cubicBezTo>
                    <a:cubicBezTo>
                      <a:pt x="63" y="245"/>
                      <a:pt x="63" y="245"/>
                      <a:pt x="63" y="245"/>
                    </a:cubicBezTo>
                    <a:cubicBezTo>
                      <a:pt x="39" y="224"/>
                      <a:pt x="25" y="198"/>
                      <a:pt x="24" y="172"/>
                    </a:cubicBezTo>
                    <a:cubicBezTo>
                      <a:pt x="23" y="151"/>
                      <a:pt x="30" y="131"/>
                      <a:pt x="45" y="117"/>
                    </a:cubicBezTo>
                    <a:cubicBezTo>
                      <a:pt x="69" y="92"/>
                      <a:pt x="103" y="100"/>
                      <a:pt x="127" y="106"/>
                    </a:cubicBezTo>
                    <a:cubicBezTo>
                      <a:pt x="137" y="108"/>
                      <a:pt x="144" y="110"/>
                      <a:pt x="150" y="110"/>
                    </a:cubicBezTo>
                    <a:cubicBezTo>
                      <a:pt x="158" y="110"/>
                      <a:pt x="165" y="109"/>
                      <a:pt x="173" y="109"/>
                    </a:cubicBezTo>
                    <a:cubicBezTo>
                      <a:pt x="186" y="107"/>
                      <a:pt x="200" y="106"/>
                      <a:pt x="218" y="107"/>
                    </a:cubicBezTo>
                    <a:cubicBezTo>
                      <a:pt x="234" y="109"/>
                      <a:pt x="247" y="113"/>
                      <a:pt x="261" y="117"/>
                    </a:cubicBezTo>
                    <a:cubicBezTo>
                      <a:pt x="272" y="121"/>
                      <a:pt x="284" y="124"/>
                      <a:pt x="298" y="126"/>
                    </a:cubicBezTo>
                    <a:cubicBezTo>
                      <a:pt x="313" y="125"/>
                      <a:pt x="325" y="128"/>
                      <a:pt x="339" y="119"/>
                    </a:cubicBezTo>
                    <a:cubicBezTo>
                      <a:pt x="353" y="110"/>
                      <a:pt x="371" y="109"/>
                      <a:pt x="388" y="109"/>
                    </a:cubicBezTo>
                    <a:cubicBezTo>
                      <a:pt x="405" y="109"/>
                      <a:pt x="402" y="109"/>
                      <a:pt x="414" y="106"/>
                    </a:cubicBezTo>
                    <a:cubicBezTo>
                      <a:pt x="426" y="103"/>
                      <a:pt x="437" y="102"/>
                      <a:pt x="446" y="102"/>
                    </a:cubicBezTo>
                    <a:cubicBezTo>
                      <a:pt x="455" y="102"/>
                      <a:pt x="459" y="106"/>
                      <a:pt x="467" y="105"/>
                    </a:cubicBezTo>
                    <a:cubicBezTo>
                      <a:pt x="467" y="105"/>
                      <a:pt x="468" y="105"/>
                      <a:pt x="468" y="105"/>
                    </a:cubicBezTo>
                    <a:cubicBezTo>
                      <a:pt x="471" y="104"/>
                      <a:pt x="474" y="103"/>
                      <a:pt x="476" y="102"/>
                    </a:cubicBezTo>
                    <a:cubicBezTo>
                      <a:pt x="477" y="103"/>
                      <a:pt x="477" y="103"/>
                      <a:pt x="477" y="103"/>
                    </a:cubicBezTo>
                    <a:cubicBezTo>
                      <a:pt x="479" y="104"/>
                      <a:pt x="480" y="106"/>
                      <a:pt x="482" y="105"/>
                    </a:cubicBezTo>
                    <a:cubicBezTo>
                      <a:pt x="484" y="104"/>
                      <a:pt x="483" y="102"/>
                      <a:pt x="483" y="101"/>
                    </a:cubicBezTo>
                    <a:cubicBezTo>
                      <a:pt x="486" y="100"/>
                      <a:pt x="489" y="99"/>
                      <a:pt x="492" y="99"/>
                    </a:cubicBezTo>
                    <a:cubicBezTo>
                      <a:pt x="493" y="99"/>
                      <a:pt x="493" y="99"/>
                      <a:pt x="493" y="99"/>
                    </a:cubicBezTo>
                    <a:cubicBezTo>
                      <a:pt x="494" y="101"/>
                      <a:pt x="492" y="107"/>
                      <a:pt x="498" y="105"/>
                    </a:cubicBezTo>
                    <a:cubicBezTo>
                      <a:pt x="498" y="102"/>
                      <a:pt x="496" y="100"/>
                      <a:pt x="497" y="98"/>
                    </a:cubicBezTo>
                    <a:cubicBezTo>
                      <a:pt x="499" y="97"/>
                      <a:pt x="501" y="97"/>
                      <a:pt x="503" y="96"/>
                    </a:cubicBezTo>
                    <a:cubicBezTo>
                      <a:pt x="504" y="97"/>
                      <a:pt x="505" y="102"/>
                      <a:pt x="508" y="100"/>
                    </a:cubicBezTo>
                    <a:cubicBezTo>
                      <a:pt x="509" y="99"/>
                      <a:pt x="509" y="97"/>
                      <a:pt x="509" y="95"/>
                    </a:cubicBezTo>
                    <a:cubicBezTo>
                      <a:pt x="512" y="95"/>
                      <a:pt x="515" y="94"/>
                      <a:pt x="518" y="94"/>
                    </a:cubicBezTo>
                    <a:cubicBezTo>
                      <a:pt x="519" y="93"/>
                      <a:pt x="521" y="95"/>
                      <a:pt x="522" y="95"/>
                    </a:cubicBezTo>
                    <a:cubicBezTo>
                      <a:pt x="522" y="97"/>
                      <a:pt x="523" y="98"/>
                      <a:pt x="525" y="97"/>
                    </a:cubicBezTo>
                    <a:cubicBezTo>
                      <a:pt x="527" y="96"/>
                      <a:pt x="527" y="95"/>
                      <a:pt x="527" y="94"/>
                    </a:cubicBezTo>
                    <a:cubicBezTo>
                      <a:pt x="527" y="93"/>
                      <a:pt x="528" y="92"/>
                      <a:pt x="528" y="92"/>
                    </a:cubicBezTo>
                    <a:cubicBezTo>
                      <a:pt x="531" y="92"/>
                      <a:pt x="534" y="91"/>
                      <a:pt x="537" y="91"/>
                    </a:cubicBezTo>
                    <a:cubicBezTo>
                      <a:pt x="538" y="91"/>
                      <a:pt x="540" y="92"/>
                      <a:pt x="540" y="92"/>
                    </a:cubicBezTo>
                    <a:cubicBezTo>
                      <a:pt x="540" y="94"/>
                      <a:pt x="541" y="96"/>
                      <a:pt x="543" y="96"/>
                    </a:cubicBezTo>
                    <a:cubicBezTo>
                      <a:pt x="548" y="97"/>
                      <a:pt x="544" y="92"/>
                      <a:pt x="545" y="90"/>
                    </a:cubicBezTo>
                    <a:cubicBezTo>
                      <a:pt x="545" y="90"/>
                      <a:pt x="545" y="90"/>
                      <a:pt x="545" y="90"/>
                    </a:cubicBezTo>
                    <a:cubicBezTo>
                      <a:pt x="548" y="89"/>
                      <a:pt x="550" y="89"/>
                      <a:pt x="552" y="89"/>
                    </a:cubicBezTo>
                    <a:cubicBezTo>
                      <a:pt x="553" y="89"/>
                      <a:pt x="555" y="90"/>
                      <a:pt x="556" y="90"/>
                    </a:cubicBezTo>
                    <a:cubicBezTo>
                      <a:pt x="556" y="92"/>
                      <a:pt x="556" y="94"/>
                      <a:pt x="560" y="92"/>
                    </a:cubicBezTo>
                    <a:cubicBezTo>
                      <a:pt x="559" y="91"/>
                      <a:pt x="559" y="89"/>
                      <a:pt x="559" y="88"/>
                    </a:cubicBezTo>
                    <a:cubicBezTo>
                      <a:pt x="561" y="88"/>
                      <a:pt x="563" y="88"/>
                      <a:pt x="564" y="87"/>
                    </a:cubicBezTo>
                    <a:cubicBezTo>
                      <a:pt x="565" y="87"/>
                      <a:pt x="568" y="89"/>
                      <a:pt x="568" y="89"/>
                    </a:cubicBezTo>
                    <a:cubicBezTo>
                      <a:pt x="568" y="91"/>
                      <a:pt x="568" y="94"/>
                      <a:pt x="569" y="95"/>
                    </a:cubicBezTo>
                    <a:cubicBezTo>
                      <a:pt x="573" y="97"/>
                      <a:pt x="574" y="94"/>
                      <a:pt x="574" y="92"/>
                    </a:cubicBezTo>
                    <a:cubicBezTo>
                      <a:pt x="574" y="91"/>
                      <a:pt x="574" y="90"/>
                      <a:pt x="574" y="89"/>
                    </a:cubicBezTo>
                    <a:cubicBezTo>
                      <a:pt x="574" y="88"/>
                      <a:pt x="575" y="87"/>
                      <a:pt x="576" y="87"/>
                    </a:cubicBezTo>
                    <a:cubicBezTo>
                      <a:pt x="578" y="86"/>
                      <a:pt x="580" y="86"/>
                      <a:pt x="581" y="86"/>
                    </a:cubicBezTo>
                    <a:cubicBezTo>
                      <a:pt x="582" y="86"/>
                      <a:pt x="584" y="87"/>
                      <a:pt x="584" y="88"/>
                    </a:cubicBezTo>
                    <a:cubicBezTo>
                      <a:pt x="585" y="89"/>
                      <a:pt x="586" y="90"/>
                      <a:pt x="588" y="89"/>
                    </a:cubicBezTo>
                    <a:cubicBezTo>
                      <a:pt x="589" y="89"/>
                      <a:pt x="589" y="88"/>
                      <a:pt x="589" y="86"/>
                    </a:cubicBezTo>
                    <a:cubicBezTo>
                      <a:pt x="590" y="86"/>
                      <a:pt x="591" y="86"/>
                      <a:pt x="592" y="86"/>
                    </a:cubicBezTo>
                    <a:cubicBezTo>
                      <a:pt x="593" y="86"/>
                      <a:pt x="595" y="87"/>
                      <a:pt x="595" y="88"/>
                    </a:cubicBezTo>
                    <a:cubicBezTo>
                      <a:pt x="595" y="90"/>
                      <a:pt x="595" y="92"/>
                      <a:pt x="596" y="93"/>
                    </a:cubicBezTo>
                    <a:cubicBezTo>
                      <a:pt x="601" y="97"/>
                      <a:pt x="601" y="92"/>
                      <a:pt x="601" y="88"/>
                    </a:cubicBezTo>
                    <a:cubicBezTo>
                      <a:pt x="601" y="87"/>
                      <a:pt x="603" y="86"/>
                      <a:pt x="603" y="86"/>
                    </a:cubicBezTo>
                    <a:cubicBezTo>
                      <a:pt x="605" y="86"/>
                      <a:pt x="606" y="86"/>
                      <a:pt x="608" y="87"/>
                    </a:cubicBezTo>
                    <a:cubicBezTo>
                      <a:pt x="608" y="87"/>
                      <a:pt x="610" y="88"/>
                      <a:pt x="610" y="89"/>
                    </a:cubicBezTo>
                    <a:cubicBezTo>
                      <a:pt x="612" y="95"/>
                      <a:pt x="617" y="96"/>
                      <a:pt x="617" y="91"/>
                    </a:cubicBezTo>
                    <a:cubicBezTo>
                      <a:pt x="617" y="90"/>
                      <a:pt x="617" y="89"/>
                      <a:pt x="617" y="88"/>
                    </a:cubicBezTo>
                    <a:cubicBezTo>
                      <a:pt x="617" y="88"/>
                      <a:pt x="617" y="88"/>
                      <a:pt x="618" y="88"/>
                    </a:cubicBezTo>
                    <a:cubicBezTo>
                      <a:pt x="618" y="87"/>
                      <a:pt x="619" y="87"/>
                      <a:pt x="619" y="87"/>
                    </a:cubicBezTo>
                    <a:cubicBezTo>
                      <a:pt x="623" y="88"/>
                      <a:pt x="627" y="88"/>
                      <a:pt x="630" y="88"/>
                    </a:cubicBezTo>
                    <a:cubicBezTo>
                      <a:pt x="631" y="88"/>
                      <a:pt x="633" y="90"/>
                      <a:pt x="633" y="91"/>
                    </a:cubicBezTo>
                    <a:cubicBezTo>
                      <a:pt x="633" y="92"/>
                      <a:pt x="634" y="93"/>
                      <a:pt x="634" y="93"/>
                    </a:cubicBezTo>
                    <a:cubicBezTo>
                      <a:pt x="638" y="98"/>
                      <a:pt x="638" y="94"/>
                      <a:pt x="638" y="91"/>
                    </a:cubicBezTo>
                    <a:cubicBezTo>
                      <a:pt x="638" y="90"/>
                      <a:pt x="640" y="89"/>
                      <a:pt x="641" y="89"/>
                    </a:cubicBezTo>
                    <a:cubicBezTo>
                      <a:pt x="642" y="89"/>
                      <a:pt x="643" y="90"/>
                      <a:pt x="644" y="90"/>
                    </a:cubicBezTo>
                    <a:cubicBezTo>
                      <a:pt x="644" y="93"/>
                      <a:pt x="644" y="96"/>
                      <a:pt x="647" y="94"/>
                    </a:cubicBezTo>
                    <a:cubicBezTo>
                      <a:pt x="647" y="93"/>
                      <a:pt x="647" y="93"/>
                      <a:pt x="647" y="92"/>
                    </a:cubicBezTo>
                    <a:cubicBezTo>
                      <a:pt x="647" y="91"/>
                      <a:pt x="648" y="90"/>
                      <a:pt x="649" y="90"/>
                    </a:cubicBezTo>
                    <a:cubicBezTo>
                      <a:pt x="653" y="91"/>
                      <a:pt x="657" y="91"/>
                      <a:pt x="661" y="92"/>
                    </a:cubicBezTo>
                    <a:cubicBezTo>
                      <a:pt x="661" y="92"/>
                      <a:pt x="662" y="92"/>
                      <a:pt x="662" y="92"/>
                    </a:cubicBezTo>
                    <a:cubicBezTo>
                      <a:pt x="663" y="93"/>
                      <a:pt x="663" y="94"/>
                      <a:pt x="664" y="96"/>
                    </a:cubicBezTo>
                    <a:cubicBezTo>
                      <a:pt x="665" y="97"/>
                      <a:pt x="667" y="100"/>
                      <a:pt x="669" y="99"/>
                    </a:cubicBezTo>
                    <a:cubicBezTo>
                      <a:pt x="671" y="98"/>
                      <a:pt x="671" y="97"/>
                      <a:pt x="671" y="96"/>
                    </a:cubicBezTo>
                    <a:cubicBezTo>
                      <a:pt x="671" y="95"/>
                      <a:pt x="673" y="94"/>
                      <a:pt x="674" y="94"/>
                    </a:cubicBezTo>
                    <a:cubicBezTo>
                      <a:pt x="678" y="95"/>
                      <a:pt x="682" y="95"/>
                      <a:pt x="685" y="96"/>
                    </a:cubicBezTo>
                    <a:cubicBezTo>
                      <a:pt x="687" y="99"/>
                      <a:pt x="688" y="102"/>
                      <a:pt x="692" y="100"/>
                    </a:cubicBezTo>
                    <a:cubicBezTo>
                      <a:pt x="693" y="100"/>
                      <a:pt x="696" y="98"/>
                      <a:pt x="696" y="98"/>
                    </a:cubicBezTo>
                    <a:cubicBezTo>
                      <a:pt x="700" y="99"/>
                      <a:pt x="704" y="100"/>
                      <a:pt x="707" y="101"/>
                    </a:cubicBezTo>
                    <a:cubicBezTo>
                      <a:pt x="707" y="101"/>
                      <a:pt x="707" y="101"/>
                      <a:pt x="707" y="101"/>
                    </a:cubicBezTo>
                    <a:cubicBezTo>
                      <a:pt x="708" y="102"/>
                      <a:pt x="714" y="105"/>
                      <a:pt x="717" y="104"/>
                    </a:cubicBezTo>
                    <a:cubicBezTo>
                      <a:pt x="726" y="100"/>
                      <a:pt x="731" y="96"/>
                      <a:pt x="743" y="100"/>
                    </a:cubicBezTo>
                    <a:cubicBezTo>
                      <a:pt x="755" y="104"/>
                      <a:pt x="757" y="97"/>
                      <a:pt x="774" y="99"/>
                    </a:cubicBezTo>
                    <a:cubicBezTo>
                      <a:pt x="791" y="101"/>
                      <a:pt x="796" y="104"/>
                      <a:pt x="814" y="108"/>
                    </a:cubicBezTo>
                    <a:cubicBezTo>
                      <a:pt x="834" y="113"/>
                      <a:pt x="861" y="128"/>
                      <a:pt x="882" y="126"/>
                    </a:cubicBezTo>
                    <a:cubicBezTo>
                      <a:pt x="896" y="124"/>
                      <a:pt x="904" y="120"/>
                      <a:pt x="916" y="117"/>
                    </a:cubicBezTo>
                    <a:cubicBezTo>
                      <a:pt x="930" y="113"/>
                      <a:pt x="949" y="102"/>
                      <a:pt x="964" y="100"/>
                    </a:cubicBezTo>
                    <a:cubicBezTo>
                      <a:pt x="983" y="99"/>
                      <a:pt x="996" y="101"/>
                      <a:pt x="1009" y="102"/>
                    </a:cubicBezTo>
                    <a:cubicBezTo>
                      <a:pt x="1017" y="103"/>
                      <a:pt x="1025" y="103"/>
                      <a:pt x="1033" y="103"/>
                    </a:cubicBezTo>
                    <a:cubicBezTo>
                      <a:pt x="1039" y="103"/>
                      <a:pt x="1046" y="102"/>
                      <a:pt x="1055" y="100"/>
                    </a:cubicBezTo>
                    <a:cubicBezTo>
                      <a:pt x="1080" y="94"/>
                      <a:pt x="1111" y="92"/>
                      <a:pt x="1135" y="117"/>
                    </a:cubicBezTo>
                    <a:cubicBezTo>
                      <a:pt x="1150" y="131"/>
                      <a:pt x="1157" y="151"/>
                      <a:pt x="1156" y="172"/>
                    </a:cubicBezTo>
                    <a:cubicBezTo>
                      <a:pt x="1155" y="198"/>
                      <a:pt x="1141" y="224"/>
                      <a:pt x="1117" y="245"/>
                    </a:cubicBezTo>
                    <a:cubicBezTo>
                      <a:pt x="1117" y="244"/>
                      <a:pt x="1117" y="244"/>
                      <a:pt x="1117" y="244"/>
                    </a:cubicBezTo>
                    <a:cubicBezTo>
                      <a:pt x="1107" y="252"/>
                      <a:pt x="1100" y="260"/>
                      <a:pt x="1098" y="270"/>
                    </a:cubicBezTo>
                    <a:cubicBezTo>
                      <a:pt x="1098" y="270"/>
                      <a:pt x="1098" y="270"/>
                      <a:pt x="1098" y="270"/>
                    </a:cubicBezTo>
                    <a:cubicBezTo>
                      <a:pt x="1097" y="274"/>
                      <a:pt x="1096" y="277"/>
                      <a:pt x="1095" y="280"/>
                    </a:cubicBezTo>
                    <a:cubicBezTo>
                      <a:pt x="1086" y="294"/>
                      <a:pt x="1111" y="296"/>
                      <a:pt x="1109" y="285"/>
                    </a:cubicBezTo>
                    <a:cubicBezTo>
                      <a:pt x="1106" y="275"/>
                      <a:pt x="1107" y="264"/>
                      <a:pt x="1123" y="252"/>
                    </a:cubicBezTo>
                    <a:cubicBezTo>
                      <a:pt x="1174" y="209"/>
                      <a:pt x="1179" y="147"/>
                      <a:pt x="1142" y="109"/>
                    </a:cubicBezTo>
                    <a:close/>
                    <a:moveTo>
                      <a:pt x="1117" y="156"/>
                    </a:moveTo>
                    <a:cubicBezTo>
                      <a:pt x="1117" y="157"/>
                      <a:pt x="1117" y="157"/>
                      <a:pt x="1117" y="157"/>
                    </a:cubicBezTo>
                    <a:cubicBezTo>
                      <a:pt x="1117" y="155"/>
                      <a:pt x="1117" y="155"/>
                      <a:pt x="1117" y="155"/>
                    </a:cubicBezTo>
                    <a:cubicBezTo>
                      <a:pt x="1117" y="155"/>
                      <a:pt x="1117" y="156"/>
                      <a:pt x="1117" y="156"/>
                    </a:cubicBezTo>
                    <a:cubicBezTo>
                      <a:pt x="1117" y="149"/>
                      <a:pt x="1113" y="139"/>
                      <a:pt x="1106" y="133"/>
                    </a:cubicBezTo>
                    <a:cubicBezTo>
                      <a:pt x="1097" y="126"/>
                      <a:pt x="1087" y="120"/>
                      <a:pt x="1073" y="124"/>
                    </a:cubicBezTo>
                    <a:cubicBezTo>
                      <a:pt x="1052" y="129"/>
                      <a:pt x="1042" y="129"/>
                      <a:pt x="1024" y="128"/>
                    </a:cubicBezTo>
                    <a:cubicBezTo>
                      <a:pt x="1018" y="127"/>
                      <a:pt x="1014" y="126"/>
                      <a:pt x="1008" y="125"/>
                    </a:cubicBezTo>
                    <a:cubicBezTo>
                      <a:pt x="997" y="122"/>
                      <a:pt x="984" y="119"/>
                      <a:pt x="959" y="121"/>
                    </a:cubicBezTo>
                    <a:cubicBezTo>
                      <a:pt x="940" y="122"/>
                      <a:pt x="922" y="130"/>
                      <a:pt x="911" y="135"/>
                    </a:cubicBezTo>
                    <a:cubicBezTo>
                      <a:pt x="900" y="139"/>
                      <a:pt x="893" y="147"/>
                      <a:pt x="878" y="146"/>
                    </a:cubicBezTo>
                    <a:cubicBezTo>
                      <a:pt x="863" y="146"/>
                      <a:pt x="851" y="140"/>
                      <a:pt x="840" y="135"/>
                    </a:cubicBezTo>
                    <a:cubicBezTo>
                      <a:pt x="831" y="131"/>
                      <a:pt x="818" y="122"/>
                      <a:pt x="800" y="118"/>
                    </a:cubicBezTo>
                    <a:cubicBezTo>
                      <a:pt x="779" y="116"/>
                      <a:pt x="770" y="117"/>
                      <a:pt x="758" y="114"/>
                    </a:cubicBezTo>
                    <a:cubicBezTo>
                      <a:pt x="746" y="111"/>
                      <a:pt x="740" y="117"/>
                      <a:pt x="731" y="117"/>
                    </a:cubicBezTo>
                    <a:cubicBezTo>
                      <a:pt x="722" y="117"/>
                      <a:pt x="721" y="121"/>
                      <a:pt x="712" y="124"/>
                    </a:cubicBezTo>
                    <a:cubicBezTo>
                      <a:pt x="710" y="126"/>
                      <a:pt x="709" y="127"/>
                      <a:pt x="708" y="126"/>
                    </a:cubicBezTo>
                    <a:cubicBezTo>
                      <a:pt x="707" y="126"/>
                      <a:pt x="706" y="126"/>
                      <a:pt x="705" y="126"/>
                    </a:cubicBezTo>
                    <a:cubicBezTo>
                      <a:pt x="704" y="126"/>
                      <a:pt x="704" y="126"/>
                      <a:pt x="703" y="127"/>
                    </a:cubicBezTo>
                    <a:cubicBezTo>
                      <a:pt x="703" y="127"/>
                      <a:pt x="703" y="127"/>
                      <a:pt x="703" y="128"/>
                    </a:cubicBezTo>
                    <a:cubicBezTo>
                      <a:pt x="702" y="130"/>
                      <a:pt x="705" y="135"/>
                      <a:pt x="700" y="135"/>
                    </a:cubicBezTo>
                    <a:cubicBezTo>
                      <a:pt x="699" y="135"/>
                      <a:pt x="697" y="134"/>
                      <a:pt x="695" y="133"/>
                    </a:cubicBezTo>
                    <a:cubicBezTo>
                      <a:pt x="694" y="134"/>
                      <a:pt x="693" y="135"/>
                      <a:pt x="692" y="136"/>
                    </a:cubicBezTo>
                    <a:cubicBezTo>
                      <a:pt x="692" y="138"/>
                      <a:pt x="694" y="140"/>
                      <a:pt x="692" y="141"/>
                    </a:cubicBezTo>
                    <a:cubicBezTo>
                      <a:pt x="690" y="143"/>
                      <a:pt x="688" y="142"/>
                      <a:pt x="686" y="141"/>
                    </a:cubicBezTo>
                    <a:cubicBezTo>
                      <a:pt x="685" y="142"/>
                      <a:pt x="684" y="144"/>
                      <a:pt x="682" y="145"/>
                    </a:cubicBezTo>
                    <a:cubicBezTo>
                      <a:pt x="683" y="146"/>
                      <a:pt x="684" y="147"/>
                      <a:pt x="684" y="148"/>
                    </a:cubicBezTo>
                    <a:cubicBezTo>
                      <a:pt x="681" y="152"/>
                      <a:pt x="677" y="148"/>
                      <a:pt x="676" y="151"/>
                    </a:cubicBezTo>
                    <a:cubicBezTo>
                      <a:pt x="674" y="153"/>
                      <a:pt x="675" y="156"/>
                      <a:pt x="674" y="159"/>
                    </a:cubicBezTo>
                    <a:cubicBezTo>
                      <a:pt x="672" y="162"/>
                      <a:pt x="667" y="161"/>
                      <a:pt x="667" y="165"/>
                    </a:cubicBezTo>
                    <a:cubicBezTo>
                      <a:pt x="666" y="169"/>
                      <a:pt x="667" y="172"/>
                      <a:pt x="665" y="176"/>
                    </a:cubicBezTo>
                    <a:cubicBezTo>
                      <a:pt x="662" y="180"/>
                      <a:pt x="659" y="176"/>
                      <a:pt x="657" y="180"/>
                    </a:cubicBezTo>
                    <a:cubicBezTo>
                      <a:pt x="655" y="185"/>
                      <a:pt x="658" y="186"/>
                      <a:pt x="656" y="191"/>
                    </a:cubicBezTo>
                    <a:cubicBezTo>
                      <a:pt x="655" y="196"/>
                      <a:pt x="649" y="194"/>
                      <a:pt x="648" y="197"/>
                    </a:cubicBezTo>
                    <a:cubicBezTo>
                      <a:pt x="647" y="199"/>
                      <a:pt x="651" y="202"/>
                      <a:pt x="650" y="206"/>
                    </a:cubicBezTo>
                    <a:cubicBezTo>
                      <a:pt x="649" y="210"/>
                      <a:pt x="644" y="209"/>
                      <a:pt x="643" y="213"/>
                    </a:cubicBezTo>
                    <a:cubicBezTo>
                      <a:pt x="643" y="217"/>
                      <a:pt x="648" y="221"/>
                      <a:pt x="646" y="224"/>
                    </a:cubicBezTo>
                    <a:cubicBezTo>
                      <a:pt x="644" y="228"/>
                      <a:pt x="642" y="226"/>
                      <a:pt x="641" y="228"/>
                    </a:cubicBezTo>
                    <a:cubicBezTo>
                      <a:pt x="638" y="230"/>
                      <a:pt x="643" y="236"/>
                      <a:pt x="640" y="236"/>
                    </a:cubicBezTo>
                    <a:cubicBezTo>
                      <a:pt x="639" y="235"/>
                      <a:pt x="634" y="234"/>
                      <a:pt x="634" y="236"/>
                    </a:cubicBezTo>
                    <a:cubicBezTo>
                      <a:pt x="634" y="237"/>
                      <a:pt x="633" y="239"/>
                      <a:pt x="633" y="241"/>
                    </a:cubicBezTo>
                    <a:cubicBezTo>
                      <a:pt x="634" y="241"/>
                      <a:pt x="635" y="242"/>
                      <a:pt x="635" y="244"/>
                    </a:cubicBezTo>
                    <a:cubicBezTo>
                      <a:pt x="636" y="246"/>
                      <a:pt x="637" y="252"/>
                      <a:pt x="636" y="254"/>
                    </a:cubicBezTo>
                    <a:cubicBezTo>
                      <a:pt x="635" y="255"/>
                      <a:pt x="635" y="255"/>
                      <a:pt x="634" y="256"/>
                    </a:cubicBezTo>
                    <a:cubicBezTo>
                      <a:pt x="634" y="256"/>
                      <a:pt x="634" y="256"/>
                      <a:pt x="634" y="256"/>
                    </a:cubicBezTo>
                    <a:cubicBezTo>
                      <a:pt x="632" y="261"/>
                      <a:pt x="626" y="262"/>
                      <a:pt x="626" y="267"/>
                    </a:cubicBezTo>
                    <a:cubicBezTo>
                      <a:pt x="626" y="273"/>
                      <a:pt x="626" y="275"/>
                      <a:pt x="625" y="279"/>
                    </a:cubicBezTo>
                    <a:cubicBezTo>
                      <a:pt x="624" y="283"/>
                      <a:pt x="620" y="284"/>
                      <a:pt x="621" y="288"/>
                    </a:cubicBezTo>
                    <a:cubicBezTo>
                      <a:pt x="621" y="292"/>
                      <a:pt x="624" y="295"/>
                      <a:pt x="621" y="299"/>
                    </a:cubicBezTo>
                    <a:cubicBezTo>
                      <a:pt x="618" y="302"/>
                      <a:pt x="616" y="300"/>
                      <a:pt x="615" y="304"/>
                    </a:cubicBezTo>
                    <a:cubicBezTo>
                      <a:pt x="615" y="308"/>
                      <a:pt x="616" y="315"/>
                      <a:pt x="614" y="318"/>
                    </a:cubicBezTo>
                    <a:cubicBezTo>
                      <a:pt x="613" y="320"/>
                      <a:pt x="608" y="323"/>
                      <a:pt x="607" y="327"/>
                    </a:cubicBezTo>
                    <a:cubicBezTo>
                      <a:pt x="606" y="331"/>
                      <a:pt x="609" y="331"/>
                      <a:pt x="609" y="336"/>
                    </a:cubicBezTo>
                    <a:cubicBezTo>
                      <a:pt x="608" y="340"/>
                      <a:pt x="603" y="340"/>
                      <a:pt x="602" y="343"/>
                    </a:cubicBezTo>
                    <a:cubicBezTo>
                      <a:pt x="600" y="347"/>
                      <a:pt x="603" y="349"/>
                      <a:pt x="603" y="353"/>
                    </a:cubicBezTo>
                    <a:cubicBezTo>
                      <a:pt x="603" y="357"/>
                      <a:pt x="601" y="361"/>
                      <a:pt x="601" y="364"/>
                    </a:cubicBezTo>
                    <a:cubicBezTo>
                      <a:pt x="601" y="367"/>
                      <a:pt x="603" y="372"/>
                      <a:pt x="602" y="375"/>
                    </a:cubicBezTo>
                    <a:cubicBezTo>
                      <a:pt x="602" y="379"/>
                      <a:pt x="600" y="379"/>
                      <a:pt x="599" y="382"/>
                    </a:cubicBezTo>
                    <a:cubicBezTo>
                      <a:pt x="599" y="380"/>
                      <a:pt x="599" y="380"/>
                      <a:pt x="599" y="380"/>
                    </a:cubicBezTo>
                    <a:cubicBezTo>
                      <a:pt x="597" y="385"/>
                      <a:pt x="598" y="387"/>
                      <a:pt x="598" y="392"/>
                    </a:cubicBezTo>
                    <a:cubicBezTo>
                      <a:pt x="599" y="399"/>
                      <a:pt x="597" y="396"/>
                      <a:pt x="597" y="403"/>
                    </a:cubicBezTo>
                    <a:cubicBezTo>
                      <a:pt x="598" y="409"/>
                      <a:pt x="597" y="413"/>
                      <a:pt x="599" y="414"/>
                    </a:cubicBezTo>
                    <a:cubicBezTo>
                      <a:pt x="601" y="415"/>
                      <a:pt x="600" y="419"/>
                      <a:pt x="599" y="422"/>
                    </a:cubicBezTo>
                    <a:cubicBezTo>
                      <a:pt x="598" y="425"/>
                      <a:pt x="601" y="424"/>
                      <a:pt x="601" y="427"/>
                    </a:cubicBezTo>
                    <a:cubicBezTo>
                      <a:pt x="602" y="431"/>
                      <a:pt x="605" y="430"/>
                      <a:pt x="603" y="435"/>
                    </a:cubicBezTo>
                    <a:cubicBezTo>
                      <a:pt x="602" y="439"/>
                      <a:pt x="602" y="440"/>
                      <a:pt x="602" y="445"/>
                    </a:cubicBezTo>
                    <a:cubicBezTo>
                      <a:pt x="602" y="449"/>
                      <a:pt x="603" y="453"/>
                      <a:pt x="602" y="458"/>
                    </a:cubicBezTo>
                    <a:cubicBezTo>
                      <a:pt x="602" y="462"/>
                      <a:pt x="604" y="465"/>
                      <a:pt x="602" y="469"/>
                    </a:cubicBezTo>
                    <a:cubicBezTo>
                      <a:pt x="600" y="472"/>
                      <a:pt x="602" y="475"/>
                      <a:pt x="599" y="479"/>
                    </a:cubicBezTo>
                    <a:cubicBezTo>
                      <a:pt x="595" y="483"/>
                      <a:pt x="595" y="487"/>
                      <a:pt x="595" y="490"/>
                    </a:cubicBezTo>
                    <a:cubicBezTo>
                      <a:pt x="591" y="500"/>
                      <a:pt x="602" y="529"/>
                      <a:pt x="627" y="529"/>
                    </a:cubicBezTo>
                    <a:cubicBezTo>
                      <a:pt x="653" y="529"/>
                      <a:pt x="674" y="521"/>
                      <a:pt x="685" y="495"/>
                    </a:cubicBezTo>
                    <a:cubicBezTo>
                      <a:pt x="701" y="453"/>
                      <a:pt x="677" y="392"/>
                      <a:pt x="701" y="347"/>
                    </a:cubicBezTo>
                    <a:cubicBezTo>
                      <a:pt x="724" y="304"/>
                      <a:pt x="756" y="279"/>
                      <a:pt x="766" y="223"/>
                    </a:cubicBezTo>
                    <a:cubicBezTo>
                      <a:pt x="776" y="167"/>
                      <a:pt x="789" y="133"/>
                      <a:pt x="809" y="136"/>
                    </a:cubicBezTo>
                    <a:cubicBezTo>
                      <a:pt x="831" y="137"/>
                      <a:pt x="846" y="155"/>
                      <a:pt x="878" y="156"/>
                    </a:cubicBezTo>
                    <a:cubicBezTo>
                      <a:pt x="910" y="157"/>
                      <a:pt x="923" y="133"/>
                      <a:pt x="959" y="131"/>
                    </a:cubicBezTo>
                    <a:cubicBezTo>
                      <a:pt x="995" y="128"/>
                      <a:pt x="1005" y="136"/>
                      <a:pt x="1023" y="137"/>
                    </a:cubicBezTo>
                    <a:cubicBezTo>
                      <a:pt x="1042" y="139"/>
                      <a:pt x="1053" y="139"/>
                      <a:pt x="1075" y="133"/>
                    </a:cubicBezTo>
                    <a:cubicBezTo>
                      <a:pt x="1098" y="128"/>
                      <a:pt x="1107" y="147"/>
                      <a:pt x="1107" y="157"/>
                    </a:cubicBezTo>
                    <a:cubicBezTo>
                      <a:pt x="1110" y="168"/>
                      <a:pt x="1099" y="195"/>
                      <a:pt x="1079" y="203"/>
                    </a:cubicBezTo>
                    <a:cubicBezTo>
                      <a:pt x="1059" y="211"/>
                      <a:pt x="1051" y="203"/>
                      <a:pt x="1041" y="207"/>
                    </a:cubicBezTo>
                    <a:cubicBezTo>
                      <a:pt x="1033" y="210"/>
                      <a:pt x="1034" y="214"/>
                      <a:pt x="1038" y="217"/>
                    </a:cubicBezTo>
                    <a:cubicBezTo>
                      <a:pt x="1045" y="216"/>
                      <a:pt x="1053" y="216"/>
                      <a:pt x="1060" y="216"/>
                    </a:cubicBezTo>
                    <a:cubicBezTo>
                      <a:pt x="1066" y="217"/>
                      <a:pt x="1073" y="216"/>
                      <a:pt x="1083" y="212"/>
                    </a:cubicBezTo>
                    <a:cubicBezTo>
                      <a:pt x="1107" y="203"/>
                      <a:pt x="1120" y="172"/>
                      <a:pt x="1117" y="156"/>
                    </a:cubicBezTo>
                    <a:close/>
                    <a:moveTo>
                      <a:pt x="581" y="479"/>
                    </a:moveTo>
                    <a:cubicBezTo>
                      <a:pt x="578" y="475"/>
                      <a:pt x="580" y="472"/>
                      <a:pt x="578" y="469"/>
                    </a:cubicBezTo>
                    <a:cubicBezTo>
                      <a:pt x="576" y="465"/>
                      <a:pt x="576" y="460"/>
                      <a:pt x="575" y="455"/>
                    </a:cubicBezTo>
                    <a:cubicBezTo>
                      <a:pt x="574" y="451"/>
                      <a:pt x="576" y="450"/>
                      <a:pt x="576" y="446"/>
                    </a:cubicBezTo>
                    <a:cubicBezTo>
                      <a:pt x="576" y="441"/>
                      <a:pt x="578" y="439"/>
                      <a:pt x="576" y="435"/>
                    </a:cubicBezTo>
                    <a:cubicBezTo>
                      <a:pt x="575" y="430"/>
                      <a:pt x="578" y="431"/>
                      <a:pt x="578" y="427"/>
                    </a:cubicBezTo>
                    <a:cubicBezTo>
                      <a:pt x="579" y="424"/>
                      <a:pt x="579" y="426"/>
                      <a:pt x="579" y="423"/>
                    </a:cubicBezTo>
                    <a:cubicBezTo>
                      <a:pt x="578" y="419"/>
                      <a:pt x="578" y="415"/>
                      <a:pt x="580" y="414"/>
                    </a:cubicBezTo>
                    <a:cubicBezTo>
                      <a:pt x="582" y="413"/>
                      <a:pt x="582" y="409"/>
                      <a:pt x="582" y="403"/>
                    </a:cubicBezTo>
                    <a:cubicBezTo>
                      <a:pt x="583" y="396"/>
                      <a:pt x="581" y="399"/>
                      <a:pt x="581" y="392"/>
                    </a:cubicBezTo>
                    <a:cubicBezTo>
                      <a:pt x="581" y="387"/>
                      <a:pt x="582" y="385"/>
                      <a:pt x="580" y="380"/>
                    </a:cubicBezTo>
                    <a:cubicBezTo>
                      <a:pt x="578" y="375"/>
                      <a:pt x="580" y="371"/>
                      <a:pt x="580" y="368"/>
                    </a:cubicBezTo>
                    <a:cubicBezTo>
                      <a:pt x="579" y="365"/>
                      <a:pt x="582" y="364"/>
                      <a:pt x="582" y="363"/>
                    </a:cubicBezTo>
                    <a:cubicBezTo>
                      <a:pt x="581" y="360"/>
                      <a:pt x="577" y="360"/>
                      <a:pt x="577" y="357"/>
                    </a:cubicBezTo>
                    <a:cubicBezTo>
                      <a:pt x="576" y="353"/>
                      <a:pt x="579" y="355"/>
                      <a:pt x="579" y="351"/>
                    </a:cubicBezTo>
                    <a:cubicBezTo>
                      <a:pt x="578" y="347"/>
                      <a:pt x="576" y="346"/>
                      <a:pt x="575" y="343"/>
                    </a:cubicBezTo>
                    <a:cubicBezTo>
                      <a:pt x="574" y="340"/>
                      <a:pt x="577" y="339"/>
                      <a:pt x="576" y="337"/>
                    </a:cubicBezTo>
                    <a:cubicBezTo>
                      <a:pt x="574" y="334"/>
                      <a:pt x="572" y="334"/>
                      <a:pt x="572" y="331"/>
                    </a:cubicBezTo>
                    <a:cubicBezTo>
                      <a:pt x="571" y="327"/>
                      <a:pt x="575" y="327"/>
                      <a:pt x="574" y="323"/>
                    </a:cubicBezTo>
                    <a:cubicBezTo>
                      <a:pt x="573" y="318"/>
                      <a:pt x="572" y="317"/>
                      <a:pt x="570" y="314"/>
                    </a:cubicBezTo>
                    <a:cubicBezTo>
                      <a:pt x="567" y="312"/>
                      <a:pt x="568" y="310"/>
                      <a:pt x="568" y="306"/>
                    </a:cubicBezTo>
                    <a:cubicBezTo>
                      <a:pt x="568" y="303"/>
                      <a:pt x="568" y="303"/>
                      <a:pt x="570" y="303"/>
                    </a:cubicBezTo>
                    <a:cubicBezTo>
                      <a:pt x="570" y="301"/>
                      <a:pt x="571" y="300"/>
                      <a:pt x="570" y="299"/>
                    </a:cubicBezTo>
                    <a:cubicBezTo>
                      <a:pt x="570" y="297"/>
                      <a:pt x="564" y="296"/>
                      <a:pt x="563" y="294"/>
                    </a:cubicBezTo>
                    <a:cubicBezTo>
                      <a:pt x="563" y="293"/>
                      <a:pt x="565" y="291"/>
                      <a:pt x="564" y="289"/>
                    </a:cubicBezTo>
                    <a:cubicBezTo>
                      <a:pt x="564" y="286"/>
                      <a:pt x="557" y="288"/>
                      <a:pt x="558" y="284"/>
                    </a:cubicBezTo>
                    <a:cubicBezTo>
                      <a:pt x="558" y="284"/>
                      <a:pt x="558" y="283"/>
                      <a:pt x="558" y="282"/>
                    </a:cubicBezTo>
                    <a:cubicBezTo>
                      <a:pt x="560" y="280"/>
                      <a:pt x="561" y="278"/>
                      <a:pt x="561" y="276"/>
                    </a:cubicBezTo>
                    <a:cubicBezTo>
                      <a:pt x="559" y="273"/>
                      <a:pt x="552" y="272"/>
                      <a:pt x="551" y="268"/>
                    </a:cubicBezTo>
                    <a:cubicBezTo>
                      <a:pt x="551" y="266"/>
                      <a:pt x="553" y="264"/>
                      <a:pt x="552" y="261"/>
                    </a:cubicBezTo>
                    <a:cubicBezTo>
                      <a:pt x="552" y="259"/>
                      <a:pt x="549" y="257"/>
                      <a:pt x="546" y="256"/>
                    </a:cubicBezTo>
                    <a:cubicBezTo>
                      <a:pt x="546" y="256"/>
                      <a:pt x="546" y="256"/>
                      <a:pt x="546" y="256"/>
                    </a:cubicBezTo>
                    <a:cubicBezTo>
                      <a:pt x="545" y="255"/>
                      <a:pt x="545" y="255"/>
                      <a:pt x="544" y="254"/>
                    </a:cubicBezTo>
                    <a:cubicBezTo>
                      <a:pt x="543" y="252"/>
                      <a:pt x="544" y="246"/>
                      <a:pt x="545" y="244"/>
                    </a:cubicBezTo>
                    <a:cubicBezTo>
                      <a:pt x="545" y="242"/>
                      <a:pt x="546" y="241"/>
                      <a:pt x="547" y="241"/>
                    </a:cubicBezTo>
                    <a:cubicBezTo>
                      <a:pt x="546" y="239"/>
                      <a:pt x="546" y="237"/>
                      <a:pt x="546" y="236"/>
                    </a:cubicBezTo>
                    <a:cubicBezTo>
                      <a:pt x="546" y="234"/>
                      <a:pt x="543" y="233"/>
                      <a:pt x="542" y="234"/>
                    </a:cubicBezTo>
                    <a:cubicBezTo>
                      <a:pt x="542" y="235"/>
                      <a:pt x="541" y="235"/>
                      <a:pt x="540" y="235"/>
                    </a:cubicBezTo>
                    <a:cubicBezTo>
                      <a:pt x="536" y="235"/>
                      <a:pt x="536" y="229"/>
                      <a:pt x="535" y="227"/>
                    </a:cubicBezTo>
                    <a:cubicBezTo>
                      <a:pt x="535" y="224"/>
                      <a:pt x="537" y="223"/>
                      <a:pt x="540" y="222"/>
                    </a:cubicBezTo>
                    <a:cubicBezTo>
                      <a:pt x="541" y="221"/>
                      <a:pt x="542" y="218"/>
                      <a:pt x="541" y="217"/>
                    </a:cubicBezTo>
                    <a:cubicBezTo>
                      <a:pt x="541" y="215"/>
                      <a:pt x="538" y="213"/>
                      <a:pt x="537" y="213"/>
                    </a:cubicBezTo>
                    <a:cubicBezTo>
                      <a:pt x="535" y="214"/>
                      <a:pt x="537" y="215"/>
                      <a:pt x="535" y="213"/>
                    </a:cubicBezTo>
                    <a:cubicBezTo>
                      <a:pt x="533" y="213"/>
                      <a:pt x="532" y="210"/>
                      <a:pt x="532" y="208"/>
                    </a:cubicBezTo>
                    <a:cubicBezTo>
                      <a:pt x="531" y="205"/>
                      <a:pt x="536" y="197"/>
                      <a:pt x="529" y="197"/>
                    </a:cubicBezTo>
                    <a:cubicBezTo>
                      <a:pt x="528" y="198"/>
                      <a:pt x="525" y="194"/>
                      <a:pt x="525" y="192"/>
                    </a:cubicBezTo>
                    <a:cubicBezTo>
                      <a:pt x="525" y="191"/>
                      <a:pt x="528" y="189"/>
                      <a:pt x="530" y="188"/>
                    </a:cubicBezTo>
                    <a:cubicBezTo>
                      <a:pt x="529" y="186"/>
                      <a:pt x="528" y="185"/>
                      <a:pt x="527" y="183"/>
                    </a:cubicBezTo>
                    <a:cubicBezTo>
                      <a:pt x="526" y="184"/>
                      <a:pt x="526" y="185"/>
                      <a:pt x="524" y="184"/>
                    </a:cubicBezTo>
                    <a:cubicBezTo>
                      <a:pt x="523" y="184"/>
                      <a:pt x="521" y="182"/>
                      <a:pt x="520" y="181"/>
                    </a:cubicBezTo>
                    <a:cubicBezTo>
                      <a:pt x="519" y="180"/>
                      <a:pt x="517" y="177"/>
                      <a:pt x="518" y="175"/>
                    </a:cubicBezTo>
                    <a:cubicBezTo>
                      <a:pt x="518" y="175"/>
                      <a:pt x="519" y="175"/>
                      <a:pt x="519" y="174"/>
                    </a:cubicBezTo>
                    <a:cubicBezTo>
                      <a:pt x="517" y="173"/>
                      <a:pt x="516" y="171"/>
                      <a:pt x="515" y="169"/>
                    </a:cubicBezTo>
                    <a:cubicBezTo>
                      <a:pt x="513" y="169"/>
                      <a:pt x="511" y="167"/>
                      <a:pt x="510" y="165"/>
                    </a:cubicBezTo>
                    <a:cubicBezTo>
                      <a:pt x="508" y="163"/>
                      <a:pt x="508" y="162"/>
                      <a:pt x="509" y="160"/>
                    </a:cubicBezTo>
                    <a:cubicBezTo>
                      <a:pt x="508" y="160"/>
                      <a:pt x="508" y="160"/>
                      <a:pt x="507" y="158"/>
                    </a:cubicBezTo>
                    <a:cubicBezTo>
                      <a:pt x="506" y="157"/>
                      <a:pt x="506" y="156"/>
                      <a:pt x="505" y="156"/>
                    </a:cubicBezTo>
                    <a:cubicBezTo>
                      <a:pt x="505" y="156"/>
                      <a:pt x="504" y="156"/>
                      <a:pt x="503" y="155"/>
                    </a:cubicBezTo>
                    <a:cubicBezTo>
                      <a:pt x="501" y="154"/>
                      <a:pt x="500" y="151"/>
                      <a:pt x="502" y="149"/>
                    </a:cubicBezTo>
                    <a:cubicBezTo>
                      <a:pt x="502" y="149"/>
                      <a:pt x="502" y="149"/>
                      <a:pt x="502" y="149"/>
                    </a:cubicBezTo>
                    <a:cubicBezTo>
                      <a:pt x="502" y="149"/>
                      <a:pt x="501" y="148"/>
                      <a:pt x="501" y="148"/>
                    </a:cubicBezTo>
                    <a:cubicBezTo>
                      <a:pt x="499" y="150"/>
                      <a:pt x="497" y="151"/>
                      <a:pt x="496" y="148"/>
                    </a:cubicBezTo>
                    <a:cubicBezTo>
                      <a:pt x="496" y="147"/>
                      <a:pt x="497" y="146"/>
                      <a:pt x="498" y="145"/>
                    </a:cubicBezTo>
                    <a:cubicBezTo>
                      <a:pt x="496" y="144"/>
                      <a:pt x="495" y="142"/>
                      <a:pt x="494" y="141"/>
                    </a:cubicBezTo>
                    <a:cubicBezTo>
                      <a:pt x="492" y="142"/>
                      <a:pt x="490" y="143"/>
                      <a:pt x="488" y="141"/>
                    </a:cubicBezTo>
                    <a:cubicBezTo>
                      <a:pt x="486" y="140"/>
                      <a:pt x="488" y="138"/>
                      <a:pt x="488" y="136"/>
                    </a:cubicBezTo>
                    <a:cubicBezTo>
                      <a:pt x="487" y="135"/>
                      <a:pt x="486" y="134"/>
                      <a:pt x="485" y="133"/>
                    </a:cubicBezTo>
                    <a:cubicBezTo>
                      <a:pt x="483" y="134"/>
                      <a:pt x="481" y="135"/>
                      <a:pt x="479" y="135"/>
                    </a:cubicBezTo>
                    <a:cubicBezTo>
                      <a:pt x="475" y="135"/>
                      <a:pt x="478" y="130"/>
                      <a:pt x="477" y="128"/>
                    </a:cubicBezTo>
                    <a:cubicBezTo>
                      <a:pt x="477" y="127"/>
                      <a:pt x="477" y="127"/>
                      <a:pt x="476" y="127"/>
                    </a:cubicBezTo>
                    <a:cubicBezTo>
                      <a:pt x="476" y="126"/>
                      <a:pt x="475" y="126"/>
                      <a:pt x="475" y="126"/>
                    </a:cubicBezTo>
                    <a:cubicBezTo>
                      <a:pt x="474" y="126"/>
                      <a:pt x="473" y="126"/>
                      <a:pt x="472" y="126"/>
                    </a:cubicBezTo>
                    <a:cubicBezTo>
                      <a:pt x="471" y="127"/>
                      <a:pt x="469" y="126"/>
                      <a:pt x="468" y="124"/>
                    </a:cubicBezTo>
                    <a:cubicBezTo>
                      <a:pt x="465" y="123"/>
                      <a:pt x="455" y="118"/>
                      <a:pt x="445" y="119"/>
                    </a:cubicBezTo>
                    <a:cubicBezTo>
                      <a:pt x="441" y="120"/>
                      <a:pt x="428" y="116"/>
                      <a:pt x="414" y="117"/>
                    </a:cubicBezTo>
                    <a:cubicBezTo>
                      <a:pt x="396" y="119"/>
                      <a:pt x="377" y="126"/>
                      <a:pt x="369" y="126"/>
                    </a:cubicBezTo>
                    <a:cubicBezTo>
                      <a:pt x="358" y="127"/>
                      <a:pt x="349" y="131"/>
                      <a:pt x="340" y="135"/>
                    </a:cubicBezTo>
                    <a:cubicBezTo>
                      <a:pt x="329" y="140"/>
                      <a:pt x="317" y="146"/>
                      <a:pt x="301" y="146"/>
                    </a:cubicBezTo>
                    <a:cubicBezTo>
                      <a:pt x="287" y="147"/>
                      <a:pt x="278" y="143"/>
                      <a:pt x="266" y="138"/>
                    </a:cubicBezTo>
                    <a:cubicBezTo>
                      <a:pt x="255" y="134"/>
                      <a:pt x="243" y="129"/>
                      <a:pt x="224" y="128"/>
                    </a:cubicBezTo>
                    <a:cubicBezTo>
                      <a:pt x="199" y="126"/>
                      <a:pt x="186" y="129"/>
                      <a:pt x="174" y="131"/>
                    </a:cubicBezTo>
                    <a:cubicBezTo>
                      <a:pt x="169" y="133"/>
                      <a:pt x="164" y="134"/>
                      <a:pt x="158" y="134"/>
                    </a:cubicBezTo>
                    <a:cubicBezTo>
                      <a:pt x="140" y="135"/>
                      <a:pt x="131" y="135"/>
                      <a:pt x="109" y="130"/>
                    </a:cubicBezTo>
                    <a:cubicBezTo>
                      <a:pt x="95" y="127"/>
                      <a:pt x="82" y="129"/>
                      <a:pt x="73" y="136"/>
                    </a:cubicBezTo>
                    <a:cubicBezTo>
                      <a:pt x="67" y="141"/>
                      <a:pt x="63" y="149"/>
                      <a:pt x="63" y="156"/>
                    </a:cubicBezTo>
                    <a:cubicBezTo>
                      <a:pt x="63" y="156"/>
                      <a:pt x="63" y="156"/>
                      <a:pt x="63" y="155"/>
                    </a:cubicBezTo>
                    <a:cubicBezTo>
                      <a:pt x="62" y="157"/>
                      <a:pt x="62" y="157"/>
                      <a:pt x="62" y="157"/>
                    </a:cubicBezTo>
                    <a:cubicBezTo>
                      <a:pt x="62" y="157"/>
                      <a:pt x="62" y="157"/>
                      <a:pt x="63" y="156"/>
                    </a:cubicBezTo>
                    <a:cubicBezTo>
                      <a:pt x="60" y="172"/>
                      <a:pt x="73" y="203"/>
                      <a:pt x="97" y="212"/>
                    </a:cubicBezTo>
                    <a:cubicBezTo>
                      <a:pt x="106" y="216"/>
                      <a:pt x="114" y="217"/>
                      <a:pt x="120" y="216"/>
                    </a:cubicBezTo>
                    <a:cubicBezTo>
                      <a:pt x="127" y="216"/>
                      <a:pt x="134" y="216"/>
                      <a:pt x="142" y="216"/>
                    </a:cubicBezTo>
                    <a:cubicBezTo>
                      <a:pt x="146" y="214"/>
                      <a:pt x="147" y="210"/>
                      <a:pt x="139" y="207"/>
                    </a:cubicBezTo>
                    <a:cubicBezTo>
                      <a:pt x="128" y="203"/>
                      <a:pt x="120" y="211"/>
                      <a:pt x="100" y="203"/>
                    </a:cubicBezTo>
                    <a:cubicBezTo>
                      <a:pt x="80" y="195"/>
                      <a:pt x="70" y="168"/>
                      <a:pt x="72" y="157"/>
                    </a:cubicBezTo>
                    <a:cubicBezTo>
                      <a:pt x="72" y="147"/>
                      <a:pt x="84" y="135"/>
                      <a:pt x="107" y="140"/>
                    </a:cubicBezTo>
                    <a:cubicBezTo>
                      <a:pt x="130" y="145"/>
                      <a:pt x="140" y="145"/>
                      <a:pt x="159" y="144"/>
                    </a:cubicBezTo>
                    <a:cubicBezTo>
                      <a:pt x="178" y="143"/>
                      <a:pt x="187" y="135"/>
                      <a:pt x="223" y="137"/>
                    </a:cubicBezTo>
                    <a:cubicBezTo>
                      <a:pt x="259" y="140"/>
                      <a:pt x="270" y="157"/>
                      <a:pt x="302" y="156"/>
                    </a:cubicBezTo>
                    <a:cubicBezTo>
                      <a:pt x="334" y="155"/>
                      <a:pt x="349" y="137"/>
                      <a:pt x="370" y="136"/>
                    </a:cubicBezTo>
                    <a:cubicBezTo>
                      <a:pt x="391" y="133"/>
                      <a:pt x="404" y="167"/>
                      <a:pt x="414" y="223"/>
                    </a:cubicBezTo>
                    <a:cubicBezTo>
                      <a:pt x="424" y="279"/>
                      <a:pt x="456" y="304"/>
                      <a:pt x="479" y="347"/>
                    </a:cubicBezTo>
                    <a:cubicBezTo>
                      <a:pt x="503" y="392"/>
                      <a:pt x="478" y="453"/>
                      <a:pt x="495" y="495"/>
                    </a:cubicBezTo>
                    <a:cubicBezTo>
                      <a:pt x="506" y="521"/>
                      <a:pt x="527" y="529"/>
                      <a:pt x="552" y="529"/>
                    </a:cubicBezTo>
                    <a:cubicBezTo>
                      <a:pt x="578" y="529"/>
                      <a:pt x="589" y="500"/>
                      <a:pt x="584" y="490"/>
                    </a:cubicBezTo>
                    <a:cubicBezTo>
                      <a:pt x="584" y="487"/>
                      <a:pt x="584" y="483"/>
                      <a:pt x="581" y="479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68" name="Freeform 112"/>
              <p:cNvSpPr>
                <a:spLocks/>
              </p:cNvSpPr>
              <p:nvPr/>
            </p:nvSpPr>
            <p:spPr bwMode="auto">
              <a:xfrm>
                <a:off x="3330" y="1792"/>
                <a:ext cx="402" cy="312"/>
              </a:xfrm>
              <a:custGeom>
                <a:avLst/>
                <a:gdLst/>
                <a:ahLst/>
                <a:cxnLst>
                  <a:cxn ang="0">
                    <a:pos x="162" y="104"/>
                  </a:cxn>
                  <a:cxn ang="0">
                    <a:pos x="167" y="94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0" y="28"/>
                  </a:cxn>
                  <a:cxn ang="0">
                    <a:pos x="156" y="129"/>
                  </a:cxn>
                  <a:cxn ang="0">
                    <a:pos x="162" y="104"/>
                  </a:cxn>
                </a:cxnLst>
                <a:rect l="0" t="0" r="r" b="b"/>
                <a:pathLst>
                  <a:path w="167" h="129">
                    <a:moveTo>
                      <a:pt x="162" y="104"/>
                    </a:moveTo>
                    <a:cubicBezTo>
                      <a:pt x="163" y="100"/>
                      <a:pt x="165" y="97"/>
                      <a:pt x="167" y="94"/>
                    </a:cubicBezTo>
                    <a:cubicBezTo>
                      <a:pt x="115" y="89"/>
                      <a:pt x="27" y="26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7"/>
                      <a:pt x="3" y="17"/>
                      <a:pt x="0" y="28"/>
                    </a:cubicBezTo>
                    <a:cubicBezTo>
                      <a:pt x="38" y="62"/>
                      <a:pt x="134" y="116"/>
                      <a:pt x="156" y="129"/>
                    </a:cubicBezTo>
                    <a:cubicBezTo>
                      <a:pt x="157" y="120"/>
                      <a:pt x="160" y="110"/>
                      <a:pt x="162" y="10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69" name="Freeform 113"/>
              <p:cNvSpPr>
                <a:spLocks/>
              </p:cNvSpPr>
              <p:nvPr/>
            </p:nvSpPr>
            <p:spPr bwMode="auto">
              <a:xfrm>
                <a:off x="2982" y="2578"/>
                <a:ext cx="138" cy="854"/>
              </a:xfrm>
              <a:custGeom>
                <a:avLst/>
                <a:gdLst/>
                <a:ahLst/>
                <a:cxnLst>
                  <a:cxn ang="0">
                    <a:pos x="6" y="259"/>
                  </a:cxn>
                  <a:cxn ang="0">
                    <a:pos x="7" y="250"/>
                  </a:cxn>
                  <a:cxn ang="0">
                    <a:pos x="7" y="236"/>
                  </a:cxn>
                  <a:cxn ang="0">
                    <a:pos x="11" y="219"/>
                  </a:cxn>
                  <a:cxn ang="0">
                    <a:pos x="12" y="209"/>
                  </a:cxn>
                  <a:cxn ang="0">
                    <a:pos x="11" y="197"/>
                  </a:cxn>
                  <a:cxn ang="0">
                    <a:pos x="14" y="189"/>
                  </a:cxn>
                  <a:cxn ang="0">
                    <a:pos x="13" y="180"/>
                  </a:cxn>
                  <a:cxn ang="0">
                    <a:pos x="14" y="171"/>
                  </a:cxn>
                  <a:cxn ang="0">
                    <a:pos x="14" y="160"/>
                  </a:cxn>
                  <a:cxn ang="0">
                    <a:pos x="16" y="147"/>
                  </a:cxn>
                  <a:cxn ang="0">
                    <a:pos x="15" y="135"/>
                  </a:cxn>
                  <a:cxn ang="0">
                    <a:pos x="19" y="123"/>
                  </a:cxn>
                  <a:cxn ang="0">
                    <a:pos x="19" y="111"/>
                  </a:cxn>
                  <a:cxn ang="0">
                    <a:pos x="23" y="99"/>
                  </a:cxn>
                  <a:cxn ang="0">
                    <a:pos x="24" y="85"/>
                  </a:cxn>
                  <a:cxn ang="0">
                    <a:pos x="27" y="70"/>
                  </a:cxn>
                  <a:cxn ang="0">
                    <a:pos x="30" y="52"/>
                  </a:cxn>
                  <a:cxn ang="0">
                    <a:pos x="17" y="50"/>
                  </a:cxn>
                  <a:cxn ang="0">
                    <a:pos x="53" y="18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26" y="146"/>
                  </a:cxn>
                  <a:cxn ang="0">
                    <a:pos x="14" y="271"/>
                  </a:cxn>
                  <a:cxn ang="0">
                    <a:pos x="20" y="337"/>
                  </a:cxn>
                  <a:cxn ang="0">
                    <a:pos x="10" y="342"/>
                  </a:cxn>
                  <a:cxn ang="0">
                    <a:pos x="7" y="332"/>
                  </a:cxn>
                  <a:cxn ang="0">
                    <a:pos x="4" y="322"/>
                  </a:cxn>
                  <a:cxn ang="0">
                    <a:pos x="2" y="309"/>
                  </a:cxn>
                  <a:cxn ang="0">
                    <a:pos x="0" y="299"/>
                  </a:cxn>
                  <a:cxn ang="0">
                    <a:pos x="5" y="281"/>
                  </a:cxn>
                  <a:cxn ang="0">
                    <a:pos x="4" y="266"/>
                  </a:cxn>
                  <a:cxn ang="0">
                    <a:pos x="6" y="259"/>
                  </a:cxn>
                </a:cxnLst>
                <a:rect l="0" t="0" r="r" b="b"/>
                <a:pathLst>
                  <a:path w="57" h="354">
                    <a:moveTo>
                      <a:pt x="6" y="259"/>
                    </a:moveTo>
                    <a:cubicBezTo>
                      <a:pt x="6" y="256"/>
                      <a:pt x="5" y="253"/>
                      <a:pt x="7" y="250"/>
                    </a:cubicBezTo>
                    <a:cubicBezTo>
                      <a:pt x="10" y="245"/>
                      <a:pt x="6" y="239"/>
                      <a:pt x="7" y="236"/>
                    </a:cubicBezTo>
                    <a:cubicBezTo>
                      <a:pt x="7" y="233"/>
                      <a:pt x="11" y="227"/>
                      <a:pt x="11" y="219"/>
                    </a:cubicBezTo>
                    <a:cubicBezTo>
                      <a:pt x="11" y="215"/>
                      <a:pt x="11" y="212"/>
                      <a:pt x="12" y="209"/>
                    </a:cubicBezTo>
                    <a:cubicBezTo>
                      <a:pt x="13" y="205"/>
                      <a:pt x="11" y="200"/>
                      <a:pt x="11" y="197"/>
                    </a:cubicBezTo>
                    <a:cubicBezTo>
                      <a:pt x="11" y="193"/>
                      <a:pt x="13" y="191"/>
                      <a:pt x="14" y="189"/>
                    </a:cubicBezTo>
                    <a:cubicBezTo>
                      <a:pt x="14" y="186"/>
                      <a:pt x="13" y="183"/>
                      <a:pt x="13" y="180"/>
                    </a:cubicBezTo>
                    <a:cubicBezTo>
                      <a:pt x="14" y="178"/>
                      <a:pt x="13" y="174"/>
                      <a:pt x="14" y="171"/>
                    </a:cubicBezTo>
                    <a:cubicBezTo>
                      <a:pt x="15" y="167"/>
                      <a:pt x="14" y="162"/>
                      <a:pt x="14" y="160"/>
                    </a:cubicBezTo>
                    <a:cubicBezTo>
                      <a:pt x="14" y="157"/>
                      <a:pt x="15" y="153"/>
                      <a:pt x="16" y="147"/>
                    </a:cubicBezTo>
                    <a:cubicBezTo>
                      <a:pt x="17" y="144"/>
                      <a:pt x="15" y="139"/>
                      <a:pt x="15" y="135"/>
                    </a:cubicBezTo>
                    <a:cubicBezTo>
                      <a:pt x="16" y="129"/>
                      <a:pt x="18" y="126"/>
                      <a:pt x="19" y="123"/>
                    </a:cubicBezTo>
                    <a:cubicBezTo>
                      <a:pt x="19" y="120"/>
                      <a:pt x="18" y="116"/>
                      <a:pt x="19" y="111"/>
                    </a:cubicBezTo>
                    <a:cubicBezTo>
                      <a:pt x="20" y="107"/>
                      <a:pt x="23" y="103"/>
                      <a:pt x="23" y="99"/>
                    </a:cubicBezTo>
                    <a:cubicBezTo>
                      <a:pt x="24" y="94"/>
                      <a:pt x="22" y="87"/>
                      <a:pt x="24" y="85"/>
                    </a:cubicBezTo>
                    <a:cubicBezTo>
                      <a:pt x="26" y="81"/>
                      <a:pt x="28" y="77"/>
                      <a:pt x="27" y="70"/>
                    </a:cubicBezTo>
                    <a:cubicBezTo>
                      <a:pt x="26" y="64"/>
                      <a:pt x="33" y="58"/>
                      <a:pt x="30" y="52"/>
                    </a:cubicBezTo>
                    <a:cubicBezTo>
                      <a:pt x="27" y="46"/>
                      <a:pt x="18" y="50"/>
                      <a:pt x="17" y="50"/>
                    </a:cubicBezTo>
                    <a:cubicBezTo>
                      <a:pt x="33" y="46"/>
                      <a:pt x="45" y="36"/>
                      <a:pt x="53" y="18"/>
                    </a:cubicBezTo>
                    <a:cubicBezTo>
                      <a:pt x="55" y="12"/>
                      <a:pt x="56" y="6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47" y="76"/>
                      <a:pt x="30" y="98"/>
                      <a:pt x="26" y="146"/>
                    </a:cubicBezTo>
                    <a:cubicBezTo>
                      <a:pt x="22" y="194"/>
                      <a:pt x="18" y="233"/>
                      <a:pt x="14" y="271"/>
                    </a:cubicBezTo>
                    <a:cubicBezTo>
                      <a:pt x="10" y="309"/>
                      <a:pt x="16" y="321"/>
                      <a:pt x="20" y="337"/>
                    </a:cubicBezTo>
                    <a:cubicBezTo>
                      <a:pt x="25" y="350"/>
                      <a:pt x="15" y="354"/>
                      <a:pt x="10" y="342"/>
                    </a:cubicBezTo>
                    <a:cubicBezTo>
                      <a:pt x="8" y="340"/>
                      <a:pt x="8" y="334"/>
                      <a:pt x="7" y="332"/>
                    </a:cubicBezTo>
                    <a:cubicBezTo>
                      <a:pt x="6" y="325"/>
                      <a:pt x="5" y="327"/>
                      <a:pt x="4" y="322"/>
                    </a:cubicBezTo>
                    <a:cubicBezTo>
                      <a:pt x="2" y="317"/>
                      <a:pt x="3" y="312"/>
                      <a:pt x="2" y="309"/>
                    </a:cubicBezTo>
                    <a:cubicBezTo>
                      <a:pt x="2" y="305"/>
                      <a:pt x="0" y="303"/>
                      <a:pt x="0" y="299"/>
                    </a:cubicBezTo>
                    <a:cubicBezTo>
                      <a:pt x="0" y="292"/>
                      <a:pt x="5" y="287"/>
                      <a:pt x="5" y="281"/>
                    </a:cubicBezTo>
                    <a:cubicBezTo>
                      <a:pt x="5" y="276"/>
                      <a:pt x="4" y="273"/>
                      <a:pt x="4" y="266"/>
                    </a:cubicBezTo>
                    <a:cubicBezTo>
                      <a:pt x="4" y="263"/>
                      <a:pt x="5" y="261"/>
                      <a:pt x="6" y="259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70" name="Freeform 114"/>
              <p:cNvSpPr>
                <a:spLocks/>
              </p:cNvSpPr>
              <p:nvPr/>
            </p:nvSpPr>
            <p:spPr bwMode="auto">
              <a:xfrm>
                <a:off x="1608" y="1802"/>
                <a:ext cx="3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71" name="Freeform 115"/>
              <p:cNvSpPr>
                <a:spLocks/>
              </p:cNvSpPr>
              <p:nvPr/>
            </p:nvSpPr>
            <p:spPr bwMode="auto">
              <a:xfrm>
                <a:off x="2744" y="3418"/>
                <a:ext cx="1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72" name="Freeform 116"/>
              <p:cNvSpPr>
                <a:spLocks/>
              </p:cNvSpPr>
              <p:nvPr/>
            </p:nvSpPr>
            <p:spPr bwMode="auto">
              <a:xfrm>
                <a:off x="4152" y="1802"/>
                <a:ext cx="1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73" name="Freeform 117"/>
              <p:cNvSpPr>
                <a:spLocks/>
              </p:cNvSpPr>
              <p:nvPr/>
            </p:nvSpPr>
            <p:spPr bwMode="auto">
              <a:xfrm>
                <a:off x="4152" y="2017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74" name="Freeform 118"/>
              <p:cNvSpPr>
                <a:spLocks/>
              </p:cNvSpPr>
              <p:nvPr/>
            </p:nvSpPr>
            <p:spPr bwMode="auto">
              <a:xfrm>
                <a:off x="1608" y="2017"/>
                <a:ext cx="3" cy="2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75" name="Freeform 119"/>
              <p:cNvSpPr>
                <a:spLocks/>
              </p:cNvSpPr>
              <p:nvPr/>
            </p:nvSpPr>
            <p:spPr bwMode="auto">
              <a:xfrm>
                <a:off x="2028" y="1792"/>
                <a:ext cx="405" cy="312"/>
              </a:xfrm>
              <a:custGeom>
                <a:avLst/>
                <a:gdLst/>
                <a:ahLst/>
                <a:cxnLst>
                  <a:cxn ang="0">
                    <a:pos x="6" y="104"/>
                  </a:cxn>
                  <a:cxn ang="0">
                    <a:pos x="11" y="129"/>
                  </a:cxn>
                  <a:cxn ang="0">
                    <a:pos x="168" y="28"/>
                  </a:cxn>
                  <a:cxn ang="0">
                    <a:pos x="157" y="0"/>
                  </a:cxn>
                  <a:cxn ang="0">
                    <a:pos x="156" y="0"/>
                  </a:cxn>
                  <a:cxn ang="0">
                    <a:pos x="0" y="94"/>
                  </a:cxn>
                  <a:cxn ang="0">
                    <a:pos x="6" y="104"/>
                  </a:cxn>
                </a:cxnLst>
                <a:rect l="0" t="0" r="r" b="b"/>
                <a:pathLst>
                  <a:path w="168" h="129">
                    <a:moveTo>
                      <a:pt x="6" y="104"/>
                    </a:moveTo>
                    <a:cubicBezTo>
                      <a:pt x="8" y="110"/>
                      <a:pt x="11" y="120"/>
                      <a:pt x="11" y="129"/>
                    </a:cubicBezTo>
                    <a:cubicBezTo>
                      <a:pt x="34" y="116"/>
                      <a:pt x="130" y="62"/>
                      <a:pt x="168" y="28"/>
                    </a:cubicBezTo>
                    <a:cubicBezTo>
                      <a:pt x="165" y="17"/>
                      <a:pt x="161" y="7"/>
                      <a:pt x="157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1" y="26"/>
                      <a:pt x="47" y="94"/>
                      <a:pt x="0" y="94"/>
                    </a:cubicBezTo>
                    <a:cubicBezTo>
                      <a:pt x="3" y="97"/>
                      <a:pt x="5" y="100"/>
                      <a:pt x="6" y="10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76" name="Freeform 120"/>
              <p:cNvSpPr>
                <a:spLocks/>
              </p:cNvSpPr>
              <p:nvPr/>
            </p:nvSpPr>
            <p:spPr bwMode="auto">
              <a:xfrm>
                <a:off x="1676" y="1985"/>
                <a:ext cx="14" cy="20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2"/>
                  </a:cxn>
                  <a:cxn ang="0">
                    <a:pos x="2" y="8"/>
                  </a:cxn>
                  <a:cxn ang="0">
                    <a:pos x="6" y="1"/>
                  </a:cxn>
                </a:cxnLst>
                <a:rect l="0" t="0" r="r" b="b"/>
                <a:pathLst>
                  <a:path w="6" h="8">
                    <a:moveTo>
                      <a:pt x="6" y="1"/>
                    </a:move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2" y="6"/>
                      <a:pt x="2" y="8"/>
                    </a:cubicBezTo>
                    <a:cubicBezTo>
                      <a:pt x="3" y="6"/>
                      <a:pt x="5" y="4"/>
                      <a:pt x="6" y="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77" name="Freeform 121"/>
              <p:cNvSpPr>
                <a:spLocks/>
              </p:cNvSpPr>
              <p:nvPr/>
            </p:nvSpPr>
            <p:spPr bwMode="auto">
              <a:xfrm>
                <a:off x="1657" y="2002"/>
                <a:ext cx="21" cy="24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9" y="4"/>
                  </a:cxn>
                  <a:cxn ang="0">
                    <a:pos x="0" y="2"/>
                  </a:cxn>
                  <a:cxn ang="0">
                    <a:pos x="6" y="10"/>
                  </a:cxn>
                </a:cxnLst>
                <a:rect l="0" t="0" r="r" b="b"/>
                <a:pathLst>
                  <a:path w="9" h="10">
                    <a:moveTo>
                      <a:pt x="6" y="10"/>
                    </a:moveTo>
                    <a:cubicBezTo>
                      <a:pt x="7" y="8"/>
                      <a:pt x="8" y="6"/>
                      <a:pt x="9" y="4"/>
                    </a:cubicBezTo>
                    <a:cubicBezTo>
                      <a:pt x="6" y="5"/>
                      <a:pt x="1" y="0"/>
                      <a:pt x="0" y="2"/>
                    </a:cubicBezTo>
                    <a:cubicBezTo>
                      <a:pt x="0" y="4"/>
                      <a:pt x="2" y="6"/>
                      <a:pt x="6" y="1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78" name="Freeform 122"/>
              <p:cNvSpPr>
                <a:spLocks/>
              </p:cNvSpPr>
              <p:nvPr/>
            </p:nvSpPr>
            <p:spPr bwMode="auto">
              <a:xfrm>
                <a:off x="4062" y="1954"/>
                <a:ext cx="24" cy="24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9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6" y="10"/>
                  </a:cxn>
                </a:cxnLst>
                <a:rect l="0" t="0" r="r" b="b"/>
                <a:pathLst>
                  <a:path w="10" h="10">
                    <a:moveTo>
                      <a:pt x="6" y="10"/>
                    </a:moveTo>
                    <a:cubicBezTo>
                      <a:pt x="7" y="8"/>
                      <a:pt x="10" y="6"/>
                      <a:pt x="9" y="3"/>
                    </a:cubicBezTo>
                    <a:cubicBezTo>
                      <a:pt x="8" y="0"/>
                      <a:pt x="2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6"/>
                      <a:pt x="4" y="8"/>
                      <a:pt x="6" y="1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79" name="Freeform 123"/>
              <p:cNvSpPr>
                <a:spLocks/>
              </p:cNvSpPr>
              <p:nvPr/>
            </p:nvSpPr>
            <p:spPr bwMode="auto">
              <a:xfrm>
                <a:off x="4091" y="2000"/>
                <a:ext cx="32" cy="43"/>
              </a:xfrm>
              <a:custGeom>
                <a:avLst/>
                <a:gdLst/>
                <a:ahLst/>
                <a:cxnLst>
                  <a:cxn ang="0">
                    <a:pos x="3" y="9"/>
                  </a:cxn>
                  <a:cxn ang="0">
                    <a:pos x="5" y="1"/>
                  </a:cxn>
                  <a:cxn ang="0">
                    <a:pos x="0" y="1"/>
                  </a:cxn>
                  <a:cxn ang="0">
                    <a:pos x="6" y="18"/>
                  </a:cxn>
                  <a:cxn ang="0">
                    <a:pos x="11" y="12"/>
                  </a:cxn>
                  <a:cxn ang="0">
                    <a:pos x="3" y="9"/>
                  </a:cxn>
                </a:cxnLst>
                <a:rect l="0" t="0" r="r" b="b"/>
                <a:pathLst>
                  <a:path w="13" h="18">
                    <a:moveTo>
                      <a:pt x="3" y="9"/>
                    </a:moveTo>
                    <a:cubicBezTo>
                      <a:pt x="3" y="7"/>
                      <a:pt x="9" y="3"/>
                      <a:pt x="5" y="1"/>
                    </a:cubicBezTo>
                    <a:cubicBezTo>
                      <a:pt x="4" y="0"/>
                      <a:pt x="2" y="1"/>
                      <a:pt x="0" y="1"/>
                    </a:cubicBezTo>
                    <a:cubicBezTo>
                      <a:pt x="3" y="7"/>
                      <a:pt x="5" y="13"/>
                      <a:pt x="6" y="18"/>
                    </a:cubicBezTo>
                    <a:cubicBezTo>
                      <a:pt x="7" y="16"/>
                      <a:pt x="10" y="14"/>
                      <a:pt x="11" y="12"/>
                    </a:cubicBezTo>
                    <a:cubicBezTo>
                      <a:pt x="13" y="6"/>
                      <a:pt x="5" y="12"/>
                      <a:pt x="3" y="9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80" name="Freeform 124"/>
              <p:cNvSpPr>
                <a:spLocks/>
              </p:cNvSpPr>
              <p:nvPr/>
            </p:nvSpPr>
            <p:spPr bwMode="auto">
              <a:xfrm>
                <a:off x="2778" y="2745"/>
                <a:ext cx="270" cy="2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12" y="0"/>
                  </a:cxn>
                </a:cxnLst>
                <a:rect l="0" t="0" r="r" b="b"/>
                <a:pathLst>
                  <a:path w="112" h="11">
                    <a:moveTo>
                      <a:pt x="0" y="6"/>
                    </a:moveTo>
                    <a:cubicBezTo>
                      <a:pt x="31" y="11"/>
                      <a:pt x="84" y="8"/>
                      <a:pt x="112" y="0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81" name="Freeform 125"/>
              <p:cNvSpPr>
                <a:spLocks/>
              </p:cNvSpPr>
              <p:nvPr/>
            </p:nvSpPr>
            <p:spPr bwMode="auto">
              <a:xfrm>
                <a:off x="2775" y="2776"/>
                <a:ext cx="265" cy="2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10" y="0"/>
                  </a:cxn>
                </a:cxnLst>
                <a:rect l="0" t="0" r="r" b="b"/>
                <a:pathLst>
                  <a:path w="110" h="10">
                    <a:moveTo>
                      <a:pt x="0" y="4"/>
                    </a:moveTo>
                    <a:cubicBezTo>
                      <a:pt x="30" y="10"/>
                      <a:pt x="81" y="9"/>
                      <a:pt x="110" y="0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82" name="Freeform 126"/>
              <p:cNvSpPr>
                <a:spLocks/>
              </p:cNvSpPr>
              <p:nvPr/>
            </p:nvSpPr>
            <p:spPr bwMode="auto">
              <a:xfrm>
                <a:off x="2843" y="2805"/>
                <a:ext cx="195" cy="2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1" y="0"/>
                  </a:cxn>
                </a:cxnLst>
                <a:rect l="0" t="0" r="r" b="b"/>
                <a:pathLst>
                  <a:path w="81" h="10">
                    <a:moveTo>
                      <a:pt x="0" y="8"/>
                    </a:moveTo>
                    <a:cubicBezTo>
                      <a:pt x="26" y="10"/>
                      <a:pt x="60" y="7"/>
                      <a:pt x="81" y="0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83" name="Freeform 127"/>
              <p:cNvSpPr>
                <a:spLocks/>
              </p:cNvSpPr>
              <p:nvPr/>
            </p:nvSpPr>
            <p:spPr bwMode="auto">
              <a:xfrm>
                <a:off x="2802" y="2836"/>
                <a:ext cx="229" cy="22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95" y="0"/>
                  </a:cxn>
                </a:cxnLst>
                <a:rect l="0" t="0" r="r" b="b"/>
                <a:pathLst>
                  <a:path w="95" h="9">
                    <a:moveTo>
                      <a:pt x="0" y="5"/>
                    </a:moveTo>
                    <a:cubicBezTo>
                      <a:pt x="29" y="9"/>
                      <a:pt x="68" y="9"/>
                      <a:pt x="95" y="0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84" name="Freeform 128"/>
              <p:cNvSpPr>
                <a:spLocks/>
              </p:cNvSpPr>
              <p:nvPr/>
            </p:nvSpPr>
            <p:spPr bwMode="auto">
              <a:xfrm>
                <a:off x="2838" y="2870"/>
                <a:ext cx="188" cy="2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78" y="0"/>
                  </a:cxn>
                </a:cxnLst>
                <a:rect l="0" t="0" r="r" b="b"/>
                <a:pathLst>
                  <a:path w="78" h="8">
                    <a:moveTo>
                      <a:pt x="0" y="6"/>
                    </a:moveTo>
                    <a:cubicBezTo>
                      <a:pt x="24" y="8"/>
                      <a:pt x="54" y="7"/>
                      <a:pt x="78" y="0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85" name="Freeform 129"/>
              <p:cNvSpPr>
                <a:spLocks/>
              </p:cNvSpPr>
              <p:nvPr/>
            </p:nvSpPr>
            <p:spPr bwMode="auto">
              <a:xfrm>
                <a:off x="2804" y="2904"/>
                <a:ext cx="212" cy="19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88" y="0"/>
                  </a:cxn>
                </a:cxnLst>
                <a:rect l="0" t="0" r="r" b="b"/>
                <a:pathLst>
                  <a:path w="88" h="8">
                    <a:moveTo>
                      <a:pt x="0" y="3"/>
                    </a:moveTo>
                    <a:cubicBezTo>
                      <a:pt x="24" y="7"/>
                      <a:pt x="58" y="8"/>
                      <a:pt x="88" y="0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86" name="Freeform 130"/>
              <p:cNvSpPr>
                <a:spLocks/>
              </p:cNvSpPr>
              <p:nvPr/>
            </p:nvSpPr>
            <p:spPr bwMode="auto">
              <a:xfrm>
                <a:off x="2758" y="2933"/>
                <a:ext cx="261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8" y="1"/>
                  </a:cxn>
                </a:cxnLst>
                <a:rect l="0" t="0" r="r" b="b"/>
                <a:pathLst>
                  <a:path w="108" h="11">
                    <a:moveTo>
                      <a:pt x="0" y="0"/>
                    </a:moveTo>
                    <a:cubicBezTo>
                      <a:pt x="21" y="7"/>
                      <a:pt x="65" y="11"/>
                      <a:pt x="108" y="1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87" name="Freeform 131"/>
              <p:cNvSpPr>
                <a:spLocks/>
              </p:cNvSpPr>
              <p:nvPr/>
            </p:nvSpPr>
            <p:spPr bwMode="auto">
              <a:xfrm>
                <a:off x="2763" y="2967"/>
                <a:ext cx="253" cy="2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05" y="0"/>
                  </a:cxn>
                </a:cxnLst>
                <a:rect l="0" t="0" r="r" b="b"/>
                <a:pathLst>
                  <a:path w="105" h="9">
                    <a:moveTo>
                      <a:pt x="0" y="1"/>
                    </a:moveTo>
                    <a:cubicBezTo>
                      <a:pt x="20" y="7"/>
                      <a:pt x="67" y="9"/>
                      <a:pt x="105" y="0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88" name="Freeform 132"/>
              <p:cNvSpPr>
                <a:spLocks/>
              </p:cNvSpPr>
              <p:nvPr/>
            </p:nvSpPr>
            <p:spPr bwMode="auto">
              <a:xfrm>
                <a:off x="2768" y="3003"/>
                <a:ext cx="246" cy="19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02" y="0"/>
                  </a:cxn>
                </a:cxnLst>
                <a:rect l="0" t="0" r="r" b="b"/>
                <a:pathLst>
                  <a:path w="102" h="8">
                    <a:moveTo>
                      <a:pt x="0" y="1"/>
                    </a:moveTo>
                    <a:cubicBezTo>
                      <a:pt x="19" y="7"/>
                      <a:pt x="70" y="8"/>
                      <a:pt x="102" y="0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89" name="Freeform 133"/>
              <p:cNvSpPr>
                <a:spLocks/>
              </p:cNvSpPr>
              <p:nvPr/>
            </p:nvSpPr>
            <p:spPr bwMode="auto">
              <a:xfrm>
                <a:off x="2773" y="3039"/>
                <a:ext cx="241" cy="1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00" y="0"/>
                  </a:cxn>
                </a:cxnLst>
                <a:rect l="0" t="0" r="r" b="b"/>
                <a:pathLst>
                  <a:path w="100" h="7">
                    <a:moveTo>
                      <a:pt x="0" y="1"/>
                    </a:moveTo>
                    <a:cubicBezTo>
                      <a:pt x="18" y="7"/>
                      <a:pt x="73" y="6"/>
                      <a:pt x="100" y="0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90" name="Freeform 134"/>
              <p:cNvSpPr>
                <a:spLocks/>
              </p:cNvSpPr>
              <p:nvPr/>
            </p:nvSpPr>
            <p:spPr bwMode="auto">
              <a:xfrm>
                <a:off x="2778" y="3075"/>
                <a:ext cx="231" cy="1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96" y="0"/>
                  </a:cxn>
                </a:cxnLst>
                <a:rect l="0" t="0" r="r" b="b"/>
                <a:pathLst>
                  <a:path w="96" h="7">
                    <a:moveTo>
                      <a:pt x="0" y="1"/>
                    </a:moveTo>
                    <a:cubicBezTo>
                      <a:pt x="17" y="7"/>
                      <a:pt x="75" y="5"/>
                      <a:pt x="96" y="0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91" name="Freeform 135"/>
              <p:cNvSpPr>
                <a:spLocks/>
              </p:cNvSpPr>
              <p:nvPr/>
            </p:nvSpPr>
            <p:spPr bwMode="auto">
              <a:xfrm>
                <a:off x="2782" y="3111"/>
                <a:ext cx="225" cy="1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93" y="0"/>
                  </a:cxn>
                </a:cxnLst>
                <a:rect l="0" t="0" r="r" b="b"/>
                <a:pathLst>
                  <a:path w="93" h="7">
                    <a:moveTo>
                      <a:pt x="0" y="1"/>
                    </a:moveTo>
                    <a:cubicBezTo>
                      <a:pt x="16" y="7"/>
                      <a:pt x="78" y="4"/>
                      <a:pt x="93" y="0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92" name="Freeform 136"/>
              <p:cNvSpPr>
                <a:spLocks/>
              </p:cNvSpPr>
              <p:nvPr/>
            </p:nvSpPr>
            <p:spPr bwMode="auto">
              <a:xfrm>
                <a:off x="2787" y="3148"/>
                <a:ext cx="212" cy="1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88" y="0"/>
                  </a:cxn>
                </a:cxnLst>
                <a:rect l="0" t="0" r="r" b="b"/>
                <a:pathLst>
                  <a:path w="88" h="7">
                    <a:moveTo>
                      <a:pt x="0" y="1"/>
                    </a:moveTo>
                    <a:cubicBezTo>
                      <a:pt x="15" y="7"/>
                      <a:pt x="78" y="3"/>
                      <a:pt x="88" y="0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93" name="Freeform 137"/>
              <p:cNvSpPr>
                <a:spLocks/>
              </p:cNvSpPr>
              <p:nvPr/>
            </p:nvSpPr>
            <p:spPr bwMode="auto">
              <a:xfrm>
                <a:off x="2787" y="3186"/>
                <a:ext cx="208" cy="1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6" y="0"/>
                  </a:cxn>
                </a:cxnLst>
                <a:rect l="0" t="0" r="r" b="b"/>
                <a:pathLst>
                  <a:path w="86" h="5">
                    <a:moveTo>
                      <a:pt x="0" y="2"/>
                    </a:moveTo>
                    <a:cubicBezTo>
                      <a:pt x="15" y="5"/>
                      <a:pt x="76" y="2"/>
                      <a:pt x="86" y="0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94" name="Freeform 138"/>
              <p:cNvSpPr>
                <a:spLocks/>
              </p:cNvSpPr>
              <p:nvPr/>
            </p:nvSpPr>
            <p:spPr bwMode="auto">
              <a:xfrm>
                <a:off x="2785" y="3225"/>
                <a:ext cx="205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5" y="0"/>
                  </a:cxn>
                </a:cxnLst>
                <a:rect l="0" t="0" r="r" b="b"/>
                <a:pathLst>
                  <a:path w="85" h="2">
                    <a:moveTo>
                      <a:pt x="0" y="2"/>
                    </a:moveTo>
                    <a:cubicBezTo>
                      <a:pt x="15" y="2"/>
                      <a:pt x="75" y="1"/>
                      <a:pt x="85" y="0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95" name="Freeform 139"/>
              <p:cNvSpPr>
                <a:spLocks/>
              </p:cNvSpPr>
              <p:nvPr/>
            </p:nvSpPr>
            <p:spPr bwMode="auto">
              <a:xfrm>
                <a:off x="2782" y="3258"/>
                <a:ext cx="210" cy="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87" y="2"/>
                  </a:cxn>
                </a:cxnLst>
                <a:rect l="0" t="0" r="r" b="b"/>
                <a:pathLst>
                  <a:path w="87" h="3">
                    <a:moveTo>
                      <a:pt x="0" y="3"/>
                    </a:moveTo>
                    <a:cubicBezTo>
                      <a:pt x="15" y="0"/>
                      <a:pt x="77" y="1"/>
                      <a:pt x="87" y="2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96" name="Freeform 140"/>
              <p:cNvSpPr>
                <a:spLocks/>
              </p:cNvSpPr>
              <p:nvPr/>
            </p:nvSpPr>
            <p:spPr bwMode="auto">
              <a:xfrm>
                <a:off x="2782" y="3295"/>
                <a:ext cx="198" cy="12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82" y="2"/>
                  </a:cxn>
                </a:cxnLst>
                <a:rect l="0" t="0" r="r" b="b"/>
                <a:pathLst>
                  <a:path w="82" h="5">
                    <a:moveTo>
                      <a:pt x="0" y="5"/>
                    </a:moveTo>
                    <a:cubicBezTo>
                      <a:pt x="12" y="0"/>
                      <a:pt x="61" y="0"/>
                      <a:pt x="82" y="2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97" name="Freeform 141"/>
              <p:cNvSpPr>
                <a:spLocks/>
              </p:cNvSpPr>
              <p:nvPr/>
            </p:nvSpPr>
            <p:spPr bwMode="auto">
              <a:xfrm>
                <a:off x="2780" y="3328"/>
                <a:ext cx="210" cy="1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7" y="4"/>
                  </a:cxn>
                </a:cxnLst>
                <a:rect l="0" t="0" r="r" b="b"/>
                <a:pathLst>
                  <a:path w="87" h="7">
                    <a:moveTo>
                      <a:pt x="0" y="7"/>
                    </a:moveTo>
                    <a:cubicBezTo>
                      <a:pt x="14" y="0"/>
                      <a:pt x="69" y="1"/>
                      <a:pt x="87" y="4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98" name="Freeform 142"/>
              <p:cNvSpPr>
                <a:spLocks/>
              </p:cNvSpPr>
              <p:nvPr/>
            </p:nvSpPr>
            <p:spPr bwMode="auto">
              <a:xfrm>
                <a:off x="2778" y="3357"/>
                <a:ext cx="221" cy="27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92" y="9"/>
                  </a:cxn>
                </a:cxnLst>
                <a:rect l="0" t="0" r="r" b="b"/>
                <a:pathLst>
                  <a:path w="92" h="11">
                    <a:moveTo>
                      <a:pt x="0" y="11"/>
                    </a:moveTo>
                    <a:cubicBezTo>
                      <a:pt x="15" y="0"/>
                      <a:pt x="82" y="4"/>
                      <a:pt x="92" y="9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599" name="Freeform 143"/>
              <p:cNvSpPr>
                <a:spLocks/>
              </p:cNvSpPr>
              <p:nvPr/>
            </p:nvSpPr>
            <p:spPr bwMode="auto">
              <a:xfrm>
                <a:off x="2780" y="2781"/>
                <a:ext cx="2" cy="1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1" y="2"/>
                      <a:pt x="0" y="4"/>
                      <a:pt x="0" y="5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00" name="Freeform 144"/>
              <p:cNvSpPr>
                <a:spLocks/>
              </p:cNvSpPr>
              <p:nvPr/>
            </p:nvSpPr>
            <p:spPr bwMode="auto">
              <a:xfrm>
                <a:off x="2756" y="2923"/>
                <a:ext cx="19" cy="22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0"/>
                  </a:cxn>
                  <a:cxn ang="0">
                    <a:pos x="5" y="9"/>
                  </a:cxn>
                  <a:cxn ang="0">
                    <a:pos x="8" y="2"/>
                  </a:cxn>
                </a:cxnLst>
                <a:rect l="0" t="0" r="r" b="b"/>
                <a:pathLst>
                  <a:path w="8" h="9">
                    <a:moveTo>
                      <a:pt x="0" y="5"/>
                    </a:moveTo>
                    <a:cubicBezTo>
                      <a:pt x="0" y="3"/>
                      <a:pt x="0" y="1"/>
                      <a:pt x="2" y="0"/>
                    </a:cubicBezTo>
                    <a:cubicBezTo>
                      <a:pt x="4" y="2"/>
                      <a:pt x="3" y="9"/>
                      <a:pt x="5" y="9"/>
                    </a:cubicBezTo>
                    <a:cubicBezTo>
                      <a:pt x="8" y="9"/>
                      <a:pt x="8" y="3"/>
                      <a:pt x="8" y="2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01" name="Freeform 145"/>
              <p:cNvSpPr>
                <a:spLocks/>
              </p:cNvSpPr>
              <p:nvPr/>
            </p:nvSpPr>
            <p:spPr bwMode="auto">
              <a:xfrm>
                <a:off x="2761" y="2962"/>
                <a:ext cx="24" cy="2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0"/>
                  </a:cxn>
                  <a:cxn ang="0">
                    <a:pos x="7" y="9"/>
                  </a:cxn>
                  <a:cxn ang="0">
                    <a:pos x="9" y="1"/>
                  </a:cxn>
                </a:cxnLst>
                <a:rect l="0" t="0" r="r" b="b"/>
                <a:pathLst>
                  <a:path w="10" h="9">
                    <a:moveTo>
                      <a:pt x="0" y="4"/>
                    </a:moveTo>
                    <a:cubicBezTo>
                      <a:pt x="0" y="2"/>
                      <a:pt x="1" y="1"/>
                      <a:pt x="3" y="0"/>
                    </a:cubicBezTo>
                    <a:cubicBezTo>
                      <a:pt x="5" y="2"/>
                      <a:pt x="3" y="9"/>
                      <a:pt x="7" y="9"/>
                    </a:cubicBezTo>
                    <a:cubicBezTo>
                      <a:pt x="10" y="9"/>
                      <a:pt x="9" y="4"/>
                      <a:pt x="9" y="1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02" name="Freeform 146"/>
              <p:cNvSpPr>
                <a:spLocks/>
              </p:cNvSpPr>
              <p:nvPr/>
            </p:nvSpPr>
            <p:spPr bwMode="auto">
              <a:xfrm>
                <a:off x="2766" y="2996"/>
                <a:ext cx="21" cy="29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1"/>
                  </a:cxn>
                  <a:cxn ang="0">
                    <a:pos x="6" y="8"/>
                  </a:cxn>
                  <a:cxn ang="0">
                    <a:pos x="9" y="2"/>
                  </a:cxn>
                </a:cxnLst>
                <a:rect l="0" t="0" r="r" b="b"/>
                <a:pathLst>
                  <a:path w="9" h="12">
                    <a:moveTo>
                      <a:pt x="1" y="6"/>
                    </a:moveTo>
                    <a:cubicBezTo>
                      <a:pt x="1" y="5"/>
                      <a:pt x="0" y="2"/>
                      <a:pt x="2" y="1"/>
                    </a:cubicBezTo>
                    <a:cubicBezTo>
                      <a:pt x="6" y="0"/>
                      <a:pt x="5" y="7"/>
                      <a:pt x="6" y="8"/>
                    </a:cubicBezTo>
                    <a:cubicBezTo>
                      <a:pt x="9" y="12"/>
                      <a:pt x="9" y="5"/>
                      <a:pt x="9" y="2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03" name="Freeform 147"/>
              <p:cNvSpPr>
                <a:spLocks/>
              </p:cNvSpPr>
              <p:nvPr/>
            </p:nvSpPr>
            <p:spPr bwMode="auto">
              <a:xfrm>
                <a:off x="2768" y="3034"/>
                <a:ext cx="26" cy="2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10" y="6"/>
                  </a:cxn>
                </a:cxnLst>
                <a:rect l="0" t="0" r="r" b="b"/>
                <a:pathLst>
                  <a:path w="11" h="12">
                    <a:moveTo>
                      <a:pt x="3" y="0"/>
                    </a:moveTo>
                    <a:cubicBezTo>
                      <a:pt x="0" y="4"/>
                      <a:pt x="4" y="12"/>
                      <a:pt x="7" y="5"/>
                    </a:cubicBezTo>
                    <a:cubicBezTo>
                      <a:pt x="8" y="4"/>
                      <a:pt x="6" y="1"/>
                      <a:pt x="9" y="2"/>
                    </a:cubicBezTo>
                    <a:cubicBezTo>
                      <a:pt x="11" y="3"/>
                      <a:pt x="11" y="5"/>
                      <a:pt x="10" y="6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04" name="Freeform 148"/>
              <p:cNvSpPr>
                <a:spLocks/>
              </p:cNvSpPr>
              <p:nvPr/>
            </p:nvSpPr>
            <p:spPr bwMode="auto">
              <a:xfrm>
                <a:off x="2778" y="3070"/>
                <a:ext cx="12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8"/>
                  </a:cxn>
                  <a:cxn ang="0">
                    <a:pos x="4" y="0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cubicBezTo>
                      <a:pt x="0" y="3"/>
                      <a:pt x="0" y="6"/>
                      <a:pt x="1" y="8"/>
                    </a:cubicBezTo>
                    <a:cubicBezTo>
                      <a:pt x="4" y="7"/>
                      <a:pt x="5" y="3"/>
                      <a:pt x="4" y="0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05" name="Freeform 149"/>
              <p:cNvSpPr>
                <a:spLocks/>
              </p:cNvSpPr>
              <p:nvPr/>
            </p:nvSpPr>
            <p:spPr bwMode="auto">
              <a:xfrm>
                <a:off x="2778" y="3107"/>
                <a:ext cx="14" cy="1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8"/>
                  </a:cxn>
                  <a:cxn ang="0">
                    <a:pos x="6" y="2"/>
                  </a:cxn>
                </a:cxnLst>
                <a:rect l="0" t="0" r="r" b="b"/>
                <a:pathLst>
                  <a:path w="6" h="8">
                    <a:moveTo>
                      <a:pt x="2" y="0"/>
                    </a:moveTo>
                    <a:cubicBezTo>
                      <a:pt x="0" y="2"/>
                      <a:pt x="1" y="7"/>
                      <a:pt x="4" y="8"/>
                    </a:cubicBezTo>
                    <a:cubicBezTo>
                      <a:pt x="5" y="6"/>
                      <a:pt x="6" y="4"/>
                      <a:pt x="6" y="2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06" name="Freeform 150"/>
              <p:cNvSpPr>
                <a:spLocks/>
              </p:cNvSpPr>
              <p:nvPr/>
            </p:nvSpPr>
            <p:spPr bwMode="auto">
              <a:xfrm>
                <a:off x="2782" y="3138"/>
                <a:ext cx="15" cy="2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" y="10"/>
                  </a:cxn>
                  <a:cxn ang="0">
                    <a:pos x="6" y="3"/>
                  </a:cxn>
                </a:cxnLst>
                <a:rect l="0" t="0" r="r" b="b"/>
                <a:pathLst>
                  <a:path w="6" h="11">
                    <a:moveTo>
                      <a:pt x="3" y="0"/>
                    </a:moveTo>
                    <a:cubicBezTo>
                      <a:pt x="2" y="2"/>
                      <a:pt x="0" y="11"/>
                      <a:pt x="4" y="10"/>
                    </a:cubicBezTo>
                    <a:cubicBezTo>
                      <a:pt x="6" y="10"/>
                      <a:pt x="6" y="5"/>
                      <a:pt x="6" y="3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07" name="Freeform 151"/>
              <p:cNvSpPr>
                <a:spLocks/>
              </p:cNvSpPr>
              <p:nvPr/>
            </p:nvSpPr>
            <p:spPr bwMode="auto">
              <a:xfrm>
                <a:off x="2782" y="3217"/>
                <a:ext cx="22" cy="2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8"/>
                  </a:cxn>
                  <a:cxn ang="0">
                    <a:pos x="6" y="1"/>
                  </a:cxn>
                  <a:cxn ang="0">
                    <a:pos x="9" y="9"/>
                  </a:cxn>
                </a:cxnLst>
                <a:rect l="0" t="0" r="r" b="b"/>
                <a:pathLst>
                  <a:path w="9" h="9">
                    <a:moveTo>
                      <a:pt x="2" y="0"/>
                    </a:moveTo>
                    <a:cubicBezTo>
                      <a:pt x="1" y="2"/>
                      <a:pt x="0" y="9"/>
                      <a:pt x="3" y="8"/>
                    </a:cubicBezTo>
                    <a:cubicBezTo>
                      <a:pt x="6" y="8"/>
                      <a:pt x="4" y="2"/>
                      <a:pt x="6" y="1"/>
                    </a:cubicBezTo>
                    <a:cubicBezTo>
                      <a:pt x="9" y="2"/>
                      <a:pt x="9" y="7"/>
                      <a:pt x="9" y="9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08" name="Freeform 152"/>
              <p:cNvSpPr>
                <a:spLocks/>
              </p:cNvSpPr>
              <p:nvPr/>
            </p:nvSpPr>
            <p:spPr bwMode="auto">
              <a:xfrm>
                <a:off x="2785" y="3181"/>
                <a:ext cx="19" cy="2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11"/>
                  </a:cxn>
                  <a:cxn ang="0">
                    <a:pos x="7" y="1"/>
                  </a:cxn>
                </a:cxnLst>
                <a:rect l="0" t="0" r="r" b="b"/>
                <a:pathLst>
                  <a:path w="8" h="11">
                    <a:moveTo>
                      <a:pt x="2" y="0"/>
                    </a:moveTo>
                    <a:cubicBezTo>
                      <a:pt x="2" y="3"/>
                      <a:pt x="0" y="11"/>
                      <a:pt x="4" y="11"/>
                    </a:cubicBezTo>
                    <a:cubicBezTo>
                      <a:pt x="8" y="10"/>
                      <a:pt x="8" y="3"/>
                      <a:pt x="7" y="1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09" name="Freeform 153"/>
              <p:cNvSpPr>
                <a:spLocks/>
              </p:cNvSpPr>
              <p:nvPr/>
            </p:nvSpPr>
            <p:spPr bwMode="auto">
              <a:xfrm>
                <a:off x="2780" y="3249"/>
                <a:ext cx="29" cy="29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4" y="10"/>
                  </a:cxn>
                  <a:cxn ang="0">
                    <a:pos x="7" y="0"/>
                  </a:cxn>
                  <a:cxn ang="0">
                    <a:pos x="10" y="12"/>
                  </a:cxn>
                </a:cxnLst>
                <a:rect l="0" t="0" r="r" b="b"/>
                <a:pathLst>
                  <a:path w="12" h="12">
                    <a:moveTo>
                      <a:pt x="1" y="2"/>
                    </a:moveTo>
                    <a:cubicBezTo>
                      <a:pt x="2" y="4"/>
                      <a:pt x="0" y="10"/>
                      <a:pt x="4" y="10"/>
                    </a:cubicBezTo>
                    <a:cubicBezTo>
                      <a:pt x="7" y="10"/>
                      <a:pt x="6" y="2"/>
                      <a:pt x="7" y="0"/>
                    </a:cubicBezTo>
                    <a:cubicBezTo>
                      <a:pt x="12" y="1"/>
                      <a:pt x="10" y="9"/>
                      <a:pt x="10" y="12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10" name="Freeform 154"/>
              <p:cNvSpPr>
                <a:spLocks/>
              </p:cNvSpPr>
              <p:nvPr/>
            </p:nvSpPr>
            <p:spPr bwMode="auto">
              <a:xfrm>
                <a:off x="2782" y="3287"/>
                <a:ext cx="22" cy="2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" y="11"/>
                  </a:cxn>
                  <a:cxn ang="0">
                    <a:pos x="6" y="0"/>
                  </a:cxn>
                </a:cxnLst>
                <a:rect l="0" t="0" r="r" b="b"/>
                <a:pathLst>
                  <a:path w="9" h="11">
                    <a:moveTo>
                      <a:pt x="0" y="5"/>
                    </a:moveTo>
                    <a:cubicBezTo>
                      <a:pt x="0" y="6"/>
                      <a:pt x="1" y="11"/>
                      <a:pt x="4" y="11"/>
                    </a:cubicBezTo>
                    <a:cubicBezTo>
                      <a:pt x="9" y="11"/>
                      <a:pt x="7" y="2"/>
                      <a:pt x="6" y="0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11" name="Freeform 155"/>
              <p:cNvSpPr>
                <a:spLocks/>
              </p:cNvSpPr>
              <p:nvPr/>
            </p:nvSpPr>
            <p:spPr bwMode="auto">
              <a:xfrm>
                <a:off x="2778" y="3321"/>
                <a:ext cx="26" cy="29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12"/>
                  </a:cxn>
                  <a:cxn ang="0">
                    <a:pos x="6" y="2"/>
                  </a:cxn>
                  <a:cxn ang="0">
                    <a:pos x="11" y="11"/>
                  </a:cxn>
                </a:cxnLst>
                <a:rect l="0" t="0" r="r" b="b"/>
                <a:pathLst>
                  <a:path w="11" h="12">
                    <a:moveTo>
                      <a:pt x="1" y="4"/>
                    </a:moveTo>
                    <a:cubicBezTo>
                      <a:pt x="0" y="6"/>
                      <a:pt x="2" y="11"/>
                      <a:pt x="4" y="12"/>
                    </a:cubicBezTo>
                    <a:cubicBezTo>
                      <a:pt x="7" y="9"/>
                      <a:pt x="3" y="3"/>
                      <a:pt x="6" y="2"/>
                    </a:cubicBezTo>
                    <a:cubicBezTo>
                      <a:pt x="11" y="0"/>
                      <a:pt x="11" y="9"/>
                      <a:pt x="11" y="11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12" name="Freeform 156"/>
              <p:cNvSpPr>
                <a:spLocks/>
              </p:cNvSpPr>
              <p:nvPr/>
            </p:nvSpPr>
            <p:spPr bwMode="auto">
              <a:xfrm>
                <a:off x="2775" y="3365"/>
                <a:ext cx="36" cy="2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5" y="9"/>
                  </a:cxn>
                  <a:cxn ang="0">
                    <a:pos x="6" y="0"/>
                  </a:cxn>
                  <a:cxn ang="0">
                    <a:pos x="12" y="7"/>
                  </a:cxn>
                  <a:cxn ang="0">
                    <a:pos x="13" y="0"/>
                  </a:cxn>
                </a:cxnLst>
                <a:rect l="0" t="0" r="r" b="b"/>
                <a:pathLst>
                  <a:path w="15" h="12">
                    <a:moveTo>
                      <a:pt x="0" y="4"/>
                    </a:moveTo>
                    <a:cubicBezTo>
                      <a:pt x="1" y="7"/>
                      <a:pt x="2" y="12"/>
                      <a:pt x="5" y="9"/>
                    </a:cubicBezTo>
                    <a:cubicBezTo>
                      <a:pt x="7" y="8"/>
                      <a:pt x="7" y="3"/>
                      <a:pt x="6" y="0"/>
                    </a:cubicBezTo>
                    <a:cubicBezTo>
                      <a:pt x="8" y="2"/>
                      <a:pt x="10" y="8"/>
                      <a:pt x="12" y="7"/>
                    </a:cubicBezTo>
                    <a:cubicBezTo>
                      <a:pt x="15" y="6"/>
                      <a:pt x="14" y="2"/>
                      <a:pt x="13" y="0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13" name="Freeform 157"/>
              <p:cNvSpPr>
                <a:spLocks/>
              </p:cNvSpPr>
              <p:nvPr/>
            </p:nvSpPr>
            <p:spPr bwMode="auto">
              <a:xfrm>
                <a:off x="2966" y="3365"/>
                <a:ext cx="24" cy="21"/>
              </a:xfrm>
              <a:custGeom>
                <a:avLst/>
                <a:gdLst/>
                <a:ahLst/>
                <a:cxnLst>
                  <a:cxn ang="0">
                    <a:pos x="10" y="7"/>
                  </a:cxn>
                  <a:cxn ang="0">
                    <a:pos x="8" y="1"/>
                  </a:cxn>
                  <a:cxn ang="0">
                    <a:pos x="4" y="9"/>
                  </a:cxn>
                  <a:cxn ang="0">
                    <a:pos x="0" y="0"/>
                  </a:cxn>
                </a:cxnLst>
                <a:rect l="0" t="0" r="r" b="b"/>
                <a:pathLst>
                  <a:path w="10" h="9">
                    <a:moveTo>
                      <a:pt x="10" y="7"/>
                    </a:moveTo>
                    <a:cubicBezTo>
                      <a:pt x="10" y="5"/>
                      <a:pt x="10" y="1"/>
                      <a:pt x="8" y="1"/>
                    </a:cubicBezTo>
                    <a:cubicBezTo>
                      <a:pt x="6" y="3"/>
                      <a:pt x="8" y="8"/>
                      <a:pt x="4" y="9"/>
                    </a:cubicBezTo>
                    <a:cubicBezTo>
                      <a:pt x="0" y="9"/>
                      <a:pt x="2" y="1"/>
                      <a:pt x="0" y="0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14" name="Freeform 158"/>
              <p:cNvSpPr>
                <a:spLocks/>
              </p:cNvSpPr>
              <p:nvPr/>
            </p:nvSpPr>
            <p:spPr bwMode="auto">
              <a:xfrm>
                <a:off x="2958" y="3328"/>
                <a:ext cx="24" cy="2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7" y="1"/>
                  </a:cxn>
                </a:cxnLst>
                <a:rect l="0" t="0" r="r" b="b"/>
                <a:pathLst>
                  <a:path w="10" h="9">
                    <a:moveTo>
                      <a:pt x="3" y="0"/>
                    </a:moveTo>
                    <a:cubicBezTo>
                      <a:pt x="0" y="9"/>
                      <a:pt x="10" y="6"/>
                      <a:pt x="7" y="1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15" name="Freeform 159"/>
              <p:cNvSpPr>
                <a:spLocks/>
              </p:cNvSpPr>
              <p:nvPr/>
            </p:nvSpPr>
            <p:spPr bwMode="auto">
              <a:xfrm>
                <a:off x="2966" y="3287"/>
                <a:ext cx="4" cy="2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8"/>
                  </a:cxn>
                </a:cxnLst>
                <a:rect l="0" t="0" r="r" b="b"/>
                <a:pathLst>
                  <a:path w="2" h="8">
                    <a:moveTo>
                      <a:pt x="2" y="0"/>
                    </a:moveTo>
                    <a:cubicBezTo>
                      <a:pt x="1" y="3"/>
                      <a:pt x="0" y="6"/>
                      <a:pt x="2" y="8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16" name="Freeform 160"/>
              <p:cNvSpPr>
                <a:spLocks/>
              </p:cNvSpPr>
              <p:nvPr/>
            </p:nvSpPr>
            <p:spPr bwMode="auto">
              <a:xfrm>
                <a:off x="2973" y="3251"/>
                <a:ext cx="12" cy="2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2" y="9"/>
                  </a:cxn>
                  <a:cxn ang="0">
                    <a:pos x="5" y="0"/>
                  </a:cxn>
                </a:cxnLst>
                <a:rect l="0" t="0" r="r" b="b"/>
                <a:pathLst>
                  <a:path w="5" h="9">
                    <a:moveTo>
                      <a:pt x="1" y="2"/>
                    </a:moveTo>
                    <a:cubicBezTo>
                      <a:pt x="1" y="4"/>
                      <a:pt x="0" y="8"/>
                      <a:pt x="2" y="9"/>
                    </a:cubicBezTo>
                    <a:cubicBezTo>
                      <a:pt x="5" y="7"/>
                      <a:pt x="5" y="3"/>
                      <a:pt x="5" y="0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17" name="Freeform 161"/>
              <p:cNvSpPr>
                <a:spLocks/>
              </p:cNvSpPr>
              <p:nvPr/>
            </p:nvSpPr>
            <p:spPr bwMode="auto">
              <a:xfrm>
                <a:off x="2985" y="3140"/>
                <a:ext cx="2" cy="2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8"/>
                  </a:cxn>
                </a:cxnLst>
                <a:rect l="0" t="0" r="r" b="b"/>
                <a:pathLst>
                  <a:path w="1" h="8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18" name="Freeform 162"/>
              <p:cNvSpPr>
                <a:spLocks/>
              </p:cNvSpPr>
              <p:nvPr/>
            </p:nvSpPr>
            <p:spPr bwMode="auto">
              <a:xfrm>
                <a:off x="2982" y="3179"/>
                <a:ext cx="1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</a:cxnLst>
                <a:rect l="0" t="0" r="r" b="b"/>
                <a:pathLst>
                  <a:path h="8">
                    <a:moveTo>
                      <a:pt x="0" y="0"/>
                    </a:moveTo>
                    <a:cubicBezTo>
                      <a:pt x="0" y="3"/>
                      <a:pt x="0" y="6"/>
                      <a:pt x="0" y="8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19" name="Freeform 163"/>
              <p:cNvSpPr>
                <a:spLocks/>
              </p:cNvSpPr>
              <p:nvPr/>
            </p:nvSpPr>
            <p:spPr bwMode="auto">
              <a:xfrm>
                <a:off x="2987" y="2957"/>
                <a:ext cx="20" cy="2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10"/>
                  </a:cxn>
                  <a:cxn ang="0">
                    <a:pos x="2" y="3"/>
                  </a:cxn>
                </a:cxnLst>
                <a:rect l="0" t="0" r="r" b="b"/>
                <a:pathLst>
                  <a:path w="8" h="10">
                    <a:moveTo>
                      <a:pt x="7" y="0"/>
                    </a:moveTo>
                    <a:cubicBezTo>
                      <a:pt x="6" y="3"/>
                      <a:pt x="8" y="6"/>
                      <a:pt x="7" y="10"/>
                    </a:cubicBezTo>
                    <a:cubicBezTo>
                      <a:pt x="5" y="9"/>
                      <a:pt x="0" y="6"/>
                      <a:pt x="2" y="3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20" name="Freeform 164"/>
              <p:cNvSpPr>
                <a:spLocks/>
              </p:cNvSpPr>
              <p:nvPr/>
            </p:nvSpPr>
            <p:spPr bwMode="auto">
              <a:xfrm>
                <a:off x="2792" y="2747"/>
                <a:ext cx="63" cy="32"/>
              </a:xfrm>
              <a:custGeom>
                <a:avLst/>
                <a:gdLst/>
                <a:ahLst/>
                <a:cxnLst>
                  <a:cxn ang="0">
                    <a:pos x="2" y="9"/>
                  </a:cxn>
                  <a:cxn ang="0">
                    <a:pos x="5" y="4"/>
                  </a:cxn>
                  <a:cxn ang="0">
                    <a:pos x="10" y="11"/>
                  </a:cxn>
                  <a:cxn ang="0">
                    <a:pos x="15" y="3"/>
                  </a:cxn>
                  <a:cxn ang="0">
                    <a:pos x="21" y="11"/>
                  </a:cxn>
                  <a:cxn ang="0">
                    <a:pos x="25" y="0"/>
                  </a:cxn>
                </a:cxnLst>
                <a:rect l="0" t="0" r="r" b="b"/>
                <a:pathLst>
                  <a:path w="26" h="13">
                    <a:moveTo>
                      <a:pt x="2" y="9"/>
                    </a:moveTo>
                    <a:cubicBezTo>
                      <a:pt x="0" y="7"/>
                      <a:pt x="3" y="4"/>
                      <a:pt x="5" y="4"/>
                    </a:cubicBezTo>
                    <a:cubicBezTo>
                      <a:pt x="7" y="6"/>
                      <a:pt x="5" y="13"/>
                      <a:pt x="10" y="11"/>
                    </a:cubicBezTo>
                    <a:cubicBezTo>
                      <a:pt x="13" y="9"/>
                      <a:pt x="10" y="2"/>
                      <a:pt x="15" y="3"/>
                    </a:cubicBezTo>
                    <a:cubicBezTo>
                      <a:pt x="20" y="3"/>
                      <a:pt x="18" y="10"/>
                      <a:pt x="21" y="11"/>
                    </a:cubicBezTo>
                    <a:cubicBezTo>
                      <a:pt x="26" y="11"/>
                      <a:pt x="25" y="3"/>
                      <a:pt x="25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21" name="Freeform 165"/>
              <p:cNvSpPr>
                <a:spLocks/>
              </p:cNvSpPr>
              <p:nvPr/>
            </p:nvSpPr>
            <p:spPr bwMode="auto">
              <a:xfrm>
                <a:off x="2811" y="2779"/>
                <a:ext cx="32" cy="31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" y="1"/>
                  </a:cxn>
                  <a:cxn ang="0">
                    <a:pos x="5" y="7"/>
                  </a:cxn>
                  <a:cxn ang="0">
                    <a:pos x="8" y="11"/>
                  </a:cxn>
                  <a:cxn ang="0">
                    <a:pos x="13" y="1"/>
                  </a:cxn>
                </a:cxnLst>
                <a:rect l="0" t="0" r="r" b="b"/>
                <a:pathLst>
                  <a:path w="13" h="13">
                    <a:moveTo>
                      <a:pt x="0" y="9"/>
                    </a:moveTo>
                    <a:cubicBezTo>
                      <a:pt x="0" y="7"/>
                      <a:pt x="0" y="2"/>
                      <a:pt x="1" y="1"/>
                    </a:cubicBezTo>
                    <a:cubicBezTo>
                      <a:pt x="4" y="0"/>
                      <a:pt x="5" y="5"/>
                      <a:pt x="5" y="7"/>
                    </a:cubicBezTo>
                    <a:cubicBezTo>
                      <a:pt x="6" y="9"/>
                      <a:pt x="5" y="13"/>
                      <a:pt x="8" y="11"/>
                    </a:cubicBezTo>
                    <a:cubicBezTo>
                      <a:pt x="12" y="10"/>
                      <a:pt x="12" y="4"/>
                      <a:pt x="13" y="1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22" name="Freeform 166"/>
              <p:cNvSpPr>
                <a:spLocks/>
              </p:cNvSpPr>
              <p:nvPr/>
            </p:nvSpPr>
            <p:spPr bwMode="auto">
              <a:xfrm>
                <a:off x="2855" y="2798"/>
                <a:ext cx="2" cy="1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2"/>
                      <a:pt x="0" y="3"/>
                      <a:pt x="0" y="4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23" name="Freeform 167"/>
              <p:cNvSpPr>
                <a:spLocks/>
              </p:cNvSpPr>
              <p:nvPr/>
            </p:nvSpPr>
            <p:spPr bwMode="auto">
              <a:xfrm>
                <a:off x="2893" y="2769"/>
                <a:ext cx="12" cy="14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3" y="6"/>
                  </a:cxn>
                  <a:cxn ang="0">
                    <a:pos x="5" y="0"/>
                  </a:cxn>
                </a:cxnLst>
                <a:rect l="0" t="0" r="r" b="b"/>
                <a:pathLst>
                  <a:path w="5" h="6">
                    <a:moveTo>
                      <a:pt x="1" y="1"/>
                    </a:moveTo>
                    <a:cubicBezTo>
                      <a:pt x="0" y="2"/>
                      <a:pt x="1" y="5"/>
                      <a:pt x="3" y="6"/>
                    </a:cubicBezTo>
                    <a:cubicBezTo>
                      <a:pt x="5" y="6"/>
                      <a:pt x="5" y="2"/>
                      <a:pt x="5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24" name="Freeform 168"/>
              <p:cNvSpPr>
                <a:spLocks/>
              </p:cNvSpPr>
              <p:nvPr/>
            </p:nvSpPr>
            <p:spPr bwMode="auto">
              <a:xfrm>
                <a:off x="2949" y="2767"/>
                <a:ext cx="2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4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2"/>
                      <a:pt x="1" y="3"/>
                      <a:pt x="1" y="4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25" name="Freeform 169"/>
              <p:cNvSpPr>
                <a:spLocks/>
              </p:cNvSpPr>
              <p:nvPr/>
            </p:nvSpPr>
            <p:spPr bwMode="auto">
              <a:xfrm>
                <a:off x="2978" y="2798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26" name="Freeform 170"/>
              <p:cNvSpPr>
                <a:spLocks/>
              </p:cNvSpPr>
              <p:nvPr/>
            </p:nvSpPr>
            <p:spPr bwMode="auto">
              <a:xfrm>
                <a:off x="2908" y="2829"/>
                <a:ext cx="2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5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2"/>
                      <a:pt x="0" y="4"/>
                      <a:pt x="1" y="5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27" name="Freeform 171"/>
              <p:cNvSpPr>
                <a:spLocks/>
              </p:cNvSpPr>
              <p:nvPr/>
            </p:nvSpPr>
            <p:spPr bwMode="auto">
              <a:xfrm>
                <a:off x="2850" y="2817"/>
                <a:ext cx="26" cy="2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7" y="0"/>
                  </a:cxn>
                </a:cxnLst>
                <a:rect l="0" t="0" r="r" b="b"/>
                <a:pathLst>
                  <a:path w="11" h="11">
                    <a:moveTo>
                      <a:pt x="1" y="0"/>
                    </a:moveTo>
                    <a:cubicBezTo>
                      <a:pt x="0" y="11"/>
                      <a:pt x="11" y="5"/>
                      <a:pt x="7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28" name="Freeform 172"/>
              <p:cNvSpPr>
                <a:spLocks/>
              </p:cNvSpPr>
              <p:nvPr/>
            </p:nvSpPr>
            <p:spPr bwMode="auto">
              <a:xfrm>
                <a:off x="2811" y="2839"/>
                <a:ext cx="32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8"/>
                  </a:cxn>
                  <a:cxn ang="0">
                    <a:pos x="8" y="1"/>
                  </a:cxn>
                  <a:cxn ang="0">
                    <a:pos x="13" y="11"/>
                  </a:cxn>
                </a:cxnLst>
                <a:rect l="0" t="0" r="r" b="b"/>
                <a:pathLst>
                  <a:path w="13" h="11">
                    <a:moveTo>
                      <a:pt x="0" y="0"/>
                    </a:moveTo>
                    <a:cubicBezTo>
                      <a:pt x="0" y="2"/>
                      <a:pt x="0" y="6"/>
                      <a:pt x="1" y="8"/>
                    </a:cubicBezTo>
                    <a:cubicBezTo>
                      <a:pt x="5" y="8"/>
                      <a:pt x="5" y="1"/>
                      <a:pt x="8" y="1"/>
                    </a:cubicBezTo>
                    <a:cubicBezTo>
                      <a:pt x="12" y="0"/>
                      <a:pt x="12" y="8"/>
                      <a:pt x="13" y="11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29" name="Freeform 173"/>
              <p:cNvSpPr>
                <a:spLocks/>
              </p:cNvSpPr>
              <p:nvPr/>
            </p:nvSpPr>
            <p:spPr bwMode="auto">
              <a:xfrm>
                <a:off x="2872" y="2858"/>
                <a:ext cx="1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cubicBezTo>
                      <a:pt x="0" y="1"/>
                      <a:pt x="0" y="3"/>
                      <a:pt x="0" y="4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30" name="Freeform 174"/>
              <p:cNvSpPr>
                <a:spLocks/>
              </p:cNvSpPr>
              <p:nvPr/>
            </p:nvSpPr>
            <p:spPr bwMode="auto">
              <a:xfrm>
                <a:off x="2843" y="2875"/>
                <a:ext cx="29" cy="22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8"/>
                  </a:cxn>
                  <a:cxn ang="0">
                    <a:pos x="7" y="5"/>
                  </a:cxn>
                  <a:cxn ang="0">
                    <a:pos x="9" y="0"/>
                  </a:cxn>
                  <a:cxn ang="0">
                    <a:pos x="12" y="8"/>
                  </a:cxn>
                </a:cxnLst>
                <a:rect l="0" t="0" r="r" b="b"/>
                <a:pathLst>
                  <a:path w="12" h="9">
                    <a:moveTo>
                      <a:pt x="1" y="1"/>
                    </a:moveTo>
                    <a:cubicBezTo>
                      <a:pt x="1" y="3"/>
                      <a:pt x="0" y="6"/>
                      <a:pt x="1" y="8"/>
                    </a:cubicBezTo>
                    <a:cubicBezTo>
                      <a:pt x="3" y="9"/>
                      <a:pt x="6" y="6"/>
                      <a:pt x="7" y="5"/>
                    </a:cubicBezTo>
                    <a:cubicBezTo>
                      <a:pt x="7" y="4"/>
                      <a:pt x="7" y="1"/>
                      <a:pt x="9" y="0"/>
                    </a:cubicBezTo>
                    <a:cubicBezTo>
                      <a:pt x="11" y="0"/>
                      <a:pt x="12" y="6"/>
                      <a:pt x="12" y="8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31" name="Freeform 175"/>
              <p:cNvSpPr>
                <a:spLocks/>
              </p:cNvSpPr>
              <p:nvPr/>
            </p:nvSpPr>
            <p:spPr bwMode="auto">
              <a:xfrm>
                <a:off x="2903" y="2890"/>
                <a:ext cx="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cubicBezTo>
                      <a:pt x="0" y="2"/>
                      <a:pt x="0" y="3"/>
                      <a:pt x="0" y="5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32" name="Freeform 176"/>
              <p:cNvSpPr>
                <a:spLocks/>
              </p:cNvSpPr>
              <p:nvPr/>
            </p:nvSpPr>
            <p:spPr bwMode="auto">
              <a:xfrm>
                <a:off x="2811" y="2899"/>
                <a:ext cx="15" cy="1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5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cubicBezTo>
                      <a:pt x="0" y="2"/>
                      <a:pt x="6" y="0"/>
                      <a:pt x="5" y="8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33" name="Freeform 177"/>
              <p:cNvSpPr>
                <a:spLocks/>
              </p:cNvSpPr>
              <p:nvPr/>
            </p:nvSpPr>
            <p:spPr bwMode="auto">
              <a:xfrm>
                <a:off x="2840" y="2923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5"/>
                  </a:cxn>
                  <a:cxn ang="0">
                    <a:pos x="6" y="0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cubicBezTo>
                      <a:pt x="0" y="1"/>
                      <a:pt x="0" y="5"/>
                      <a:pt x="2" y="5"/>
                    </a:cubicBezTo>
                    <a:cubicBezTo>
                      <a:pt x="5" y="5"/>
                      <a:pt x="6" y="2"/>
                      <a:pt x="6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34" name="Freeform 178"/>
              <p:cNvSpPr>
                <a:spLocks/>
              </p:cNvSpPr>
              <p:nvPr/>
            </p:nvSpPr>
            <p:spPr bwMode="auto">
              <a:xfrm>
                <a:off x="2857" y="2952"/>
                <a:ext cx="15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</a:cxnLst>
                <a:rect l="0" t="0" r="r" b="b"/>
                <a:pathLst>
                  <a:path w="6" h="8">
                    <a:moveTo>
                      <a:pt x="0" y="0"/>
                    </a:moveTo>
                    <a:cubicBezTo>
                      <a:pt x="0" y="6"/>
                      <a:pt x="6" y="8"/>
                      <a:pt x="5" y="1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35" name="Freeform 179"/>
              <p:cNvSpPr>
                <a:spLocks/>
              </p:cNvSpPr>
              <p:nvPr/>
            </p:nvSpPr>
            <p:spPr bwMode="auto">
              <a:xfrm>
                <a:off x="2845" y="2986"/>
                <a:ext cx="17" cy="19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0" y="1"/>
                    </a:moveTo>
                    <a:cubicBezTo>
                      <a:pt x="0" y="8"/>
                      <a:pt x="7" y="7"/>
                      <a:pt x="6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36" name="Freeform 180"/>
              <p:cNvSpPr>
                <a:spLocks/>
              </p:cNvSpPr>
              <p:nvPr/>
            </p:nvSpPr>
            <p:spPr bwMode="auto">
              <a:xfrm>
                <a:off x="2915" y="2986"/>
                <a:ext cx="2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4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1"/>
                      <a:pt x="1" y="3"/>
                      <a:pt x="1" y="4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37" name="Freeform 181"/>
              <p:cNvSpPr>
                <a:spLocks/>
              </p:cNvSpPr>
              <p:nvPr/>
            </p:nvSpPr>
            <p:spPr bwMode="auto">
              <a:xfrm>
                <a:off x="2806" y="2967"/>
                <a:ext cx="29" cy="21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5" y="3"/>
                  </a:cxn>
                  <a:cxn ang="0">
                    <a:pos x="8" y="9"/>
                  </a:cxn>
                  <a:cxn ang="0">
                    <a:pos x="12" y="5"/>
                  </a:cxn>
                </a:cxnLst>
                <a:rect l="0" t="0" r="r" b="b"/>
                <a:pathLst>
                  <a:path w="12" h="9">
                    <a:moveTo>
                      <a:pt x="2" y="8"/>
                    </a:moveTo>
                    <a:cubicBezTo>
                      <a:pt x="0" y="6"/>
                      <a:pt x="2" y="0"/>
                      <a:pt x="5" y="3"/>
                    </a:cubicBezTo>
                    <a:cubicBezTo>
                      <a:pt x="7" y="4"/>
                      <a:pt x="6" y="8"/>
                      <a:pt x="8" y="9"/>
                    </a:cubicBezTo>
                    <a:cubicBezTo>
                      <a:pt x="10" y="9"/>
                      <a:pt x="12" y="7"/>
                      <a:pt x="12" y="5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38" name="Freeform 182"/>
              <p:cNvSpPr>
                <a:spLocks/>
              </p:cNvSpPr>
              <p:nvPr/>
            </p:nvSpPr>
            <p:spPr bwMode="auto">
              <a:xfrm>
                <a:off x="2809" y="2933"/>
                <a:ext cx="22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0"/>
                  </a:cxn>
                  <a:cxn ang="0">
                    <a:pos x="8" y="0"/>
                  </a:cxn>
                </a:cxnLst>
                <a:rect l="0" t="0" r="r" b="b"/>
                <a:pathLst>
                  <a:path w="9" h="10">
                    <a:moveTo>
                      <a:pt x="0" y="0"/>
                    </a:moveTo>
                    <a:cubicBezTo>
                      <a:pt x="0" y="3"/>
                      <a:pt x="0" y="10"/>
                      <a:pt x="4" y="10"/>
                    </a:cubicBezTo>
                    <a:cubicBezTo>
                      <a:pt x="9" y="10"/>
                      <a:pt x="8" y="3"/>
                      <a:pt x="8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39" name="Freeform 183"/>
              <p:cNvSpPr>
                <a:spLocks/>
              </p:cNvSpPr>
              <p:nvPr/>
            </p:nvSpPr>
            <p:spPr bwMode="auto">
              <a:xfrm>
                <a:off x="2949" y="2858"/>
                <a:ext cx="17" cy="1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7">
                    <a:moveTo>
                      <a:pt x="6" y="0"/>
                    </a:moveTo>
                    <a:cubicBezTo>
                      <a:pt x="7" y="7"/>
                      <a:pt x="2" y="6"/>
                      <a:pt x="0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40" name="Freeform 184"/>
              <p:cNvSpPr>
                <a:spLocks/>
              </p:cNvSpPr>
              <p:nvPr/>
            </p:nvSpPr>
            <p:spPr bwMode="auto">
              <a:xfrm>
                <a:off x="2970" y="2827"/>
                <a:ext cx="3" cy="1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6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cubicBezTo>
                      <a:pt x="1" y="2"/>
                      <a:pt x="1" y="4"/>
                      <a:pt x="0" y="6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41" name="Freeform 185"/>
              <p:cNvSpPr>
                <a:spLocks/>
              </p:cNvSpPr>
              <p:nvPr/>
            </p:nvSpPr>
            <p:spPr bwMode="auto">
              <a:xfrm>
                <a:off x="2949" y="2885"/>
                <a:ext cx="14" cy="1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6"/>
                  </a:cxn>
                  <a:cxn ang="0">
                    <a:pos x="1" y="2"/>
                  </a:cxn>
                </a:cxnLst>
                <a:rect l="0" t="0" r="r" b="b"/>
                <a:pathLst>
                  <a:path w="6" h="6">
                    <a:moveTo>
                      <a:pt x="5" y="0"/>
                    </a:moveTo>
                    <a:cubicBezTo>
                      <a:pt x="5" y="2"/>
                      <a:pt x="6" y="4"/>
                      <a:pt x="5" y="6"/>
                    </a:cubicBezTo>
                    <a:cubicBezTo>
                      <a:pt x="3" y="6"/>
                      <a:pt x="0" y="4"/>
                      <a:pt x="1" y="2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42" name="Freeform 186"/>
              <p:cNvSpPr>
                <a:spLocks/>
              </p:cNvSpPr>
              <p:nvPr/>
            </p:nvSpPr>
            <p:spPr bwMode="auto">
              <a:xfrm>
                <a:off x="2944" y="2918"/>
                <a:ext cx="22" cy="2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5" y="0"/>
                    </a:moveTo>
                    <a:cubicBezTo>
                      <a:pt x="9" y="7"/>
                      <a:pt x="0" y="8"/>
                      <a:pt x="1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43" name="Freeform 187"/>
              <p:cNvSpPr>
                <a:spLocks/>
              </p:cNvSpPr>
              <p:nvPr/>
            </p:nvSpPr>
            <p:spPr bwMode="auto">
              <a:xfrm>
                <a:off x="2975" y="2899"/>
                <a:ext cx="17" cy="19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3" y="0"/>
                  </a:cxn>
                  <a:cxn ang="0">
                    <a:pos x="0" y="7"/>
                  </a:cxn>
                </a:cxnLst>
                <a:rect l="0" t="0" r="r" b="b"/>
                <a:pathLst>
                  <a:path w="7" h="8">
                    <a:moveTo>
                      <a:pt x="5" y="8"/>
                    </a:moveTo>
                    <a:cubicBezTo>
                      <a:pt x="7" y="6"/>
                      <a:pt x="5" y="2"/>
                      <a:pt x="3" y="0"/>
                    </a:cubicBezTo>
                    <a:cubicBezTo>
                      <a:pt x="1" y="1"/>
                      <a:pt x="1" y="4"/>
                      <a:pt x="0" y="7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44" name="Freeform 188"/>
              <p:cNvSpPr>
                <a:spLocks/>
              </p:cNvSpPr>
              <p:nvPr/>
            </p:nvSpPr>
            <p:spPr bwMode="auto">
              <a:xfrm>
                <a:off x="2949" y="2950"/>
                <a:ext cx="12" cy="1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" y="0"/>
                  </a:cxn>
                </a:cxnLst>
                <a:rect l="0" t="0" r="r" b="b"/>
                <a:pathLst>
                  <a:path w="5" h="8">
                    <a:moveTo>
                      <a:pt x="5" y="0"/>
                    </a:moveTo>
                    <a:cubicBezTo>
                      <a:pt x="5" y="8"/>
                      <a:pt x="0" y="6"/>
                      <a:pt x="1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45" name="Freeform 189"/>
              <p:cNvSpPr>
                <a:spLocks/>
              </p:cNvSpPr>
              <p:nvPr/>
            </p:nvSpPr>
            <p:spPr bwMode="auto">
              <a:xfrm>
                <a:off x="2932" y="3020"/>
                <a:ext cx="17" cy="1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</a:cxnLst>
                <a:rect l="0" t="0" r="r" b="b"/>
                <a:pathLst>
                  <a:path w="7" h="7">
                    <a:moveTo>
                      <a:pt x="4" y="0"/>
                    </a:moveTo>
                    <a:cubicBezTo>
                      <a:pt x="7" y="6"/>
                      <a:pt x="0" y="7"/>
                      <a:pt x="0" y="1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46" name="Freeform 190"/>
              <p:cNvSpPr>
                <a:spLocks/>
              </p:cNvSpPr>
              <p:nvPr/>
            </p:nvSpPr>
            <p:spPr bwMode="auto">
              <a:xfrm>
                <a:off x="2862" y="3020"/>
                <a:ext cx="12" cy="1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7"/>
                  </a:cxn>
                  <a:cxn ang="0">
                    <a:pos x="4" y="0"/>
                  </a:cxn>
                </a:cxnLst>
                <a:rect l="0" t="0" r="r" b="b"/>
                <a:pathLst>
                  <a:path w="5" h="7">
                    <a:moveTo>
                      <a:pt x="0" y="1"/>
                    </a:moveTo>
                    <a:cubicBezTo>
                      <a:pt x="0" y="3"/>
                      <a:pt x="0" y="7"/>
                      <a:pt x="3" y="7"/>
                    </a:cubicBezTo>
                    <a:cubicBezTo>
                      <a:pt x="5" y="6"/>
                      <a:pt x="4" y="2"/>
                      <a:pt x="4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47" name="Freeform 191"/>
              <p:cNvSpPr>
                <a:spLocks/>
              </p:cNvSpPr>
              <p:nvPr/>
            </p:nvSpPr>
            <p:spPr bwMode="auto">
              <a:xfrm>
                <a:off x="2814" y="3000"/>
                <a:ext cx="31" cy="32"/>
              </a:xfrm>
              <a:custGeom>
                <a:avLst/>
                <a:gdLst/>
                <a:ahLst/>
                <a:cxnLst>
                  <a:cxn ang="0">
                    <a:pos x="1" y="8"/>
                  </a:cxn>
                  <a:cxn ang="0">
                    <a:pos x="2" y="2"/>
                  </a:cxn>
                  <a:cxn ang="0">
                    <a:pos x="5" y="8"/>
                  </a:cxn>
                  <a:cxn ang="0">
                    <a:pos x="11" y="10"/>
                  </a:cxn>
                  <a:cxn ang="0">
                    <a:pos x="13" y="2"/>
                  </a:cxn>
                </a:cxnLst>
                <a:rect l="0" t="0" r="r" b="b"/>
                <a:pathLst>
                  <a:path w="13" h="13">
                    <a:moveTo>
                      <a:pt x="1" y="8"/>
                    </a:moveTo>
                    <a:cubicBezTo>
                      <a:pt x="1" y="7"/>
                      <a:pt x="0" y="2"/>
                      <a:pt x="2" y="2"/>
                    </a:cubicBezTo>
                    <a:cubicBezTo>
                      <a:pt x="5" y="0"/>
                      <a:pt x="4" y="7"/>
                      <a:pt x="5" y="8"/>
                    </a:cubicBezTo>
                    <a:cubicBezTo>
                      <a:pt x="6" y="11"/>
                      <a:pt x="8" y="13"/>
                      <a:pt x="11" y="10"/>
                    </a:cubicBezTo>
                    <a:cubicBezTo>
                      <a:pt x="12" y="7"/>
                      <a:pt x="11" y="4"/>
                      <a:pt x="13" y="2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48" name="Freeform 192"/>
              <p:cNvSpPr>
                <a:spLocks/>
              </p:cNvSpPr>
              <p:nvPr/>
            </p:nvSpPr>
            <p:spPr bwMode="auto">
              <a:xfrm>
                <a:off x="2814" y="3037"/>
                <a:ext cx="17" cy="2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2"/>
                  </a:cxn>
                  <a:cxn ang="0">
                    <a:pos x="7" y="7"/>
                  </a:cxn>
                </a:cxnLst>
                <a:rect l="0" t="0" r="r" b="b"/>
                <a:pathLst>
                  <a:path w="7" h="10">
                    <a:moveTo>
                      <a:pt x="0" y="10"/>
                    </a:moveTo>
                    <a:cubicBezTo>
                      <a:pt x="1" y="8"/>
                      <a:pt x="0" y="3"/>
                      <a:pt x="2" y="2"/>
                    </a:cubicBezTo>
                    <a:cubicBezTo>
                      <a:pt x="6" y="0"/>
                      <a:pt x="7" y="5"/>
                      <a:pt x="7" y="7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49" name="Freeform 193"/>
              <p:cNvSpPr>
                <a:spLocks/>
              </p:cNvSpPr>
              <p:nvPr/>
            </p:nvSpPr>
            <p:spPr bwMode="auto">
              <a:xfrm>
                <a:off x="2847" y="3056"/>
                <a:ext cx="10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5"/>
                  </a:cxn>
                  <a:cxn ang="0">
                    <a:pos x="3" y="0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cubicBezTo>
                      <a:pt x="0" y="2"/>
                      <a:pt x="0" y="4"/>
                      <a:pt x="1" y="5"/>
                    </a:cubicBezTo>
                    <a:cubicBezTo>
                      <a:pt x="3" y="5"/>
                      <a:pt x="4" y="2"/>
                      <a:pt x="3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50" name="Freeform 194"/>
              <p:cNvSpPr>
                <a:spLocks/>
              </p:cNvSpPr>
              <p:nvPr/>
            </p:nvSpPr>
            <p:spPr bwMode="auto">
              <a:xfrm>
                <a:off x="2903" y="3056"/>
                <a:ext cx="5" cy="1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5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4"/>
                      <a:pt x="1" y="5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51" name="Freeform 195"/>
              <p:cNvSpPr>
                <a:spLocks/>
              </p:cNvSpPr>
              <p:nvPr/>
            </p:nvSpPr>
            <p:spPr bwMode="auto">
              <a:xfrm>
                <a:off x="2828" y="3090"/>
                <a:ext cx="15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8"/>
                  </a:cxn>
                  <a:cxn ang="0">
                    <a:pos x="6" y="1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cubicBezTo>
                      <a:pt x="0" y="2"/>
                      <a:pt x="0" y="7"/>
                      <a:pt x="2" y="8"/>
                    </a:cubicBezTo>
                    <a:cubicBezTo>
                      <a:pt x="5" y="9"/>
                      <a:pt x="6" y="4"/>
                      <a:pt x="6" y="1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52" name="Freeform 196"/>
              <p:cNvSpPr>
                <a:spLocks/>
              </p:cNvSpPr>
              <p:nvPr/>
            </p:nvSpPr>
            <p:spPr bwMode="auto">
              <a:xfrm>
                <a:off x="2925" y="3090"/>
                <a:ext cx="1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53" name="Freeform 197"/>
              <p:cNvSpPr>
                <a:spLocks/>
              </p:cNvSpPr>
              <p:nvPr/>
            </p:nvSpPr>
            <p:spPr bwMode="auto">
              <a:xfrm>
                <a:off x="2876" y="3160"/>
                <a:ext cx="22" cy="1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4" y="7"/>
                  </a:cxn>
                  <a:cxn ang="0">
                    <a:pos x="7" y="0"/>
                  </a:cxn>
                </a:cxnLst>
                <a:rect l="0" t="0" r="r" b="b"/>
                <a:pathLst>
                  <a:path w="9" h="7">
                    <a:moveTo>
                      <a:pt x="1" y="1"/>
                    </a:moveTo>
                    <a:cubicBezTo>
                      <a:pt x="0" y="4"/>
                      <a:pt x="1" y="7"/>
                      <a:pt x="4" y="7"/>
                    </a:cubicBezTo>
                    <a:cubicBezTo>
                      <a:pt x="9" y="7"/>
                      <a:pt x="8" y="3"/>
                      <a:pt x="7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54" name="Freeform 198"/>
              <p:cNvSpPr>
                <a:spLocks/>
              </p:cNvSpPr>
              <p:nvPr/>
            </p:nvSpPr>
            <p:spPr bwMode="auto">
              <a:xfrm>
                <a:off x="2941" y="3162"/>
                <a:ext cx="3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1"/>
                      <a:pt x="0" y="2"/>
                      <a:pt x="1" y="3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55" name="Freeform 199"/>
              <p:cNvSpPr>
                <a:spLocks/>
              </p:cNvSpPr>
              <p:nvPr/>
            </p:nvSpPr>
            <p:spPr bwMode="auto">
              <a:xfrm>
                <a:off x="2893" y="3198"/>
                <a:ext cx="3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4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1" y="2"/>
                      <a:pt x="1" y="3"/>
                      <a:pt x="1" y="4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56" name="Freeform 200"/>
              <p:cNvSpPr>
                <a:spLocks/>
              </p:cNvSpPr>
              <p:nvPr/>
            </p:nvSpPr>
            <p:spPr bwMode="auto">
              <a:xfrm>
                <a:off x="2823" y="3181"/>
                <a:ext cx="51" cy="3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" y="3"/>
                  </a:cxn>
                  <a:cxn ang="0">
                    <a:pos x="11" y="8"/>
                  </a:cxn>
                  <a:cxn ang="0">
                    <a:pos x="15" y="0"/>
                  </a:cxn>
                  <a:cxn ang="0">
                    <a:pos x="21" y="9"/>
                  </a:cxn>
                </a:cxnLst>
                <a:rect l="0" t="0" r="r" b="b"/>
                <a:pathLst>
                  <a:path w="21" h="13">
                    <a:moveTo>
                      <a:pt x="0" y="8"/>
                    </a:moveTo>
                    <a:cubicBezTo>
                      <a:pt x="0" y="6"/>
                      <a:pt x="0" y="1"/>
                      <a:pt x="3" y="3"/>
                    </a:cubicBezTo>
                    <a:cubicBezTo>
                      <a:pt x="6" y="4"/>
                      <a:pt x="6" y="13"/>
                      <a:pt x="11" y="8"/>
                    </a:cubicBezTo>
                    <a:cubicBezTo>
                      <a:pt x="13" y="6"/>
                      <a:pt x="11" y="0"/>
                      <a:pt x="15" y="0"/>
                    </a:cubicBezTo>
                    <a:cubicBezTo>
                      <a:pt x="18" y="0"/>
                      <a:pt x="20" y="7"/>
                      <a:pt x="21" y="9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57" name="Freeform 201"/>
              <p:cNvSpPr>
                <a:spLocks/>
              </p:cNvSpPr>
              <p:nvPr/>
            </p:nvSpPr>
            <p:spPr bwMode="auto">
              <a:xfrm>
                <a:off x="2823" y="3210"/>
                <a:ext cx="39" cy="3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" y="4"/>
                  </a:cxn>
                  <a:cxn ang="0">
                    <a:pos x="7" y="8"/>
                  </a:cxn>
                  <a:cxn ang="0">
                    <a:pos x="14" y="11"/>
                  </a:cxn>
                  <a:cxn ang="0">
                    <a:pos x="15" y="1"/>
                  </a:cxn>
                </a:cxnLst>
                <a:rect l="0" t="0" r="r" b="b"/>
                <a:pathLst>
                  <a:path w="16" h="14">
                    <a:moveTo>
                      <a:pt x="0" y="13"/>
                    </a:moveTo>
                    <a:cubicBezTo>
                      <a:pt x="1" y="10"/>
                      <a:pt x="0" y="5"/>
                      <a:pt x="1" y="4"/>
                    </a:cubicBezTo>
                    <a:cubicBezTo>
                      <a:pt x="4" y="0"/>
                      <a:pt x="5" y="5"/>
                      <a:pt x="7" y="8"/>
                    </a:cubicBezTo>
                    <a:cubicBezTo>
                      <a:pt x="8" y="10"/>
                      <a:pt x="11" y="14"/>
                      <a:pt x="14" y="11"/>
                    </a:cubicBezTo>
                    <a:cubicBezTo>
                      <a:pt x="16" y="9"/>
                      <a:pt x="15" y="4"/>
                      <a:pt x="15" y="1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58" name="Freeform 202"/>
              <p:cNvSpPr>
                <a:spLocks/>
              </p:cNvSpPr>
              <p:nvPr/>
            </p:nvSpPr>
            <p:spPr bwMode="auto">
              <a:xfrm>
                <a:off x="2826" y="3249"/>
                <a:ext cx="48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1"/>
                  </a:cxn>
                  <a:cxn ang="0">
                    <a:pos x="8" y="1"/>
                  </a:cxn>
                  <a:cxn ang="0">
                    <a:pos x="14" y="10"/>
                  </a:cxn>
                  <a:cxn ang="0">
                    <a:pos x="20" y="0"/>
                  </a:cxn>
                </a:cxnLst>
                <a:rect l="0" t="0" r="r" b="b"/>
                <a:pathLst>
                  <a:path w="20" h="11">
                    <a:moveTo>
                      <a:pt x="0" y="0"/>
                    </a:moveTo>
                    <a:cubicBezTo>
                      <a:pt x="0" y="3"/>
                      <a:pt x="0" y="11"/>
                      <a:pt x="4" y="11"/>
                    </a:cubicBezTo>
                    <a:cubicBezTo>
                      <a:pt x="8" y="11"/>
                      <a:pt x="8" y="3"/>
                      <a:pt x="8" y="1"/>
                    </a:cubicBezTo>
                    <a:cubicBezTo>
                      <a:pt x="11" y="3"/>
                      <a:pt x="10" y="10"/>
                      <a:pt x="14" y="10"/>
                    </a:cubicBezTo>
                    <a:cubicBezTo>
                      <a:pt x="19" y="11"/>
                      <a:pt x="20" y="4"/>
                      <a:pt x="20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59" name="Freeform 203"/>
              <p:cNvSpPr>
                <a:spLocks/>
              </p:cNvSpPr>
              <p:nvPr/>
            </p:nvSpPr>
            <p:spPr bwMode="auto">
              <a:xfrm>
                <a:off x="2826" y="3273"/>
                <a:ext cx="65" cy="3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5" y="16"/>
                  </a:cxn>
                  <a:cxn ang="0">
                    <a:pos x="9" y="6"/>
                  </a:cxn>
                  <a:cxn ang="0">
                    <a:pos x="19" y="14"/>
                  </a:cxn>
                  <a:cxn ang="0">
                    <a:pos x="24" y="0"/>
                  </a:cxn>
                </a:cxnLst>
                <a:rect l="0" t="0" r="r" b="b"/>
                <a:pathLst>
                  <a:path w="27" h="16">
                    <a:moveTo>
                      <a:pt x="0" y="6"/>
                    </a:moveTo>
                    <a:cubicBezTo>
                      <a:pt x="1" y="9"/>
                      <a:pt x="1" y="16"/>
                      <a:pt x="5" y="16"/>
                    </a:cubicBezTo>
                    <a:cubicBezTo>
                      <a:pt x="9" y="16"/>
                      <a:pt x="9" y="9"/>
                      <a:pt x="9" y="6"/>
                    </a:cubicBezTo>
                    <a:cubicBezTo>
                      <a:pt x="12" y="10"/>
                      <a:pt x="13" y="16"/>
                      <a:pt x="19" y="14"/>
                    </a:cubicBezTo>
                    <a:cubicBezTo>
                      <a:pt x="23" y="12"/>
                      <a:pt x="27" y="1"/>
                      <a:pt x="24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60" name="Freeform 204"/>
              <p:cNvSpPr>
                <a:spLocks/>
              </p:cNvSpPr>
              <p:nvPr/>
            </p:nvSpPr>
            <p:spPr bwMode="auto">
              <a:xfrm>
                <a:off x="2828" y="3311"/>
                <a:ext cx="51" cy="39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14"/>
                  </a:cxn>
                  <a:cxn ang="0">
                    <a:pos x="9" y="4"/>
                  </a:cxn>
                  <a:cxn ang="0">
                    <a:pos x="15" y="13"/>
                  </a:cxn>
                  <a:cxn ang="0">
                    <a:pos x="21" y="0"/>
                  </a:cxn>
                </a:cxnLst>
                <a:rect l="0" t="0" r="r" b="b"/>
                <a:pathLst>
                  <a:path w="21" h="16">
                    <a:moveTo>
                      <a:pt x="0" y="1"/>
                    </a:moveTo>
                    <a:cubicBezTo>
                      <a:pt x="0" y="4"/>
                      <a:pt x="0" y="13"/>
                      <a:pt x="3" y="14"/>
                    </a:cubicBezTo>
                    <a:cubicBezTo>
                      <a:pt x="8" y="16"/>
                      <a:pt x="8" y="7"/>
                      <a:pt x="9" y="4"/>
                    </a:cubicBezTo>
                    <a:cubicBezTo>
                      <a:pt x="10" y="7"/>
                      <a:pt x="12" y="14"/>
                      <a:pt x="15" y="13"/>
                    </a:cubicBezTo>
                    <a:cubicBezTo>
                      <a:pt x="20" y="13"/>
                      <a:pt x="21" y="4"/>
                      <a:pt x="21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61" name="Freeform 205"/>
              <p:cNvSpPr>
                <a:spLocks/>
              </p:cNvSpPr>
              <p:nvPr/>
            </p:nvSpPr>
            <p:spPr bwMode="auto">
              <a:xfrm>
                <a:off x="2886" y="3338"/>
                <a:ext cx="19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7" y="0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cubicBezTo>
                      <a:pt x="2" y="1"/>
                      <a:pt x="1" y="6"/>
                      <a:pt x="4" y="6"/>
                    </a:cubicBezTo>
                    <a:cubicBezTo>
                      <a:pt x="7" y="6"/>
                      <a:pt x="8" y="2"/>
                      <a:pt x="7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62" name="Freeform 206"/>
              <p:cNvSpPr>
                <a:spLocks/>
              </p:cNvSpPr>
              <p:nvPr/>
            </p:nvSpPr>
            <p:spPr bwMode="auto">
              <a:xfrm>
                <a:off x="2920" y="3304"/>
                <a:ext cx="1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cubicBezTo>
                      <a:pt x="0" y="1"/>
                      <a:pt x="0" y="3"/>
                      <a:pt x="0" y="4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63" name="Freeform 207"/>
              <p:cNvSpPr>
                <a:spLocks/>
              </p:cNvSpPr>
              <p:nvPr/>
            </p:nvSpPr>
            <p:spPr bwMode="auto">
              <a:xfrm>
                <a:off x="2903" y="3266"/>
                <a:ext cx="2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4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2"/>
                      <a:pt x="0" y="3"/>
                      <a:pt x="1" y="4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64" name="Freeform 208"/>
              <p:cNvSpPr>
                <a:spLocks/>
              </p:cNvSpPr>
              <p:nvPr/>
            </p:nvSpPr>
            <p:spPr bwMode="auto">
              <a:xfrm>
                <a:off x="2876" y="3232"/>
                <a:ext cx="3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5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1"/>
                      <a:pt x="0" y="3"/>
                      <a:pt x="1" y="5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65" name="Freeform 209"/>
              <p:cNvSpPr>
                <a:spLocks/>
              </p:cNvSpPr>
              <p:nvPr/>
            </p:nvSpPr>
            <p:spPr bwMode="auto">
              <a:xfrm>
                <a:off x="2920" y="3215"/>
                <a:ext cx="38" cy="48"/>
              </a:xfrm>
              <a:custGeom>
                <a:avLst/>
                <a:gdLst/>
                <a:ahLst/>
                <a:cxnLst>
                  <a:cxn ang="0">
                    <a:pos x="15" y="7"/>
                  </a:cxn>
                  <a:cxn ang="0">
                    <a:pos x="12" y="2"/>
                  </a:cxn>
                  <a:cxn ang="0">
                    <a:pos x="10" y="8"/>
                  </a:cxn>
                  <a:cxn ang="0">
                    <a:pos x="1" y="2"/>
                  </a:cxn>
                  <a:cxn ang="0">
                    <a:pos x="0" y="3"/>
                  </a:cxn>
                </a:cxnLst>
                <a:rect l="0" t="0" r="r" b="b"/>
                <a:pathLst>
                  <a:path w="16" h="20">
                    <a:moveTo>
                      <a:pt x="15" y="7"/>
                    </a:moveTo>
                    <a:cubicBezTo>
                      <a:pt x="16" y="5"/>
                      <a:pt x="15" y="0"/>
                      <a:pt x="12" y="2"/>
                    </a:cubicBezTo>
                    <a:cubicBezTo>
                      <a:pt x="9" y="3"/>
                      <a:pt x="10" y="6"/>
                      <a:pt x="10" y="8"/>
                    </a:cubicBezTo>
                    <a:cubicBezTo>
                      <a:pt x="10" y="20"/>
                      <a:pt x="4" y="4"/>
                      <a:pt x="1" y="2"/>
                    </a:cubicBezTo>
                    <a:cubicBezTo>
                      <a:pt x="0" y="2"/>
                      <a:pt x="0" y="3"/>
                      <a:pt x="0" y="3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66" name="Freeform 210"/>
              <p:cNvSpPr>
                <a:spLocks/>
              </p:cNvSpPr>
              <p:nvPr/>
            </p:nvSpPr>
            <p:spPr bwMode="auto">
              <a:xfrm>
                <a:off x="2944" y="3198"/>
                <a:ext cx="5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4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0" y="0"/>
                      <a:pt x="0" y="2"/>
                      <a:pt x="1" y="4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67" name="Freeform 211"/>
              <p:cNvSpPr>
                <a:spLocks/>
              </p:cNvSpPr>
              <p:nvPr/>
            </p:nvSpPr>
            <p:spPr bwMode="auto">
              <a:xfrm>
                <a:off x="2963" y="3145"/>
                <a:ext cx="3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0" y="3"/>
                      <a:pt x="1" y="7"/>
                      <a:pt x="0" y="1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68" name="Freeform 212"/>
              <p:cNvSpPr>
                <a:spLocks/>
              </p:cNvSpPr>
              <p:nvPr/>
            </p:nvSpPr>
            <p:spPr bwMode="auto">
              <a:xfrm>
                <a:off x="2929" y="3107"/>
                <a:ext cx="41" cy="45"/>
              </a:xfrm>
              <a:custGeom>
                <a:avLst/>
                <a:gdLst/>
                <a:ahLst/>
                <a:cxnLst>
                  <a:cxn ang="0">
                    <a:pos x="17" y="7"/>
                  </a:cxn>
                  <a:cxn ang="0">
                    <a:pos x="14" y="0"/>
                  </a:cxn>
                  <a:cxn ang="0">
                    <a:pos x="12" y="15"/>
                  </a:cxn>
                  <a:cxn ang="0">
                    <a:pos x="6" y="1"/>
                  </a:cxn>
                  <a:cxn ang="0">
                    <a:pos x="3" y="19"/>
                  </a:cxn>
                </a:cxnLst>
                <a:rect l="0" t="0" r="r" b="b"/>
                <a:pathLst>
                  <a:path w="17" h="19">
                    <a:moveTo>
                      <a:pt x="17" y="7"/>
                    </a:moveTo>
                    <a:cubicBezTo>
                      <a:pt x="17" y="5"/>
                      <a:pt x="17" y="0"/>
                      <a:pt x="14" y="0"/>
                    </a:cubicBezTo>
                    <a:cubicBezTo>
                      <a:pt x="10" y="5"/>
                      <a:pt x="15" y="10"/>
                      <a:pt x="12" y="15"/>
                    </a:cubicBezTo>
                    <a:cubicBezTo>
                      <a:pt x="9" y="11"/>
                      <a:pt x="9" y="4"/>
                      <a:pt x="6" y="1"/>
                    </a:cubicBezTo>
                    <a:cubicBezTo>
                      <a:pt x="1" y="4"/>
                      <a:pt x="0" y="15"/>
                      <a:pt x="3" y="19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69" name="Freeform 213"/>
              <p:cNvSpPr>
                <a:spLocks/>
              </p:cNvSpPr>
              <p:nvPr/>
            </p:nvSpPr>
            <p:spPr bwMode="auto">
              <a:xfrm>
                <a:off x="2946" y="3066"/>
                <a:ext cx="32" cy="2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9" y="1"/>
                  </a:cxn>
                  <a:cxn ang="0">
                    <a:pos x="5" y="12"/>
                  </a:cxn>
                  <a:cxn ang="0">
                    <a:pos x="0" y="0"/>
                  </a:cxn>
                </a:cxnLst>
                <a:rect l="0" t="0" r="r" b="b"/>
                <a:pathLst>
                  <a:path w="13" h="12">
                    <a:moveTo>
                      <a:pt x="13" y="10"/>
                    </a:moveTo>
                    <a:cubicBezTo>
                      <a:pt x="13" y="8"/>
                      <a:pt x="13" y="1"/>
                      <a:pt x="9" y="1"/>
                    </a:cubicBezTo>
                    <a:cubicBezTo>
                      <a:pt x="6" y="1"/>
                      <a:pt x="6" y="10"/>
                      <a:pt x="5" y="12"/>
                    </a:cubicBezTo>
                    <a:cubicBezTo>
                      <a:pt x="3" y="9"/>
                      <a:pt x="2" y="4"/>
                      <a:pt x="0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70" name="Freeform 214"/>
              <p:cNvSpPr>
                <a:spLocks/>
              </p:cNvSpPr>
              <p:nvPr/>
            </p:nvSpPr>
            <p:spPr bwMode="auto">
              <a:xfrm>
                <a:off x="2929" y="3029"/>
                <a:ext cx="51" cy="41"/>
              </a:xfrm>
              <a:custGeom>
                <a:avLst/>
                <a:gdLst/>
                <a:ahLst/>
                <a:cxnLst>
                  <a:cxn ang="0">
                    <a:pos x="21" y="10"/>
                  </a:cxn>
                  <a:cxn ang="0">
                    <a:pos x="14" y="1"/>
                  </a:cxn>
                  <a:cxn ang="0">
                    <a:pos x="12" y="9"/>
                  </a:cxn>
                  <a:cxn ang="0">
                    <a:pos x="2" y="3"/>
                  </a:cxn>
                  <a:cxn ang="0">
                    <a:pos x="2" y="17"/>
                  </a:cxn>
                </a:cxnLst>
                <a:rect l="0" t="0" r="r" b="b"/>
                <a:pathLst>
                  <a:path w="21" h="17">
                    <a:moveTo>
                      <a:pt x="21" y="10"/>
                    </a:moveTo>
                    <a:cubicBezTo>
                      <a:pt x="20" y="8"/>
                      <a:pt x="17" y="0"/>
                      <a:pt x="14" y="1"/>
                    </a:cubicBezTo>
                    <a:cubicBezTo>
                      <a:pt x="11" y="1"/>
                      <a:pt x="12" y="7"/>
                      <a:pt x="12" y="9"/>
                    </a:cubicBezTo>
                    <a:cubicBezTo>
                      <a:pt x="8" y="10"/>
                      <a:pt x="5" y="5"/>
                      <a:pt x="2" y="3"/>
                    </a:cubicBezTo>
                    <a:cubicBezTo>
                      <a:pt x="0" y="7"/>
                      <a:pt x="0" y="13"/>
                      <a:pt x="2" y="17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671" name="Freeform 215"/>
              <p:cNvSpPr>
                <a:spLocks/>
              </p:cNvSpPr>
              <p:nvPr/>
            </p:nvSpPr>
            <p:spPr bwMode="auto">
              <a:xfrm>
                <a:off x="2956" y="3000"/>
                <a:ext cx="24" cy="3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10"/>
                  </a:cxn>
                  <a:cxn ang="0">
                    <a:pos x="0" y="0"/>
                  </a:cxn>
                </a:cxnLst>
                <a:rect l="0" t="0" r="r" b="b"/>
                <a:pathLst>
                  <a:path w="10" h="13">
                    <a:moveTo>
                      <a:pt x="7" y="0"/>
                    </a:moveTo>
                    <a:cubicBezTo>
                      <a:pt x="8" y="3"/>
                      <a:pt x="10" y="9"/>
                      <a:pt x="7" y="10"/>
                    </a:cubicBezTo>
                    <a:cubicBezTo>
                      <a:pt x="2" y="13"/>
                      <a:pt x="0" y="3"/>
                      <a:pt x="0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03672" name="Freeform 216"/>
            <p:cNvSpPr>
              <a:spLocks/>
            </p:cNvSpPr>
            <p:nvPr/>
          </p:nvSpPr>
          <p:spPr bwMode="auto">
            <a:xfrm>
              <a:off x="2949" y="2964"/>
              <a:ext cx="29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9" y="10"/>
                </a:cxn>
                <a:cxn ang="0">
                  <a:pos x="0" y="0"/>
                </a:cxn>
              </a:cxnLst>
              <a:rect l="0" t="0" r="r" b="b"/>
              <a:pathLst>
                <a:path w="12" h="13">
                  <a:moveTo>
                    <a:pt x="10" y="0"/>
                  </a:moveTo>
                  <a:cubicBezTo>
                    <a:pt x="9" y="3"/>
                    <a:pt x="12" y="9"/>
                    <a:pt x="9" y="10"/>
                  </a:cubicBezTo>
                  <a:cubicBezTo>
                    <a:pt x="3" y="13"/>
                    <a:pt x="1" y="3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B3437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3673" name="Freeform 217"/>
            <p:cNvSpPr>
              <a:spLocks/>
            </p:cNvSpPr>
            <p:nvPr/>
          </p:nvSpPr>
          <p:spPr bwMode="auto">
            <a:xfrm>
              <a:off x="2847" y="3128"/>
              <a:ext cx="13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5" y="0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0" y="7"/>
                    <a:pt x="4" y="5"/>
                  </a:cubicBezTo>
                  <a:cubicBezTo>
                    <a:pt x="5" y="4"/>
                    <a:pt x="5" y="1"/>
                    <a:pt x="5" y="0"/>
                  </a:cubicBezTo>
                </a:path>
              </a:pathLst>
            </a:custGeom>
            <a:noFill/>
            <a:ln w="15875" cap="flat">
              <a:solidFill>
                <a:srgbClr val="B3437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3674" name="Freeform 218"/>
            <p:cNvSpPr>
              <a:spLocks/>
            </p:cNvSpPr>
            <p:nvPr/>
          </p:nvSpPr>
          <p:spPr bwMode="auto">
            <a:xfrm>
              <a:off x="2872" y="3128"/>
              <a:ext cx="2" cy="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5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cubicBezTo>
                    <a:pt x="0" y="2"/>
                    <a:pt x="1" y="3"/>
                    <a:pt x="1" y="5"/>
                  </a:cubicBezTo>
                </a:path>
              </a:pathLst>
            </a:custGeom>
            <a:noFill/>
            <a:ln w="15875" cap="flat">
              <a:solidFill>
                <a:srgbClr val="B3437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3675" name="Freeform 219"/>
            <p:cNvSpPr>
              <a:spLocks/>
            </p:cNvSpPr>
            <p:nvPr/>
          </p:nvSpPr>
          <p:spPr bwMode="auto">
            <a:xfrm>
              <a:off x="2814" y="3111"/>
              <a:ext cx="24" cy="2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8"/>
                </a:cxn>
                <a:cxn ang="0">
                  <a:pos x="7" y="0"/>
                </a:cxn>
              </a:cxnLst>
              <a:rect l="0" t="0" r="r" b="b"/>
              <a:pathLst>
                <a:path w="10" h="8">
                  <a:moveTo>
                    <a:pt x="2" y="0"/>
                  </a:moveTo>
                  <a:cubicBezTo>
                    <a:pt x="0" y="3"/>
                    <a:pt x="2" y="8"/>
                    <a:pt x="5" y="8"/>
                  </a:cubicBezTo>
                  <a:cubicBezTo>
                    <a:pt x="10" y="8"/>
                    <a:pt x="8" y="3"/>
                    <a:pt x="7" y="0"/>
                  </a:cubicBezTo>
                </a:path>
              </a:pathLst>
            </a:custGeom>
            <a:noFill/>
            <a:ln w="15875" cap="flat">
              <a:solidFill>
                <a:srgbClr val="B3437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3676" name="Freeform 220"/>
            <p:cNvSpPr>
              <a:spLocks/>
            </p:cNvSpPr>
            <p:nvPr/>
          </p:nvSpPr>
          <p:spPr bwMode="auto">
            <a:xfrm>
              <a:off x="1514" y="1636"/>
              <a:ext cx="2734" cy="1784"/>
            </a:xfrm>
            <a:custGeom>
              <a:avLst/>
              <a:gdLst/>
              <a:ahLst/>
              <a:cxnLst>
                <a:cxn ang="0">
                  <a:pos x="623" y="580"/>
                </a:cxn>
                <a:cxn ang="0">
                  <a:pos x="628" y="514"/>
                </a:cxn>
                <a:cxn ang="0">
                  <a:pos x="626" y="441"/>
                </a:cxn>
                <a:cxn ang="0">
                  <a:pos x="579" y="372"/>
                </a:cxn>
                <a:cxn ang="0">
                  <a:pos x="574" y="317"/>
                </a:cxn>
                <a:cxn ang="0">
                  <a:pos x="580" y="267"/>
                </a:cxn>
                <a:cxn ang="0">
                  <a:pos x="598" y="213"/>
                </a:cxn>
                <a:cxn ang="0">
                  <a:pos x="613" y="168"/>
                </a:cxn>
                <a:cxn ang="0">
                  <a:pos x="623" y="138"/>
                </a:cxn>
                <a:cxn ang="0">
                  <a:pos x="642" y="90"/>
                </a:cxn>
                <a:cxn ang="0">
                  <a:pos x="663" y="55"/>
                </a:cxn>
                <a:cxn ang="0">
                  <a:pos x="680" y="41"/>
                </a:cxn>
                <a:cxn ang="0">
                  <a:pos x="777" y="32"/>
                </a:cxn>
                <a:cxn ang="0">
                  <a:pos x="1001" y="42"/>
                </a:cxn>
                <a:cxn ang="0">
                  <a:pos x="1057" y="136"/>
                </a:cxn>
                <a:cxn ang="0">
                  <a:pos x="1069" y="152"/>
                </a:cxn>
                <a:cxn ang="0">
                  <a:pos x="1075" y="184"/>
                </a:cxn>
                <a:cxn ang="0">
                  <a:pos x="1032" y="14"/>
                </a:cxn>
                <a:cxn ang="0">
                  <a:pos x="791" y="22"/>
                </a:cxn>
                <a:cxn ang="0">
                  <a:pos x="673" y="12"/>
                </a:cxn>
                <a:cxn ang="0">
                  <a:pos x="641" y="10"/>
                </a:cxn>
                <a:cxn ang="0">
                  <a:pos x="621" y="4"/>
                </a:cxn>
                <a:cxn ang="0">
                  <a:pos x="596" y="1"/>
                </a:cxn>
                <a:cxn ang="0">
                  <a:pos x="580" y="0"/>
                </a:cxn>
                <a:cxn ang="0">
                  <a:pos x="565" y="3"/>
                </a:cxn>
                <a:cxn ang="0">
                  <a:pos x="546" y="9"/>
                </a:cxn>
                <a:cxn ang="0">
                  <a:pos x="529" y="3"/>
                </a:cxn>
                <a:cxn ang="0">
                  <a:pos x="505" y="6"/>
                </a:cxn>
                <a:cxn ang="0">
                  <a:pos x="485" y="14"/>
                </a:cxn>
                <a:cxn ang="0">
                  <a:pos x="460" y="15"/>
                </a:cxn>
                <a:cxn ang="0">
                  <a:pos x="423" y="16"/>
                </a:cxn>
                <a:cxn ang="0">
                  <a:pos x="195" y="21"/>
                </a:cxn>
                <a:cxn ang="0">
                  <a:pos x="40" y="158"/>
                </a:cxn>
                <a:cxn ang="0">
                  <a:pos x="68" y="156"/>
                </a:cxn>
                <a:cxn ang="0">
                  <a:pos x="73" y="146"/>
                </a:cxn>
                <a:cxn ang="0">
                  <a:pos x="86" y="44"/>
                </a:cxn>
                <a:cxn ang="0">
                  <a:pos x="317" y="49"/>
                </a:cxn>
                <a:cxn ang="0">
                  <a:pos x="452" y="40"/>
                </a:cxn>
                <a:cxn ang="0">
                  <a:pos x="465" y="55"/>
                </a:cxn>
                <a:cxn ang="0">
                  <a:pos x="479" y="63"/>
                </a:cxn>
                <a:cxn ang="0">
                  <a:pos x="492" y="83"/>
                </a:cxn>
                <a:cxn ang="0">
                  <a:pos x="507" y="102"/>
                </a:cxn>
                <a:cxn ang="0">
                  <a:pos x="518" y="131"/>
                </a:cxn>
                <a:cxn ang="0">
                  <a:pos x="524" y="155"/>
                </a:cxn>
                <a:cxn ang="0">
                  <a:pos x="528" y="182"/>
                </a:cxn>
                <a:cxn ang="0">
                  <a:pos x="547" y="213"/>
                </a:cxn>
                <a:cxn ang="0">
                  <a:pos x="553" y="251"/>
                </a:cxn>
                <a:cxn ang="0">
                  <a:pos x="557" y="294"/>
                </a:cxn>
                <a:cxn ang="0">
                  <a:pos x="553" y="349"/>
                </a:cxn>
                <a:cxn ang="0">
                  <a:pos x="529" y="443"/>
                </a:cxn>
                <a:cxn ang="0">
                  <a:pos x="502" y="490"/>
                </a:cxn>
                <a:cxn ang="0">
                  <a:pos x="506" y="563"/>
                </a:cxn>
                <a:cxn ang="0">
                  <a:pos x="519" y="626"/>
                </a:cxn>
                <a:cxn ang="0">
                  <a:pos x="522" y="700"/>
                </a:cxn>
                <a:cxn ang="0">
                  <a:pos x="566" y="730"/>
                </a:cxn>
                <a:cxn ang="0">
                  <a:pos x="613" y="713"/>
                </a:cxn>
                <a:cxn ang="0">
                  <a:pos x="616" y="641"/>
                </a:cxn>
              </a:cxnLst>
              <a:rect l="0" t="0" r="r" b="b"/>
              <a:pathLst>
                <a:path w="1134" h="740">
                  <a:moveTo>
                    <a:pt x="616" y="641"/>
                  </a:moveTo>
                  <a:cubicBezTo>
                    <a:pt x="619" y="636"/>
                    <a:pt x="615" y="630"/>
                    <a:pt x="616" y="627"/>
                  </a:cubicBezTo>
                  <a:cubicBezTo>
                    <a:pt x="616" y="624"/>
                    <a:pt x="620" y="618"/>
                    <a:pt x="620" y="610"/>
                  </a:cubicBezTo>
                  <a:cubicBezTo>
                    <a:pt x="620" y="606"/>
                    <a:pt x="620" y="603"/>
                    <a:pt x="621" y="600"/>
                  </a:cubicBezTo>
                  <a:cubicBezTo>
                    <a:pt x="622" y="596"/>
                    <a:pt x="620" y="591"/>
                    <a:pt x="620" y="588"/>
                  </a:cubicBezTo>
                  <a:cubicBezTo>
                    <a:pt x="620" y="584"/>
                    <a:pt x="622" y="582"/>
                    <a:pt x="623" y="580"/>
                  </a:cubicBezTo>
                  <a:cubicBezTo>
                    <a:pt x="623" y="577"/>
                    <a:pt x="622" y="574"/>
                    <a:pt x="622" y="571"/>
                  </a:cubicBezTo>
                  <a:cubicBezTo>
                    <a:pt x="623" y="569"/>
                    <a:pt x="622" y="565"/>
                    <a:pt x="623" y="562"/>
                  </a:cubicBezTo>
                  <a:cubicBezTo>
                    <a:pt x="624" y="558"/>
                    <a:pt x="623" y="553"/>
                    <a:pt x="623" y="551"/>
                  </a:cubicBezTo>
                  <a:cubicBezTo>
                    <a:pt x="623" y="548"/>
                    <a:pt x="624" y="544"/>
                    <a:pt x="625" y="538"/>
                  </a:cubicBezTo>
                  <a:cubicBezTo>
                    <a:pt x="626" y="535"/>
                    <a:pt x="624" y="530"/>
                    <a:pt x="624" y="526"/>
                  </a:cubicBezTo>
                  <a:cubicBezTo>
                    <a:pt x="625" y="520"/>
                    <a:pt x="627" y="517"/>
                    <a:pt x="628" y="514"/>
                  </a:cubicBezTo>
                  <a:cubicBezTo>
                    <a:pt x="628" y="511"/>
                    <a:pt x="627" y="507"/>
                    <a:pt x="628" y="502"/>
                  </a:cubicBezTo>
                  <a:cubicBezTo>
                    <a:pt x="629" y="498"/>
                    <a:pt x="632" y="494"/>
                    <a:pt x="632" y="490"/>
                  </a:cubicBezTo>
                  <a:cubicBezTo>
                    <a:pt x="633" y="485"/>
                    <a:pt x="631" y="478"/>
                    <a:pt x="633" y="476"/>
                  </a:cubicBezTo>
                  <a:cubicBezTo>
                    <a:pt x="635" y="472"/>
                    <a:pt x="637" y="468"/>
                    <a:pt x="636" y="461"/>
                  </a:cubicBezTo>
                  <a:cubicBezTo>
                    <a:pt x="635" y="455"/>
                    <a:pt x="642" y="449"/>
                    <a:pt x="639" y="443"/>
                  </a:cubicBezTo>
                  <a:cubicBezTo>
                    <a:pt x="636" y="437"/>
                    <a:pt x="627" y="441"/>
                    <a:pt x="626" y="441"/>
                  </a:cubicBezTo>
                  <a:cubicBezTo>
                    <a:pt x="626" y="441"/>
                    <a:pt x="627" y="441"/>
                    <a:pt x="627" y="441"/>
                  </a:cubicBezTo>
                  <a:cubicBezTo>
                    <a:pt x="620" y="443"/>
                    <a:pt x="612" y="443"/>
                    <a:pt x="604" y="443"/>
                  </a:cubicBezTo>
                  <a:cubicBezTo>
                    <a:pt x="579" y="443"/>
                    <a:pt x="568" y="414"/>
                    <a:pt x="572" y="404"/>
                  </a:cubicBezTo>
                  <a:cubicBezTo>
                    <a:pt x="572" y="401"/>
                    <a:pt x="572" y="397"/>
                    <a:pt x="576" y="393"/>
                  </a:cubicBezTo>
                  <a:cubicBezTo>
                    <a:pt x="579" y="389"/>
                    <a:pt x="577" y="386"/>
                    <a:pt x="579" y="383"/>
                  </a:cubicBezTo>
                  <a:cubicBezTo>
                    <a:pt x="581" y="379"/>
                    <a:pt x="579" y="376"/>
                    <a:pt x="579" y="372"/>
                  </a:cubicBezTo>
                  <a:cubicBezTo>
                    <a:pt x="580" y="367"/>
                    <a:pt x="579" y="363"/>
                    <a:pt x="579" y="359"/>
                  </a:cubicBezTo>
                  <a:cubicBezTo>
                    <a:pt x="579" y="354"/>
                    <a:pt x="579" y="353"/>
                    <a:pt x="580" y="349"/>
                  </a:cubicBezTo>
                  <a:cubicBezTo>
                    <a:pt x="582" y="344"/>
                    <a:pt x="579" y="345"/>
                    <a:pt x="578" y="341"/>
                  </a:cubicBezTo>
                  <a:cubicBezTo>
                    <a:pt x="578" y="338"/>
                    <a:pt x="575" y="339"/>
                    <a:pt x="576" y="336"/>
                  </a:cubicBezTo>
                  <a:cubicBezTo>
                    <a:pt x="577" y="333"/>
                    <a:pt x="578" y="329"/>
                    <a:pt x="576" y="328"/>
                  </a:cubicBezTo>
                  <a:cubicBezTo>
                    <a:pt x="574" y="327"/>
                    <a:pt x="575" y="323"/>
                    <a:pt x="574" y="317"/>
                  </a:cubicBezTo>
                  <a:cubicBezTo>
                    <a:pt x="574" y="310"/>
                    <a:pt x="576" y="313"/>
                    <a:pt x="575" y="306"/>
                  </a:cubicBezTo>
                  <a:cubicBezTo>
                    <a:pt x="575" y="301"/>
                    <a:pt x="574" y="299"/>
                    <a:pt x="576" y="294"/>
                  </a:cubicBezTo>
                  <a:cubicBezTo>
                    <a:pt x="576" y="296"/>
                    <a:pt x="576" y="296"/>
                    <a:pt x="576" y="296"/>
                  </a:cubicBezTo>
                  <a:cubicBezTo>
                    <a:pt x="577" y="293"/>
                    <a:pt x="579" y="293"/>
                    <a:pt x="579" y="289"/>
                  </a:cubicBezTo>
                  <a:cubicBezTo>
                    <a:pt x="580" y="286"/>
                    <a:pt x="578" y="281"/>
                    <a:pt x="578" y="278"/>
                  </a:cubicBezTo>
                  <a:cubicBezTo>
                    <a:pt x="578" y="275"/>
                    <a:pt x="580" y="271"/>
                    <a:pt x="580" y="267"/>
                  </a:cubicBezTo>
                  <a:cubicBezTo>
                    <a:pt x="580" y="263"/>
                    <a:pt x="577" y="261"/>
                    <a:pt x="579" y="257"/>
                  </a:cubicBezTo>
                  <a:cubicBezTo>
                    <a:pt x="580" y="254"/>
                    <a:pt x="585" y="254"/>
                    <a:pt x="586" y="250"/>
                  </a:cubicBezTo>
                  <a:cubicBezTo>
                    <a:pt x="586" y="245"/>
                    <a:pt x="583" y="245"/>
                    <a:pt x="584" y="241"/>
                  </a:cubicBezTo>
                  <a:cubicBezTo>
                    <a:pt x="585" y="237"/>
                    <a:pt x="590" y="234"/>
                    <a:pt x="591" y="232"/>
                  </a:cubicBezTo>
                  <a:cubicBezTo>
                    <a:pt x="593" y="229"/>
                    <a:pt x="592" y="222"/>
                    <a:pt x="592" y="218"/>
                  </a:cubicBezTo>
                  <a:cubicBezTo>
                    <a:pt x="593" y="214"/>
                    <a:pt x="595" y="216"/>
                    <a:pt x="598" y="213"/>
                  </a:cubicBezTo>
                  <a:cubicBezTo>
                    <a:pt x="601" y="209"/>
                    <a:pt x="598" y="206"/>
                    <a:pt x="598" y="202"/>
                  </a:cubicBezTo>
                  <a:cubicBezTo>
                    <a:pt x="597" y="198"/>
                    <a:pt x="601" y="197"/>
                    <a:pt x="602" y="193"/>
                  </a:cubicBezTo>
                  <a:cubicBezTo>
                    <a:pt x="603" y="189"/>
                    <a:pt x="603" y="187"/>
                    <a:pt x="603" y="181"/>
                  </a:cubicBezTo>
                  <a:cubicBezTo>
                    <a:pt x="603" y="176"/>
                    <a:pt x="609" y="175"/>
                    <a:pt x="611" y="170"/>
                  </a:cubicBezTo>
                  <a:cubicBezTo>
                    <a:pt x="611" y="170"/>
                    <a:pt x="611" y="170"/>
                    <a:pt x="611" y="170"/>
                  </a:cubicBezTo>
                  <a:cubicBezTo>
                    <a:pt x="612" y="169"/>
                    <a:pt x="612" y="169"/>
                    <a:pt x="613" y="168"/>
                  </a:cubicBezTo>
                  <a:cubicBezTo>
                    <a:pt x="614" y="166"/>
                    <a:pt x="613" y="160"/>
                    <a:pt x="612" y="158"/>
                  </a:cubicBezTo>
                  <a:cubicBezTo>
                    <a:pt x="612" y="156"/>
                    <a:pt x="611" y="155"/>
                    <a:pt x="610" y="155"/>
                  </a:cubicBezTo>
                  <a:cubicBezTo>
                    <a:pt x="610" y="153"/>
                    <a:pt x="611" y="151"/>
                    <a:pt x="611" y="150"/>
                  </a:cubicBezTo>
                  <a:cubicBezTo>
                    <a:pt x="611" y="148"/>
                    <a:pt x="616" y="149"/>
                    <a:pt x="617" y="150"/>
                  </a:cubicBezTo>
                  <a:cubicBezTo>
                    <a:pt x="620" y="150"/>
                    <a:pt x="615" y="144"/>
                    <a:pt x="618" y="142"/>
                  </a:cubicBezTo>
                  <a:cubicBezTo>
                    <a:pt x="619" y="140"/>
                    <a:pt x="621" y="142"/>
                    <a:pt x="623" y="138"/>
                  </a:cubicBezTo>
                  <a:cubicBezTo>
                    <a:pt x="625" y="135"/>
                    <a:pt x="620" y="131"/>
                    <a:pt x="620" y="127"/>
                  </a:cubicBezTo>
                  <a:cubicBezTo>
                    <a:pt x="621" y="123"/>
                    <a:pt x="626" y="124"/>
                    <a:pt x="627" y="120"/>
                  </a:cubicBezTo>
                  <a:cubicBezTo>
                    <a:pt x="628" y="116"/>
                    <a:pt x="624" y="113"/>
                    <a:pt x="625" y="111"/>
                  </a:cubicBezTo>
                  <a:cubicBezTo>
                    <a:pt x="626" y="108"/>
                    <a:pt x="632" y="110"/>
                    <a:pt x="633" y="105"/>
                  </a:cubicBezTo>
                  <a:cubicBezTo>
                    <a:pt x="635" y="100"/>
                    <a:pt x="632" y="99"/>
                    <a:pt x="634" y="94"/>
                  </a:cubicBezTo>
                  <a:cubicBezTo>
                    <a:pt x="636" y="90"/>
                    <a:pt x="639" y="94"/>
                    <a:pt x="642" y="90"/>
                  </a:cubicBezTo>
                  <a:cubicBezTo>
                    <a:pt x="644" y="86"/>
                    <a:pt x="643" y="83"/>
                    <a:pt x="644" y="79"/>
                  </a:cubicBezTo>
                  <a:cubicBezTo>
                    <a:pt x="644" y="75"/>
                    <a:pt x="649" y="76"/>
                    <a:pt x="651" y="73"/>
                  </a:cubicBezTo>
                  <a:cubicBezTo>
                    <a:pt x="652" y="70"/>
                    <a:pt x="651" y="67"/>
                    <a:pt x="653" y="65"/>
                  </a:cubicBezTo>
                  <a:cubicBezTo>
                    <a:pt x="654" y="62"/>
                    <a:pt x="658" y="66"/>
                    <a:pt x="661" y="62"/>
                  </a:cubicBezTo>
                  <a:cubicBezTo>
                    <a:pt x="661" y="61"/>
                    <a:pt x="660" y="60"/>
                    <a:pt x="659" y="59"/>
                  </a:cubicBezTo>
                  <a:cubicBezTo>
                    <a:pt x="661" y="58"/>
                    <a:pt x="662" y="56"/>
                    <a:pt x="663" y="55"/>
                  </a:cubicBezTo>
                  <a:cubicBezTo>
                    <a:pt x="665" y="56"/>
                    <a:pt x="667" y="57"/>
                    <a:pt x="669" y="55"/>
                  </a:cubicBezTo>
                  <a:cubicBezTo>
                    <a:pt x="671" y="54"/>
                    <a:pt x="669" y="52"/>
                    <a:pt x="669" y="50"/>
                  </a:cubicBezTo>
                  <a:cubicBezTo>
                    <a:pt x="670" y="49"/>
                    <a:pt x="671" y="48"/>
                    <a:pt x="672" y="47"/>
                  </a:cubicBezTo>
                  <a:cubicBezTo>
                    <a:pt x="674" y="48"/>
                    <a:pt x="676" y="49"/>
                    <a:pt x="677" y="49"/>
                  </a:cubicBezTo>
                  <a:cubicBezTo>
                    <a:pt x="682" y="49"/>
                    <a:pt x="679" y="44"/>
                    <a:pt x="680" y="42"/>
                  </a:cubicBezTo>
                  <a:cubicBezTo>
                    <a:pt x="680" y="41"/>
                    <a:pt x="680" y="41"/>
                    <a:pt x="680" y="41"/>
                  </a:cubicBezTo>
                  <a:cubicBezTo>
                    <a:pt x="681" y="40"/>
                    <a:pt x="681" y="40"/>
                    <a:pt x="682" y="40"/>
                  </a:cubicBezTo>
                  <a:cubicBezTo>
                    <a:pt x="683" y="40"/>
                    <a:pt x="684" y="40"/>
                    <a:pt x="685" y="40"/>
                  </a:cubicBezTo>
                  <a:cubicBezTo>
                    <a:pt x="686" y="41"/>
                    <a:pt x="687" y="40"/>
                    <a:pt x="689" y="38"/>
                  </a:cubicBezTo>
                  <a:cubicBezTo>
                    <a:pt x="698" y="35"/>
                    <a:pt x="699" y="31"/>
                    <a:pt x="708" y="31"/>
                  </a:cubicBezTo>
                  <a:cubicBezTo>
                    <a:pt x="717" y="31"/>
                    <a:pt x="723" y="25"/>
                    <a:pt x="735" y="28"/>
                  </a:cubicBezTo>
                  <a:cubicBezTo>
                    <a:pt x="747" y="31"/>
                    <a:pt x="756" y="30"/>
                    <a:pt x="777" y="32"/>
                  </a:cubicBezTo>
                  <a:cubicBezTo>
                    <a:pt x="795" y="36"/>
                    <a:pt x="808" y="45"/>
                    <a:pt x="817" y="49"/>
                  </a:cubicBezTo>
                  <a:cubicBezTo>
                    <a:pt x="828" y="54"/>
                    <a:pt x="840" y="60"/>
                    <a:pt x="855" y="60"/>
                  </a:cubicBezTo>
                  <a:cubicBezTo>
                    <a:pt x="870" y="61"/>
                    <a:pt x="877" y="53"/>
                    <a:pt x="888" y="49"/>
                  </a:cubicBezTo>
                  <a:cubicBezTo>
                    <a:pt x="899" y="44"/>
                    <a:pt x="917" y="36"/>
                    <a:pt x="936" y="35"/>
                  </a:cubicBezTo>
                  <a:cubicBezTo>
                    <a:pt x="961" y="33"/>
                    <a:pt x="974" y="36"/>
                    <a:pt x="985" y="39"/>
                  </a:cubicBezTo>
                  <a:cubicBezTo>
                    <a:pt x="991" y="40"/>
                    <a:pt x="995" y="41"/>
                    <a:pt x="1001" y="42"/>
                  </a:cubicBezTo>
                  <a:cubicBezTo>
                    <a:pt x="1019" y="43"/>
                    <a:pt x="1029" y="43"/>
                    <a:pt x="1050" y="38"/>
                  </a:cubicBezTo>
                  <a:cubicBezTo>
                    <a:pt x="1064" y="34"/>
                    <a:pt x="1074" y="40"/>
                    <a:pt x="1083" y="47"/>
                  </a:cubicBezTo>
                  <a:cubicBezTo>
                    <a:pt x="1090" y="53"/>
                    <a:pt x="1094" y="63"/>
                    <a:pt x="1094" y="70"/>
                  </a:cubicBezTo>
                  <a:cubicBezTo>
                    <a:pt x="1097" y="86"/>
                    <a:pt x="1084" y="117"/>
                    <a:pt x="1060" y="126"/>
                  </a:cubicBezTo>
                  <a:cubicBezTo>
                    <a:pt x="1050" y="130"/>
                    <a:pt x="1043" y="131"/>
                    <a:pt x="1037" y="130"/>
                  </a:cubicBezTo>
                  <a:cubicBezTo>
                    <a:pt x="1044" y="131"/>
                    <a:pt x="1051" y="133"/>
                    <a:pt x="1057" y="136"/>
                  </a:cubicBezTo>
                  <a:cubicBezTo>
                    <a:pt x="1057" y="136"/>
                    <a:pt x="1057" y="136"/>
                    <a:pt x="1057" y="136"/>
                  </a:cubicBezTo>
                  <a:cubicBezTo>
                    <a:pt x="1059" y="138"/>
                    <a:pt x="1065" y="132"/>
                    <a:pt x="1066" y="135"/>
                  </a:cubicBezTo>
                  <a:cubicBezTo>
                    <a:pt x="1067" y="137"/>
                    <a:pt x="1064" y="140"/>
                    <a:pt x="1063" y="142"/>
                  </a:cubicBezTo>
                  <a:cubicBezTo>
                    <a:pt x="1063" y="142"/>
                    <a:pt x="1064" y="143"/>
                    <a:pt x="1064" y="144"/>
                  </a:cubicBezTo>
                  <a:cubicBezTo>
                    <a:pt x="1066" y="147"/>
                    <a:pt x="1068" y="150"/>
                    <a:pt x="1069" y="153"/>
                  </a:cubicBezTo>
                  <a:cubicBezTo>
                    <a:pt x="1069" y="153"/>
                    <a:pt x="1069" y="153"/>
                    <a:pt x="1069" y="152"/>
                  </a:cubicBezTo>
                  <a:cubicBezTo>
                    <a:pt x="1071" y="152"/>
                    <a:pt x="1073" y="151"/>
                    <a:pt x="1074" y="152"/>
                  </a:cubicBezTo>
                  <a:cubicBezTo>
                    <a:pt x="1078" y="154"/>
                    <a:pt x="1072" y="158"/>
                    <a:pt x="1072" y="160"/>
                  </a:cubicBezTo>
                  <a:cubicBezTo>
                    <a:pt x="1074" y="163"/>
                    <a:pt x="1082" y="157"/>
                    <a:pt x="1080" y="163"/>
                  </a:cubicBezTo>
                  <a:cubicBezTo>
                    <a:pt x="1079" y="165"/>
                    <a:pt x="1076" y="167"/>
                    <a:pt x="1075" y="169"/>
                  </a:cubicBezTo>
                  <a:cubicBezTo>
                    <a:pt x="1074" y="168"/>
                    <a:pt x="1074" y="166"/>
                    <a:pt x="1074" y="165"/>
                  </a:cubicBezTo>
                  <a:cubicBezTo>
                    <a:pt x="1075" y="172"/>
                    <a:pt x="1076" y="178"/>
                    <a:pt x="1075" y="184"/>
                  </a:cubicBezTo>
                  <a:cubicBezTo>
                    <a:pt x="1075" y="184"/>
                    <a:pt x="1075" y="184"/>
                    <a:pt x="1075" y="184"/>
                  </a:cubicBezTo>
                  <a:cubicBezTo>
                    <a:pt x="1075" y="184"/>
                    <a:pt x="1075" y="184"/>
                    <a:pt x="1075" y="184"/>
                  </a:cubicBezTo>
                  <a:cubicBezTo>
                    <a:pt x="1077" y="175"/>
                    <a:pt x="1083" y="166"/>
                    <a:pt x="1094" y="158"/>
                  </a:cubicBezTo>
                  <a:cubicBezTo>
                    <a:pt x="1118" y="138"/>
                    <a:pt x="1132" y="112"/>
                    <a:pt x="1133" y="86"/>
                  </a:cubicBezTo>
                  <a:cubicBezTo>
                    <a:pt x="1134" y="65"/>
                    <a:pt x="1127" y="45"/>
                    <a:pt x="1112" y="31"/>
                  </a:cubicBezTo>
                  <a:cubicBezTo>
                    <a:pt x="1088" y="6"/>
                    <a:pt x="1057" y="8"/>
                    <a:pt x="1032" y="14"/>
                  </a:cubicBezTo>
                  <a:cubicBezTo>
                    <a:pt x="1023" y="16"/>
                    <a:pt x="1016" y="17"/>
                    <a:pt x="1010" y="17"/>
                  </a:cubicBezTo>
                  <a:cubicBezTo>
                    <a:pt x="1002" y="17"/>
                    <a:pt x="994" y="17"/>
                    <a:pt x="986" y="16"/>
                  </a:cubicBezTo>
                  <a:cubicBezTo>
                    <a:pt x="973" y="15"/>
                    <a:pt x="960" y="13"/>
                    <a:pt x="941" y="14"/>
                  </a:cubicBezTo>
                  <a:cubicBezTo>
                    <a:pt x="926" y="16"/>
                    <a:pt x="907" y="27"/>
                    <a:pt x="893" y="31"/>
                  </a:cubicBezTo>
                  <a:cubicBezTo>
                    <a:pt x="881" y="34"/>
                    <a:pt x="873" y="38"/>
                    <a:pt x="859" y="40"/>
                  </a:cubicBezTo>
                  <a:cubicBezTo>
                    <a:pt x="838" y="42"/>
                    <a:pt x="811" y="27"/>
                    <a:pt x="791" y="22"/>
                  </a:cubicBezTo>
                  <a:cubicBezTo>
                    <a:pt x="773" y="18"/>
                    <a:pt x="768" y="15"/>
                    <a:pt x="751" y="13"/>
                  </a:cubicBezTo>
                  <a:cubicBezTo>
                    <a:pt x="734" y="11"/>
                    <a:pt x="732" y="18"/>
                    <a:pt x="720" y="14"/>
                  </a:cubicBezTo>
                  <a:cubicBezTo>
                    <a:pt x="708" y="10"/>
                    <a:pt x="703" y="14"/>
                    <a:pt x="694" y="18"/>
                  </a:cubicBezTo>
                  <a:cubicBezTo>
                    <a:pt x="691" y="19"/>
                    <a:pt x="685" y="16"/>
                    <a:pt x="684" y="15"/>
                  </a:cubicBezTo>
                  <a:cubicBezTo>
                    <a:pt x="684" y="15"/>
                    <a:pt x="684" y="15"/>
                    <a:pt x="684" y="15"/>
                  </a:cubicBezTo>
                  <a:cubicBezTo>
                    <a:pt x="681" y="14"/>
                    <a:pt x="677" y="13"/>
                    <a:pt x="673" y="12"/>
                  </a:cubicBezTo>
                  <a:cubicBezTo>
                    <a:pt x="673" y="12"/>
                    <a:pt x="670" y="14"/>
                    <a:pt x="669" y="14"/>
                  </a:cubicBezTo>
                  <a:cubicBezTo>
                    <a:pt x="665" y="16"/>
                    <a:pt x="664" y="13"/>
                    <a:pt x="662" y="10"/>
                  </a:cubicBezTo>
                  <a:cubicBezTo>
                    <a:pt x="659" y="9"/>
                    <a:pt x="655" y="9"/>
                    <a:pt x="651" y="8"/>
                  </a:cubicBezTo>
                  <a:cubicBezTo>
                    <a:pt x="650" y="8"/>
                    <a:pt x="648" y="9"/>
                    <a:pt x="648" y="10"/>
                  </a:cubicBezTo>
                  <a:cubicBezTo>
                    <a:pt x="648" y="11"/>
                    <a:pt x="648" y="12"/>
                    <a:pt x="646" y="13"/>
                  </a:cubicBezTo>
                  <a:cubicBezTo>
                    <a:pt x="644" y="14"/>
                    <a:pt x="642" y="11"/>
                    <a:pt x="641" y="10"/>
                  </a:cubicBezTo>
                  <a:cubicBezTo>
                    <a:pt x="640" y="8"/>
                    <a:pt x="640" y="7"/>
                    <a:pt x="639" y="6"/>
                  </a:cubicBezTo>
                  <a:cubicBezTo>
                    <a:pt x="639" y="6"/>
                    <a:pt x="638" y="6"/>
                    <a:pt x="638" y="6"/>
                  </a:cubicBezTo>
                  <a:cubicBezTo>
                    <a:pt x="634" y="5"/>
                    <a:pt x="630" y="5"/>
                    <a:pt x="626" y="4"/>
                  </a:cubicBezTo>
                  <a:cubicBezTo>
                    <a:pt x="625" y="4"/>
                    <a:pt x="624" y="5"/>
                    <a:pt x="624" y="6"/>
                  </a:cubicBezTo>
                  <a:cubicBezTo>
                    <a:pt x="624" y="7"/>
                    <a:pt x="624" y="7"/>
                    <a:pt x="624" y="8"/>
                  </a:cubicBezTo>
                  <a:cubicBezTo>
                    <a:pt x="621" y="10"/>
                    <a:pt x="621" y="7"/>
                    <a:pt x="621" y="4"/>
                  </a:cubicBezTo>
                  <a:cubicBezTo>
                    <a:pt x="620" y="4"/>
                    <a:pt x="619" y="3"/>
                    <a:pt x="618" y="3"/>
                  </a:cubicBezTo>
                  <a:cubicBezTo>
                    <a:pt x="617" y="3"/>
                    <a:pt x="615" y="4"/>
                    <a:pt x="615" y="5"/>
                  </a:cubicBezTo>
                  <a:cubicBezTo>
                    <a:pt x="615" y="8"/>
                    <a:pt x="615" y="12"/>
                    <a:pt x="611" y="7"/>
                  </a:cubicBezTo>
                  <a:cubicBezTo>
                    <a:pt x="611" y="7"/>
                    <a:pt x="610" y="6"/>
                    <a:pt x="610" y="5"/>
                  </a:cubicBezTo>
                  <a:cubicBezTo>
                    <a:pt x="610" y="4"/>
                    <a:pt x="608" y="2"/>
                    <a:pt x="607" y="2"/>
                  </a:cubicBezTo>
                  <a:cubicBezTo>
                    <a:pt x="604" y="2"/>
                    <a:pt x="600" y="2"/>
                    <a:pt x="596" y="1"/>
                  </a:cubicBezTo>
                  <a:cubicBezTo>
                    <a:pt x="596" y="1"/>
                    <a:pt x="595" y="1"/>
                    <a:pt x="595" y="2"/>
                  </a:cubicBezTo>
                  <a:cubicBezTo>
                    <a:pt x="594" y="2"/>
                    <a:pt x="594" y="2"/>
                    <a:pt x="594" y="2"/>
                  </a:cubicBezTo>
                  <a:cubicBezTo>
                    <a:pt x="594" y="3"/>
                    <a:pt x="594" y="4"/>
                    <a:pt x="594" y="5"/>
                  </a:cubicBezTo>
                  <a:cubicBezTo>
                    <a:pt x="594" y="10"/>
                    <a:pt x="589" y="9"/>
                    <a:pt x="587" y="3"/>
                  </a:cubicBezTo>
                  <a:cubicBezTo>
                    <a:pt x="587" y="2"/>
                    <a:pt x="585" y="1"/>
                    <a:pt x="585" y="1"/>
                  </a:cubicBezTo>
                  <a:cubicBezTo>
                    <a:pt x="583" y="0"/>
                    <a:pt x="582" y="0"/>
                    <a:pt x="580" y="0"/>
                  </a:cubicBezTo>
                  <a:cubicBezTo>
                    <a:pt x="580" y="0"/>
                    <a:pt x="578" y="1"/>
                    <a:pt x="578" y="2"/>
                  </a:cubicBezTo>
                  <a:cubicBezTo>
                    <a:pt x="578" y="6"/>
                    <a:pt x="578" y="11"/>
                    <a:pt x="573" y="7"/>
                  </a:cubicBezTo>
                  <a:cubicBezTo>
                    <a:pt x="572" y="6"/>
                    <a:pt x="572" y="4"/>
                    <a:pt x="572" y="2"/>
                  </a:cubicBezTo>
                  <a:cubicBezTo>
                    <a:pt x="572" y="1"/>
                    <a:pt x="570" y="0"/>
                    <a:pt x="569" y="0"/>
                  </a:cubicBezTo>
                  <a:cubicBezTo>
                    <a:pt x="568" y="0"/>
                    <a:pt x="567" y="0"/>
                    <a:pt x="566" y="0"/>
                  </a:cubicBezTo>
                  <a:cubicBezTo>
                    <a:pt x="566" y="2"/>
                    <a:pt x="566" y="3"/>
                    <a:pt x="565" y="3"/>
                  </a:cubicBezTo>
                  <a:cubicBezTo>
                    <a:pt x="563" y="4"/>
                    <a:pt x="562" y="3"/>
                    <a:pt x="561" y="2"/>
                  </a:cubicBezTo>
                  <a:cubicBezTo>
                    <a:pt x="561" y="1"/>
                    <a:pt x="559" y="0"/>
                    <a:pt x="558" y="0"/>
                  </a:cubicBezTo>
                  <a:cubicBezTo>
                    <a:pt x="557" y="0"/>
                    <a:pt x="555" y="0"/>
                    <a:pt x="553" y="1"/>
                  </a:cubicBezTo>
                  <a:cubicBezTo>
                    <a:pt x="552" y="1"/>
                    <a:pt x="551" y="2"/>
                    <a:pt x="551" y="3"/>
                  </a:cubicBezTo>
                  <a:cubicBezTo>
                    <a:pt x="551" y="4"/>
                    <a:pt x="551" y="5"/>
                    <a:pt x="551" y="6"/>
                  </a:cubicBezTo>
                  <a:cubicBezTo>
                    <a:pt x="551" y="8"/>
                    <a:pt x="550" y="11"/>
                    <a:pt x="546" y="9"/>
                  </a:cubicBezTo>
                  <a:cubicBezTo>
                    <a:pt x="545" y="8"/>
                    <a:pt x="545" y="5"/>
                    <a:pt x="545" y="3"/>
                  </a:cubicBezTo>
                  <a:cubicBezTo>
                    <a:pt x="545" y="3"/>
                    <a:pt x="542" y="1"/>
                    <a:pt x="541" y="1"/>
                  </a:cubicBezTo>
                  <a:cubicBezTo>
                    <a:pt x="540" y="2"/>
                    <a:pt x="538" y="2"/>
                    <a:pt x="536" y="2"/>
                  </a:cubicBezTo>
                  <a:cubicBezTo>
                    <a:pt x="536" y="3"/>
                    <a:pt x="536" y="5"/>
                    <a:pt x="537" y="6"/>
                  </a:cubicBezTo>
                  <a:cubicBezTo>
                    <a:pt x="533" y="8"/>
                    <a:pt x="533" y="6"/>
                    <a:pt x="533" y="4"/>
                  </a:cubicBezTo>
                  <a:cubicBezTo>
                    <a:pt x="532" y="4"/>
                    <a:pt x="530" y="3"/>
                    <a:pt x="529" y="3"/>
                  </a:cubicBezTo>
                  <a:cubicBezTo>
                    <a:pt x="527" y="3"/>
                    <a:pt x="525" y="3"/>
                    <a:pt x="522" y="4"/>
                  </a:cubicBezTo>
                  <a:cubicBezTo>
                    <a:pt x="522" y="4"/>
                    <a:pt x="522" y="4"/>
                    <a:pt x="522" y="4"/>
                  </a:cubicBezTo>
                  <a:cubicBezTo>
                    <a:pt x="521" y="6"/>
                    <a:pt x="525" y="11"/>
                    <a:pt x="520" y="10"/>
                  </a:cubicBezTo>
                  <a:cubicBezTo>
                    <a:pt x="518" y="10"/>
                    <a:pt x="517" y="8"/>
                    <a:pt x="517" y="6"/>
                  </a:cubicBezTo>
                  <a:cubicBezTo>
                    <a:pt x="517" y="6"/>
                    <a:pt x="515" y="5"/>
                    <a:pt x="514" y="5"/>
                  </a:cubicBezTo>
                  <a:cubicBezTo>
                    <a:pt x="511" y="5"/>
                    <a:pt x="508" y="6"/>
                    <a:pt x="505" y="6"/>
                  </a:cubicBezTo>
                  <a:cubicBezTo>
                    <a:pt x="505" y="6"/>
                    <a:pt x="504" y="7"/>
                    <a:pt x="504" y="8"/>
                  </a:cubicBezTo>
                  <a:cubicBezTo>
                    <a:pt x="504" y="9"/>
                    <a:pt x="504" y="10"/>
                    <a:pt x="502" y="11"/>
                  </a:cubicBezTo>
                  <a:cubicBezTo>
                    <a:pt x="500" y="12"/>
                    <a:pt x="499" y="11"/>
                    <a:pt x="499" y="9"/>
                  </a:cubicBezTo>
                  <a:cubicBezTo>
                    <a:pt x="498" y="9"/>
                    <a:pt x="496" y="7"/>
                    <a:pt x="495" y="8"/>
                  </a:cubicBezTo>
                  <a:cubicBezTo>
                    <a:pt x="492" y="8"/>
                    <a:pt x="489" y="9"/>
                    <a:pt x="486" y="9"/>
                  </a:cubicBezTo>
                  <a:cubicBezTo>
                    <a:pt x="486" y="11"/>
                    <a:pt x="486" y="13"/>
                    <a:pt x="485" y="14"/>
                  </a:cubicBezTo>
                  <a:cubicBezTo>
                    <a:pt x="482" y="16"/>
                    <a:pt x="481" y="11"/>
                    <a:pt x="480" y="10"/>
                  </a:cubicBezTo>
                  <a:cubicBezTo>
                    <a:pt x="478" y="11"/>
                    <a:pt x="476" y="11"/>
                    <a:pt x="474" y="12"/>
                  </a:cubicBezTo>
                  <a:cubicBezTo>
                    <a:pt x="473" y="14"/>
                    <a:pt x="475" y="16"/>
                    <a:pt x="475" y="19"/>
                  </a:cubicBezTo>
                  <a:cubicBezTo>
                    <a:pt x="469" y="21"/>
                    <a:pt x="471" y="15"/>
                    <a:pt x="470" y="13"/>
                  </a:cubicBezTo>
                  <a:cubicBezTo>
                    <a:pt x="470" y="13"/>
                    <a:pt x="470" y="13"/>
                    <a:pt x="469" y="13"/>
                  </a:cubicBezTo>
                  <a:cubicBezTo>
                    <a:pt x="466" y="13"/>
                    <a:pt x="463" y="14"/>
                    <a:pt x="460" y="15"/>
                  </a:cubicBezTo>
                  <a:cubicBezTo>
                    <a:pt x="460" y="16"/>
                    <a:pt x="461" y="18"/>
                    <a:pt x="459" y="19"/>
                  </a:cubicBezTo>
                  <a:cubicBezTo>
                    <a:pt x="457" y="20"/>
                    <a:pt x="456" y="18"/>
                    <a:pt x="454" y="17"/>
                  </a:cubicBezTo>
                  <a:cubicBezTo>
                    <a:pt x="454" y="17"/>
                    <a:pt x="454" y="17"/>
                    <a:pt x="453" y="16"/>
                  </a:cubicBezTo>
                  <a:cubicBezTo>
                    <a:pt x="451" y="17"/>
                    <a:pt x="448" y="18"/>
                    <a:pt x="445" y="19"/>
                  </a:cubicBezTo>
                  <a:cubicBezTo>
                    <a:pt x="445" y="19"/>
                    <a:pt x="444" y="19"/>
                    <a:pt x="444" y="19"/>
                  </a:cubicBezTo>
                  <a:cubicBezTo>
                    <a:pt x="436" y="20"/>
                    <a:pt x="432" y="16"/>
                    <a:pt x="423" y="16"/>
                  </a:cubicBezTo>
                  <a:cubicBezTo>
                    <a:pt x="414" y="16"/>
                    <a:pt x="403" y="17"/>
                    <a:pt x="391" y="20"/>
                  </a:cubicBezTo>
                  <a:cubicBezTo>
                    <a:pt x="379" y="23"/>
                    <a:pt x="382" y="23"/>
                    <a:pt x="365" y="23"/>
                  </a:cubicBezTo>
                  <a:cubicBezTo>
                    <a:pt x="348" y="23"/>
                    <a:pt x="330" y="24"/>
                    <a:pt x="316" y="33"/>
                  </a:cubicBezTo>
                  <a:cubicBezTo>
                    <a:pt x="302" y="42"/>
                    <a:pt x="290" y="39"/>
                    <a:pt x="275" y="40"/>
                  </a:cubicBezTo>
                  <a:cubicBezTo>
                    <a:pt x="261" y="38"/>
                    <a:pt x="249" y="35"/>
                    <a:pt x="238" y="31"/>
                  </a:cubicBezTo>
                  <a:cubicBezTo>
                    <a:pt x="224" y="27"/>
                    <a:pt x="211" y="23"/>
                    <a:pt x="195" y="21"/>
                  </a:cubicBezTo>
                  <a:cubicBezTo>
                    <a:pt x="177" y="20"/>
                    <a:pt x="163" y="21"/>
                    <a:pt x="150" y="23"/>
                  </a:cubicBezTo>
                  <a:cubicBezTo>
                    <a:pt x="142" y="23"/>
                    <a:pt x="135" y="24"/>
                    <a:pt x="127" y="24"/>
                  </a:cubicBezTo>
                  <a:cubicBezTo>
                    <a:pt x="121" y="24"/>
                    <a:pt x="114" y="22"/>
                    <a:pt x="104" y="20"/>
                  </a:cubicBezTo>
                  <a:cubicBezTo>
                    <a:pt x="80" y="14"/>
                    <a:pt x="46" y="6"/>
                    <a:pt x="22" y="31"/>
                  </a:cubicBezTo>
                  <a:cubicBezTo>
                    <a:pt x="7" y="45"/>
                    <a:pt x="0" y="65"/>
                    <a:pt x="1" y="86"/>
                  </a:cubicBezTo>
                  <a:cubicBezTo>
                    <a:pt x="2" y="112"/>
                    <a:pt x="16" y="138"/>
                    <a:pt x="40" y="158"/>
                  </a:cubicBezTo>
                  <a:cubicBezTo>
                    <a:pt x="50" y="166"/>
                    <a:pt x="57" y="175"/>
                    <a:pt x="59" y="184"/>
                  </a:cubicBezTo>
                  <a:cubicBezTo>
                    <a:pt x="59" y="184"/>
                    <a:pt x="59" y="184"/>
                    <a:pt x="59" y="184"/>
                  </a:cubicBezTo>
                  <a:cubicBezTo>
                    <a:pt x="60" y="176"/>
                    <a:pt x="62" y="168"/>
                    <a:pt x="66" y="160"/>
                  </a:cubicBezTo>
                  <a:cubicBezTo>
                    <a:pt x="65" y="161"/>
                    <a:pt x="65" y="161"/>
                    <a:pt x="65" y="162"/>
                  </a:cubicBezTo>
                  <a:cubicBezTo>
                    <a:pt x="61" y="158"/>
                    <a:pt x="59" y="156"/>
                    <a:pt x="59" y="154"/>
                  </a:cubicBezTo>
                  <a:cubicBezTo>
                    <a:pt x="60" y="152"/>
                    <a:pt x="65" y="157"/>
                    <a:pt x="68" y="156"/>
                  </a:cubicBezTo>
                  <a:cubicBezTo>
                    <a:pt x="68" y="156"/>
                    <a:pt x="68" y="156"/>
                    <a:pt x="67" y="157"/>
                  </a:cubicBezTo>
                  <a:cubicBezTo>
                    <a:pt x="68" y="155"/>
                    <a:pt x="69" y="154"/>
                    <a:pt x="69" y="153"/>
                  </a:cubicBezTo>
                  <a:cubicBezTo>
                    <a:pt x="69" y="153"/>
                    <a:pt x="69" y="153"/>
                    <a:pt x="69" y="153"/>
                  </a:cubicBezTo>
                  <a:cubicBezTo>
                    <a:pt x="69" y="151"/>
                    <a:pt x="67" y="149"/>
                    <a:pt x="67" y="147"/>
                  </a:cubicBezTo>
                  <a:cubicBezTo>
                    <a:pt x="68" y="145"/>
                    <a:pt x="70" y="145"/>
                    <a:pt x="73" y="146"/>
                  </a:cubicBezTo>
                  <a:cubicBezTo>
                    <a:pt x="73" y="146"/>
                    <a:pt x="73" y="146"/>
                    <a:pt x="73" y="146"/>
                  </a:cubicBezTo>
                  <a:cubicBezTo>
                    <a:pt x="73" y="145"/>
                    <a:pt x="74" y="144"/>
                    <a:pt x="75" y="143"/>
                  </a:cubicBezTo>
                  <a:cubicBezTo>
                    <a:pt x="79" y="135"/>
                    <a:pt x="87" y="132"/>
                    <a:pt x="97" y="130"/>
                  </a:cubicBezTo>
                  <a:cubicBezTo>
                    <a:pt x="91" y="131"/>
                    <a:pt x="83" y="130"/>
                    <a:pt x="74" y="126"/>
                  </a:cubicBezTo>
                  <a:cubicBezTo>
                    <a:pt x="50" y="117"/>
                    <a:pt x="37" y="86"/>
                    <a:pt x="40" y="70"/>
                  </a:cubicBezTo>
                  <a:cubicBezTo>
                    <a:pt x="40" y="63"/>
                    <a:pt x="44" y="55"/>
                    <a:pt x="50" y="50"/>
                  </a:cubicBezTo>
                  <a:cubicBezTo>
                    <a:pt x="59" y="43"/>
                    <a:pt x="72" y="41"/>
                    <a:pt x="86" y="44"/>
                  </a:cubicBezTo>
                  <a:cubicBezTo>
                    <a:pt x="108" y="49"/>
                    <a:pt x="117" y="49"/>
                    <a:pt x="135" y="48"/>
                  </a:cubicBezTo>
                  <a:cubicBezTo>
                    <a:pt x="141" y="48"/>
                    <a:pt x="146" y="47"/>
                    <a:pt x="151" y="45"/>
                  </a:cubicBezTo>
                  <a:cubicBezTo>
                    <a:pt x="163" y="43"/>
                    <a:pt x="176" y="40"/>
                    <a:pt x="201" y="42"/>
                  </a:cubicBezTo>
                  <a:cubicBezTo>
                    <a:pt x="220" y="43"/>
                    <a:pt x="232" y="48"/>
                    <a:pt x="243" y="52"/>
                  </a:cubicBezTo>
                  <a:cubicBezTo>
                    <a:pt x="255" y="57"/>
                    <a:pt x="264" y="61"/>
                    <a:pt x="278" y="60"/>
                  </a:cubicBezTo>
                  <a:cubicBezTo>
                    <a:pt x="294" y="60"/>
                    <a:pt x="306" y="54"/>
                    <a:pt x="317" y="49"/>
                  </a:cubicBezTo>
                  <a:cubicBezTo>
                    <a:pt x="326" y="45"/>
                    <a:pt x="335" y="41"/>
                    <a:pt x="346" y="40"/>
                  </a:cubicBezTo>
                  <a:cubicBezTo>
                    <a:pt x="354" y="40"/>
                    <a:pt x="373" y="33"/>
                    <a:pt x="391" y="31"/>
                  </a:cubicBezTo>
                  <a:cubicBezTo>
                    <a:pt x="405" y="30"/>
                    <a:pt x="418" y="34"/>
                    <a:pt x="422" y="33"/>
                  </a:cubicBezTo>
                  <a:cubicBezTo>
                    <a:pt x="432" y="32"/>
                    <a:pt x="442" y="37"/>
                    <a:pt x="445" y="38"/>
                  </a:cubicBezTo>
                  <a:cubicBezTo>
                    <a:pt x="446" y="40"/>
                    <a:pt x="448" y="41"/>
                    <a:pt x="449" y="40"/>
                  </a:cubicBezTo>
                  <a:cubicBezTo>
                    <a:pt x="450" y="40"/>
                    <a:pt x="451" y="40"/>
                    <a:pt x="452" y="40"/>
                  </a:cubicBezTo>
                  <a:cubicBezTo>
                    <a:pt x="452" y="40"/>
                    <a:pt x="453" y="40"/>
                    <a:pt x="453" y="41"/>
                  </a:cubicBezTo>
                  <a:cubicBezTo>
                    <a:pt x="454" y="41"/>
                    <a:pt x="454" y="41"/>
                    <a:pt x="454" y="42"/>
                  </a:cubicBezTo>
                  <a:cubicBezTo>
                    <a:pt x="455" y="44"/>
                    <a:pt x="452" y="49"/>
                    <a:pt x="456" y="49"/>
                  </a:cubicBezTo>
                  <a:cubicBezTo>
                    <a:pt x="458" y="49"/>
                    <a:pt x="460" y="48"/>
                    <a:pt x="462" y="47"/>
                  </a:cubicBezTo>
                  <a:cubicBezTo>
                    <a:pt x="463" y="48"/>
                    <a:pt x="464" y="49"/>
                    <a:pt x="465" y="50"/>
                  </a:cubicBezTo>
                  <a:cubicBezTo>
                    <a:pt x="465" y="52"/>
                    <a:pt x="463" y="54"/>
                    <a:pt x="465" y="55"/>
                  </a:cubicBezTo>
                  <a:cubicBezTo>
                    <a:pt x="467" y="57"/>
                    <a:pt x="469" y="56"/>
                    <a:pt x="471" y="55"/>
                  </a:cubicBezTo>
                  <a:cubicBezTo>
                    <a:pt x="472" y="56"/>
                    <a:pt x="473" y="58"/>
                    <a:pt x="475" y="59"/>
                  </a:cubicBezTo>
                  <a:cubicBezTo>
                    <a:pt x="474" y="60"/>
                    <a:pt x="473" y="61"/>
                    <a:pt x="473" y="62"/>
                  </a:cubicBezTo>
                  <a:cubicBezTo>
                    <a:pt x="474" y="65"/>
                    <a:pt x="476" y="64"/>
                    <a:pt x="478" y="62"/>
                  </a:cubicBezTo>
                  <a:cubicBezTo>
                    <a:pt x="478" y="62"/>
                    <a:pt x="479" y="63"/>
                    <a:pt x="479" y="63"/>
                  </a:cubicBezTo>
                  <a:cubicBezTo>
                    <a:pt x="479" y="63"/>
                    <a:pt x="479" y="63"/>
                    <a:pt x="479" y="63"/>
                  </a:cubicBezTo>
                  <a:cubicBezTo>
                    <a:pt x="477" y="65"/>
                    <a:pt x="478" y="68"/>
                    <a:pt x="480" y="69"/>
                  </a:cubicBezTo>
                  <a:cubicBezTo>
                    <a:pt x="481" y="70"/>
                    <a:pt x="482" y="70"/>
                    <a:pt x="482" y="70"/>
                  </a:cubicBezTo>
                  <a:cubicBezTo>
                    <a:pt x="483" y="70"/>
                    <a:pt x="483" y="71"/>
                    <a:pt x="484" y="72"/>
                  </a:cubicBezTo>
                  <a:cubicBezTo>
                    <a:pt x="485" y="74"/>
                    <a:pt x="485" y="74"/>
                    <a:pt x="486" y="74"/>
                  </a:cubicBezTo>
                  <a:cubicBezTo>
                    <a:pt x="485" y="76"/>
                    <a:pt x="485" y="77"/>
                    <a:pt x="487" y="79"/>
                  </a:cubicBezTo>
                  <a:cubicBezTo>
                    <a:pt x="488" y="81"/>
                    <a:pt x="490" y="83"/>
                    <a:pt x="492" y="83"/>
                  </a:cubicBezTo>
                  <a:cubicBezTo>
                    <a:pt x="493" y="85"/>
                    <a:pt x="494" y="87"/>
                    <a:pt x="496" y="88"/>
                  </a:cubicBezTo>
                  <a:cubicBezTo>
                    <a:pt x="496" y="89"/>
                    <a:pt x="495" y="89"/>
                    <a:pt x="495" y="89"/>
                  </a:cubicBezTo>
                  <a:cubicBezTo>
                    <a:pt x="494" y="91"/>
                    <a:pt x="496" y="94"/>
                    <a:pt x="497" y="95"/>
                  </a:cubicBezTo>
                  <a:cubicBezTo>
                    <a:pt x="498" y="96"/>
                    <a:pt x="500" y="98"/>
                    <a:pt x="501" y="98"/>
                  </a:cubicBezTo>
                  <a:cubicBezTo>
                    <a:pt x="503" y="99"/>
                    <a:pt x="503" y="98"/>
                    <a:pt x="504" y="97"/>
                  </a:cubicBezTo>
                  <a:cubicBezTo>
                    <a:pt x="505" y="99"/>
                    <a:pt x="506" y="100"/>
                    <a:pt x="507" y="102"/>
                  </a:cubicBezTo>
                  <a:cubicBezTo>
                    <a:pt x="505" y="103"/>
                    <a:pt x="502" y="105"/>
                    <a:pt x="502" y="106"/>
                  </a:cubicBezTo>
                  <a:cubicBezTo>
                    <a:pt x="502" y="108"/>
                    <a:pt x="505" y="112"/>
                    <a:pt x="506" y="111"/>
                  </a:cubicBezTo>
                  <a:cubicBezTo>
                    <a:pt x="513" y="111"/>
                    <a:pt x="508" y="119"/>
                    <a:pt x="509" y="122"/>
                  </a:cubicBezTo>
                  <a:cubicBezTo>
                    <a:pt x="509" y="124"/>
                    <a:pt x="510" y="127"/>
                    <a:pt x="512" y="127"/>
                  </a:cubicBezTo>
                  <a:cubicBezTo>
                    <a:pt x="514" y="129"/>
                    <a:pt x="512" y="128"/>
                    <a:pt x="514" y="127"/>
                  </a:cubicBezTo>
                  <a:cubicBezTo>
                    <a:pt x="515" y="127"/>
                    <a:pt x="518" y="129"/>
                    <a:pt x="518" y="131"/>
                  </a:cubicBezTo>
                  <a:cubicBezTo>
                    <a:pt x="519" y="132"/>
                    <a:pt x="518" y="135"/>
                    <a:pt x="517" y="136"/>
                  </a:cubicBezTo>
                  <a:cubicBezTo>
                    <a:pt x="514" y="137"/>
                    <a:pt x="512" y="138"/>
                    <a:pt x="512" y="141"/>
                  </a:cubicBezTo>
                  <a:cubicBezTo>
                    <a:pt x="513" y="143"/>
                    <a:pt x="513" y="149"/>
                    <a:pt x="517" y="149"/>
                  </a:cubicBezTo>
                  <a:cubicBezTo>
                    <a:pt x="518" y="149"/>
                    <a:pt x="519" y="149"/>
                    <a:pt x="519" y="148"/>
                  </a:cubicBezTo>
                  <a:cubicBezTo>
                    <a:pt x="520" y="147"/>
                    <a:pt x="523" y="148"/>
                    <a:pt x="523" y="150"/>
                  </a:cubicBezTo>
                  <a:cubicBezTo>
                    <a:pt x="523" y="151"/>
                    <a:pt x="523" y="153"/>
                    <a:pt x="524" y="155"/>
                  </a:cubicBezTo>
                  <a:cubicBezTo>
                    <a:pt x="523" y="155"/>
                    <a:pt x="522" y="156"/>
                    <a:pt x="522" y="158"/>
                  </a:cubicBezTo>
                  <a:cubicBezTo>
                    <a:pt x="521" y="160"/>
                    <a:pt x="520" y="166"/>
                    <a:pt x="521" y="168"/>
                  </a:cubicBezTo>
                  <a:cubicBezTo>
                    <a:pt x="522" y="169"/>
                    <a:pt x="522" y="169"/>
                    <a:pt x="523" y="170"/>
                  </a:cubicBezTo>
                  <a:cubicBezTo>
                    <a:pt x="523" y="170"/>
                    <a:pt x="523" y="170"/>
                    <a:pt x="523" y="170"/>
                  </a:cubicBezTo>
                  <a:cubicBezTo>
                    <a:pt x="526" y="171"/>
                    <a:pt x="529" y="173"/>
                    <a:pt x="529" y="175"/>
                  </a:cubicBezTo>
                  <a:cubicBezTo>
                    <a:pt x="530" y="178"/>
                    <a:pt x="528" y="180"/>
                    <a:pt x="528" y="182"/>
                  </a:cubicBezTo>
                  <a:cubicBezTo>
                    <a:pt x="529" y="186"/>
                    <a:pt x="536" y="187"/>
                    <a:pt x="538" y="190"/>
                  </a:cubicBezTo>
                  <a:cubicBezTo>
                    <a:pt x="538" y="192"/>
                    <a:pt x="537" y="194"/>
                    <a:pt x="535" y="196"/>
                  </a:cubicBezTo>
                  <a:cubicBezTo>
                    <a:pt x="535" y="197"/>
                    <a:pt x="535" y="198"/>
                    <a:pt x="535" y="198"/>
                  </a:cubicBezTo>
                  <a:cubicBezTo>
                    <a:pt x="534" y="202"/>
                    <a:pt x="541" y="200"/>
                    <a:pt x="541" y="203"/>
                  </a:cubicBezTo>
                  <a:cubicBezTo>
                    <a:pt x="542" y="205"/>
                    <a:pt x="540" y="207"/>
                    <a:pt x="540" y="208"/>
                  </a:cubicBezTo>
                  <a:cubicBezTo>
                    <a:pt x="541" y="210"/>
                    <a:pt x="547" y="211"/>
                    <a:pt x="547" y="213"/>
                  </a:cubicBezTo>
                  <a:cubicBezTo>
                    <a:pt x="548" y="214"/>
                    <a:pt x="547" y="215"/>
                    <a:pt x="547" y="217"/>
                  </a:cubicBezTo>
                  <a:cubicBezTo>
                    <a:pt x="545" y="217"/>
                    <a:pt x="545" y="217"/>
                    <a:pt x="545" y="220"/>
                  </a:cubicBezTo>
                  <a:cubicBezTo>
                    <a:pt x="545" y="224"/>
                    <a:pt x="544" y="226"/>
                    <a:pt x="547" y="228"/>
                  </a:cubicBezTo>
                  <a:cubicBezTo>
                    <a:pt x="549" y="231"/>
                    <a:pt x="550" y="232"/>
                    <a:pt x="551" y="237"/>
                  </a:cubicBezTo>
                  <a:cubicBezTo>
                    <a:pt x="552" y="241"/>
                    <a:pt x="548" y="241"/>
                    <a:pt x="549" y="245"/>
                  </a:cubicBezTo>
                  <a:cubicBezTo>
                    <a:pt x="549" y="248"/>
                    <a:pt x="551" y="248"/>
                    <a:pt x="553" y="251"/>
                  </a:cubicBezTo>
                  <a:cubicBezTo>
                    <a:pt x="554" y="253"/>
                    <a:pt x="551" y="254"/>
                    <a:pt x="552" y="257"/>
                  </a:cubicBezTo>
                  <a:cubicBezTo>
                    <a:pt x="553" y="260"/>
                    <a:pt x="555" y="261"/>
                    <a:pt x="556" y="265"/>
                  </a:cubicBezTo>
                  <a:cubicBezTo>
                    <a:pt x="556" y="269"/>
                    <a:pt x="553" y="267"/>
                    <a:pt x="554" y="271"/>
                  </a:cubicBezTo>
                  <a:cubicBezTo>
                    <a:pt x="554" y="274"/>
                    <a:pt x="558" y="274"/>
                    <a:pt x="559" y="277"/>
                  </a:cubicBezTo>
                  <a:cubicBezTo>
                    <a:pt x="559" y="278"/>
                    <a:pt x="556" y="279"/>
                    <a:pt x="557" y="282"/>
                  </a:cubicBezTo>
                  <a:cubicBezTo>
                    <a:pt x="557" y="285"/>
                    <a:pt x="555" y="289"/>
                    <a:pt x="557" y="294"/>
                  </a:cubicBezTo>
                  <a:cubicBezTo>
                    <a:pt x="559" y="299"/>
                    <a:pt x="558" y="301"/>
                    <a:pt x="558" y="306"/>
                  </a:cubicBezTo>
                  <a:cubicBezTo>
                    <a:pt x="558" y="313"/>
                    <a:pt x="560" y="310"/>
                    <a:pt x="559" y="317"/>
                  </a:cubicBezTo>
                  <a:cubicBezTo>
                    <a:pt x="559" y="323"/>
                    <a:pt x="559" y="327"/>
                    <a:pt x="557" y="328"/>
                  </a:cubicBezTo>
                  <a:cubicBezTo>
                    <a:pt x="555" y="329"/>
                    <a:pt x="555" y="333"/>
                    <a:pt x="556" y="337"/>
                  </a:cubicBezTo>
                  <a:cubicBezTo>
                    <a:pt x="556" y="340"/>
                    <a:pt x="556" y="338"/>
                    <a:pt x="555" y="341"/>
                  </a:cubicBezTo>
                  <a:cubicBezTo>
                    <a:pt x="555" y="345"/>
                    <a:pt x="552" y="344"/>
                    <a:pt x="553" y="349"/>
                  </a:cubicBezTo>
                  <a:cubicBezTo>
                    <a:pt x="555" y="353"/>
                    <a:pt x="553" y="355"/>
                    <a:pt x="553" y="360"/>
                  </a:cubicBezTo>
                  <a:cubicBezTo>
                    <a:pt x="553" y="364"/>
                    <a:pt x="551" y="365"/>
                    <a:pt x="552" y="369"/>
                  </a:cubicBezTo>
                  <a:cubicBezTo>
                    <a:pt x="553" y="374"/>
                    <a:pt x="553" y="379"/>
                    <a:pt x="555" y="383"/>
                  </a:cubicBezTo>
                  <a:cubicBezTo>
                    <a:pt x="557" y="386"/>
                    <a:pt x="555" y="389"/>
                    <a:pt x="558" y="393"/>
                  </a:cubicBezTo>
                  <a:cubicBezTo>
                    <a:pt x="561" y="397"/>
                    <a:pt x="561" y="401"/>
                    <a:pt x="561" y="404"/>
                  </a:cubicBezTo>
                  <a:cubicBezTo>
                    <a:pt x="566" y="414"/>
                    <a:pt x="555" y="443"/>
                    <a:pt x="529" y="443"/>
                  </a:cubicBezTo>
                  <a:cubicBezTo>
                    <a:pt x="521" y="443"/>
                    <a:pt x="514" y="443"/>
                    <a:pt x="507" y="441"/>
                  </a:cubicBezTo>
                  <a:cubicBezTo>
                    <a:pt x="507" y="441"/>
                    <a:pt x="507" y="441"/>
                    <a:pt x="508" y="441"/>
                  </a:cubicBezTo>
                  <a:cubicBezTo>
                    <a:pt x="506" y="441"/>
                    <a:pt x="498" y="438"/>
                    <a:pt x="496" y="443"/>
                  </a:cubicBezTo>
                  <a:cubicBezTo>
                    <a:pt x="492" y="451"/>
                    <a:pt x="498" y="454"/>
                    <a:pt x="496" y="461"/>
                  </a:cubicBezTo>
                  <a:cubicBezTo>
                    <a:pt x="495" y="467"/>
                    <a:pt x="498" y="472"/>
                    <a:pt x="501" y="476"/>
                  </a:cubicBezTo>
                  <a:cubicBezTo>
                    <a:pt x="503" y="478"/>
                    <a:pt x="501" y="485"/>
                    <a:pt x="502" y="490"/>
                  </a:cubicBezTo>
                  <a:cubicBezTo>
                    <a:pt x="502" y="494"/>
                    <a:pt x="501" y="498"/>
                    <a:pt x="502" y="502"/>
                  </a:cubicBezTo>
                  <a:cubicBezTo>
                    <a:pt x="503" y="507"/>
                    <a:pt x="502" y="511"/>
                    <a:pt x="503" y="514"/>
                  </a:cubicBezTo>
                  <a:cubicBezTo>
                    <a:pt x="503" y="517"/>
                    <a:pt x="505" y="520"/>
                    <a:pt x="506" y="526"/>
                  </a:cubicBezTo>
                  <a:cubicBezTo>
                    <a:pt x="507" y="530"/>
                    <a:pt x="506" y="534"/>
                    <a:pt x="506" y="538"/>
                  </a:cubicBezTo>
                  <a:cubicBezTo>
                    <a:pt x="507" y="544"/>
                    <a:pt x="506" y="549"/>
                    <a:pt x="506" y="551"/>
                  </a:cubicBezTo>
                  <a:cubicBezTo>
                    <a:pt x="506" y="554"/>
                    <a:pt x="505" y="558"/>
                    <a:pt x="506" y="563"/>
                  </a:cubicBezTo>
                  <a:cubicBezTo>
                    <a:pt x="507" y="565"/>
                    <a:pt x="509" y="570"/>
                    <a:pt x="509" y="572"/>
                  </a:cubicBezTo>
                  <a:cubicBezTo>
                    <a:pt x="509" y="575"/>
                    <a:pt x="508" y="578"/>
                    <a:pt x="508" y="581"/>
                  </a:cubicBezTo>
                  <a:cubicBezTo>
                    <a:pt x="509" y="583"/>
                    <a:pt x="511" y="585"/>
                    <a:pt x="511" y="588"/>
                  </a:cubicBezTo>
                  <a:cubicBezTo>
                    <a:pt x="511" y="592"/>
                    <a:pt x="510" y="596"/>
                    <a:pt x="510" y="600"/>
                  </a:cubicBezTo>
                  <a:cubicBezTo>
                    <a:pt x="511" y="604"/>
                    <a:pt x="514" y="606"/>
                    <a:pt x="514" y="610"/>
                  </a:cubicBezTo>
                  <a:cubicBezTo>
                    <a:pt x="514" y="618"/>
                    <a:pt x="518" y="622"/>
                    <a:pt x="519" y="626"/>
                  </a:cubicBezTo>
                  <a:cubicBezTo>
                    <a:pt x="519" y="629"/>
                    <a:pt x="518" y="635"/>
                    <a:pt x="521" y="640"/>
                  </a:cubicBezTo>
                  <a:cubicBezTo>
                    <a:pt x="522" y="643"/>
                    <a:pt x="521" y="646"/>
                    <a:pt x="522" y="649"/>
                  </a:cubicBezTo>
                  <a:cubicBezTo>
                    <a:pt x="522" y="652"/>
                    <a:pt x="524" y="654"/>
                    <a:pt x="524" y="657"/>
                  </a:cubicBezTo>
                  <a:cubicBezTo>
                    <a:pt x="524" y="663"/>
                    <a:pt x="523" y="667"/>
                    <a:pt x="523" y="672"/>
                  </a:cubicBezTo>
                  <a:cubicBezTo>
                    <a:pt x="523" y="677"/>
                    <a:pt x="524" y="683"/>
                    <a:pt x="524" y="690"/>
                  </a:cubicBezTo>
                  <a:cubicBezTo>
                    <a:pt x="524" y="694"/>
                    <a:pt x="522" y="696"/>
                    <a:pt x="522" y="700"/>
                  </a:cubicBezTo>
                  <a:cubicBezTo>
                    <a:pt x="521" y="703"/>
                    <a:pt x="522" y="708"/>
                    <a:pt x="521" y="713"/>
                  </a:cubicBezTo>
                  <a:cubicBezTo>
                    <a:pt x="520" y="718"/>
                    <a:pt x="518" y="716"/>
                    <a:pt x="517" y="723"/>
                  </a:cubicBezTo>
                  <a:cubicBezTo>
                    <a:pt x="517" y="725"/>
                    <a:pt x="516" y="731"/>
                    <a:pt x="515" y="733"/>
                  </a:cubicBezTo>
                  <a:cubicBezTo>
                    <a:pt x="513" y="736"/>
                    <a:pt x="512" y="738"/>
                    <a:pt x="510" y="739"/>
                  </a:cubicBezTo>
                  <a:cubicBezTo>
                    <a:pt x="510" y="739"/>
                    <a:pt x="510" y="739"/>
                    <a:pt x="510" y="739"/>
                  </a:cubicBezTo>
                  <a:cubicBezTo>
                    <a:pt x="519" y="734"/>
                    <a:pt x="541" y="730"/>
                    <a:pt x="566" y="730"/>
                  </a:cubicBezTo>
                  <a:cubicBezTo>
                    <a:pt x="568" y="730"/>
                    <a:pt x="568" y="730"/>
                    <a:pt x="568" y="730"/>
                  </a:cubicBezTo>
                  <a:cubicBezTo>
                    <a:pt x="593" y="730"/>
                    <a:pt x="615" y="734"/>
                    <a:pt x="623" y="740"/>
                  </a:cubicBezTo>
                  <a:cubicBezTo>
                    <a:pt x="623" y="740"/>
                    <a:pt x="623" y="740"/>
                    <a:pt x="623" y="740"/>
                  </a:cubicBezTo>
                  <a:cubicBezTo>
                    <a:pt x="622" y="738"/>
                    <a:pt x="620" y="737"/>
                    <a:pt x="619" y="733"/>
                  </a:cubicBezTo>
                  <a:cubicBezTo>
                    <a:pt x="617" y="731"/>
                    <a:pt x="617" y="725"/>
                    <a:pt x="616" y="723"/>
                  </a:cubicBezTo>
                  <a:cubicBezTo>
                    <a:pt x="615" y="716"/>
                    <a:pt x="614" y="718"/>
                    <a:pt x="613" y="713"/>
                  </a:cubicBezTo>
                  <a:cubicBezTo>
                    <a:pt x="611" y="708"/>
                    <a:pt x="612" y="703"/>
                    <a:pt x="611" y="700"/>
                  </a:cubicBezTo>
                  <a:cubicBezTo>
                    <a:pt x="611" y="696"/>
                    <a:pt x="609" y="694"/>
                    <a:pt x="609" y="690"/>
                  </a:cubicBezTo>
                  <a:cubicBezTo>
                    <a:pt x="609" y="683"/>
                    <a:pt x="614" y="678"/>
                    <a:pt x="614" y="672"/>
                  </a:cubicBezTo>
                  <a:cubicBezTo>
                    <a:pt x="614" y="667"/>
                    <a:pt x="613" y="664"/>
                    <a:pt x="613" y="657"/>
                  </a:cubicBezTo>
                  <a:cubicBezTo>
                    <a:pt x="613" y="654"/>
                    <a:pt x="614" y="652"/>
                    <a:pt x="615" y="650"/>
                  </a:cubicBezTo>
                  <a:cubicBezTo>
                    <a:pt x="615" y="647"/>
                    <a:pt x="614" y="644"/>
                    <a:pt x="616" y="64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3677" name="Freeform 221"/>
            <p:cNvSpPr>
              <a:spLocks/>
            </p:cNvSpPr>
            <p:nvPr/>
          </p:nvSpPr>
          <p:spPr bwMode="auto">
            <a:xfrm>
              <a:off x="2973" y="2815"/>
              <a:ext cx="41" cy="30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4" y="12"/>
                </a:cxn>
                <a:cxn ang="0">
                  <a:pos x="15" y="16"/>
                </a:cxn>
                <a:cxn ang="0">
                  <a:pos x="12" y="25"/>
                </a:cxn>
                <a:cxn ang="0">
                  <a:pos x="12" y="32"/>
                </a:cxn>
                <a:cxn ang="0">
                  <a:pos x="10" y="38"/>
                </a:cxn>
                <a:cxn ang="0">
                  <a:pos x="10" y="44"/>
                </a:cxn>
                <a:cxn ang="0">
                  <a:pos x="9" y="49"/>
                </a:cxn>
                <a:cxn ang="0">
                  <a:pos x="9" y="58"/>
                </a:cxn>
                <a:cxn ang="0">
                  <a:pos x="8" y="65"/>
                </a:cxn>
                <a:cxn ang="0">
                  <a:pos x="9" y="71"/>
                </a:cxn>
                <a:cxn ang="0">
                  <a:pos x="7" y="79"/>
                </a:cxn>
                <a:cxn ang="0">
                  <a:pos x="7" y="87"/>
                </a:cxn>
                <a:cxn ang="0">
                  <a:pos x="6" y="94"/>
                </a:cxn>
                <a:cxn ang="0">
                  <a:pos x="6" y="101"/>
                </a:cxn>
                <a:cxn ang="0">
                  <a:pos x="5" y="111"/>
                </a:cxn>
                <a:cxn ang="0">
                  <a:pos x="1" y="126"/>
                </a:cxn>
                <a:cxn ang="0">
                  <a:pos x="0" y="110"/>
                </a:cxn>
                <a:cxn ang="0">
                  <a:pos x="4" y="99"/>
                </a:cxn>
                <a:cxn ang="0">
                  <a:pos x="2" y="89"/>
                </a:cxn>
                <a:cxn ang="0">
                  <a:pos x="2" y="67"/>
                </a:cxn>
                <a:cxn ang="0">
                  <a:pos x="2" y="63"/>
                </a:cxn>
                <a:cxn ang="0">
                  <a:pos x="5" y="52"/>
                </a:cxn>
                <a:cxn ang="0">
                  <a:pos x="7" y="45"/>
                </a:cxn>
                <a:cxn ang="0">
                  <a:pos x="7" y="38"/>
                </a:cxn>
                <a:cxn ang="0">
                  <a:pos x="8" y="32"/>
                </a:cxn>
                <a:cxn ang="0">
                  <a:pos x="8" y="25"/>
                </a:cxn>
                <a:cxn ang="0">
                  <a:pos x="10" y="18"/>
                </a:cxn>
                <a:cxn ang="0">
                  <a:pos x="11" y="12"/>
                </a:cxn>
                <a:cxn ang="0">
                  <a:pos x="14" y="4"/>
                </a:cxn>
              </a:cxnLst>
              <a:rect l="0" t="0" r="r" b="b"/>
              <a:pathLst>
                <a:path w="17" h="126">
                  <a:moveTo>
                    <a:pt x="16" y="0"/>
                  </a:moveTo>
                  <a:cubicBezTo>
                    <a:pt x="17" y="4"/>
                    <a:pt x="15" y="8"/>
                    <a:pt x="14" y="12"/>
                  </a:cubicBezTo>
                  <a:cubicBezTo>
                    <a:pt x="14" y="13"/>
                    <a:pt x="15" y="15"/>
                    <a:pt x="15" y="16"/>
                  </a:cubicBezTo>
                  <a:cubicBezTo>
                    <a:pt x="15" y="19"/>
                    <a:pt x="13" y="22"/>
                    <a:pt x="12" y="25"/>
                  </a:cubicBezTo>
                  <a:cubicBezTo>
                    <a:pt x="11" y="28"/>
                    <a:pt x="12" y="28"/>
                    <a:pt x="12" y="32"/>
                  </a:cubicBezTo>
                  <a:cubicBezTo>
                    <a:pt x="12" y="33"/>
                    <a:pt x="11" y="35"/>
                    <a:pt x="10" y="38"/>
                  </a:cubicBezTo>
                  <a:cubicBezTo>
                    <a:pt x="10" y="40"/>
                    <a:pt x="10" y="42"/>
                    <a:pt x="10" y="44"/>
                  </a:cubicBezTo>
                  <a:cubicBezTo>
                    <a:pt x="10" y="46"/>
                    <a:pt x="9" y="48"/>
                    <a:pt x="9" y="49"/>
                  </a:cubicBezTo>
                  <a:cubicBezTo>
                    <a:pt x="9" y="51"/>
                    <a:pt x="10" y="54"/>
                    <a:pt x="9" y="58"/>
                  </a:cubicBezTo>
                  <a:cubicBezTo>
                    <a:pt x="9" y="60"/>
                    <a:pt x="8" y="62"/>
                    <a:pt x="8" y="65"/>
                  </a:cubicBezTo>
                  <a:cubicBezTo>
                    <a:pt x="8" y="67"/>
                    <a:pt x="9" y="69"/>
                    <a:pt x="9" y="71"/>
                  </a:cubicBezTo>
                  <a:cubicBezTo>
                    <a:pt x="9" y="74"/>
                    <a:pt x="7" y="77"/>
                    <a:pt x="7" y="79"/>
                  </a:cubicBezTo>
                  <a:cubicBezTo>
                    <a:pt x="7" y="82"/>
                    <a:pt x="7" y="84"/>
                    <a:pt x="7" y="87"/>
                  </a:cubicBezTo>
                  <a:cubicBezTo>
                    <a:pt x="7" y="89"/>
                    <a:pt x="6" y="92"/>
                    <a:pt x="6" y="94"/>
                  </a:cubicBezTo>
                  <a:cubicBezTo>
                    <a:pt x="6" y="96"/>
                    <a:pt x="6" y="99"/>
                    <a:pt x="6" y="101"/>
                  </a:cubicBezTo>
                  <a:cubicBezTo>
                    <a:pt x="7" y="106"/>
                    <a:pt x="7" y="107"/>
                    <a:pt x="5" y="111"/>
                  </a:cubicBezTo>
                  <a:cubicBezTo>
                    <a:pt x="4" y="115"/>
                    <a:pt x="6" y="122"/>
                    <a:pt x="1" y="126"/>
                  </a:cubicBezTo>
                  <a:cubicBezTo>
                    <a:pt x="3" y="122"/>
                    <a:pt x="3" y="114"/>
                    <a:pt x="0" y="110"/>
                  </a:cubicBezTo>
                  <a:cubicBezTo>
                    <a:pt x="3" y="107"/>
                    <a:pt x="4" y="104"/>
                    <a:pt x="4" y="99"/>
                  </a:cubicBezTo>
                  <a:cubicBezTo>
                    <a:pt x="3" y="95"/>
                    <a:pt x="2" y="93"/>
                    <a:pt x="2" y="89"/>
                  </a:cubicBezTo>
                  <a:cubicBezTo>
                    <a:pt x="3" y="84"/>
                    <a:pt x="6" y="73"/>
                    <a:pt x="2" y="67"/>
                  </a:cubicBezTo>
                  <a:cubicBezTo>
                    <a:pt x="2" y="67"/>
                    <a:pt x="1" y="64"/>
                    <a:pt x="2" y="63"/>
                  </a:cubicBezTo>
                  <a:cubicBezTo>
                    <a:pt x="3" y="59"/>
                    <a:pt x="3" y="56"/>
                    <a:pt x="5" y="52"/>
                  </a:cubicBezTo>
                  <a:cubicBezTo>
                    <a:pt x="6" y="49"/>
                    <a:pt x="6" y="47"/>
                    <a:pt x="7" y="45"/>
                  </a:cubicBezTo>
                  <a:cubicBezTo>
                    <a:pt x="7" y="43"/>
                    <a:pt x="6" y="40"/>
                    <a:pt x="7" y="38"/>
                  </a:cubicBezTo>
                  <a:cubicBezTo>
                    <a:pt x="7" y="36"/>
                    <a:pt x="7" y="34"/>
                    <a:pt x="8" y="32"/>
                  </a:cubicBezTo>
                  <a:cubicBezTo>
                    <a:pt x="8" y="30"/>
                    <a:pt x="8" y="28"/>
                    <a:pt x="8" y="25"/>
                  </a:cubicBezTo>
                  <a:cubicBezTo>
                    <a:pt x="9" y="23"/>
                    <a:pt x="10" y="21"/>
                    <a:pt x="10" y="18"/>
                  </a:cubicBezTo>
                  <a:cubicBezTo>
                    <a:pt x="10" y="16"/>
                    <a:pt x="11" y="14"/>
                    <a:pt x="11" y="12"/>
                  </a:cubicBezTo>
                  <a:cubicBezTo>
                    <a:pt x="12" y="10"/>
                    <a:pt x="12" y="6"/>
                    <a:pt x="14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3678" name="Freeform 222"/>
            <p:cNvSpPr>
              <a:spLocks/>
            </p:cNvSpPr>
            <p:nvPr/>
          </p:nvSpPr>
          <p:spPr bwMode="auto">
            <a:xfrm>
              <a:off x="2903" y="3314"/>
              <a:ext cx="58" cy="53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17" y="21"/>
                </a:cxn>
                <a:cxn ang="0">
                  <a:pos x="21" y="15"/>
                </a:cxn>
                <a:cxn ang="0">
                  <a:pos x="19" y="10"/>
                </a:cxn>
                <a:cxn ang="0">
                  <a:pos x="24" y="0"/>
                </a:cxn>
                <a:cxn ang="0">
                  <a:pos x="17" y="7"/>
                </a:cxn>
                <a:cxn ang="0">
                  <a:pos x="17" y="16"/>
                </a:cxn>
                <a:cxn ang="0">
                  <a:pos x="0" y="20"/>
                </a:cxn>
              </a:cxnLst>
              <a:rect l="0" t="0" r="r" b="b"/>
              <a:pathLst>
                <a:path w="24" h="22">
                  <a:moveTo>
                    <a:pt x="0" y="20"/>
                  </a:moveTo>
                  <a:cubicBezTo>
                    <a:pt x="7" y="20"/>
                    <a:pt x="13" y="22"/>
                    <a:pt x="17" y="21"/>
                  </a:cubicBezTo>
                  <a:cubicBezTo>
                    <a:pt x="22" y="20"/>
                    <a:pt x="22" y="17"/>
                    <a:pt x="21" y="15"/>
                  </a:cubicBezTo>
                  <a:cubicBezTo>
                    <a:pt x="21" y="13"/>
                    <a:pt x="19" y="11"/>
                    <a:pt x="19" y="10"/>
                  </a:cubicBezTo>
                  <a:cubicBezTo>
                    <a:pt x="20" y="8"/>
                    <a:pt x="23" y="6"/>
                    <a:pt x="24" y="0"/>
                  </a:cubicBezTo>
                  <a:cubicBezTo>
                    <a:pt x="23" y="2"/>
                    <a:pt x="21" y="7"/>
                    <a:pt x="17" y="7"/>
                  </a:cubicBezTo>
                  <a:cubicBezTo>
                    <a:pt x="13" y="8"/>
                    <a:pt x="18" y="12"/>
                    <a:pt x="17" y="16"/>
                  </a:cubicBezTo>
                  <a:cubicBezTo>
                    <a:pt x="16" y="18"/>
                    <a:pt x="6" y="20"/>
                    <a:pt x="0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3679" name="Freeform 223"/>
            <p:cNvSpPr>
              <a:spLocks/>
            </p:cNvSpPr>
            <p:nvPr/>
          </p:nvSpPr>
          <p:spPr bwMode="auto">
            <a:xfrm>
              <a:off x="3339" y="1838"/>
              <a:ext cx="369" cy="2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3" y="97"/>
                </a:cxn>
              </a:cxnLst>
              <a:rect l="0" t="0" r="r" b="b"/>
              <a:pathLst>
                <a:path w="153" h="97">
                  <a:moveTo>
                    <a:pt x="0" y="0"/>
                  </a:moveTo>
                  <a:cubicBezTo>
                    <a:pt x="29" y="30"/>
                    <a:pt x="119" y="85"/>
                    <a:pt x="153" y="97"/>
                  </a:cubicBezTo>
                </a:path>
              </a:pathLst>
            </a:custGeom>
            <a:noFill/>
            <a:ln w="3175" cap="rnd">
              <a:solidFill>
                <a:srgbClr val="15622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3680" name="Freeform 224"/>
            <p:cNvSpPr>
              <a:spLocks/>
            </p:cNvSpPr>
            <p:nvPr/>
          </p:nvSpPr>
          <p:spPr bwMode="auto">
            <a:xfrm>
              <a:off x="3346" y="1814"/>
              <a:ext cx="369" cy="2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3" y="96"/>
                </a:cxn>
              </a:cxnLst>
              <a:rect l="0" t="0" r="r" b="b"/>
              <a:pathLst>
                <a:path w="153" h="96">
                  <a:moveTo>
                    <a:pt x="0" y="0"/>
                  </a:moveTo>
                  <a:cubicBezTo>
                    <a:pt x="23" y="28"/>
                    <a:pt x="109" y="86"/>
                    <a:pt x="153" y="96"/>
                  </a:cubicBezTo>
                </a:path>
              </a:pathLst>
            </a:custGeom>
            <a:noFill/>
            <a:ln w="3175" cap="rnd">
              <a:solidFill>
                <a:srgbClr val="15622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3681" name="Freeform 225"/>
            <p:cNvSpPr>
              <a:spLocks/>
            </p:cNvSpPr>
            <p:nvPr/>
          </p:nvSpPr>
          <p:spPr bwMode="auto">
            <a:xfrm>
              <a:off x="2047" y="1814"/>
              <a:ext cx="367" cy="232"/>
            </a:xfrm>
            <a:custGeom>
              <a:avLst/>
              <a:gdLst/>
              <a:ahLst/>
              <a:cxnLst>
                <a:cxn ang="0">
                  <a:pos x="152" y="0"/>
                </a:cxn>
                <a:cxn ang="0">
                  <a:pos x="0" y="96"/>
                </a:cxn>
              </a:cxnLst>
              <a:rect l="0" t="0" r="r" b="b"/>
              <a:pathLst>
                <a:path w="152" h="96">
                  <a:moveTo>
                    <a:pt x="152" y="0"/>
                  </a:moveTo>
                  <a:cubicBezTo>
                    <a:pt x="130" y="28"/>
                    <a:pt x="41" y="88"/>
                    <a:pt x="0" y="96"/>
                  </a:cubicBezTo>
                </a:path>
              </a:pathLst>
            </a:custGeom>
            <a:noFill/>
            <a:ln w="3175" cap="rnd">
              <a:solidFill>
                <a:srgbClr val="15622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3682" name="Freeform 226"/>
            <p:cNvSpPr>
              <a:spLocks/>
            </p:cNvSpPr>
            <p:nvPr/>
          </p:nvSpPr>
          <p:spPr bwMode="auto">
            <a:xfrm>
              <a:off x="2054" y="1838"/>
              <a:ext cx="369" cy="234"/>
            </a:xfrm>
            <a:custGeom>
              <a:avLst/>
              <a:gdLst/>
              <a:ahLst/>
              <a:cxnLst>
                <a:cxn ang="0">
                  <a:pos x="153" y="0"/>
                </a:cxn>
                <a:cxn ang="0">
                  <a:pos x="0" y="97"/>
                </a:cxn>
              </a:cxnLst>
              <a:rect l="0" t="0" r="r" b="b"/>
              <a:pathLst>
                <a:path w="153" h="97">
                  <a:moveTo>
                    <a:pt x="153" y="0"/>
                  </a:moveTo>
                  <a:cubicBezTo>
                    <a:pt x="124" y="30"/>
                    <a:pt x="34" y="86"/>
                    <a:pt x="0" y="97"/>
                  </a:cubicBezTo>
                </a:path>
              </a:pathLst>
            </a:custGeom>
            <a:noFill/>
            <a:ln w="3175" cap="rnd">
              <a:solidFill>
                <a:srgbClr val="15622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3683" name="Freeform 227"/>
            <p:cNvSpPr>
              <a:spLocks/>
            </p:cNvSpPr>
            <p:nvPr/>
          </p:nvSpPr>
          <p:spPr bwMode="auto">
            <a:xfrm>
              <a:off x="3358" y="1841"/>
              <a:ext cx="85" cy="9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0" y="21"/>
                </a:cxn>
                <a:cxn ang="0">
                  <a:pos x="20" y="20"/>
                </a:cxn>
                <a:cxn ang="0">
                  <a:pos x="22" y="29"/>
                </a:cxn>
                <a:cxn ang="0">
                  <a:pos x="32" y="38"/>
                </a:cxn>
              </a:cxnLst>
              <a:rect l="0" t="0" r="r" b="b"/>
              <a:pathLst>
                <a:path w="35" h="38">
                  <a:moveTo>
                    <a:pt x="0" y="12"/>
                  </a:moveTo>
                  <a:cubicBezTo>
                    <a:pt x="5" y="0"/>
                    <a:pt x="8" y="19"/>
                    <a:pt x="10" y="21"/>
                  </a:cubicBezTo>
                  <a:cubicBezTo>
                    <a:pt x="14" y="22"/>
                    <a:pt x="16" y="17"/>
                    <a:pt x="20" y="20"/>
                  </a:cubicBezTo>
                  <a:cubicBezTo>
                    <a:pt x="22" y="21"/>
                    <a:pt x="21" y="26"/>
                    <a:pt x="22" y="29"/>
                  </a:cubicBezTo>
                  <a:cubicBezTo>
                    <a:pt x="31" y="27"/>
                    <a:pt x="35" y="27"/>
                    <a:pt x="32" y="38"/>
                  </a:cubicBezTo>
                </a:path>
              </a:pathLst>
            </a:custGeom>
            <a:noFill/>
            <a:ln w="7938" cap="rnd">
              <a:solidFill>
                <a:srgbClr val="A3C5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3684" name="Freeform 228"/>
            <p:cNvSpPr>
              <a:spLocks/>
            </p:cNvSpPr>
            <p:nvPr/>
          </p:nvSpPr>
          <p:spPr bwMode="auto">
            <a:xfrm>
              <a:off x="3481" y="1944"/>
              <a:ext cx="65" cy="4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5" y="1"/>
                </a:cxn>
                <a:cxn ang="0">
                  <a:pos x="6" y="7"/>
                </a:cxn>
                <a:cxn ang="0">
                  <a:pos x="13" y="9"/>
                </a:cxn>
                <a:cxn ang="0">
                  <a:pos x="16" y="12"/>
                </a:cxn>
                <a:cxn ang="0">
                  <a:pos x="22" y="11"/>
                </a:cxn>
                <a:cxn ang="0">
                  <a:pos x="27" y="18"/>
                </a:cxn>
              </a:cxnLst>
              <a:rect l="0" t="0" r="r" b="b"/>
              <a:pathLst>
                <a:path w="27" h="18">
                  <a:moveTo>
                    <a:pt x="0" y="2"/>
                  </a:moveTo>
                  <a:cubicBezTo>
                    <a:pt x="2" y="2"/>
                    <a:pt x="3" y="0"/>
                    <a:pt x="5" y="1"/>
                  </a:cubicBezTo>
                  <a:cubicBezTo>
                    <a:pt x="5" y="3"/>
                    <a:pt x="4" y="6"/>
                    <a:pt x="6" y="7"/>
                  </a:cubicBezTo>
                  <a:cubicBezTo>
                    <a:pt x="11" y="9"/>
                    <a:pt x="11" y="3"/>
                    <a:pt x="13" y="9"/>
                  </a:cubicBezTo>
                  <a:cubicBezTo>
                    <a:pt x="14" y="10"/>
                    <a:pt x="14" y="11"/>
                    <a:pt x="16" y="12"/>
                  </a:cubicBezTo>
                  <a:cubicBezTo>
                    <a:pt x="18" y="13"/>
                    <a:pt x="20" y="11"/>
                    <a:pt x="22" y="11"/>
                  </a:cubicBezTo>
                  <a:cubicBezTo>
                    <a:pt x="25" y="12"/>
                    <a:pt x="24" y="16"/>
                    <a:pt x="27" y="18"/>
                  </a:cubicBezTo>
                </a:path>
              </a:pathLst>
            </a:custGeom>
            <a:noFill/>
            <a:ln w="7938" cap="rnd">
              <a:solidFill>
                <a:srgbClr val="A3C5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3685" name="Freeform 229"/>
            <p:cNvSpPr>
              <a:spLocks/>
            </p:cNvSpPr>
            <p:nvPr/>
          </p:nvSpPr>
          <p:spPr bwMode="auto">
            <a:xfrm>
              <a:off x="3561" y="1978"/>
              <a:ext cx="84" cy="4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5" y="0"/>
                </a:cxn>
                <a:cxn ang="0">
                  <a:pos x="6" y="6"/>
                </a:cxn>
                <a:cxn ang="0">
                  <a:pos x="16" y="5"/>
                </a:cxn>
                <a:cxn ang="0">
                  <a:pos x="17" y="11"/>
                </a:cxn>
                <a:cxn ang="0">
                  <a:pos x="25" y="9"/>
                </a:cxn>
                <a:cxn ang="0">
                  <a:pos x="25" y="14"/>
                </a:cxn>
                <a:cxn ang="0">
                  <a:pos x="32" y="12"/>
                </a:cxn>
                <a:cxn ang="0">
                  <a:pos x="34" y="20"/>
                </a:cxn>
              </a:cxnLst>
              <a:rect l="0" t="0" r="r" b="b"/>
              <a:pathLst>
                <a:path w="35" h="20">
                  <a:moveTo>
                    <a:pt x="0" y="3"/>
                  </a:moveTo>
                  <a:cubicBezTo>
                    <a:pt x="1" y="2"/>
                    <a:pt x="3" y="0"/>
                    <a:pt x="5" y="0"/>
                  </a:cubicBezTo>
                  <a:cubicBezTo>
                    <a:pt x="6" y="1"/>
                    <a:pt x="5" y="4"/>
                    <a:pt x="6" y="6"/>
                  </a:cubicBezTo>
                  <a:cubicBezTo>
                    <a:pt x="9" y="9"/>
                    <a:pt x="13" y="3"/>
                    <a:pt x="16" y="5"/>
                  </a:cubicBezTo>
                  <a:cubicBezTo>
                    <a:pt x="18" y="6"/>
                    <a:pt x="15" y="9"/>
                    <a:pt x="17" y="11"/>
                  </a:cubicBezTo>
                  <a:cubicBezTo>
                    <a:pt x="20" y="13"/>
                    <a:pt x="23" y="9"/>
                    <a:pt x="25" y="9"/>
                  </a:cubicBezTo>
                  <a:cubicBezTo>
                    <a:pt x="25" y="10"/>
                    <a:pt x="24" y="13"/>
                    <a:pt x="25" y="14"/>
                  </a:cubicBezTo>
                  <a:cubicBezTo>
                    <a:pt x="27" y="16"/>
                    <a:pt x="31" y="13"/>
                    <a:pt x="32" y="12"/>
                  </a:cubicBezTo>
                  <a:cubicBezTo>
                    <a:pt x="35" y="13"/>
                    <a:pt x="30" y="20"/>
                    <a:pt x="34" y="20"/>
                  </a:cubicBezTo>
                </a:path>
              </a:pathLst>
            </a:custGeom>
            <a:noFill/>
            <a:ln w="7938" cap="rnd">
              <a:solidFill>
                <a:srgbClr val="A3C5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3686" name="Freeform 230"/>
            <p:cNvSpPr>
              <a:spLocks/>
            </p:cNvSpPr>
            <p:nvPr/>
          </p:nvSpPr>
          <p:spPr bwMode="auto">
            <a:xfrm>
              <a:off x="2074" y="1985"/>
              <a:ext cx="101" cy="56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11" y="14"/>
                </a:cxn>
                <a:cxn ang="0">
                  <a:pos x="15" y="17"/>
                </a:cxn>
                <a:cxn ang="0">
                  <a:pos x="19" y="10"/>
                </a:cxn>
                <a:cxn ang="0">
                  <a:pos x="25" y="12"/>
                </a:cxn>
                <a:cxn ang="0">
                  <a:pos x="28" y="6"/>
                </a:cxn>
                <a:cxn ang="0">
                  <a:pos x="36" y="6"/>
                </a:cxn>
                <a:cxn ang="0">
                  <a:pos x="38" y="0"/>
                </a:cxn>
                <a:cxn ang="0">
                  <a:pos x="42" y="0"/>
                </a:cxn>
              </a:cxnLst>
              <a:rect l="0" t="0" r="r" b="b"/>
              <a:pathLst>
                <a:path w="42" h="23">
                  <a:moveTo>
                    <a:pt x="0" y="23"/>
                  </a:moveTo>
                  <a:cubicBezTo>
                    <a:pt x="0" y="22"/>
                    <a:pt x="1" y="19"/>
                    <a:pt x="2" y="18"/>
                  </a:cubicBezTo>
                  <a:cubicBezTo>
                    <a:pt x="4" y="16"/>
                    <a:pt x="4" y="18"/>
                    <a:pt x="6" y="19"/>
                  </a:cubicBezTo>
                  <a:cubicBezTo>
                    <a:pt x="11" y="23"/>
                    <a:pt x="11" y="18"/>
                    <a:pt x="11" y="14"/>
                  </a:cubicBezTo>
                  <a:cubicBezTo>
                    <a:pt x="12" y="15"/>
                    <a:pt x="13" y="18"/>
                    <a:pt x="15" y="17"/>
                  </a:cubicBezTo>
                  <a:cubicBezTo>
                    <a:pt x="19" y="17"/>
                    <a:pt x="17" y="11"/>
                    <a:pt x="19" y="10"/>
                  </a:cubicBezTo>
                  <a:cubicBezTo>
                    <a:pt x="21" y="10"/>
                    <a:pt x="23" y="13"/>
                    <a:pt x="25" y="12"/>
                  </a:cubicBezTo>
                  <a:cubicBezTo>
                    <a:pt x="27" y="10"/>
                    <a:pt x="26" y="7"/>
                    <a:pt x="28" y="6"/>
                  </a:cubicBezTo>
                  <a:cubicBezTo>
                    <a:pt x="31" y="9"/>
                    <a:pt x="33" y="11"/>
                    <a:pt x="36" y="6"/>
                  </a:cubicBezTo>
                  <a:cubicBezTo>
                    <a:pt x="36" y="4"/>
                    <a:pt x="37" y="2"/>
                    <a:pt x="38" y="0"/>
                  </a:cubicBezTo>
                  <a:cubicBezTo>
                    <a:pt x="39" y="0"/>
                    <a:pt x="41" y="0"/>
                    <a:pt x="42" y="0"/>
                  </a:cubicBezTo>
                </a:path>
              </a:pathLst>
            </a:custGeom>
            <a:noFill/>
            <a:ln w="7938" cap="rnd">
              <a:solidFill>
                <a:srgbClr val="A3C5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3687" name="Freeform 231"/>
            <p:cNvSpPr>
              <a:spLocks/>
            </p:cNvSpPr>
            <p:nvPr/>
          </p:nvSpPr>
          <p:spPr bwMode="auto">
            <a:xfrm>
              <a:off x="2286" y="1858"/>
              <a:ext cx="72" cy="70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" y="23"/>
                </a:cxn>
                <a:cxn ang="0">
                  <a:pos x="5" y="26"/>
                </a:cxn>
                <a:cxn ang="0">
                  <a:pos x="9" y="18"/>
                </a:cxn>
                <a:cxn ang="0">
                  <a:pos x="16" y="21"/>
                </a:cxn>
                <a:cxn ang="0">
                  <a:pos x="18" y="11"/>
                </a:cxn>
                <a:cxn ang="0">
                  <a:pos x="23" y="13"/>
                </a:cxn>
                <a:cxn ang="0">
                  <a:pos x="28" y="11"/>
                </a:cxn>
                <a:cxn ang="0">
                  <a:pos x="30" y="0"/>
                </a:cxn>
              </a:cxnLst>
              <a:rect l="0" t="0" r="r" b="b"/>
              <a:pathLst>
                <a:path w="30" h="29">
                  <a:moveTo>
                    <a:pt x="0" y="29"/>
                  </a:moveTo>
                  <a:cubicBezTo>
                    <a:pt x="0" y="27"/>
                    <a:pt x="0" y="24"/>
                    <a:pt x="1" y="23"/>
                  </a:cubicBezTo>
                  <a:cubicBezTo>
                    <a:pt x="3" y="23"/>
                    <a:pt x="3" y="26"/>
                    <a:pt x="5" y="26"/>
                  </a:cubicBezTo>
                  <a:cubicBezTo>
                    <a:pt x="8" y="25"/>
                    <a:pt x="7" y="19"/>
                    <a:pt x="9" y="18"/>
                  </a:cubicBezTo>
                  <a:cubicBezTo>
                    <a:pt x="11" y="19"/>
                    <a:pt x="14" y="23"/>
                    <a:pt x="16" y="21"/>
                  </a:cubicBezTo>
                  <a:cubicBezTo>
                    <a:pt x="19" y="19"/>
                    <a:pt x="15" y="12"/>
                    <a:pt x="18" y="11"/>
                  </a:cubicBezTo>
                  <a:cubicBezTo>
                    <a:pt x="19" y="11"/>
                    <a:pt x="22" y="13"/>
                    <a:pt x="23" y="13"/>
                  </a:cubicBezTo>
                  <a:cubicBezTo>
                    <a:pt x="25" y="13"/>
                    <a:pt x="26" y="12"/>
                    <a:pt x="28" y="11"/>
                  </a:cubicBezTo>
                  <a:cubicBezTo>
                    <a:pt x="30" y="8"/>
                    <a:pt x="28" y="3"/>
                    <a:pt x="30" y="0"/>
                  </a:cubicBezTo>
                </a:path>
              </a:pathLst>
            </a:custGeom>
            <a:noFill/>
            <a:ln w="7938" cap="rnd">
              <a:solidFill>
                <a:srgbClr val="A3C5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3688" name="Freeform 232"/>
            <p:cNvSpPr>
              <a:spLocks/>
            </p:cNvSpPr>
            <p:nvPr/>
          </p:nvSpPr>
          <p:spPr bwMode="auto">
            <a:xfrm>
              <a:off x="2185" y="1932"/>
              <a:ext cx="106" cy="82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6" y="25"/>
                </a:cxn>
                <a:cxn ang="0">
                  <a:pos x="12" y="24"/>
                </a:cxn>
                <a:cxn ang="0">
                  <a:pos x="17" y="16"/>
                </a:cxn>
                <a:cxn ang="0">
                  <a:pos x="25" y="17"/>
                </a:cxn>
                <a:cxn ang="0">
                  <a:pos x="27" y="12"/>
                </a:cxn>
                <a:cxn ang="0">
                  <a:pos x="29" y="11"/>
                </a:cxn>
                <a:cxn ang="0">
                  <a:pos x="33" y="12"/>
                </a:cxn>
                <a:cxn ang="0">
                  <a:pos x="38" y="8"/>
                </a:cxn>
                <a:cxn ang="0">
                  <a:pos x="44" y="0"/>
                </a:cxn>
              </a:cxnLst>
              <a:rect l="0" t="0" r="r" b="b"/>
              <a:pathLst>
                <a:path w="44" h="34">
                  <a:moveTo>
                    <a:pt x="0" y="34"/>
                  </a:moveTo>
                  <a:cubicBezTo>
                    <a:pt x="1" y="29"/>
                    <a:pt x="0" y="24"/>
                    <a:pt x="6" y="25"/>
                  </a:cubicBezTo>
                  <a:cubicBezTo>
                    <a:pt x="8" y="25"/>
                    <a:pt x="10" y="26"/>
                    <a:pt x="12" y="24"/>
                  </a:cubicBezTo>
                  <a:cubicBezTo>
                    <a:pt x="15" y="22"/>
                    <a:pt x="14" y="18"/>
                    <a:pt x="17" y="16"/>
                  </a:cubicBezTo>
                  <a:cubicBezTo>
                    <a:pt x="20" y="16"/>
                    <a:pt x="22" y="20"/>
                    <a:pt x="25" y="17"/>
                  </a:cubicBezTo>
                  <a:cubicBezTo>
                    <a:pt x="26" y="16"/>
                    <a:pt x="26" y="13"/>
                    <a:pt x="27" y="12"/>
                  </a:cubicBezTo>
                  <a:cubicBezTo>
                    <a:pt x="29" y="9"/>
                    <a:pt x="26" y="10"/>
                    <a:pt x="29" y="11"/>
                  </a:cubicBezTo>
                  <a:cubicBezTo>
                    <a:pt x="31" y="11"/>
                    <a:pt x="31" y="12"/>
                    <a:pt x="33" y="12"/>
                  </a:cubicBezTo>
                  <a:cubicBezTo>
                    <a:pt x="35" y="11"/>
                    <a:pt x="37" y="9"/>
                    <a:pt x="38" y="8"/>
                  </a:cubicBezTo>
                  <a:cubicBezTo>
                    <a:pt x="40" y="5"/>
                    <a:pt x="41" y="2"/>
                    <a:pt x="44" y="0"/>
                  </a:cubicBezTo>
                </a:path>
              </a:pathLst>
            </a:custGeom>
            <a:noFill/>
            <a:ln w="7938" cap="rnd">
              <a:solidFill>
                <a:srgbClr val="A3C5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3689" name="Freeform 233"/>
            <p:cNvSpPr>
              <a:spLocks/>
            </p:cNvSpPr>
            <p:nvPr/>
          </p:nvSpPr>
          <p:spPr bwMode="auto">
            <a:xfrm>
              <a:off x="2122" y="1884"/>
              <a:ext cx="227" cy="142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94" y="0"/>
                </a:cxn>
                <a:cxn ang="0">
                  <a:pos x="0" y="59"/>
                </a:cxn>
              </a:cxnLst>
              <a:rect l="0" t="0" r="r" b="b"/>
              <a:pathLst>
                <a:path w="94" h="59">
                  <a:moveTo>
                    <a:pt x="0" y="59"/>
                  </a:moveTo>
                  <a:cubicBezTo>
                    <a:pt x="12" y="55"/>
                    <a:pt x="76" y="18"/>
                    <a:pt x="94" y="0"/>
                  </a:cubicBezTo>
                  <a:cubicBezTo>
                    <a:pt x="89" y="5"/>
                    <a:pt x="20" y="49"/>
                    <a:pt x="0" y="5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3690" name="Freeform 234"/>
            <p:cNvSpPr>
              <a:spLocks/>
            </p:cNvSpPr>
            <p:nvPr/>
          </p:nvSpPr>
          <p:spPr bwMode="auto">
            <a:xfrm>
              <a:off x="2199" y="1937"/>
              <a:ext cx="104" cy="70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43" y="0"/>
                </a:cxn>
              </a:cxnLst>
              <a:rect l="0" t="0" r="r" b="b"/>
              <a:pathLst>
                <a:path w="43" h="29">
                  <a:moveTo>
                    <a:pt x="0" y="29"/>
                  </a:moveTo>
                  <a:cubicBezTo>
                    <a:pt x="9" y="24"/>
                    <a:pt x="36" y="7"/>
                    <a:pt x="43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3691" name="Freeform 235"/>
            <p:cNvSpPr>
              <a:spLocks/>
            </p:cNvSpPr>
            <p:nvPr/>
          </p:nvSpPr>
          <p:spPr bwMode="auto">
            <a:xfrm>
              <a:off x="3513" y="1952"/>
              <a:ext cx="173" cy="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37"/>
                </a:cxn>
                <a:cxn ang="0">
                  <a:pos x="0" y="0"/>
                </a:cxn>
              </a:cxnLst>
              <a:rect l="0" t="0" r="r" b="b"/>
              <a:pathLst>
                <a:path w="72" h="37">
                  <a:moveTo>
                    <a:pt x="0" y="0"/>
                  </a:moveTo>
                  <a:cubicBezTo>
                    <a:pt x="7" y="7"/>
                    <a:pt x="41" y="29"/>
                    <a:pt x="72" y="37"/>
                  </a:cubicBezTo>
                  <a:cubicBezTo>
                    <a:pt x="63" y="34"/>
                    <a:pt x="13" y="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3692" name="Freeform 236"/>
            <p:cNvSpPr>
              <a:spLocks/>
            </p:cNvSpPr>
            <p:nvPr/>
          </p:nvSpPr>
          <p:spPr bwMode="auto">
            <a:xfrm>
              <a:off x="3397" y="1896"/>
              <a:ext cx="222" cy="140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0" y="0"/>
                </a:cxn>
                <a:cxn ang="0">
                  <a:pos x="92" y="58"/>
                </a:cxn>
                <a:cxn ang="0">
                  <a:pos x="64" y="42"/>
                </a:cxn>
              </a:cxnLst>
              <a:rect l="0" t="0" r="r" b="b"/>
              <a:pathLst>
                <a:path w="92" h="58">
                  <a:moveTo>
                    <a:pt x="64" y="42"/>
                  </a:moveTo>
                  <a:cubicBezTo>
                    <a:pt x="39" y="27"/>
                    <a:pt x="8" y="6"/>
                    <a:pt x="0" y="0"/>
                  </a:cubicBezTo>
                  <a:cubicBezTo>
                    <a:pt x="7" y="8"/>
                    <a:pt x="59" y="45"/>
                    <a:pt x="92" y="58"/>
                  </a:cubicBezTo>
                  <a:cubicBezTo>
                    <a:pt x="89" y="56"/>
                    <a:pt x="77" y="49"/>
                    <a:pt x="64" y="4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03699" name="Rectangle 243"/>
          <p:cNvSpPr>
            <a:spLocks noChangeArrowheads="1"/>
          </p:cNvSpPr>
          <p:nvPr/>
        </p:nvSpPr>
        <p:spPr bwMode="auto">
          <a:xfrm>
            <a:off x="8618538" y="0"/>
            <a:ext cx="52546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II-21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66">
                <a:gamma/>
                <a:tint val="0"/>
                <a:invGamma/>
              </a:srgbClr>
            </a:gs>
            <a:gs pos="100000">
              <a:srgbClr val="66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4" name="WordArt 4"/>
          <p:cNvSpPr>
            <a:spLocks noChangeArrowheads="1" noChangeShapeType="1" noTextEdit="1"/>
          </p:cNvSpPr>
          <p:nvPr/>
        </p:nvSpPr>
        <p:spPr bwMode="auto">
          <a:xfrm>
            <a:off x="468313" y="549275"/>
            <a:ext cx="359886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VARLATA</a:t>
            </a:r>
          </a:p>
        </p:txBody>
      </p:sp>
      <p:sp>
        <p:nvSpPr>
          <p:cNvPr id="404485" name="WordArt 5"/>
          <p:cNvSpPr>
            <a:spLocks noChangeArrowheads="1" noChangeShapeType="1" noTextEdit="1"/>
          </p:cNvSpPr>
          <p:nvPr/>
        </p:nvSpPr>
        <p:spPr bwMode="auto">
          <a:xfrm>
            <a:off x="1331913" y="1557338"/>
            <a:ext cx="1368425" cy="327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- testes</a:t>
            </a:r>
          </a:p>
        </p:txBody>
      </p:sp>
      <p:grpSp>
        <p:nvGrpSpPr>
          <p:cNvPr id="404486" name="Group 6"/>
          <p:cNvGrpSpPr>
            <a:grpSpLocks/>
          </p:cNvGrpSpPr>
          <p:nvPr/>
        </p:nvGrpSpPr>
        <p:grpSpPr bwMode="auto">
          <a:xfrm>
            <a:off x="6516688" y="333375"/>
            <a:ext cx="2254250" cy="2879725"/>
            <a:chOff x="3698" y="1058"/>
            <a:chExt cx="1092" cy="2548"/>
          </a:xfrm>
        </p:grpSpPr>
        <p:grpSp>
          <p:nvGrpSpPr>
            <p:cNvPr id="404487" name="Group 7"/>
            <p:cNvGrpSpPr>
              <a:grpSpLocks/>
            </p:cNvGrpSpPr>
            <p:nvPr/>
          </p:nvGrpSpPr>
          <p:grpSpPr bwMode="auto">
            <a:xfrm>
              <a:off x="3698" y="1058"/>
              <a:ext cx="1092" cy="2548"/>
              <a:chOff x="3698" y="1058"/>
              <a:chExt cx="1092" cy="2548"/>
            </a:xfrm>
          </p:grpSpPr>
          <p:sp>
            <p:nvSpPr>
              <p:cNvPr id="404488" name="Freeform 8"/>
              <p:cNvSpPr>
                <a:spLocks/>
              </p:cNvSpPr>
              <p:nvPr/>
            </p:nvSpPr>
            <p:spPr bwMode="auto">
              <a:xfrm>
                <a:off x="3714" y="1602"/>
                <a:ext cx="1060" cy="1988"/>
              </a:xfrm>
              <a:custGeom>
                <a:avLst/>
                <a:gdLst/>
                <a:ahLst/>
                <a:cxnLst>
                  <a:cxn ang="0">
                    <a:pos x="346" y="156"/>
                  </a:cxn>
                  <a:cxn ang="0">
                    <a:pos x="400" y="74"/>
                  </a:cxn>
                  <a:cxn ang="0">
                    <a:pos x="440" y="34"/>
                  </a:cxn>
                  <a:cxn ang="0">
                    <a:pos x="490" y="8"/>
                  </a:cxn>
                  <a:cxn ang="0">
                    <a:pos x="554" y="0"/>
                  </a:cxn>
                  <a:cxn ang="0">
                    <a:pos x="596" y="8"/>
                  </a:cxn>
                  <a:cxn ang="0">
                    <a:pos x="652" y="32"/>
                  </a:cxn>
                  <a:cxn ang="0">
                    <a:pos x="696" y="68"/>
                  </a:cxn>
                  <a:cxn ang="0">
                    <a:pos x="730" y="114"/>
                  </a:cxn>
                  <a:cxn ang="0">
                    <a:pos x="752" y="166"/>
                  </a:cxn>
                  <a:cxn ang="0">
                    <a:pos x="760" y="202"/>
                  </a:cxn>
                  <a:cxn ang="0">
                    <a:pos x="786" y="344"/>
                  </a:cxn>
                  <a:cxn ang="0">
                    <a:pos x="846" y="508"/>
                  </a:cxn>
                  <a:cxn ang="0">
                    <a:pos x="954" y="768"/>
                  </a:cxn>
                  <a:cxn ang="0">
                    <a:pos x="1018" y="958"/>
                  </a:cxn>
                  <a:cxn ang="0">
                    <a:pos x="1052" y="1134"/>
                  </a:cxn>
                  <a:cxn ang="0">
                    <a:pos x="1060" y="1248"/>
                  </a:cxn>
                  <a:cxn ang="0">
                    <a:pos x="1052" y="1366"/>
                  </a:cxn>
                  <a:cxn ang="0">
                    <a:pos x="1030" y="1482"/>
                  </a:cxn>
                  <a:cxn ang="0">
                    <a:pos x="1006" y="1556"/>
                  </a:cxn>
                  <a:cxn ang="0">
                    <a:pos x="950" y="1678"/>
                  </a:cxn>
                  <a:cxn ang="0">
                    <a:pos x="880" y="1770"/>
                  </a:cxn>
                  <a:cxn ang="0">
                    <a:pos x="800" y="1838"/>
                  </a:cxn>
                  <a:cxn ang="0">
                    <a:pos x="714" y="1882"/>
                  </a:cxn>
                  <a:cxn ang="0">
                    <a:pos x="632" y="1900"/>
                  </a:cxn>
                  <a:cxn ang="0">
                    <a:pos x="582" y="1902"/>
                  </a:cxn>
                  <a:cxn ang="0">
                    <a:pos x="532" y="1892"/>
                  </a:cxn>
                  <a:cxn ang="0">
                    <a:pos x="512" y="1882"/>
                  </a:cxn>
                  <a:cxn ang="0">
                    <a:pos x="508" y="1878"/>
                  </a:cxn>
                  <a:cxn ang="0">
                    <a:pos x="488" y="1868"/>
                  </a:cxn>
                  <a:cxn ang="0">
                    <a:pos x="470" y="1868"/>
                  </a:cxn>
                  <a:cxn ang="0">
                    <a:pos x="470" y="1874"/>
                  </a:cxn>
                  <a:cxn ang="0">
                    <a:pos x="490" y="1900"/>
                  </a:cxn>
                  <a:cxn ang="0">
                    <a:pos x="512" y="1932"/>
                  </a:cxn>
                  <a:cxn ang="0">
                    <a:pos x="512" y="1954"/>
                  </a:cxn>
                  <a:cxn ang="0">
                    <a:pos x="506" y="1970"/>
                  </a:cxn>
                  <a:cxn ang="0">
                    <a:pos x="490" y="1984"/>
                  </a:cxn>
                  <a:cxn ang="0">
                    <a:pos x="468" y="1988"/>
                  </a:cxn>
                  <a:cxn ang="0">
                    <a:pos x="402" y="1978"/>
                  </a:cxn>
                  <a:cxn ang="0">
                    <a:pos x="288" y="1934"/>
                  </a:cxn>
                  <a:cxn ang="0">
                    <a:pos x="232" y="1898"/>
                  </a:cxn>
                  <a:cxn ang="0">
                    <a:pos x="158" y="1832"/>
                  </a:cxn>
                  <a:cxn ang="0">
                    <a:pos x="98" y="1752"/>
                  </a:cxn>
                  <a:cxn ang="0">
                    <a:pos x="52" y="1658"/>
                  </a:cxn>
                  <a:cxn ang="0">
                    <a:pos x="22" y="1552"/>
                  </a:cxn>
                  <a:cxn ang="0">
                    <a:pos x="8" y="1472"/>
                  </a:cxn>
                  <a:cxn ang="0">
                    <a:pos x="0" y="1342"/>
                  </a:cxn>
                  <a:cxn ang="0">
                    <a:pos x="16" y="1144"/>
                  </a:cxn>
                  <a:cxn ang="0">
                    <a:pos x="50" y="976"/>
                  </a:cxn>
                  <a:cxn ang="0">
                    <a:pos x="74" y="892"/>
                  </a:cxn>
                  <a:cxn ang="0">
                    <a:pos x="130" y="722"/>
                  </a:cxn>
                  <a:cxn ang="0">
                    <a:pos x="240" y="434"/>
                  </a:cxn>
                  <a:cxn ang="0">
                    <a:pos x="240" y="432"/>
                  </a:cxn>
                  <a:cxn ang="0">
                    <a:pos x="328" y="192"/>
                  </a:cxn>
                </a:cxnLst>
                <a:rect l="0" t="0" r="r" b="b"/>
                <a:pathLst>
                  <a:path w="1060" h="1988">
                    <a:moveTo>
                      <a:pt x="328" y="192"/>
                    </a:moveTo>
                    <a:lnTo>
                      <a:pt x="328" y="192"/>
                    </a:lnTo>
                    <a:lnTo>
                      <a:pt x="346" y="156"/>
                    </a:lnTo>
                    <a:lnTo>
                      <a:pt x="366" y="122"/>
                    </a:lnTo>
                    <a:lnTo>
                      <a:pt x="388" y="90"/>
                    </a:lnTo>
                    <a:lnTo>
                      <a:pt x="400" y="74"/>
                    </a:lnTo>
                    <a:lnTo>
                      <a:pt x="412" y="60"/>
                    </a:lnTo>
                    <a:lnTo>
                      <a:pt x="426" y="46"/>
                    </a:lnTo>
                    <a:lnTo>
                      <a:pt x="440" y="34"/>
                    </a:lnTo>
                    <a:lnTo>
                      <a:pt x="456" y="24"/>
                    </a:lnTo>
                    <a:lnTo>
                      <a:pt x="472" y="16"/>
                    </a:lnTo>
                    <a:lnTo>
                      <a:pt x="490" y="8"/>
                    </a:lnTo>
                    <a:lnTo>
                      <a:pt x="510" y="4"/>
                    </a:lnTo>
                    <a:lnTo>
                      <a:pt x="530" y="2"/>
                    </a:lnTo>
                    <a:lnTo>
                      <a:pt x="554" y="0"/>
                    </a:lnTo>
                    <a:lnTo>
                      <a:pt x="554" y="0"/>
                    </a:lnTo>
                    <a:lnTo>
                      <a:pt x="576" y="4"/>
                    </a:lnTo>
                    <a:lnTo>
                      <a:pt x="596" y="8"/>
                    </a:lnTo>
                    <a:lnTo>
                      <a:pt x="616" y="14"/>
                    </a:lnTo>
                    <a:lnTo>
                      <a:pt x="634" y="22"/>
                    </a:lnTo>
                    <a:lnTo>
                      <a:pt x="652" y="32"/>
                    </a:lnTo>
                    <a:lnTo>
                      <a:pt x="668" y="42"/>
                    </a:lnTo>
                    <a:lnTo>
                      <a:pt x="682" y="54"/>
                    </a:lnTo>
                    <a:lnTo>
                      <a:pt x="696" y="68"/>
                    </a:lnTo>
                    <a:lnTo>
                      <a:pt x="708" y="82"/>
                    </a:lnTo>
                    <a:lnTo>
                      <a:pt x="720" y="98"/>
                    </a:lnTo>
                    <a:lnTo>
                      <a:pt x="730" y="114"/>
                    </a:lnTo>
                    <a:lnTo>
                      <a:pt x="738" y="130"/>
                    </a:lnTo>
                    <a:lnTo>
                      <a:pt x="746" y="148"/>
                    </a:lnTo>
                    <a:lnTo>
                      <a:pt x="752" y="166"/>
                    </a:lnTo>
                    <a:lnTo>
                      <a:pt x="756" y="184"/>
                    </a:lnTo>
                    <a:lnTo>
                      <a:pt x="760" y="202"/>
                    </a:lnTo>
                    <a:lnTo>
                      <a:pt x="760" y="202"/>
                    </a:lnTo>
                    <a:lnTo>
                      <a:pt x="764" y="248"/>
                    </a:lnTo>
                    <a:lnTo>
                      <a:pt x="774" y="294"/>
                    </a:lnTo>
                    <a:lnTo>
                      <a:pt x="786" y="344"/>
                    </a:lnTo>
                    <a:lnTo>
                      <a:pt x="802" y="394"/>
                    </a:lnTo>
                    <a:lnTo>
                      <a:pt x="822" y="448"/>
                    </a:lnTo>
                    <a:lnTo>
                      <a:pt x="846" y="508"/>
                    </a:lnTo>
                    <a:lnTo>
                      <a:pt x="902" y="648"/>
                    </a:lnTo>
                    <a:lnTo>
                      <a:pt x="954" y="768"/>
                    </a:lnTo>
                    <a:lnTo>
                      <a:pt x="954" y="768"/>
                    </a:lnTo>
                    <a:lnTo>
                      <a:pt x="978" y="834"/>
                    </a:lnTo>
                    <a:lnTo>
                      <a:pt x="1000" y="896"/>
                    </a:lnTo>
                    <a:lnTo>
                      <a:pt x="1018" y="958"/>
                    </a:lnTo>
                    <a:lnTo>
                      <a:pt x="1032" y="1018"/>
                    </a:lnTo>
                    <a:lnTo>
                      <a:pt x="1044" y="1076"/>
                    </a:lnTo>
                    <a:lnTo>
                      <a:pt x="1052" y="1134"/>
                    </a:lnTo>
                    <a:lnTo>
                      <a:pt x="1058" y="1192"/>
                    </a:lnTo>
                    <a:lnTo>
                      <a:pt x="1060" y="1248"/>
                    </a:lnTo>
                    <a:lnTo>
                      <a:pt x="1060" y="1248"/>
                    </a:lnTo>
                    <a:lnTo>
                      <a:pt x="1058" y="1288"/>
                    </a:lnTo>
                    <a:lnTo>
                      <a:pt x="1056" y="1328"/>
                    </a:lnTo>
                    <a:lnTo>
                      <a:pt x="1052" y="1366"/>
                    </a:lnTo>
                    <a:lnTo>
                      <a:pt x="1046" y="1404"/>
                    </a:lnTo>
                    <a:lnTo>
                      <a:pt x="1038" y="1444"/>
                    </a:lnTo>
                    <a:lnTo>
                      <a:pt x="1030" y="1482"/>
                    </a:lnTo>
                    <a:lnTo>
                      <a:pt x="1018" y="1520"/>
                    </a:lnTo>
                    <a:lnTo>
                      <a:pt x="1006" y="1556"/>
                    </a:lnTo>
                    <a:lnTo>
                      <a:pt x="1006" y="1556"/>
                    </a:lnTo>
                    <a:lnTo>
                      <a:pt x="990" y="1600"/>
                    </a:lnTo>
                    <a:lnTo>
                      <a:pt x="970" y="1640"/>
                    </a:lnTo>
                    <a:lnTo>
                      <a:pt x="950" y="1678"/>
                    </a:lnTo>
                    <a:lnTo>
                      <a:pt x="928" y="1712"/>
                    </a:lnTo>
                    <a:lnTo>
                      <a:pt x="904" y="1742"/>
                    </a:lnTo>
                    <a:lnTo>
                      <a:pt x="880" y="1770"/>
                    </a:lnTo>
                    <a:lnTo>
                      <a:pt x="854" y="1796"/>
                    </a:lnTo>
                    <a:lnTo>
                      <a:pt x="826" y="1818"/>
                    </a:lnTo>
                    <a:lnTo>
                      <a:pt x="800" y="1838"/>
                    </a:lnTo>
                    <a:lnTo>
                      <a:pt x="772" y="1856"/>
                    </a:lnTo>
                    <a:lnTo>
                      <a:pt x="744" y="1870"/>
                    </a:lnTo>
                    <a:lnTo>
                      <a:pt x="714" y="1882"/>
                    </a:lnTo>
                    <a:lnTo>
                      <a:pt x="686" y="1890"/>
                    </a:lnTo>
                    <a:lnTo>
                      <a:pt x="660" y="1896"/>
                    </a:lnTo>
                    <a:lnTo>
                      <a:pt x="632" y="1900"/>
                    </a:lnTo>
                    <a:lnTo>
                      <a:pt x="606" y="1902"/>
                    </a:lnTo>
                    <a:lnTo>
                      <a:pt x="606" y="1902"/>
                    </a:lnTo>
                    <a:lnTo>
                      <a:pt x="582" y="1902"/>
                    </a:lnTo>
                    <a:lnTo>
                      <a:pt x="560" y="1900"/>
                    </a:lnTo>
                    <a:lnTo>
                      <a:pt x="544" y="1896"/>
                    </a:lnTo>
                    <a:lnTo>
                      <a:pt x="532" y="1892"/>
                    </a:lnTo>
                    <a:lnTo>
                      <a:pt x="518" y="1886"/>
                    </a:lnTo>
                    <a:lnTo>
                      <a:pt x="512" y="1882"/>
                    </a:lnTo>
                    <a:lnTo>
                      <a:pt x="512" y="1882"/>
                    </a:lnTo>
                    <a:lnTo>
                      <a:pt x="512" y="1882"/>
                    </a:lnTo>
                    <a:lnTo>
                      <a:pt x="512" y="1882"/>
                    </a:lnTo>
                    <a:lnTo>
                      <a:pt x="508" y="1878"/>
                    </a:lnTo>
                    <a:lnTo>
                      <a:pt x="508" y="1878"/>
                    </a:lnTo>
                    <a:lnTo>
                      <a:pt x="500" y="1874"/>
                    </a:lnTo>
                    <a:lnTo>
                      <a:pt x="488" y="1868"/>
                    </a:lnTo>
                    <a:lnTo>
                      <a:pt x="478" y="1866"/>
                    </a:lnTo>
                    <a:lnTo>
                      <a:pt x="472" y="1866"/>
                    </a:lnTo>
                    <a:lnTo>
                      <a:pt x="470" y="1868"/>
                    </a:lnTo>
                    <a:lnTo>
                      <a:pt x="470" y="1868"/>
                    </a:lnTo>
                    <a:lnTo>
                      <a:pt x="468" y="1872"/>
                    </a:lnTo>
                    <a:lnTo>
                      <a:pt x="470" y="1874"/>
                    </a:lnTo>
                    <a:lnTo>
                      <a:pt x="476" y="1884"/>
                    </a:lnTo>
                    <a:lnTo>
                      <a:pt x="490" y="1900"/>
                    </a:lnTo>
                    <a:lnTo>
                      <a:pt x="490" y="1900"/>
                    </a:lnTo>
                    <a:lnTo>
                      <a:pt x="502" y="1912"/>
                    </a:lnTo>
                    <a:lnTo>
                      <a:pt x="508" y="1922"/>
                    </a:lnTo>
                    <a:lnTo>
                      <a:pt x="512" y="1932"/>
                    </a:lnTo>
                    <a:lnTo>
                      <a:pt x="514" y="1940"/>
                    </a:lnTo>
                    <a:lnTo>
                      <a:pt x="514" y="1948"/>
                    </a:lnTo>
                    <a:lnTo>
                      <a:pt x="512" y="1954"/>
                    </a:lnTo>
                    <a:lnTo>
                      <a:pt x="510" y="1964"/>
                    </a:lnTo>
                    <a:lnTo>
                      <a:pt x="510" y="1964"/>
                    </a:lnTo>
                    <a:lnTo>
                      <a:pt x="506" y="1970"/>
                    </a:lnTo>
                    <a:lnTo>
                      <a:pt x="502" y="1976"/>
                    </a:lnTo>
                    <a:lnTo>
                      <a:pt x="496" y="1980"/>
                    </a:lnTo>
                    <a:lnTo>
                      <a:pt x="490" y="1984"/>
                    </a:lnTo>
                    <a:lnTo>
                      <a:pt x="490" y="1984"/>
                    </a:lnTo>
                    <a:lnTo>
                      <a:pt x="480" y="1986"/>
                    </a:lnTo>
                    <a:lnTo>
                      <a:pt x="468" y="1988"/>
                    </a:lnTo>
                    <a:lnTo>
                      <a:pt x="450" y="1988"/>
                    </a:lnTo>
                    <a:lnTo>
                      <a:pt x="430" y="1984"/>
                    </a:lnTo>
                    <a:lnTo>
                      <a:pt x="402" y="1978"/>
                    </a:lnTo>
                    <a:lnTo>
                      <a:pt x="372" y="1968"/>
                    </a:lnTo>
                    <a:lnTo>
                      <a:pt x="334" y="1954"/>
                    </a:lnTo>
                    <a:lnTo>
                      <a:pt x="288" y="1934"/>
                    </a:lnTo>
                    <a:lnTo>
                      <a:pt x="288" y="1934"/>
                    </a:lnTo>
                    <a:lnTo>
                      <a:pt x="260" y="1916"/>
                    </a:lnTo>
                    <a:lnTo>
                      <a:pt x="232" y="1898"/>
                    </a:lnTo>
                    <a:lnTo>
                      <a:pt x="206" y="1876"/>
                    </a:lnTo>
                    <a:lnTo>
                      <a:pt x="182" y="1854"/>
                    </a:lnTo>
                    <a:lnTo>
                      <a:pt x="158" y="1832"/>
                    </a:lnTo>
                    <a:lnTo>
                      <a:pt x="138" y="1806"/>
                    </a:lnTo>
                    <a:lnTo>
                      <a:pt x="118" y="1780"/>
                    </a:lnTo>
                    <a:lnTo>
                      <a:pt x="98" y="1752"/>
                    </a:lnTo>
                    <a:lnTo>
                      <a:pt x="82" y="1722"/>
                    </a:lnTo>
                    <a:lnTo>
                      <a:pt x="66" y="1690"/>
                    </a:lnTo>
                    <a:lnTo>
                      <a:pt x="52" y="1658"/>
                    </a:lnTo>
                    <a:lnTo>
                      <a:pt x="40" y="1624"/>
                    </a:lnTo>
                    <a:lnTo>
                      <a:pt x="30" y="1588"/>
                    </a:lnTo>
                    <a:lnTo>
                      <a:pt x="22" y="1552"/>
                    </a:lnTo>
                    <a:lnTo>
                      <a:pt x="14" y="1512"/>
                    </a:lnTo>
                    <a:lnTo>
                      <a:pt x="8" y="1472"/>
                    </a:lnTo>
                    <a:lnTo>
                      <a:pt x="8" y="1472"/>
                    </a:lnTo>
                    <a:lnTo>
                      <a:pt x="2" y="1408"/>
                    </a:lnTo>
                    <a:lnTo>
                      <a:pt x="0" y="1342"/>
                    </a:lnTo>
                    <a:lnTo>
                      <a:pt x="0" y="1342"/>
                    </a:lnTo>
                    <a:lnTo>
                      <a:pt x="2" y="1274"/>
                    </a:lnTo>
                    <a:lnTo>
                      <a:pt x="8" y="1208"/>
                    </a:lnTo>
                    <a:lnTo>
                      <a:pt x="16" y="1144"/>
                    </a:lnTo>
                    <a:lnTo>
                      <a:pt x="26" y="1084"/>
                    </a:lnTo>
                    <a:lnTo>
                      <a:pt x="38" y="1028"/>
                    </a:lnTo>
                    <a:lnTo>
                      <a:pt x="50" y="976"/>
                    </a:lnTo>
                    <a:lnTo>
                      <a:pt x="62" y="932"/>
                    </a:lnTo>
                    <a:lnTo>
                      <a:pt x="74" y="892"/>
                    </a:lnTo>
                    <a:lnTo>
                      <a:pt x="74" y="892"/>
                    </a:lnTo>
                    <a:lnTo>
                      <a:pt x="104" y="804"/>
                    </a:lnTo>
                    <a:lnTo>
                      <a:pt x="104" y="804"/>
                    </a:lnTo>
                    <a:lnTo>
                      <a:pt x="130" y="722"/>
                    </a:lnTo>
                    <a:lnTo>
                      <a:pt x="160" y="638"/>
                    </a:lnTo>
                    <a:lnTo>
                      <a:pt x="196" y="544"/>
                    </a:lnTo>
                    <a:lnTo>
                      <a:pt x="240" y="434"/>
                    </a:lnTo>
                    <a:lnTo>
                      <a:pt x="240" y="434"/>
                    </a:lnTo>
                    <a:lnTo>
                      <a:pt x="240" y="432"/>
                    </a:lnTo>
                    <a:lnTo>
                      <a:pt x="240" y="432"/>
                    </a:lnTo>
                    <a:lnTo>
                      <a:pt x="324" y="200"/>
                    </a:lnTo>
                    <a:lnTo>
                      <a:pt x="324" y="200"/>
                    </a:lnTo>
                    <a:lnTo>
                      <a:pt x="328" y="192"/>
                    </a:lnTo>
                    <a:lnTo>
                      <a:pt x="328" y="192"/>
                    </a:lnTo>
                    <a:close/>
                  </a:path>
                </a:pathLst>
              </a:custGeom>
              <a:solidFill>
                <a:srgbClr val="E5D0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489" name="Freeform 9"/>
              <p:cNvSpPr>
                <a:spLocks/>
              </p:cNvSpPr>
              <p:nvPr/>
            </p:nvSpPr>
            <p:spPr bwMode="auto">
              <a:xfrm>
                <a:off x="3794" y="2124"/>
                <a:ext cx="980" cy="1436"/>
              </a:xfrm>
              <a:custGeom>
                <a:avLst/>
                <a:gdLst/>
                <a:ahLst/>
                <a:cxnLst>
                  <a:cxn ang="0">
                    <a:pos x="428" y="1356"/>
                  </a:cxn>
                  <a:cxn ang="0">
                    <a:pos x="432" y="1360"/>
                  </a:cxn>
                  <a:cxn ang="0">
                    <a:pos x="432" y="1360"/>
                  </a:cxn>
                  <a:cxn ang="0">
                    <a:pos x="452" y="1370"/>
                  </a:cxn>
                  <a:cxn ang="0">
                    <a:pos x="480" y="1378"/>
                  </a:cxn>
                  <a:cxn ang="0">
                    <a:pos x="526" y="1380"/>
                  </a:cxn>
                  <a:cxn ang="0">
                    <a:pos x="552" y="1378"/>
                  </a:cxn>
                  <a:cxn ang="0">
                    <a:pos x="606" y="1368"/>
                  </a:cxn>
                  <a:cxn ang="0">
                    <a:pos x="664" y="1348"/>
                  </a:cxn>
                  <a:cxn ang="0">
                    <a:pos x="720" y="1316"/>
                  </a:cxn>
                  <a:cxn ang="0">
                    <a:pos x="774" y="1274"/>
                  </a:cxn>
                  <a:cxn ang="0">
                    <a:pos x="824" y="1220"/>
                  </a:cxn>
                  <a:cxn ang="0">
                    <a:pos x="870" y="1156"/>
                  </a:cxn>
                  <a:cxn ang="0">
                    <a:pos x="910" y="1078"/>
                  </a:cxn>
                  <a:cxn ang="0">
                    <a:pos x="926" y="1034"/>
                  </a:cxn>
                  <a:cxn ang="0">
                    <a:pos x="950" y="960"/>
                  </a:cxn>
                  <a:cxn ang="0">
                    <a:pos x="966" y="882"/>
                  </a:cxn>
                  <a:cxn ang="0">
                    <a:pos x="976" y="806"/>
                  </a:cxn>
                  <a:cxn ang="0">
                    <a:pos x="980" y="726"/>
                  </a:cxn>
                  <a:cxn ang="0">
                    <a:pos x="978" y="670"/>
                  </a:cxn>
                  <a:cxn ang="0">
                    <a:pos x="964" y="554"/>
                  </a:cxn>
                  <a:cxn ang="0">
                    <a:pos x="938" y="436"/>
                  </a:cxn>
                  <a:cxn ang="0">
                    <a:pos x="898" y="312"/>
                  </a:cxn>
                  <a:cxn ang="0">
                    <a:pos x="822" y="126"/>
                  </a:cxn>
                  <a:cxn ang="0">
                    <a:pos x="802" y="76"/>
                  </a:cxn>
                  <a:cxn ang="0">
                    <a:pos x="460" y="0"/>
                  </a:cxn>
                  <a:cxn ang="0">
                    <a:pos x="218" y="66"/>
                  </a:cxn>
                  <a:cxn ang="0">
                    <a:pos x="206" y="78"/>
                  </a:cxn>
                  <a:cxn ang="0">
                    <a:pos x="162" y="134"/>
                  </a:cxn>
                  <a:cxn ang="0">
                    <a:pos x="126" y="190"/>
                  </a:cxn>
                  <a:cxn ang="0">
                    <a:pos x="110" y="224"/>
                  </a:cxn>
                  <a:cxn ang="0">
                    <a:pos x="86" y="280"/>
                  </a:cxn>
                  <a:cxn ang="0">
                    <a:pos x="64" y="348"/>
                  </a:cxn>
                  <a:cxn ang="0">
                    <a:pos x="26" y="512"/>
                  </a:cxn>
                  <a:cxn ang="0">
                    <a:pos x="6" y="646"/>
                  </a:cxn>
                  <a:cxn ang="0">
                    <a:pos x="0" y="734"/>
                  </a:cxn>
                  <a:cxn ang="0">
                    <a:pos x="0" y="818"/>
                  </a:cxn>
                  <a:cxn ang="0">
                    <a:pos x="2" y="858"/>
                  </a:cxn>
                  <a:cxn ang="0">
                    <a:pos x="12" y="930"/>
                  </a:cxn>
                  <a:cxn ang="0">
                    <a:pos x="24" y="1000"/>
                  </a:cxn>
                  <a:cxn ang="0">
                    <a:pos x="46" y="1070"/>
                  </a:cxn>
                  <a:cxn ang="0">
                    <a:pos x="74" y="1138"/>
                  </a:cxn>
                  <a:cxn ang="0">
                    <a:pos x="112" y="1202"/>
                  </a:cxn>
                  <a:cxn ang="0">
                    <a:pos x="160" y="1266"/>
                  </a:cxn>
                  <a:cxn ang="0">
                    <a:pos x="220" y="1324"/>
                  </a:cxn>
                  <a:cxn ang="0">
                    <a:pos x="294" y="1378"/>
                  </a:cxn>
                  <a:cxn ang="0">
                    <a:pos x="398" y="1434"/>
                  </a:cxn>
                  <a:cxn ang="0">
                    <a:pos x="432" y="1436"/>
                  </a:cxn>
                  <a:cxn ang="0">
                    <a:pos x="434" y="1420"/>
                  </a:cxn>
                  <a:cxn ang="0">
                    <a:pos x="430" y="1404"/>
                  </a:cxn>
                  <a:cxn ang="0">
                    <a:pos x="420" y="1388"/>
                  </a:cxn>
                  <a:cxn ang="0">
                    <a:pos x="410" y="1378"/>
                  </a:cxn>
                  <a:cxn ang="0">
                    <a:pos x="390" y="1352"/>
                  </a:cxn>
                  <a:cxn ang="0">
                    <a:pos x="390" y="1346"/>
                  </a:cxn>
                  <a:cxn ang="0">
                    <a:pos x="392" y="1344"/>
                  </a:cxn>
                  <a:cxn ang="0">
                    <a:pos x="408" y="1346"/>
                  </a:cxn>
                  <a:cxn ang="0">
                    <a:pos x="428" y="1356"/>
                  </a:cxn>
                </a:cxnLst>
                <a:rect l="0" t="0" r="r" b="b"/>
                <a:pathLst>
                  <a:path w="980" h="1436">
                    <a:moveTo>
                      <a:pt x="428" y="1356"/>
                    </a:moveTo>
                    <a:lnTo>
                      <a:pt x="428" y="1356"/>
                    </a:lnTo>
                    <a:lnTo>
                      <a:pt x="432" y="1360"/>
                    </a:lnTo>
                    <a:lnTo>
                      <a:pt x="432" y="1360"/>
                    </a:lnTo>
                    <a:lnTo>
                      <a:pt x="432" y="1360"/>
                    </a:lnTo>
                    <a:lnTo>
                      <a:pt x="432" y="1360"/>
                    </a:lnTo>
                    <a:lnTo>
                      <a:pt x="438" y="1364"/>
                    </a:lnTo>
                    <a:lnTo>
                      <a:pt x="452" y="1370"/>
                    </a:lnTo>
                    <a:lnTo>
                      <a:pt x="464" y="1374"/>
                    </a:lnTo>
                    <a:lnTo>
                      <a:pt x="480" y="1378"/>
                    </a:lnTo>
                    <a:lnTo>
                      <a:pt x="502" y="1380"/>
                    </a:lnTo>
                    <a:lnTo>
                      <a:pt x="526" y="1380"/>
                    </a:lnTo>
                    <a:lnTo>
                      <a:pt x="526" y="1380"/>
                    </a:lnTo>
                    <a:lnTo>
                      <a:pt x="552" y="1378"/>
                    </a:lnTo>
                    <a:lnTo>
                      <a:pt x="580" y="1374"/>
                    </a:lnTo>
                    <a:lnTo>
                      <a:pt x="606" y="1368"/>
                    </a:lnTo>
                    <a:lnTo>
                      <a:pt x="634" y="1360"/>
                    </a:lnTo>
                    <a:lnTo>
                      <a:pt x="664" y="1348"/>
                    </a:lnTo>
                    <a:lnTo>
                      <a:pt x="692" y="1334"/>
                    </a:lnTo>
                    <a:lnTo>
                      <a:pt x="720" y="1316"/>
                    </a:lnTo>
                    <a:lnTo>
                      <a:pt x="746" y="1296"/>
                    </a:lnTo>
                    <a:lnTo>
                      <a:pt x="774" y="1274"/>
                    </a:lnTo>
                    <a:lnTo>
                      <a:pt x="800" y="1248"/>
                    </a:lnTo>
                    <a:lnTo>
                      <a:pt x="824" y="1220"/>
                    </a:lnTo>
                    <a:lnTo>
                      <a:pt x="848" y="1190"/>
                    </a:lnTo>
                    <a:lnTo>
                      <a:pt x="870" y="1156"/>
                    </a:lnTo>
                    <a:lnTo>
                      <a:pt x="890" y="1118"/>
                    </a:lnTo>
                    <a:lnTo>
                      <a:pt x="910" y="1078"/>
                    </a:lnTo>
                    <a:lnTo>
                      <a:pt x="926" y="1034"/>
                    </a:lnTo>
                    <a:lnTo>
                      <a:pt x="926" y="1034"/>
                    </a:lnTo>
                    <a:lnTo>
                      <a:pt x="938" y="998"/>
                    </a:lnTo>
                    <a:lnTo>
                      <a:pt x="950" y="960"/>
                    </a:lnTo>
                    <a:lnTo>
                      <a:pt x="958" y="922"/>
                    </a:lnTo>
                    <a:lnTo>
                      <a:pt x="966" y="882"/>
                    </a:lnTo>
                    <a:lnTo>
                      <a:pt x="972" y="844"/>
                    </a:lnTo>
                    <a:lnTo>
                      <a:pt x="976" y="806"/>
                    </a:lnTo>
                    <a:lnTo>
                      <a:pt x="978" y="766"/>
                    </a:lnTo>
                    <a:lnTo>
                      <a:pt x="980" y="726"/>
                    </a:lnTo>
                    <a:lnTo>
                      <a:pt x="980" y="726"/>
                    </a:lnTo>
                    <a:lnTo>
                      <a:pt x="978" y="670"/>
                    </a:lnTo>
                    <a:lnTo>
                      <a:pt x="972" y="612"/>
                    </a:lnTo>
                    <a:lnTo>
                      <a:pt x="964" y="554"/>
                    </a:lnTo>
                    <a:lnTo>
                      <a:pt x="954" y="496"/>
                    </a:lnTo>
                    <a:lnTo>
                      <a:pt x="938" y="436"/>
                    </a:lnTo>
                    <a:lnTo>
                      <a:pt x="920" y="374"/>
                    </a:lnTo>
                    <a:lnTo>
                      <a:pt x="898" y="312"/>
                    </a:lnTo>
                    <a:lnTo>
                      <a:pt x="874" y="246"/>
                    </a:lnTo>
                    <a:lnTo>
                      <a:pt x="822" y="126"/>
                    </a:lnTo>
                    <a:lnTo>
                      <a:pt x="822" y="126"/>
                    </a:lnTo>
                    <a:lnTo>
                      <a:pt x="802" y="76"/>
                    </a:lnTo>
                    <a:lnTo>
                      <a:pt x="766" y="50"/>
                    </a:lnTo>
                    <a:lnTo>
                      <a:pt x="460" y="0"/>
                    </a:lnTo>
                    <a:lnTo>
                      <a:pt x="224" y="72"/>
                    </a:lnTo>
                    <a:lnTo>
                      <a:pt x="218" y="66"/>
                    </a:lnTo>
                    <a:lnTo>
                      <a:pt x="218" y="66"/>
                    </a:lnTo>
                    <a:lnTo>
                      <a:pt x="206" y="78"/>
                    </a:lnTo>
                    <a:lnTo>
                      <a:pt x="178" y="112"/>
                    </a:lnTo>
                    <a:lnTo>
                      <a:pt x="162" y="134"/>
                    </a:lnTo>
                    <a:lnTo>
                      <a:pt x="144" y="160"/>
                    </a:lnTo>
                    <a:lnTo>
                      <a:pt x="126" y="190"/>
                    </a:lnTo>
                    <a:lnTo>
                      <a:pt x="110" y="224"/>
                    </a:lnTo>
                    <a:lnTo>
                      <a:pt x="110" y="224"/>
                    </a:lnTo>
                    <a:lnTo>
                      <a:pt x="98" y="250"/>
                    </a:lnTo>
                    <a:lnTo>
                      <a:pt x="86" y="280"/>
                    </a:lnTo>
                    <a:lnTo>
                      <a:pt x="74" y="312"/>
                    </a:lnTo>
                    <a:lnTo>
                      <a:pt x="64" y="348"/>
                    </a:lnTo>
                    <a:lnTo>
                      <a:pt x="44" y="428"/>
                    </a:lnTo>
                    <a:lnTo>
                      <a:pt x="26" y="512"/>
                    </a:lnTo>
                    <a:lnTo>
                      <a:pt x="12" y="602"/>
                    </a:lnTo>
                    <a:lnTo>
                      <a:pt x="6" y="646"/>
                    </a:lnTo>
                    <a:lnTo>
                      <a:pt x="4" y="690"/>
                    </a:lnTo>
                    <a:lnTo>
                      <a:pt x="0" y="734"/>
                    </a:lnTo>
                    <a:lnTo>
                      <a:pt x="0" y="776"/>
                    </a:lnTo>
                    <a:lnTo>
                      <a:pt x="0" y="818"/>
                    </a:lnTo>
                    <a:lnTo>
                      <a:pt x="2" y="858"/>
                    </a:lnTo>
                    <a:lnTo>
                      <a:pt x="2" y="858"/>
                    </a:lnTo>
                    <a:lnTo>
                      <a:pt x="6" y="894"/>
                    </a:lnTo>
                    <a:lnTo>
                      <a:pt x="12" y="930"/>
                    </a:lnTo>
                    <a:lnTo>
                      <a:pt x="18" y="964"/>
                    </a:lnTo>
                    <a:lnTo>
                      <a:pt x="24" y="1000"/>
                    </a:lnTo>
                    <a:lnTo>
                      <a:pt x="34" y="1036"/>
                    </a:lnTo>
                    <a:lnTo>
                      <a:pt x="46" y="1070"/>
                    </a:lnTo>
                    <a:lnTo>
                      <a:pt x="58" y="1104"/>
                    </a:lnTo>
                    <a:lnTo>
                      <a:pt x="74" y="1138"/>
                    </a:lnTo>
                    <a:lnTo>
                      <a:pt x="92" y="1170"/>
                    </a:lnTo>
                    <a:lnTo>
                      <a:pt x="112" y="1202"/>
                    </a:lnTo>
                    <a:lnTo>
                      <a:pt x="134" y="1234"/>
                    </a:lnTo>
                    <a:lnTo>
                      <a:pt x="160" y="1266"/>
                    </a:lnTo>
                    <a:lnTo>
                      <a:pt x="188" y="1296"/>
                    </a:lnTo>
                    <a:lnTo>
                      <a:pt x="220" y="1324"/>
                    </a:lnTo>
                    <a:lnTo>
                      <a:pt x="256" y="1352"/>
                    </a:lnTo>
                    <a:lnTo>
                      <a:pt x="294" y="1378"/>
                    </a:lnTo>
                    <a:lnTo>
                      <a:pt x="334" y="1424"/>
                    </a:lnTo>
                    <a:lnTo>
                      <a:pt x="398" y="1434"/>
                    </a:lnTo>
                    <a:lnTo>
                      <a:pt x="432" y="1436"/>
                    </a:lnTo>
                    <a:lnTo>
                      <a:pt x="432" y="1436"/>
                    </a:lnTo>
                    <a:lnTo>
                      <a:pt x="434" y="1426"/>
                    </a:lnTo>
                    <a:lnTo>
                      <a:pt x="434" y="1420"/>
                    </a:lnTo>
                    <a:lnTo>
                      <a:pt x="434" y="1412"/>
                    </a:lnTo>
                    <a:lnTo>
                      <a:pt x="430" y="1404"/>
                    </a:lnTo>
                    <a:lnTo>
                      <a:pt x="426" y="1396"/>
                    </a:lnTo>
                    <a:lnTo>
                      <a:pt x="420" y="1388"/>
                    </a:lnTo>
                    <a:lnTo>
                      <a:pt x="410" y="1378"/>
                    </a:lnTo>
                    <a:lnTo>
                      <a:pt x="410" y="1378"/>
                    </a:lnTo>
                    <a:lnTo>
                      <a:pt x="396" y="1362"/>
                    </a:lnTo>
                    <a:lnTo>
                      <a:pt x="390" y="1352"/>
                    </a:lnTo>
                    <a:lnTo>
                      <a:pt x="388" y="1350"/>
                    </a:lnTo>
                    <a:lnTo>
                      <a:pt x="390" y="1346"/>
                    </a:lnTo>
                    <a:lnTo>
                      <a:pt x="390" y="1346"/>
                    </a:lnTo>
                    <a:lnTo>
                      <a:pt x="392" y="1344"/>
                    </a:lnTo>
                    <a:lnTo>
                      <a:pt x="398" y="1344"/>
                    </a:lnTo>
                    <a:lnTo>
                      <a:pt x="408" y="1346"/>
                    </a:lnTo>
                    <a:lnTo>
                      <a:pt x="420" y="1352"/>
                    </a:lnTo>
                    <a:lnTo>
                      <a:pt x="428" y="1356"/>
                    </a:lnTo>
                    <a:lnTo>
                      <a:pt x="428" y="1356"/>
                    </a:lnTo>
                    <a:close/>
                  </a:path>
                </a:pathLst>
              </a:custGeom>
              <a:solidFill>
                <a:srgbClr val="F9E7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490" name="Freeform 10"/>
              <p:cNvSpPr>
                <a:spLocks/>
              </p:cNvSpPr>
              <p:nvPr/>
            </p:nvSpPr>
            <p:spPr bwMode="auto">
              <a:xfrm>
                <a:off x="3958" y="2840"/>
                <a:ext cx="756" cy="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18"/>
                  </a:cxn>
                  <a:cxn ang="0">
                    <a:pos x="10" y="36"/>
                  </a:cxn>
                  <a:cxn ang="0">
                    <a:pos x="18" y="56"/>
                  </a:cxn>
                  <a:cxn ang="0">
                    <a:pos x="30" y="74"/>
                  </a:cxn>
                  <a:cxn ang="0">
                    <a:pos x="44" y="90"/>
                  </a:cxn>
                  <a:cxn ang="0">
                    <a:pos x="62" y="108"/>
                  </a:cxn>
                  <a:cxn ang="0">
                    <a:pos x="80" y="124"/>
                  </a:cxn>
                  <a:cxn ang="0">
                    <a:pos x="102" y="140"/>
                  </a:cxn>
                  <a:cxn ang="0">
                    <a:pos x="124" y="156"/>
                  </a:cxn>
                  <a:cxn ang="0">
                    <a:pos x="150" y="170"/>
                  </a:cxn>
                  <a:cxn ang="0">
                    <a:pos x="176" y="184"/>
                  </a:cxn>
                  <a:cxn ang="0">
                    <a:pos x="202" y="196"/>
                  </a:cxn>
                  <a:cxn ang="0">
                    <a:pos x="232" y="208"/>
                  </a:cxn>
                  <a:cxn ang="0">
                    <a:pos x="262" y="218"/>
                  </a:cxn>
                  <a:cxn ang="0">
                    <a:pos x="292" y="226"/>
                  </a:cxn>
                  <a:cxn ang="0">
                    <a:pos x="322" y="234"/>
                  </a:cxn>
                  <a:cxn ang="0">
                    <a:pos x="354" y="242"/>
                  </a:cxn>
                  <a:cxn ang="0">
                    <a:pos x="386" y="246"/>
                  </a:cxn>
                  <a:cxn ang="0">
                    <a:pos x="418" y="250"/>
                  </a:cxn>
                  <a:cxn ang="0">
                    <a:pos x="450" y="252"/>
                  </a:cxn>
                  <a:cxn ang="0">
                    <a:pos x="482" y="254"/>
                  </a:cxn>
                  <a:cxn ang="0">
                    <a:pos x="512" y="252"/>
                  </a:cxn>
                  <a:cxn ang="0">
                    <a:pos x="542" y="250"/>
                  </a:cxn>
                  <a:cxn ang="0">
                    <a:pos x="572" y="244"/>
                  </a:cxn>
                  <a:cxn ang="0">
                    <a:pos x="600" y="238"/>
                  </a:cxn>
                  <a:cxn ang="0">
                    <a:pos x="628" y="230"/>
                  </a:cxn>
                  <a:cxn ang="0">
                    <a:pos x="654" y="218"/>
                  </a:cxn>
                  <a:cxn ang="0">
                    <a:pos x="678" y="206"/>
                  </a:cxn>
                  <a:cxn ang="0">
                    <a:pos x="700" y="190"/>
                  </a:cxn>
                  <a:cxn ang="0">
                    <a:pos x="720" y="174"/>
                  </a:cxn>
                  <a:cxn ang="0">
                    <a:pos x="738" y="154"/>
                  </a:cxn>
                  <a:cxn ang="0">
                    <a:pos x="756" y="132"/>
                  </a:cxn>
                  <a:cxn ang="0">
                    <a:pos x="0" y="0"/>
                  </a:cxn>
                </a:cxnLst>
                <a:rect l="0" t="0" r="r" b="b"/>
                <a:pathLst>
                  <a:path w="756" h="254">
                    <a:moveTo>
                      <a:pt x="0" y="0"/>
                    </a:moveTo>
                    <a:lnTo>
                      <a:pt x="0" y="0"/>
                    </a:lnTo>
                    <a:lnTo>
                      <a:pt x="4" y="18"/>
                    </a:lnTo>
                    <a:lnTo>
                      <a:pt x="10" y="36"/>
                    </a:lnTo>
                    <a:lnTo>
                      <a:pt x="18" y="56"/>
                    </a:lnTo>
                    <a:lnTo>
                      <a:pt x="30" y="74"/>
                    </a:lnTo>
                    <a:lnTo>
                      <a:pt x="44" y="90"/>
                    </a:lnTo>
                    <a:lnTo>
                      <a:pt x="62" y="108"/>
                    </a:lnTo>
                    <a:lnTo>
                      <a:pt x="80" y="124"/>
                    </a:lnTo>
                    <a:lnTo>
                      <a:pt x="102" y="140"/>
                    </a:lnTo>
                    <a:lnTo>
                      <a:pt x="124" y="156"/>
                    </a:lnTo>
                    <a:lnTo>
                      <a:pt x="150" y="170"/>
                    </a:lnTo>
                    <a:lnTo>
                      <a:pt x="176" y="184"/>
                    </a:lnTo>
                    <a:lnTo>
                      <a:pt x="202" y="196"/>
                    </a:lnTo>
                    <a:lnTo>
                      <a:pt x="232" y="208"/>
                    </a:lnTo>
                    <a:lnTo>
                      <a:pt x="262" y="218"/>
                    </a:lnTo>
                    <a:lnTo>
                      <a:pt x="292" y="226"/>
                    </a:lnTo>
                    <a:lnTo>
                      <a:pt x="322" y="234"/>
                    </a:lnTo>
                    <a:lnTo>
                      <a:pt x="354" y="242"/>
                    </a:lnTo>
                    <a:lnTo>
                      <a:pt x="386" y="246"/>
                    </a:lnTo>
                    <a:lnTo>
                      <a:pt x="418" y="250"/>
                    </a:lnTo>
                    <a:lnTo>
                      <a:pt x="450" y="252"/>
                    </a:lnTo>
                    <a:lnTo>
                      <a:pt x="482" y="254"/>
                    </a:lnTo>
                    <a:lnTo>
                      <a:pt x="512" y="252"/>
                    </a:lnTo>
                    <a:lnTo>
                      <a:pt x="542" y="250"/>
                    </a:lnTo>
                    <a:lnTo>
                      <a:pt x="572" y="244"/>
                    </a:lnTo>
                    <a:lnTo>
                      <a:pt x="600" y="238"/>
                    </a:lnTo>
                    <a:lnTo>
                      <a:pt x="628" y="230"/>
                    </a:lnTo>
                    <a:lnTo>
                      <a:pt x="654" y="218"/>
                    </a:lnTo>
                    <a:lnTo>
                      <a:pt x="678" y="206"/>
                    </a:lnTo>
                    <a:lnTo>
                      <a:pt x="700" y="190"/>
                    </a:lnTo>
                    <a:lnTo>
                      <a:pt x="720" y="174"/>
                    </a:lnTo>
                    <a:lnTo>
                      <a:pt x="738" y="154"/>
                    </a:lnTo>
                    <a:lnTo>
                      <a:pt x="756" y="1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2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491" name="Freeform 11"/>
              <p:cNvSpPr>
                <a:spLocks/>
              </p:cNvSpPr>
              <p:nvPr/>
            </p:nvSpPr>
            <p:spPr bwMode="auto">
              <a:xfrm>
                <a:off x="3958" y="2840"/>
                <a:ext cx="756" cy="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18"/>
                  </a:cxn>
                  <a:cxn ang="0">
                    <a:pos x="10" y="36"/>
                  </a:cxn>
                  <a:cxn ang="0">
                    <a:pos x="18" y="56"/>
                  </a:cxn>
                  <a:cxn ang="0">
                    <a:pos x="30" y="74"/>
                  </a:cxn>
                  <a:cxn ang="0">
                    <a:pos x="44" y="90"/>
                  </a:cxn>
                  <a:cxn ang="0">
                    <a:pos x="62" y="108"/>
                  </a:cxn>
                  <a:cxn ang="0">
                    <a:pos x="80" y="124"/>
                  </a:cxn>
                  <a:cxn ang="0">
                    <a:pos x="102" y="140"/>
                  </a:cxn>
                  <a:cxn ang="0">
                    <a:pos x="124" y="156"/>
                  </a:cxn>
                  <a:cxn ang="0">
                    <a:pos x="150" y="170"/>
                  </a:cxn>
                  <a:cxn ang="0">
                    <a:pos x="176" y="184"/>
                  </a:cxn>
                  <a:cxn ang="0">
                    <a:pos x="202" y="196"/>
                  </a:cxn>
                  <a:cxn ang="0">
                    <a:pos x="232" y="208"/>
                  </a:cxn>
                  <a:cxn ang="0">
                    <a:pos x="262" y="218"/>
                  </a:cxn>
                  <a:cxn ang="0">
                    <a:pos x="292" y="226"/>
                  </a:cxn>
                  <a:cxn ang="0">
                    <a:pos x="322" y="234"/>
                  </a:cxn>
                  <a:cxn ang="0">
                    <a:pos x="354" y="242"/>
                  </a:cxn>
                  <a:cxn ang="0">
                    <a:pos x="386" y="246"/>
                  </a:cxn>
                  <a:cxn ang="0">
                    <a:pos x="418" y="250"/>
                  </a:cxn>
                  <a:cxn ang="0">
                    <a:pos x="450" y="252"/>
                  </a:cxn>
                  <a:cxn ang="0">
                    <a:pos x="482" y="254"/>
                  </a:cxn>
                  <a:cxn ang="0">
                    <a:pos x="512" y="252"/>
                  </a:cxn>
                  <a:cxn ang="0">
                    <a:pos x="542" y="250"/>
                  </a:cxn>
                  <a:cxn ang="0">
                    <a:pos x="572" y="244"/>
                  </a:cxn>
                  <a:cxn ang="0">
                    <a:pos x="600" y="238"/>
                  </a:cxn>
                  <a:cxn ang="0">
                    <a:pos x="628" y="230"/>
                  </a:cxn>
                  <a:cxn ang="0">
                    <a:pos x="654" y="218"/>
                  </a:cxn>
                  <a:cxn ang="0">
                    <a:pos x="678" y="206"/>
                  </a:cxn>
                  <a:cxn ang="0">
                    <a:pos x="700" y="190"/>
                  </a:cxn>
                  <a:cxn ang="0">
                    <a:pos x="720" y="174"/>
                  </a:cxn>
                  <a:cxn ang="0">
                    <a:pos x="738" y="154"/>
                  </a:cxn>
                  <a:cxn ang="0">
                    <a:pos x="756" y="132"/>
                  </a:cxn>
                  <a:cxn ang="0">
                    <a:pos x="0" y="0"/>
                  </a:cxn>
                </a:cxnLst>
                <a:rect l="0" t="0" r="r" b="b"/>
                <a:pathLst>
                  <a:path w="756" h="254">
                    <a:moveTo>
                      <a:pt x="0" y="0"/>
                    </a:moveTo>
                    <a:lnTo>
                      <a:pt x="0" y="0"/>
                    </a:lnTo>
                    <a:lnTo>
                      <a:pt x="4" y="18"/>
                    </a:lnTo>
                    <a:lnTo>
                      <a:pt x="10" y="36"/>
                    </a:lnTo>
                    <a:lnTo>
                      <a:pt x="18" y="56"/>
                    </a:lnTo>
                    <a:lnTo>
                      <a:pt x="30" y="74"/>
                    </a:lnTo>
                    <a:lnTo>
                      <a:pt x="44" y="90"/>
                    </a:lnTo>
                    <a:lnTo>
                      <a:pt x="62" y="108"/>
                    </a:lnTo>
                    <a:lnTo>
                      <a:pt x="80" y="124"/>
                    </a:lnTo>
                    <a:lnTo>
                      <a:pt x="102" y="140"/>
                    </a:lnTo>
                    <a:lnTo>
                      <a:pt x="124" y="156"/>
                    </a:lnTo>
                    <a:lnTo>
                      <a:pt x="150" y="170"/>
                    </a:lnTo>
                    <a:lnTo>
                      <a:pt x="176" y="184"/>
                    </a:lnTo>
                    <a:lnTo>
                      <a:pt x="202" y="196"/>
                    </a:lnTo>
                    <a:lnTo>
                      <a:pt x="232" y="208"/>
                    </a:lnTo>
                    <a:lnTo>
                      <a:pt x="262" y="218"/>
                    </a:lnTo>
                    <a:lnTo>
                      <a:pt x="292" y="226"/>
                    </a:lnTo>
                    <a:lnTo>
                      <a:pt x="322" y="234"/>
                    </a:lnTo>
                    <a:lnTo>
                      <a:pt x="354" y="242"/>
                    </a:lnTo>
                    <a:lnTo>
                      <a:pt x="386" y="246"/>
                    </a:lnTo>
                    <a:lnTo>
                      <a:pt x="418" y="250"/>
                    </a:lnTo>
                    <a:lnTo>
                      <a:pt x="450" y="252"/>
                    </a:lnTo>
                    <a:lnTo>
                      <a:pt x="482" y="254"/>
                    </a:lnTo>
                    <a:lnTo>
                      <a:pt x="512" y="252"/>
                    </a:lnTo>
                    <a:lnTo>
                      <a:pt x="542" y="250"/>
                    </a:lnTo>
                    <a:lnTo>
                      <a:pt x="572" y="244"/>
                    </a:lnTo>
                    <a:lnTo>
                      <a:pt x="600" y="238"/>
                    </a:lnTo>
                    <a:lnTo>
                      <a:pt x="628" y="230"/>
                    </a:lnTo>
                    <a:lnTo>
                      <a:pt x="654" y="218"/>
                    </a:lnTo>
                    <a:lnTo>
                      <a:pt x="678" y="206"/>
                    </a:lnTo>
                    <a:lnTo>
                      <a:pt x="700" y="190"/>
                    </a:lnTo>
                    <a:lnTo>
                      <a:pt x="720" y="174"/>
                    </a:lnTo>
                    <a:lnTo>
                      <a:pt x="738" y="154"/>
                    </a:lnTo>
                    <a:lnTo>
                      <a:pt x="756" y="13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492" name="Freeform 12"/>
              <p:cNvSpPr>
                <a:spLocks/>
              </p:cNvSpPr>
              <p:nvPr/>
            </p:nvSpPr>
            <p:spPr bwMode="auto">
              <a:xfrm>
                <a:off x="4024" y="1058"/>
                <a:ext cx="466" cy="744"/>
              </a:xfrm>
              <a:custGeom>
                <a:avLst/>
                <a:gdLst/>
                <a:ahLst/>
                <a:cxnLst>
                  <a:cxn ang="0">
                    <a:pos x="244" y="528"/>
                  </a:cxn>
                  <a:cxn ang="0">
                    <a:pos x="244" y="528"/>
                  </a:cxn>
                  <a:cxn ang="0">
                    <a:pos x="270" y="532"/>
                  </a:cxn>
                  <a:cxn ang="0">
                    <a:pos x="292" y="536"/>
                  </a:cxn>
                  <a:cxn ang="0">
                    <a:pos x="314" y="544"/>
                  </a:cxn>
                  <a:cxn ang="0">
                    <a:pos x="336" y="552"/>
                  </a:cxn>
                  <a:cxn ang="0">
                    <a:pos x="354" y="564"/>
                  </a:cxn>
                  <a:cxn ang="0">
                    <a:pos x="372" y="576"/>
                  </a:cxn>
                  <a:cxn ang="0">
                    <a:pos x="388" y="590"/>
                  </a:cxn>
                  <a:cxn ang="0">
                    <a:pos x="402" y="604"/>
                  </a:cxn>
                  <a:cxn ang="0">
                    <a:pos x="414" y="620"/>
                  </a:cxn>
                  <a:cxn ang="0">
                    <a:pos x="426" y="636"/>
                  </a:cxn>
                  <a:cxn ang="0">
                    <a:pos x="436" y="654"/>
                  </a:cxn>
                  <a:cxn ang="0">
                    <a:pos x="444" y="672"/>
                  </a:cxn>
                  <a:cxn ang="0">
                    <a:pos x="452" y="690"/>
                  </a:cxn>
                  <a:cxn ang="0">
                    <a:pos x="458" y="708"/>
                  </a:cxn>
                  <a:cxn ang="0">
                    <a:pos x="462" y="726"/>
                  </a:cxn>
                  <a:cxn ang="0">
                    <a:pos x="466" y="744"/>
                  </a:cxn>
                  <a:cxn ang="0">
                    <a:pos x="466" y="744"/>
                  </a:cxn>
                  <a:cxn ang="0">
                    <a:pos x="456" y="600"/>
                  </a:cxn>
                  <a:cxn ang="0">
                    <a:pos x="444" y="408"/>
                  </a:cxn>
                  <a:cxn ang="0">
                    <a:pos x="440" y="304"/>
                  </a:cxn>
                  <a:cxn ang="0">
                    <a:pos x="438" y="198"/>
                  </a:cxn>
                  <a:cxn ang="0">
                    <a:pos x="440" y="96"/>
                  </a:cxn>
                  <a:cxn ang="0">
                    <a:pos x="444" y="0"/>
                  </a:cxn>
                  <a:cxn ang="0">
                    <a:pos x="184" y="0"/>
                  </a:cxn>
                  <a:cxn ang="0">
                    <a:pos x="184" y="0"/>
                  </a:cxn>
                  <a:cxn ang="0">
                    <a:pos x="182" y="34"/>
                  </a:cxn>
                  <a:cxn ang="0">
                    <a:pos x="180" y="70"/>
                  </a:cxn>
                  <a:cxn ang="0">
                    <a:pos x="174" y="110"/>
                  </a:cxn>
                  <a:cxn ang="0">
                    <a:pos x="168" y="150"/>
                  </a:cxn>
                  <a:cxn ang="0">
                    <a:pos x="150" y="240"/>
                  </a:cxn>
                  <a:cxn ang="0">
                    <a:pos x="126" y="334"/>
                  </a:cxn>
                  <a:cxn ang="0">
                    <a:pos x="98" y="432"/>
                  </a:cxn>
                  <a:cxn ang="0">
                    <a:pos x="68" y="534"/>
                  </a:cxn>
                  <a:cxn ang="0">
                    <a:pos x="34" y="636"/>
                  </a:cxn>
                  <a:cxn ang="0">
                    <a:pos x="0" y="738"/>
                  </a:cxn>
                  <a:cxn ang="0">
                    <a:pos x="0" y="738"/>
                  </a:cxn>
                  <a:cxn ang="0">
                    <a:pos x="18" y="702"/>
                  </a:cxn>
                  <a:cxn ang="0">
                    <a:pos x="38" y="664"/>
                  </a:cxn>
                  <a:cxn ang="0">
                    <a:pos x="62" y="628"/>
                  </a:cxn>
                  <a:cxn ang="0">
                    <a:pos x="74" y="612"/>
                  </a:cxn>
                  <a:cxn ang="0">
                    <a:pos x="88" y="596"/>
                  </a:cxn>
                  <a:cxn ang="0">
                    <a:pos x="102" y="580"/>
                  </a:cxn>
                  <a:cxn ang="0">
                    <a:pos x="118" y="566"/>
                  </a:cxn>
                  <a:cxn ang="0">
                    <a:pos x="136" y="556"/>
                  </a:cxn>
                  <a:cxn ang="0">
                    <a:pos x="154" y="546"/>
                  </a:cxn>
                  <a:cxn ang="0">
                    <a:pos x="174" y="538"/>
                  </a:cxn>
                  <a:cxn ang="0">
                    <a:pos x="196" y="532"/>
                  </a:cxn>
                  <a:cxn ang="0">
                    <a:pos x="218" y="530"/>
                  </a:cxn>
                  <a:cxn ang="0">
                    <a:pos x="244" y="528"/>
                  </a:cxn>
                  <a:cxn ang="0">
                    <a:pos x="244" y="528"/>
                  </a:cxn>
                </a:cxnLst>
                <a:rect l="0" t="0" r="r" b="b"/>
                <a:pathLst>
                  <a:path w="466" h="744">
                    <a:moveTo>
                      <a:pt x="244" y="528"/>
                    </a:moveTo>
                    <a:lnTo>
                      <a:pt x="244" y="528"/>
                    </a:lnTo>
                    <a:lnTo>
                      <a:pt x="270" y="532"/>
                    </a:lnTo>
                    <a:lnTo>
                      <a:pt x="292" y="536"/>
                    </a:lnTo>
                    <a:lnTo>
                      <a:pt x="314" y="544"/>
                    </a:lnTo>
                    <a:lnTo>
                      <a:pt x="336" y="552"/>
                    </a:lnTo>
                    <a:lnTo>
                      <a:pt x="354" y="564"/>
                    </a:lnTo>
                    <a:lnTo>
                      <a:pt x="372" y="576"/>
                    </a:lnTo>
                    <a:lnTo>
                      <a:pt x="388" y="590"/>
                    </a:lnTo>
                    <a:lnTo>
                      <a:pt x="402" y="604"/>
                    </a:lnTo>
                    <a:lnTo>
                      <a:pt x="414" y="620"/>
                    </a:lnTo>
                    <a:lnTo>
                      <a:pt x="426" y="636"/>
                    </a:lnTo>
                    <a:lnTo>
                      <a:pt x="436" y="654"/>
                    </a:lnTo>
                    <a:lnTo>
                      <a:pt x="444" y="672"/>
                    </a:lnTo>
                    <a:lnTo>
                      <a:pt x="452" y="690"/>
                    </a:lnTo>
                    <a:lnTo>
                      <a:pt x="458" y="708"/>
                    </a:lnTo>
                    <a:lnTo>
                      <a:pt x="462" y="726"/>
                    </a:lnTo>
                    <a:lnTo>
                      <a:pt x="466" y="744"/>
                    </a:lnTo>
                    <a:lnTo>
                      <a:pt x="466" y="744"/>
                    </a:lnTo>
                    <a:lnTo>
                      <a:pt x="456" y="600"/>
                    </a:lnTo>
                    <a:lnTo>
                      <a:pt x="444" y="408"/>
                    </a:lnTo>
                    <a:lnTo>
                      <a:pt x="440" y="304"/>
                    </a:lnTo>
                    <a:lnTo>
                      <a:pt x="438" y="198"/>
                    </a:lnTo>
                    <a:lnTo>
                      <a:pt x="440" y="96"/>
                    </a:lnTo>
                    <a:lnTo>
                      <a:pt x="444" y="0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82" y="34"/>
                    </a:lnTo>
                    <a:lnTo>
                      <a:pt x="180" y="70"/>
                    </a:lnTo>
                    <a:lnTo>
                      <a:pt x="174" y="110"/>
                    </a:lnTo>
                    <a:lnTo>
                      <a:pt x="168" y="150"/>
                    </a:lnTo>
                    <a:lnTo>
                      <a:pt x="150" y="240"/>
                    </a:lnTo>
                    <a:lnTo>
                      <a:pt x="126" y="334"/>
                    </a:lnTo>
                    <a:lnTo>
                      <a:pt x="98" y="432"/>
                    </a:lnTo>
                    <a:lnTo>
                      <a:pt x="68" y="534"/>
                    </a:lnTo>
                    <a:lnTo>
                      <a:pt x="34" y="636"/>
                    </a:lnTo>
                    <a:lnTo>
                      <a:pt x="0" y="738"/>
                    </a:lnTo>
                    <a:lnTo>
                      <a:pt x="0" y="738"/>
                    </a:lnTo>
                    <a:lnTo>
                      <a:pt x="18" y="702"/>
                    </a:lnTo>
                    <a:lnTo>
                      <a:pt x="38" y="664"/>
                    </a:lnTo>
                    <a:lnTo>
                      <a:pt x="62" y="628"/>
                    </a:lnTo>
                    <a:lnTo>
                      <a:pt x="74" y="612"/>
                    </a:lnTo>
                    <a:lnTo>
                      <a:pt x="88" y="596"/>
                    </a:lnTo>
                    <a:lnTo>
                      <a:pt x="102" y="580"/>
                    </a:lnTo>
                    <a:lnTo>
                      <a:pt x="118" y="566"/>
                    </a:lnTo>
                    <a:lnTo>
                      <a:pt x="136" y="556"/>
                    </a:lnTo>
                    <a:lnTo>
                      <a:pt x="154" y="546"/>
                    </a:lnTo>
                    <a:lnTo>
                      <a:pt x="174" y="538"/>
                    </a:lnTo>
                    <a:lnTo>
                      <a:pt x="196" y="532"/>
                    </a:lnTo>
                    <a:lnTo>
                      <a:pt x="218" y="530"/>
                    </a:lnTo>
                    <a:lnTo>
                      <a:pt x="244" y="528"/>
                    </a:lnTo>
                    <a:lnTo>
                      <a:pt x="244" y="528"/>
                    </a:lnTo>
                    <a:close/>
                  </a:path>
                </a:pathLst>
              </a:custGeom>
              <a:solidFill>
                <a:srgbClr val="FEED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493" name="Freeform 13"/>
              <p:cNvSpPr>
                <a:spLocks/>
              </p:cNvSpPr>
              <p:nvPr/>
            </p:nvSpPr>
            <p:spPr bwMode="auto">
              <a:xfrm>
                <a:off x="3874" y="2098"/>
                <a:ext cx="864" cy="1404"/>
              </a:xfrm>
              <a:custGeom>
                <a:avLst/>
                <a:gdLst/>
                <a:ahLst/>
                <a:cxnLst>
                  <a:cxn ang="0">
                    <a:pos x="124" y="118"/>
                  </a:cxn>
                  <a:cxn ang="0">
                    <a:pos x="158" y="136"/>
                  </a:cxn>
                  <a:cxn ang="0">
                    <a:pos x="322" y="64"/>
                  </a:cxn>
                  <a:cxn ang="0">
                    <a:pos x="538" y="64"/>
                  </a:cxn>
                  <a:cxn ang="0">
                    <a:pos x="650" y="104"/>
                  </a:cxn>
                  <a:cxn ang="0">
                    <a:pos x="712" y="228"/>
                  </a:cxn>
                  <a:cxn ang="0">
                    <a:pos x="666" y="300"/>
                  </a:cxn>
                  <a:cxn ang="0">
                    <a:pos x="534" y="316"/>
                  </a:cxn>
                  <a:cxn ang="0">
                    <a:pos x="418" y="360"/>
                  </a:cxn>
                  <a:cxn ang="0">
                    <a:pos x="438" y="388"/>
                  </a:cxn>
                  <a:cxn ang="0">
                    <a:pos x="566" y="366"/>
                  </a:cxn>
                  <a:cxn ang="0">
                    <a:pos x="730" y="422"/>
                  </a:cxn>
                  <a:cxn ang="0">
                    <a:pos x="834" y="602"/>
                  </a:cxn>
                  <a:cxn ang="0">
                    <a:pos x="838" y="876"/>
                  </a:cxn>
                  <a:cxn ang="0">
                    <a:pos x="754" y="1122"/>
                  </a:cxn>
                  <a:cxn ang="0">
                    <a:pos x="618" y="1274"/>
                  </a:cxn>
                  <a:cxn ang="0">
                    <a:pos x="424" y="1322"/>
                  </a:cxn>
                  <a:cxn ang="0">
                    <a:pos x="258" y="1250"/>
                  </a:cxn>
                  <a:cxn ang="0">
                    <a:pos x="122" y="1022"/>
                  </a:cxn>
                  <a:cxn ang="0">
                    <a:pos x="84" y="730"/>
                  </a:cxn>
                  <a:cxn ang="0">
                    <a:pos x="54" y="664"/>
                  </a:cxn>
                  <a:cxn ang="0">
                    <a:pos x="10" y="690"/>
                  </a:cxn>
                  <a:cxn ang="0">
                    <a:pos x="8" y="894"/>
                  </a:cxn>
                  <a:cxn ang="0">
                    <a:pos x="96" y="1158"/>
                  </a:cxn>
                  <a:cxn ang="0">
                    <a:pos x="282" y="1366"/>
                  </a:cxn>
                  <a:cxn ang="0">
                    <a:pos x="342" y="1400"/>
                  </a:cxn>
                  <a:cxn ang="0">
                    <a:pos x="290" y="1352"/>
                  </a:cxn>
                  <a:cxn ang="0">
                    <a:pos x="96" y="1124"/>
                  </a:cxn>
                  <a:cxn ang="0">
                    <a:pos x="20" y="854"/>
                  </a:cxn>
                  <a:cxn ang="0">
                    <a:pos x="30" y="686"/>
                  </a:cxn>
                  <a:cxn ang="0">
                    <a:pos x="68" y="718"/>
                  </a:cxn>
                  <a:cxn ang="0">
                    <a:pos x="96" y="982"/>
                  </a:cxn>
                  <a:cxn ang="0">
                    <a:pos x="274" y="1282"/>
                  </a:cxn>
                  <a:cxn ang="0">
                    <a:pos x="512" y="1336"/>
                  </a:cxn>
                  <a:cxn ang="0">
                    <a:pos x="696" y="1228"/>
                  </a:cxn>
                  <a:cxn ang="0">
                    <a:pos x="822" y="1014"/>
                  </a:cxn>
                  <a:cxn ang="0">
                    <a:pos x="864" y="752"/>
                  </a:cxn>
                  <a:cxn ang="0">
                    <a:pos x="824" y="526"/>
                  </a:cxn>
                  <a:cxn ang="0">
                    <a:pos x="720" y="392"/>
                  </a:cxn>
                  <a:cxn ang="0">
                    <a:pos x="526" y="352"/>
                  </a:cxn>
                  <a:cxn ang="0">
                    <a:pos x="434" y="370"/>
                  </a:cxn>
                  <a:cxn ang="0">
                    <a:pos x="454" y="350"/>
                  </a:cxn>
                  <a:cxn ang="0">
                    <a:pos x="616" y="330"/>
                  </a:cxn>
                  <a:cxn ang="0">
                    <a:pos x="706" y="288"/>
                  </a:cxn>
                  <a:cxn ang="0">
                    <a:pos x="716" y="168"/>
                  </a:cxn>
                  <a:cxn ang="0">
                    <a:pos x="640" y="82"/>
                  </a:cxn>
                  <a:cxn ang="0">
                    <a:pos x="444" y="38"/>
                  </a:cxn>
                  <a:cxn ang="0">
                    <a:pos x="228" y="80"/>
                  </a:cxn>
                  <a:cxn ang="0">
                    <a:pos x="140" y="122"/>
                  </a:cxn>
                  <a:cxn ang="0">
                    <a:pos x="232" y="52"/>
                  </a:cxn>
                  <a:cxn ang="0">
                    <a:pos x="450" y="18"/>
                  </a:cxn>
                  <a:cxn ang="0">
                    <a:pos x="688" y="88"/>
                  </a:cxn>
                  <a:cxn ang="0">
                    <a:pos x="754" y="174"/>
                  </a:cxn>
                  <a:cxn ang="0">
                    <a:pos x="766" y="164"/>
                  </a:cxn>
                  <a:cxn ang="0">
                    <a:pos x="662" y="52"/>
                  </a:cxn>
                  <a:cxn ang="0">
                    <a:pos x="452" y="2"/>
                  </a:cxn>
                  <a:cxn ang="0">
                    <a:pos x="198" y="50"/>
                  </a:cxn>
                </a:cxnLst>
                <a:rect l="0" t="0" r="r" b="b"/>
                <a:pathLst>
                  <a:path w="864" h="1404">
                    <a:moveTo>
                      <a:pt x="162" y="70"/>
                    </a:moveTo>
                    <a:lnTo>
                      <a:pt x="162" y="70"/>
                    </a:lnTo>
                    <a:lnTo>
                      <a:pt x="150" y="78"/>
                    </a:lnTo>
                    <a:lnTo>
                      <a:pt x="142" y="86"/>
                    </a:lnTo>
                    <a:lnTo>
                      <a:pt x="134" y="94"/>
                    </a:lnTo>
                    <a:lnTo>
                      <a:pt x="128" y="102"/>
                    </a:lnTo>
                    <a:lnTo>
                      <a:pt x="124" y="110"/>
                    </a:lnTo>
                    <a:lnTo>
                      <a:pt x="124" y="118"/>
                    </a:lnTo>
                    <a:lnTo>
                      <a:pt x="124" y="124"/>
                    </a:lnTo>
                    <a:lnTo>
                      <a:pt x="126" y="130"/>
                    </a:lnTo>
                    <a:lnTo>
                      <a:pt x="126" y="130"/>
                    </a:lnTo>
                    <a:lnTo>
                      <a:pt x="130" y="136"/>
                    </a:lnTo>
                    <a:lnTo>
                      <a:pt x="134" y="138"/>
                    </a:lnTo>
                    <a:lnTo>
                      <a:pt x="140" y="138"/>
                    </a:lnTo>
                    <a:lnTo>
                      <a:pt x="148" y="138"/>
                    </a:lnTo>
                    <a:lnTo>
                      <a:pt x="158" y="136"/>
                    </a:lnTo>
                    <a:lnTo>
                      <a:pt x="168" y="132"/>
                    </a:lnTo>
                    <a:lnTo>
                      <a:pt x="182" y="124"/>
                    </a:lnTo>
                    <a:lnTo>
                      <a:pt x="182" y="124"/>
                    </a:lnTo>
                    <a:lnTo>
                      <a:pt x="208" y="108"/>
                    </a:lnTo>
                    <a:lnTo>
                      <a:pt x="234" y="94"/>
                    </a:lnTo>
                    <a:lnTo>
                      <a:pt x="262" y="82"/>
                    </a:lnTo>
                    <a:lnTo>
                      <a:pt x="292" y="72"/>
                    </a:lnTo>
                    <a:lnTo>
                      <a:pt x="322" y="64"/>
                    </a:lnTo>
                    <a:lnTo>
                      <a:pt x="350" y="58"/>
                    </a:lnTo>
                    <a:lnTo>
                      <a:pt x="380" y="54"/>
                    </a:lnTo>
                    <a:lnTo>
                      <a:pt x="408" y="52"/>
                    </a:lnTo>
                    <a:lnTo>
                      <a:pt x="408" y="52"/>
                    </a:lnTo>
                    <a:lnTo>
                      <a:pt x="442" y="54"/>
                    </a:lnTo>
                    <a:lnTo>
                      <a:pt x="476" y="56"/>
                    </a:lnTo>
                    <a:lnTo>
                      <a:pt x="508" y="58"/>
                    </a:lnTo>
                    <a:lnTo>
                      <a:pt x="538" y="64"/>
                    </a:lnTo>
                    <a:lnTo>
                      <a:pt x="566" y="70"/>
                    </a:lnTo>
                    <a:lnTo>
                      <a:pt x="592" y="78"/>
                    </a:lnTo>
                    <a:lnTo>
                      <a:pt x="614" y="86"/>
                    </a:lnTo>
                    <a:lnTo>
                      <a:pt x="632" y="96"/>
                    </a:lnTo>
                    <a:lnTo>
                      <a:pt x="632" y="96"/>
                    </a:lnTo>
                    <a:lnTo>
                      <a:pt x="632" y="96"/>
                    </a:lnTo>
                    <a:lnTo>
                      <a:pt x="632" y="96"/>
                    </a:lnTo>
                    <a:lnTo>
                      <a:pt x="650" y="104"/>
                    </a:lnTo>
                    <a:lnTo>
                      <a:pt x="664" y="116"/>
                    </a:lnTo>
                    <a:lnTo>
                      <a:pt x="676" y="128"/>
                    </a:lnTo>
                    <a:lnTo>
                      <a:pt x="686" y="144"/>
                    </a:lnTo>
                    <a:lnTo>
                      <a:pt x="696" y="160"/>
                    </a:lnTo>
                    <a:lnTo>
                      <a:pt x="702" y="180"/>
                    </a:lnTo>
                    <a:lnTo>
                      <a:pt x="708" y="202"/>
                    </a:lnTo>
                    <a:lnTo>
                      <a:pt x="712" y="228"/>
                    </a:lnTo>
                    <a:lnTo>
                      <a:pt x="712" y="228"/>
                    </a:lnTo>
                    <a:lnTo>
                      <a:pt x="712" y="244"/>
                    </a:lnTo>
                    <a:lnTo>
                      <a:pt x="708" y="256"/>
                    </a:lnTo>
                    <a:lnTo>
                      <a:pt x="702" y="268"/>
                    </a:lnTo>
                    <a:lnTo>
                      <a:pt x="694" y="278"/>
                    </a:lnTo>
                    <a:lnTo>
                      <a:pt x="694" y="278"/>
                    </a:lnTo>
                    <a:lnTo>
                      <a:pt x="686" y="286"/>
                    </a:lnTo>
                    <a:lnTo>
                      <a:pt x="676" y="292"/>
                    </a:lnTo>
                    <a:lnTo>
                      <a:pt x="666" y="300"/>
                    </a:lnTo>
                    <a:lnTo>
                      <a:pt x="654" y="304"/>
                    </a:lnTo>
                    <a:lnTo>
                      <a:pt x="642" y="308"/>
                    </a:lnTo>
                    <a:lnTo>
                      <a:pt x="628" y="312"/>
                    </a:lnTo>
                    <a:lnTo>
                      <a:pt x="616" y="314"/>
                    </a:lnTo>
                    <a:lnTo>
                      <a:pt x="604" y="314"/>
                    </a:lnTo>
                    <a:lnTo>
                      <a:pt x="604" y="314"/>
                    </a:lnTo>
                    <a:lnTo>
                      <a:pt x="566" y="314"/>
                    </a:lnTo>
                    <a:lnTo>
                      <a:pt x="534" y="316"/>
                    </a:lnTo>
                    <a:lnTo>
                      <a:pt x="506" y="322"/>
                    </a:lnTo>
                    <a:lnTo>
                      <a:pt x="480" y="328"/>
                    </a:lnTo>
                    <a:lnTo>
                      <a:pt x="452" y="334"/>
                    </a:lnTo>
                    <a:lnTo>
                      <a:pt x="452" y="334"/>
                    </a:lnTo>
                    <a:lnTo>
                      <a:pt x="438" y="340"/>
                    </a:lnTo>
                    <a:lnTo>
                      <a:pt x="428" y="346"/>
                    </a:lnTo>
                    <a:lnTo>
                      <a:pt x="422" y="354"/>
                    </a:lnTo>
                    <a:lnTo>
                      <a:pt x="418" y="360"/>
                    </a:lnTo>
                    <a:lnTo>
                      <a:pt x="418" y="360"/>
                    </a:lnTo>
                    <a:lnTo>
                      <a:pt x="416" y="366"/>
                    </a:lnTo>
                    <a:lnTo>
                      <a:pt x="418" y="372"/>
                    </a:lnTo>
                    <a:lnTo>
                      <a:pt x="420" y="376"/>
                    </a:lnTo>
                    <a:lnTo>
                      <a:pt x="424" y="382"/>
                    </a:lnTo>
                    <a:lnTo>
                      <a:pt x="424" y="382"/>
                    </a:lnTo>
                    <a:lnTo>
                      <a:pt x="428" y="384"/>
                    </a:lnTo>
                    <a:lnTo>
                      <a:pt x="438" y="388"/>
                    </a:lnTo>
                    <a:lnTo>
                      <a:pt x="450" y="386"/>
                    </a:lnTo>
                    <a:lnTo>
                      <a:pt x="466" y="382"/>
                    </a:lnTo>
                    <a:lnTo>
                      <a:pt x="466" y="382"/>
                    </a:lnTo>
                    <a:lnTo>
                      <a:pt x="486" y="376"/>
                    </a:lnTo>
                    <a:lnTo>
                      <a:pt x="508" y="372"/>
                    </a:lnTo>
                    <a:lnTo>
                      <a:pt x="528" y="368"/>
                    </a:lnTo>
                    <a:lnTo>
                      <a:pt x="546" y="366"/>
                    </a:lnTo>
                    <a:lnTo>
                      <a:pt x="566" y="366"/>
                    </a:lnTo>
                    <a:lnTo>
                      <a:pt x="586" y="366"/>
                    </a:lnTo>
                    <a:lnTo>
                      <a:pt x="622" y="370"/>
                    </a:lnTo>
                    <a:lnTo>
                      <a:pt x="654" y="378"/>
                    </a:lnTo>
                    <a:lnTo>
                      <a:pt x="684" y="390"/>
                    </a:lnTo>
                    <a:lnTo>
                      <a:pt x="710" y="406"/>
                    </a:lnTo>
                    <a:lnTo>
                      <a:pt x="722" y="414"/>
                    </a:lnTo>
                    <a:lnTo>
                      <a:pt x="730" y="422"/>
                    </a:lnTo>
                    <a:lnTo>
                      <a:pt x="730" y="422"/>
                    </a:lnTo>
                    <a:lnTo>
                      <a:pt x="750" y="444"/>
                    </a:lnTo>
                    <a:lnTo>
                      <a:pt x="768" y="466"/>
                    </a:lnTo>
                    <a:lnTo>
                      <a:pt x="784" y="488"/>
                    </a:lnTo>
                    <a:lnTo>
                      <a:pt x="796" y="510"/>
                    </a:lnTo>
                    <a:lnTo>
                      <a:pt x="808" y="532"/>
                    </a:lnTo>
                    <a:lnTo>
                      <a:pt x="818" y="556"/>
                    </a:lnTo>
                    <a:lnTo>
                      <a:pt x="826" y="578"/>
                    </a:lnTo>
                    <a:lnTo>
                      <a:pt x="834" y="602"/>
                    </a:lnTo>
                    <a:lnTo>
                      <a:pt x="840" y="624"/>
                    </a:lnTo>
                    <a:lnTo>
                      <a:pt x="844" y="648"/>
                    </a:lnTo>
                    <a:lnTo>
                      <a:pt x="848" y="700"/>
                    </a:lnTo>
                    <a:lnTo>
                      <a:pt x="848" y="752"/>
                    </a:lnTo>
                    <a:lnTo>
                      <a:pt x="846" y="808"/>
                    </a:lnTo>
                    <a:lnTo>
                      <a:pt x="846" y="808"/>
                    </a:lnTo>
                    <a:lnTo>
                      <a:pt x="844" y="842"/>
                    </a:lnTo>
                    <a:lnTo>
                      <a:pt x="838" y="876"/>
                    </a:lnTo>
                    <a:lnTo>
                      <a:pt x="832" y="910"/>
                    </a:lnTo>
                    <a:lnTo>
                      <a:pt x="826" y="942"/>
                    </a:lnTo>
                    <a:lnTo>
                      <a:pt x="816" y="976"/>
                    </a:lnTo>
                    <a:lnTo>
                      <a:pt x="806" y="1006"/>
                    </a:lnTo>
                    <a:lnTo>
                      <a:pt x="796" y="1036"/>
                    </a:lnTo>
                    <a:lnTo>
                      <a:pt x="782" y="1066"/>
                    </a:lnTo>
                    <a:lnTo>
                      <a:pt x="768" y="1094"/>
                    </a:lnTo>
                    <a:lnTo>
                      <a:pt x="754" y="1122"/>
                    </a:lnTo>
                    <a:lnTo>
                      <a:pt x="738" y="1148"/>
                    </a:lnTo>
                    <a:lnTo>
                      <a:pt x="720" y="1172"/>
                    </a:lnTo>
                    <a:lnTo>
                      <a:pt x="702" y="1196"/>
                    </a:lnTo>
                    <a:lnTo>
                      <a:pt x="684" y="1216"/>
                    </a:lnTo>
                    <a:lnTo>
                      <a:pt x="664" y="1236"/>
                    </a:lnTo>
                    <a:lnTo>
                      <a:pt x="644" y="1254"/>
                    </a:lnTo>
                    <a:lnTo>
                      <a:pt x="644" y="1254"/>
                    </a:lnTo>
                    <a:lnTo>
                      <a:pt x="618" y="1274"/>
                    </a:lnTo>
                    <a:lnTo>
                      <a:pt x="590" y="1290"/>
                    </a:lnTo>
                    <a:lnTo>
                      <a:pt x="564" y="1304"/>
                    </a:lnTo>
                    <a:lnTo>
                      <a:pt x="536" y="1314"/>
                    </a:lnTo>
                    <a:lnTo>
                      <a:pt x="508" y="1320"/>
                    </a:lnTo>
                    <a:lnTo>
                      <a:pt x="480" y="1324"/>
                    </a:lnTo>
                    <a:lnTo>
                      <a:pt x="452" y="1324"/>
                    </a:lnTo>
                    <a:lnTo>
                      <a:pt x="424" y="1322"/>
                    </a:lnTo>
                    <a:lnTo>
                      <a:pt x="424" y="1322"/>
                    </a:lnTo>
                    <a:lnTo>
                      <a:pt x="398" y="1318"/>
                    </a:lnTo>
                    <a:lnTo>
                      <a:pt x="376" y="1312"/>
                    </a:lnTo>
                    <a:lnTo>
                      <a:pt x="352" y="1304"/>
                    </a:lnTo>
                    <a:lnTo>
                      <a:pt x="332" y="1296"/>
                    </a:lnTo>
                    <a:lnTo>
                      <a:pt x="312" y="1286"/>
                    </a:lnTo>
                    <a:lnTo>
                      <a:pt x="292" y="1276"/>
                    </a:lnTo>
                    <a:lnTo>
                      <a:pt x="274" y="1262"/>
                    </a:lnTo>
                    <a:lnTo>
                      <a:pt x="258" y="1250"/>
                    </a:lnTo>
                    <a:lnTo>
                      <a:pt x="242" y="1236"/>
                    </a:lnTo>
                    <a:lnTo>
                      <a:pt x="226" y="1220"/>
                    </a:lnTo>
                    <a:lnTo>
                      <a:pt x="212" y="1204"/>
                    </a:lnTo>
                    <a:lnTo>
                      <a:pt x="200" y="1186"/>
                    </a:lnTo>
                    <a:lnTo>
                      <a:pt x="176" y="1148"/>
                    </a:lnTo>
                    <a:lnTo>
                      <a:pt x="154" y="1108"/>
                    </a:lnTo>
                    <a:lnTo>
                      <a:pt x="138" y="1066"/>
                    </a:lnTo>
                    <a:lnTo>
                      <a:pt x="122" y="1022"/>
                    </a:lnTo>
                    <a:lnTo>
                      <a:pt x="112" y="976"/>
                    </a:lnTo>
                    <a:lnTo>
                      <a:pt x="102" y="930"/>
                    </a:lnTo>
                    <a:lnTo>
                      <a:pt x="94" y="882"/>
                    </a:lnTo>
                    <a:lnTo>
                      <a:pt x="90" y="834"/>
                    </a:lnTo>
                    <a:lnTo>
                      <a:pt x="86" y="788"/>
                    </a:lnTo>
                    <a:lnTo>
                      <a:pt x="84" y="742"/>
                    </a:lnTo>
                    <a:lnTo>
                      <a:pt x="84" y="742"/>
                    </a:lnTo>
                    <a:lnTo>
                      <a:pt x="84" y="730"/>
                    </a:lnTo>
                    <a:lnTo>
                      <a:pt x="84" y="730"/>
                    </a:lnTo>
                    <a:lnTo>
                      <a:pt x="84" y="708"/>
                    </a:lnTo>
                    <a:lnTo>
                      <a:pt x="78" y="692"/>
                    </a:lnTo>
                    <a:lnTo>
                      <a:pt x="72" y="676"/>
                    </a:lnTo>
                    <a:lnTo>
                      <a:pt x="66" y="672"/>
                    </a:lnTo>
                    <a:lnTo>
                      <a:pt x="60" y="666"/>
                    </a:lnTo>
                    <a:lnTo>
                      <a:pt x="60" y="666"/>
                    </a:lnTo>
                    <a:lnTo>
                      <a:pt x="54" y="664"/>
                    </a:lnTo>
                    <a:lnTo>
                      <a:pt x="46" y="662"/>
                    </a:lnTo>
                    <a:lnTo>
                      <a:pt x="38" y="662"/>
                    </a:lnTo>
                    <a:lnTo>
                      <a:pt x="30" y="664"/>
                    </a:lnTo>
                    <a:lnTo>
                      <a:pt x="30" y="664"/>
                    </a:lnTo>
                    <a:lnTo>
                      <a:pt x="24" y="670"/>
                    </a:lnTo>
                    <a:lnTo>
                      <a:pt x="18" y="674"/>
                    </a:lnTo>
                    <a:lnTo>
                      <a:pt x="14" y="682"/>
                    </a:lnTo>
                    <a:lnTo>
                      <a:pt x="10" y="690"/>
                    </a:lnTo>
                    <a:lnTo>
                      <a:pt x="4" y="710"/>
                    </a:lnTo>
                    <a:lnTo>
                      <a:pt x="0" y="736"/>
                    </a:lnTo>
                    <a:lnTo>
                      <a:pt x="0" y="744"/>
                    </a:lnTo>
                    <a:lnTo>
                      <a:pt x="0" y="744"/>
                    </a:lnTo>
                    <a:lnTo>
                      <a:pt x="0" y="790"/>
                    </a:lnTo>
                    <a:lnTo>
                      <a:pt x="0" y="820"/>
                    </a:lnTo>
                    <a:lnTo>
                      <a:pt x="4" y="854"/>
                    </a:lnTo>
                    <a:lnTo>
                      <a:pt x="8" y="894"/>
                    </a:lnTo>
                    <a:lnTo>
                      <a:pt x="16" y="940"/>
                    </a:lnTo>
                    <a:lnTo>
                      <a:pt x="28" y="990"/>
                    </a:lnTo>
                    <a:lnTo>
                      <a:pt x="46" y="1046"/>
                    </a:lnTo>
                    <a:lnTo>
                      <a:pt x="46" y="1046"/>
                    </a:lnTo>
                    <a:lnTo>
                      <a:pt x="56" y="1076"/>
                    </a:lnTo>
                    <a:lnTo>
                      <a:pt x="68" y="1104"/>
                    </a:lnTo>
                    <a:lnTo>
                      <a:pt x="82" y="1132"/>
                    </a:lnTo>
                    <a:lnTo>
                      <a:pt x="96" y="1158"/>
                    </a:lnTo>
                    <a:lnTo>
                      <a:pt x="110" y="1184"/>
                    </a:lnTo>
                    <a:lnTo>
                      <a:pt x="126" y="1208"/>
                    </a:lnTo>
                    <a:lnTo>
                      <a:pt x="158" y="1252"/>
                    </a:lnTo>
                    <a:lnTo>
                      <a:pt x="192" y="1292"/>
                    </a:lnTo>
                    <a:lnTo>
                      <a:pt x="224" y="1324"/>
                    </a:lnTo>
                    <a:lnTo>
                      <a:pt x="254" y="1348"/>
                    </a:lnTo>
                    <a:lnTo>
                      <a:pt x="282" y="1366"/>
                    </a:lnTo>
                    <a:lnTo>
                      <a:pt x="282" y="1366"/>
                    </a:lnTo>
                    <a:lnTo>
                      <a:pt x="296" y="1374"/>
                    </a:lnTo>
                    <a:lnTo>
                      <a:pt x="308" y="1384"/>
                    </a:lnTo>
                    <a:lnTo>
                      <a:pt x="330" y="1404"/>
                    </a:lnTo>
                    <a:lnTo>
                      <a:pt x="330" y="1404"/>
                    </a:lnTo>
                    <a:lnTo>
                      <a:pt x="334" y="1404"/>
                    </a:lnTo>
                    <a:lnTo>
                      <a:pt x="336" y="1404"/>
                    </a:lnTo>
                    <a:lnTo>
                      <a:pt x="342" y="1400"/>
                    </a:lnTo>
                    <a:lnTo>
                      <a:pt x="342" y="1400"/>
                    </a:lnTo>
                    <a:lnTo>
                      <a:pt x="348" y="1390"/>
                    </a:lnTo>
                    <a:lnTo>
                      <a:pt x="348" y="1386"/>
                    </a:lnTo>
                    <a:lnTo>
                      <a:pt x="348" y="1382"/>
                    </a:lnTo>
                    <a:lnTo>
                      <a:pt x="348" y="1382"/>
                    </a:lnTo>
                    <a:lnTo>
                      <a:pt x="336" y="1374"/>
                    </a:lnTo>
                    <a:lnTo>
                      <a:pt x="322" y="1366"/>
                    </a:lnTo>
                    <a:lnTo>
                      <a:pt x="290" y="1352"/>
                    </a:lnTo>
                    <a:lnTo>
                      <a:pt x="290" y="1352"/>
                    </a:lnTo>
                    <a:lnTo>
                      <a:pt x="264" y="1334"/>
                    </a:lnTo>
                    <a:lnTo>
                      <a:pt x="234" y="1310"/>
                    </a:lnTo>
                    <a:lnTo>
                      <a:pt x="204" y="1280"/>
                    </a:lnTo>
                    <a:lnTo>
                      <a:pt x="170" y="1242"/>
                    </a:lnTo>
                    <a:lnTo>
                      <a:pt x="140" y="1198"/>
                    </a:lnTo>
                    <a:lnTo>
                      <a:pt x="124" y="1174"/>
                    </a:lnTo>
                    <a:lnTo>
                      <a:pt x="110" y="1150"/>
                    </a:lnTo>
                    <a:lnTo>
                      <a:pt x="96" y="1124"/>
                    </a:lnTo>
                    <a:lnTo>
                      <a:pt x="82" y="1098"/>
                    </a:lnTo>
                    <a:lnTo>
                      <a:pt x="72" y="1070"/>
                    </a:lnTo>
                    <a:lnTo>
                      <a:pt x="60" y="1040"/>
                    </a:lnTo>
                    <a:lnTo>
                      <a:pt x="60" y="1040"/>
                    </a:lnTo>
                    <a:lnTo>
                      <a:pt x="44" y="986"/>
                    </a:lnTo>
                    <a:lnTo>
                      <a:pt x="32" y="936"/>
                    </a:lnTo>
                    <a:lnTo>
                      <a:pt x="24" y="892"/>
                    </a:lnTo>
                    <a:lnTo>
                      <a:pt x="20" y="854"/>
                    </a:lnTo>
                    <a:lnTo>
                      <a:pt x="16" y="820"/>
                    </a:lnTo>
                    <a:lnTo>
                      <a:pt x="16" y="790"/>
                    </a:lnTo>
                    <a:lnTo>
                      <a:pt x="16" y="744"/>
                    </a:lnTo>
                    <a:lnTo>
                      <a:pt x="16" y="736"/>
                    </a:lnTo>
                    <a:lnTo>
                      <a:pt x="16" y="736"/>
                    </a:lnTo>
                    <a:lnTo>
                      <a:pt x="20" y="714"/>
                    </a:lnTo>
                    <a:lnTo>
                      <a:pt x="24" y="696"/>
                    </a:lnTo>
                    <a:lnTo>
                      <a:pt x="30" y="686"/>
                    </a:lnTo>
                    <a:lnTo>
                      <a:pt x="38" y="680"/>
                    </a:lnTo>
                    <a:lnTo>
                      <a:pt x="38" y="680"/>
                    </a:lnTo>
                    <a:lnTo>
                      <a:pt x="46" y="678"/>
                    </a:lnTo>
                    <a:lnTo>
                      <a:pt x="52" y="680"/>
                    </a:lnTo>
                    <a:lnTo>
                      <a:pt x="52" y="680"/>
                    </a:lnTo>
                    <a:lnTo>
                      <a:pt x="58" y="688"/>
                    </a:lnTo>
                    <a:lnTo>
                      <a:pt x="64" y="700"/>
                    </a:lnTo>
                    <a:lnTo>
                      <a:pt x="68" y="718"/>
                    </a:lnTo>
                    <a:lnTo>
                      <a:pt x="68" y="740"/>
                    </a:lnTo>
                    <a:lnTo>
                      <a:pt x="68" y="740"/>
                    </a:lnTo>
                    <a:lnTo>
                      <a:pt x="68" y="742"/>
                    </a:lnTo>
                    <a:lnTo>
                      <a:pt x="68" y="742"/>
                    </a:lnTo>
                    <a:lnTo>
                      <a:pt x="72" y="808"/>
                    </a:lnTo>
                    <a:lnTo>
                      <a:pt x="76" y="868"/>
                    </a:lnTo>
                    <a:lnTo>
                      <a:pt x="84" y="928"/>
                    </a:lnTo>
                    <a:lnTo>
                      <a:pt x="96" y="982"/>
                    </a:lnTo>
                    <a:lnTo>
                      <a:pt x="108" y="1032"/>
                    </a:lnTo>
                    <a:lnTo>
                      <a:pt x="124" y="1080"/>
                    </a:lnTo>
                    <a:lnTo>
                      <a:pt x="144" y="1122"/>
                    </a:lnTo>
                    <a:lnTo>
                      <a:pt x="164" y="1162"/>
                    </a:lnTo>
                    <a:lnTo>
                      <a:pt x="188" y="1198"/>
                    </a:lnTo>
                    <a:lnTo>
                      <a:pt x="214" y="1230"/>
                    </a:lnTo>
                    <a:lnTo>
                      <a:pt x="242" y="1258"/>
                    </a:lnTo>
                    <a:lnTo>
                      <a:pt x="274" y="1282"/>
                    </a:lnTo>
                    <a:lnTo>
                      <a:pt x="306" y="1302"/>
                    </a:lnTo>
                    <a:lnTo>
                      <a:pt x="342" y="1318"/>
                    </a:lnTo>
                    <a:lnTo>
                      <a:pt x="380" y="1330"/>
                    </a:lnTo>
                    <a:lnTo>
                      <a:pt x="422" y="1338"/>
                    </a:lnTo>
                    <a:lnTo>
                      <a:pt x="422" y="1338"/>
                    </a:lnTo>
                    <a:lnTo>
                      <a:pt x="452" y="1340"/>
                    </a:lnTo>
                    <a:lnTo>
                      <a:pt x="482" y="1340"/>
                    </a:lnTo>
                    <a:lnTo>
                      <a:pt x="512" y="1336"/>
                    </a:lnTo>
                    <a:lnTo>
                      <a:pt x="540" y="1328"/>
                    </a:lnTo>
                    <a:lnTo>
                      <a:pt x="570" y="1318"/>
                    </a:lnTo>
                    <a:lnTo>
                      <a:pt x="598" y="1304"/>
                    </a:lnTo>
                    <a:lnTo>
                      <a:pt x="626" y="1288"/>
                    </a:lnTo>
                    <a:lnTo>
                      <a:pt x="654" y="1268"/>
                    </a:lnTo>
                    <a:lnTo>
                      <a:pt x="654" y="1268"/>
                    </a:lnTo>
                    <a:lnTo>
                      <a:pt x="676" y="1248"/>
                    </a:lnTo>
                    <a:lnTo>
                      <a:pt x="696" y="1228"/>
                    </a:lnTo>
                    <a:lnTo>
                      <a:pt x="716" y="1206"/>
                    </a:lnTo>
                    <a:lnTo>
                      <a:pt x="734" y="1182"/>
                    </a:lnTo>
                    <a:lnTo>
                      <a:pt x="752" y="1158"/>
                    </a:lnTo>
                    <a:lnTo>
                      <a:pt x="768" y="1130"/>
                    </a:lnTo>
                    <a:lnTo>
                      <a:pt x="784" y="1104"/>
                    </a:lnTo>
                    <a:lnTo>
                      <a:pt x="798" y="1074"/>
                    </a:lnTo>
                    <a:lnTo>
                      <a:pt x="810" y="1044"/>
                    </a:lnTo>
                    <a:lnTo>
                      <a:pt x="822" y="1014"/>
                    </a:lnTo>
                    <a:lnTo>
                      <a:pt x="832" y="982"/>
                    </a:lnTo>
                    <a:lnTo>
                      <a:pt x="840" y="948"/>
                    </a:lnTo>
                    <a:lnTo>
                      <a:pt x="848" y="914"/>
                    </a:lnTo>
                    <a:lnTo>
                      <a:pt x="854" y="880"/>
                    </a:lnTo>
                    <a:lnTo>
                      <a:pt x="860" y="846"/>
                    </a:lnTo>
                    <a:lnTo>
                      <a:pt x="862" y="810"/>
                    </a:lnTo>
                    <a:lnTo>
                      <a:pt x="862" y="810"/>
                    </a:lnTo>
                    <a:lnTo>
                      <a:pt x="864" y="752"/>
                    </a:lnTo>
                    <a:lnTo>
                      <a:pt x="864" y="698"/>
                    </a:lnTo>
                    <a:lnTo>
                      <a:pt x="862" y="670"/>
                    </a:lnTo>
                    <a:lnTo>
                      <a:pt x="860" y="646"/>
                    </a:lnTo>
                    <a:lnTo>
                      <a:pt x="854" y="620"/>
                    </a:lnTo>
                    <a:lnTo>
                      <a:pt x="850" y="596"/>
                    </a:lnTo>
                    <a:lnTo>
                      <a:pt x="842" y="572"/>
                    </a:lnTo>
                    <a:lnTo>
                      <a:pt x="834" y="548"/>
                    </a:lnTo>
                    <a:lnTo>
                      <a:pt x="824" y="526"/>
                    </a:lnTo>
                    <a:lnTo>
                      <a:pt x="810" y="502"/>
                    </a:lnTo>
                    <a:lnTo>
                      <a:pt x="796" y="480"/>
                    </a:lnTo>
                    <a:lnTo>
                      <a:pt x="780" y="456"/>
                    </a:lnTo>
                    <a:lnTo>
                      <a:pt x="762" y="434"/>
                    </a:lnTo>
                    <a:lnTo>
                      <a:pt x="742" y="412"/>
                    </a:lnTo>
                    <a:lnTo>
                      <a:pt x="742" y="412"/>
                    </a:lnTo>
                    <a:lnTo>
                      <a:pt x="732" y="402"/>
                    </a:lnTo>
                    <a:lnTo>
                      <a:pt x="720" y="392"/>
                    </a:lnTo>
                    <a:lnTo>
                      <a:pt x="692" y="376"/>
                    </a:lnTo>
                    <a:lnTo>
                      <a:pt x="660" y="364"/>
                    </a:lnTo>
                    <a:lnTo>
                      <a:pt x="626" y="356"/>
                    </a:lnTo>
                    <a:lnTo>
                      <a:pt x="606" y="352"/>
                    </a:lnTo>
                    <a:lnTo>
                      <a:pt x="586" y="350"/>
                    </a:lnTo>
                    <a:lnTo>
                      <a:pt x="566" y="350"/>
                    </a:lnTo>
                    <a:lnTo>
                      <a:pt x="546" y="350"/>
                    </a:lnTo>
                    <a:lnTo>
                      <a:pt x="526" y="352"/>
                    </a:lnTo>
                    <a:lnTo>
                      <a:pt x="504" y="356"/>
                    </a:lnTo>
                    <a:lnTo>
                      <a:pt x="482" y="360"/>
                    </a:lnTo>
                    <a:lnTo>
                      <a:pt x="460" y="368"/>
                    </a:lnTo>
                    <a:lnTo>
                      <a:pt x="460" y="368"/>
                    </a:lnTo>
                    <a:lnTo>
                      <a:pt x="450" y="370"/>
                    </a:lnTo>
                    <a:lnTo>
                      <a:pt x="442" y="372"/>
                    </a:lnTo>
                    <a:lnTo>
                      <a:pt x="438" y="370"/>
                    </a:lnTo>
                    <a:lnTo>
                      <a:pt x="434" y="370"/>
                    </a:lnTo>
                    <a:lnTo>
                      <a:pt x="434" y="370"/>
                    </a:lnTo>
                    <a:lnTo>
                      <a:pt x="434" y="368"/>
                    </a:lnTo>
                    <a:lnTo>
                      <a:pt x="434" y="364"/>
                    </a:lnTo>
                    <a:lnTo>
                      <a:pt x="434" y="364"/>
                    </a:lnTo>
                    <a:lnTo>
                      <a:pt x="436" y="360"/>
                    </a:lnTo>
                    <a:lnTo>
                      <a:pt x="440" y="356"/>
                    </a:lnTo>
                    <a:lnTo>
                      <a:pt x="446" y="354"/>
                    </a:lnTo>
                    <a:lnTo>
                      <a:pt x="454" y="350"/>
                    </a:lnTo>
                    <a:lnTo>
                      <a:pt x="484" y="344"/>
                    </a:lnTo>
                    <a:lnTo>
                      <a:pt x="484" y="344"/>
                    </a:lnTo>
                    <a:lnTo>
                      <a:pt x="508" y="338"/>
                    </a:lnTo>
                    <a:lnTo>
                      <a:pt x="536" y="332"/>
                    </a:lnTo>
                    <a:lnTo>
                      <a:pt x="568" y="330"/>
                    </a:lnTo>
                    <a:lnTo>
                      <a:pt x="602" y="330"/>
                    </a:lnTo>
                    <a:lnTo>
                      <a:pt x="602" y="330"/>
                    </a:lnTo>
                    <a:lnTo>
                      <a:pt x="616" y="330"/>
                    </a:lnTo>
                    <a:lnTo>
                      <a:pt x="632" y="328"/>
                    </a:lnTo>
                    <a:lnTo>
                      <a:pt x="646" y="324"/>
                    </a:lnTo>
                    <a:lnTo>
                      <a:pt x="660" y="320"/>
                    </a:lnTo>
                    <a:lnTo>
                      <a:pt x="672" y="314"/>
                    </a:lnTo>
                    <a:lnTo>
                      <a:pt x="684" y="306"/>
                    </a:lnTo>
                    <a:lnTo>
                      <a:pt x="696" y="298"/>
                    </a:lnTo>
                    <a:lnTo>
                      <a:pt x="706" y="288"/>
                    </a:lnTo>
                    <a:lnTo>
                      <a:pt x="706" y="288"/>
                    </a:lnTo>
                    <a:lnTo>
                      <a:pt x="718" y="274"/>
                    </a:lnTo>
                    <a:lnTo>
                      <a:pt x="724" y="258"/>
                    </a:lnTo>
                    <a:lnTo>
                      <a:pt x="728" y="242"/>
                    </a:lnTo>
                    <a:lnTo>
                      <a:pt x="728" y="226"/>
                    </a:lnTo>
                    <a:lnTo>
                      <a:pt x="728" y="226"/>
                    </a:lnTo>
                    <a:lnTo>
                      <a:pt x="726" y="206"/>
                    </a:lnTo>
                    <a:lnTo>
                      <a:pt x="722" y="188"/>
                    </a:lnTo>
                    <a:lnTo>
                      <a:pt x="716" y="168"/>
                    </a:lnTo>
                    <a:lnTo>
                      <a:pt x="708" y="148"/>
                    </a:lnTo>
                    <a:lnTo>
                      <a:pt x="696" y="128"/>
                    </a:lnTo>
                    <a:lnTo>
                      <a:pt x="682" y="110"/>
                    </a:lnTo>
                    <a:lnTo>
                      <a:pt x="662" y="94"/>
                    </a:lnTo>
                    <a:lnTo>
                      <a:pt x="652" y="88"/>
                    </a:lnTo>
                    <a:lnTo>
                      <a:pt x="640" y="82"/>
                    </a:lnTo>
                    <a:lnTo>
                      <a:pt x="640" y="82"/>
                    </a:lnTo>
                    <a:lnTo>
                      <a:pt x="640" y="82"/>
                    </a:lnTo>
                    <a:lnTo>
                      <a:pt x="640" y="82"/>
                    </a:lnTo>
                    <a:lnTo>
                      <a:pt x="620" y="72"/>
                    </a:lnTo>
                    <a:lnTo>
                      <a:pt x="598" y="62"/>
                    </a:lnTo>
                    <a:lnTo>
                      <a:pt x="572" y="54"/>
                    </a:lnTo>
                    <a:lnTo>
                      <a:pt x="542" y="48"/>
                    </a:lnTo>
                    <a:lnTo>
                      <a:pt x="512" y="44"/>
                    </a:lnTo>
                    <a:lnTo>
                      <a:pt x="478" y="40"/>
                    </a:lnTo>
                    <a:lnTo>
                      <a:pt x="444" y="38"/>
                    </a:lnTo>
                    <a:lnTo>
                      <a:pt x="408" y="36"/>
                    </a:lnTo>
                    <a:lnTo>
                      <a:pt x="408" y="36"/>
                    </a:lnTo>
                    <a:lnTo>
                      <a:pt x="378" y="38"/>
                    </a:lnTo>
                    <a:lnTo>
                      <a:pt x="348" y="42"/>
                    </a:lnTo>
                    <a:lnTo>
                      <a:pt x="318" y="48"/>
                    </a:lnTo>
                    <a:lnTo>
                      <a:pt x="288" y="56"/>
                    </a:lnTo>
                    <a:lnTo>
                      <a:pt x="256" y="68"/>
                    </a:lnTo>
                    <a:lnTo>
                      <a:pt x="228" y="80"/>
                    </a:lnTo>
                    <a:lnTo>
                      <a:pt x="200" y="94"/>
                    </a:lnTo>
                    <a:lnTo>
                      <a:pt x="174" y="110"/>
                    </a:lnTo>
                    <a:lnTo>
                      <a:pt x="174" y="110"/>
                    </a:lnTo>
                    <a:lnTo>
                      <a:pt x="158" y="118"/>
                    </a:lnTo>
                    <a:lnTo>
                      <a:pt x="148" y="122"/>
                    </a:lnTo>
                    <a:lnTo>
                      <a:pt x="142" y="122"/>
                    </a:lnTo>
                    <a:lnTo>
                      <a:pt x="140" y="122"/>
                    </a:lnTo>
                    <a:lnTo>
                      <a:pt x="140" y="122"/>
                    </a:lnTo>
                    <a:lnTo>
                      <a:pt x="140" y="118"/>
                    </a:lnTo>
                    <a:lnTo>
                      <a:pt x="144" y="108"/>
                    </a:lnTo>
                    <a:lnTo>
                      <a:pt x="154" y="98"/>
                    </a:lnTo>
                    <a:lnTo>
                      <a:pt x="170" y="84"/>
                    </a:lnTo>
                    <a:lnTo>
                      <a:pt x="170" y="84"/>
                    </a:lnTo>
                    <a:lnTo>
                      <a:pt x="184" y="76"/>
                    </a:lnTo>
                    <a:lnTo>
                      <a:pt x="206" y="64"/>
                    </a:lnTo>
                    <a:lnTo>
                      <a:pt x="232" y="52"/>
                    </a:lnTo>
                    <a:lnTo>
                      <a:pt x="266" y="40"/>
                    </a:lnTo>
                    <a:lnTo>
                      <a:pt x="304" y="30"/>
                    </a:lnTo>
                    <a:lnTo>
                      <a:pt x="348" y="22"/>
                    </a:lnTo>
                    <a:lnTo>
                      <a:pt x="372" y="18"/>
                    </a:lnTo>
                    <a:lnTo>
                      <a:pt x="398" y="16"/>
                    </a:lnTo>
                    <a:lnTo>
                      <a:pt x="424" y="16"/>
                    </a:lnTo>
                    <a:lnTo>
                      <a:pt x="450" y="18"/>
                    </a:lnTo>
                    <a:lnTo>
                      <a:pt x="450" y="18"/>
                    </a:lnTo>
                    <a:lnTo>
                      <a:pt x="496" y="22"/>
                    </a:lnTo>
                    <a:lnTo>
                      <a:pt x="542" y="30"/>
                    </a:lnTo>
                    <a:lnTo>
                      <a:pt x="588" y="40"/>
                    </a:lnTo>
                    <a:lnTo>
                      <a:pt x="610" y="48"/>
                    </a:lnTo>
                    <a:lnTo>
                      <a:pt x="630" y="56"/>
                    </a:lnTo>
                    <a:lnTo>
                      <a:pt x="650" y="64"/>
                    </a:lnTo>
                    <a:lnTo>
                      <a:pt x="670" y="76"/>
                    </a:lnTo>
                    <a:lnTo>
                      <a:pt x="688" y="88"/>
                    </a:lnTo>
                    <a:lnTo>
                      <a:pt x="704" y="100"/>
                    </a:lnTo>
                    <a:lnTo>
                      <a:pt x="720" y="114"/>
                    </a:lnTo>
                    <a:lnTo>
                      <a:pt x="732" y="132"/>
                    </a:lnTo>
                    <a:lnTo>
                      <a:pt x="742" y="150"/>
                    </a:lnTo>
                    <a:lnTo>
                      <a:pt x="750" y="168"/>
                    </a:lnTo>
                    <a:lnTo>
                      <a:pt x="750" y="168"/>
                    </a:lnTo>
                    <a:lnTo>
                      <a:pt x="752" y="172"/>
                    </a:lnTo>
                    <a:lnTo>
                      <a:pt x="754" y="174"/>
                    </a:lnTo>
                    <a:lnTo>
                      <a:pt x="758" y="174"/>
                    </a:lnTo>
                    <a:lnTo>
                      <a:pt x="760" y="174"/>
                    </a:lnTo>
                    <a:lnTo>
                      <a:pt x="760" y="174"/>
                    </a:lnTo>
                    <a:lnTo>
                      <a:pt x="764" y="172"/>
                    </a:lnTo>
                    <a:lnTo>
                      <a:pt x="766" y="170"/>
                    </a:lnTo>
                    <a:lnTo>
                      <a:pt x="766" y="166"/>
                    </a:lnTo>
                    <a:lnTo>
                      <a:pt x="766" y="164"/>
                    </a:lnTo>
                    <a:lnTo>
                      <a:pt x="766" y="164"/>
                    </a:lnTo>
                    <a:lnTo>
                      <a:pt x="758" y="146"/>
                    </a:lnTo>
                    <a:lnTo>
                      <a:pt x="750" y="130"/>
                    </a:lnTo>
                    <a:lnTo>
                      <a:pt x="740" y="116"/>
                    </a:lnTo>
                    <a:lnTo>
                      <a:pt x="728" y="100"/>
                    </a:lnTo>
                    <a:lnTo>
                      <a:pt x="714" y="88"/>
                    </a:lnTo>
                    <a:lnTo>
                      <a:pt x="698" y="74"/>
                    </a:lnTo>
                    <a:lnTo>
                      <a:pt x="682" y="64"/>
                    </a:lnTo>
                    <a:lnTo>
                      <a:pt x="662" y="52"/>
                    </a:lnTo>
                    <a:lnTo>
                      <a:pt x="642" y="42"/>
                    </a:lnTo>
                    <a:lnTo>
                      <a:pt x="620" y="34"/>
                    </a:lnTo>
                    <a:lnTo>
                      <a:pt x="596" y="26"/>
                    </a:lnTo>
                    <a:lnTo>
                      <a:pt x="570" y="20"/>
                    </a:lnTo>
                    <a:lnTo>
                      <a:pt x="542" y="14"/>
                    </a:lnTo>
                    <a:lnTo>
                      <a:pt x="514" y="8"/>
                    </a:lnTo>
                    <a:lnTo>
                      <a:pt x="452" y="2"/>
                    </a:lnTo>
                    <a:lnTo>
                      <a:pt x="452" y="2"/>
                    </a:lnTo>
                    <a:lnTo>
                      <a:pt x="424" y="0"/>
                    </a:lnTo>
                    <a:lnTo>
                      <a:pt x="396" y="0"/>
                    </a:lnTo>
                    <a:lnTo>
                      <a:pt x="370" y="2"/>
                    </a:lnTo>
                    <a:lnTo>
                      <a:pt x="346" y="6"/>
                    </a:lnTo>
                    <a:lnTo>
                      <a:pt x="300" y="14"/>
                    </a:lnTo>
                    <a:lnTo>
                      <a:pt x="260" y="26"/>
                    </a:lnTo>
                    <a:lnTo>
                      <a:pt x="226" y="38"/>
                    </a:lnTo>
                    <a:lnTo>
                      <a:pt x="198" y="50"/>
                    </a:lnTo>
                    <a:lnTo>
                      <a:pt x="176" y="62"/>
                    </a:lnTo>
                    <a:lnTo>
                      <a:pt x="162" y="70"/>
                    </a:lnTo>
                    <a:lnTo>
                      <a:pt x="162" y="70"/>
                    </a:lnTo>
                    <a:close/>
                  </a:path>
                </a:pathLst>
              </a:custGeom>
              <a:solidFill>
                <a:srgbClr val="FFF9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494" name="Freeform 14"/>
              <p:cNvSpPr>
                <a:spLocks/>
              </p:cNvSpPr>
              <p:nvPr/>
            </p:nvSpPr>
            <p:spPr bwMode="auto">
              <a:xfrm>
                <a:off x="3958" y="2838"/>
                <a:ext cx="756" cy="584"/>
              </a:xfrm>
              <a:custGeom>
                <a:avLst/>
                <a:gdLst/>
                <a:ahLst/>
                <a:cxnLst>
                  <a:cxn ang="0">
                    <a:pos x="340" y="582"/>
                  </a:cxn>
                  <a:cxn ang="0">
                    <a:pos x="396" y="584"/>
                  </a:cxn>
                  <a:cxn ang="0">
                    <a:pos x="452" y="574"/>
                  </a:cxn>
                  <a:cxn ang="0">
                    <a:pos x="506" y="550"/>
                  </a:cxn>
                  <a:cxn ang="0">
                    <a:pos x="560" y="514"/>
                  </a:cxn>
                  <a:cxn ang="0">
                    <a:pos x="578" y="498"/>
                  </a:cxn>
                  <a:cxn ang="0">
                    <a:pos x="612" y="464"/>
                  </a:cxn>
                  <a:cxn ang="0">
                    <a:pos x="644" y="422"/>
                  </a:cxn>
                  <a:cxn ang="0">
                    <a:pos x="672" y="378"/>
                  </a:cxn>
                  <a:cxn ang="0">
                    <a:pos x="708" y="302"/>
                  </a:cxn>
                  <a:cxn ang="0">
                    <a:pos x="744" y="192"/>
                  </a:cxn>
                  <a:cxn ang="0">
                    <a:pos x="756" y="134"/>
                  </a:cxn>
                  <a:cxn ang="0">
                    <a:pos x="738" y="156"/>
                  </a:cxn>
                  <a:cxn ang="0">
                    <a:pos x="700" y="192"/>
                  </a:cxn>
                  <a:cxn ang="0">
                    <a:pos x="652" y="220"/>
                  </a:cxn>
                  <a:cxn ang="0">
                    <a:pos x="600" y="240"/>
                  </a:cxn>
                  <a:cxn ang="0">
                    <a:pos x="542" y="252"/>
                  </a:cxn>
                  <a:cxn ang="0">
                    <a:pos x="480" y="256"/>
                  </a:cxn>
                  <a:cxn ang="0">
                    <a:pos x="416" y="252"/>
                  </a:cxn>
                  <a:cxn ang="0">
                    <a:pos x="352" y="244"/>
                  </a:cxn>
                  <a:cxn ang="0">
                    <a:pos x="290" y="228"/>
                  </a:cxn>
                  <a:cxn ang="0">
                    <a:pos x="230" y="208"/>
                  </a:cxn>
                  <a:cxn ang="0">
                    <a:pos x="174" y="184"/>
                  </a:cxn>
                  <a:cxn ang="0">
                    <a:pos x="122" y="156"/>
                  </a:cxn>
                  <a:cxn ang="0">
                    <a:pos x="78" y="126"/>
                  </a:cxn>
                  <a:cxn ang="0">
                    <a:pos x="42" y="92"/>
                  </a:cxn>
                  <a:cxn ang="0">
                    <a:pos x="18" y="56"/>
                  </a:cxn>
                  <a:cxn ang="0">
                    <a:pos x="2" y="18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94"/>
                  </a:cxn>
                  <a:cxn ang="0">
                    <a:pos x="18" y="190"/>
                  </a:cxn>
                  <a:cxn ang="0">
                    <a:pos x="38" y="282"/>
                  </a:cxn>
                  <a:cxn ang="0">
                    <a:pos x="70" y="368"/>
                  </a:cxn>
                  <a:cxn ang="0">
                    <a:pos x="116" y="446"/>
                  </a:cxn>
                  <a:cxn ang="0">
                    <a:pos x="142" y="480"/>
                  </a:cxn>
                  <a:cxn ang="0">
                    <a:pos x="174" y="510"/>
                  </a:cxn>
                  <a:cxn ang="0">
                    <a:pos x="208" y="536"/>
                  </a:cxn>
                  <a:cxn ang="0">
                    <a:pos x="248" y="556"/>
                  </a:cxn>
                  <a:cxn ang="0">
                    <a:pos x="292" y="572"/>
                  </a:cxn>
                  <a:cxn ang="0">
                    <a:pos x="340" y="582"/>
                  </a:cxn>
                </a:cxnLst>
                <a:rect l="0" t="0" r="r" b="b"/>
                <a:pathLst>
                  <a:path w="756" h="584">
                    <a:moveTo>
                      <a:pt x="340" y="582"/>
                    </a:moveTo>
                    <a:lnTo>
                      <a:pt x="340" y="582"/>
                    </a:lnTo>
                    <a:lnTo>
                      <a:pt x="368" y="584"/>
                    </a:lnTo>
                    <a:lnTo>
                      <a:pt x="396" y="584"/>
                    </a:lnTo>
                    <a:lnTo>
                      <a:pt x="424" y="580"/>
                    </a:lnTo>
                    <a:lnTo>
                      <a:pt x="452" y="574"/>
                    </a:lnTo>
                    <a:lnTo>
                      <a:pt x="480" y="564"/>
                    </a:lnTo>
                    <a:lnTo>
                      <a:pt x="506" y="550"/>
                    </a:lnTo>
                    <a:lnTo>
                      <a:pt x="534" y="534"/>
                    </a:lnTo>
                    <a:lnTo>
                      <a:pt x="560" y="514"/>
                    </a:lnTo>
                    <a:lnTo>
                      <a:pt x="560" y="514"/>
                    </a:lnTo>
                    <a:lnTo>
                      <a:pt x="578" y="498"/>
                    </a:lnTo>
                    <a:lnTo>
                      <a:pt x="596" y="482"/>
                    </a:lnTo>
                    <a:lnTo>
                      <a:pt x="612" y="464"/>
                    </a:lnTo>
                    <a:lnTo>
                      <a:pt x="628" y="444"/>
                    </a:lnTo>
                    <a:lnTo>
                      <a:pt x="644" y="422"/>
                    </a:lnTo>
                    <a:lnTo>
                      <a:pt x="658" y="400"/>
                    </a:lnTo>
                    <a:lnTo>
                      <a:pt x="672" y="378"/>
                    </a:lnTo>
                    <a:lnTo>
                      <a:pt x="686" y="354"/>
                    </a:lnTo>
                    <a:lnTo>
                      <a:pt x="708" y="302"/>
                    </a:lnTo>
                    <a:lnTo>
                      <a:pt x="728" y="248"/>
                    </a:lnTo>
                    <a:lnTo>
                      <a:pt x="744" y="192"/>
                    </a:lnTo>
                    <a:lnTo>
                      <a:pt x="756" y="134"/>
                    </a:lnTo>
                    <a:lnTo>
                      <a:pt x="756" y="134"/>
                    </a:lnTo>
                    <a:lnTo>
                      <a:pt x="756" y="134"/>
                    </a:lnTo>
                    <a:lnTo>
                      <a:pt x="738" y="156"/>
                    </a:lnTo>
                    <a:lnTo>
                      <a:pt x="720" y="176"/>
                    </a:lnTo>
                    <a:lnTo>
                      <a:pt x="700" y="192"/>
                    </a:lnTo>
                    <a:lnTo>
                      <a:pt x="678" y="208"/>
                    </a:lnTo>
                    <a:lnTo>
                      <a:pt x="652" y="220"/>
                    </a:lnTo>
                    <a:lnTo>
                      <a:pt x="626" y="232"/>
                    </a:lnTo>
                    <a:lnTo>
                      <a:pt x="600" y="240"/>
                    </a:lnTo>
                    <a:lnTo>
                      <a:pt x="570" y="246"/>
                    </a:lnTo>
                    <a:lnTo>
                      <a:pt x="542" y="252"/>
                    </a:lnTo>
                    <a:lnTo>
                      <a:pt x="510" y="254"/>
                    </a:lnTo>
                    <a:lnTo>
                      <a:pt x="480" y="256"/>
                    </a:lnTo>
                    <a:lnTo>
                      <a:pt x="448" y="254"/>
                    </a:lnTo>
                    <a:lnTo>
                      <a:pt x="416" y="252"/>
                    </a:lnTo>
                    <a:lnTo>
                      <a:pt x="384" y="248"/>
                    </a:lnTo>
                    <a:lnTo>
                      <a:pt x="352" y="244"/>
                    </a:lnTo>
                    <a:lnTo>
                      <a:pt x="320" y="236"/>
                    </a:lnTo>
                    <a:lnTo>
                      <a:pt x="290" y="228"/>
                    </a:lnTo>
                    <a:lnTo>
                      <a:pt x="260" y="220"/>
                    </a:lnTo>
                    <a:lnTo>
                      <a:pt x="230" y="208"/>
                    </a:lnTo>
                    <a:lnTo>
                      <a:pt x="200" y="196"/>
                    </a:lnTo>
                    <a:lnTo>
                      <a:pt x="174" y="184"/>
                    </a:lnTo>
                    <a:lnTo>
                      <a:pt x="146" y="170"/>
                    </a:lnTo>
                    <a:lnTo>
                      <a:pt x="122" y="156"/>
                    </a:lnTo>
                    <a:lnTo>
                      <a:pt x="100" y="142"/>
                    </a:lnTo>
                    <a:lnTo>
                      <a:pt x="78" y="126"/>
                    </a:lnTo>
                    <a:lnTo>
                      <a:pt x="60" y="108"/>
                    </a:lnTo>
                    <a:lnTo>
                      <a:pt x="42" y="92"/>
                    </a:lnTo>
                    <a:lnTo>
                      <a:pt x="28" y="74"/>
                    </a:lnTo>
                    <a:lnTo>
                      <a:pt x="18" y="56"/>
                    </a:lnTo>
                    <a:lnTo>
                      <a:pt x="8" y="36"/>
                    </a:lnTo>
                    <a:lnTo>
                      <a:pt x="2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8"/>
                    </a:lnTo>
                    <a:lnTo>
                      <a:pt x="6" y="94"/>
                    </a:lnTo>
                    <a:lnTo>
                      <a:pt x="10" y="142"/>
                    </a:lnTo>
                    <a:lnTo>
                      <a:pt x="18" y="190"/>
                    </a:lnTo>
                    <a:lnTo>
                      <a:pt x="28" y="236"/>
                    </a:lnTo>
                    <a:lnTo>
                      <a:pt x="38" y="282"/>
                    </a:lnTo>
                    <a:lnTo>
                      <a:pt x="54" y="326"/>
                    </a:lnTo>
                    <a:lnTo>
                      <a:pt x="70" y="368"/>
                    </a:lnTo>
                    <a:lnTo>
                      <a:pt x="92" y="408"/>
                    </a:lnTo>
                    <a:lnTo>
                      <a:pt x="116" y="446"/>
                    </a:lnTo>
                    <a:lnTo>
                      <a:pt x="128" y="464"/>
                    </a:lnTo>
                    <a:lnTo>
                      <a:pt x="142" y="480"/>
                    </a:lnTo>
                    <a:lnTo>
                      <a:pt x="158" y="496"/>
                    </a:lnTo>
                    <a:lnTo>
                      <a:pt x="174" y="510"/>
                    </a:lnTo>
                    <a:lnTo>
                      <a:pt x="190" y="522"/>
                    </a:lnTo>
                    <a:lnTo>
                      <a:pt x="208" y="536"/>
                    </a:lnTo>
                    <a:lnTo>
                      <a:pt x="228" y="546"/>
                    </a:lnTo>
                    <a:lnTo>
                      <a:pt x="248" y="556"/>
                    </a:lnTo>
                    <a:lnTo>
                      <a:pt x="268" y="564"/>
                    </a:lnTo>
                    <a:lnTo>
                      <a:pt x="292" y="572"/>
                    </a:lnTo>
                    <a:lnTo>
                      <a:pt x="314" y="578"/>
                    </a:lnTo>
                    <a:lnTo>
                      <a:pt x="340" y="582"/>
                    </a:lnTo>
                    <a:lnTo>
                      <a:pt x="340" y="582"/>
                    </a:lnTo>
                    <a:close/>
                  </a:path>
                </a:pathLst>
              </a:custGeom>
              <a:solidFill>
                <a:srgbClr val="F2C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495" name="Freeform 15"/>
              <p:cNvSpPr>
                <a:spLocks noEditPoints="1"/>
              </p:cNvSpPr>
              <p:nvPr/>
            </p:nvSpPr>
            <p:spPr bwMode="auto">
              <a:xfrm>
                <a:off x="3698" y="1586"/>
                <a:ext cx="1092" cy="2020"/>
              </a:xfrm>
              <a:custGeom>
                <a:avLst/>
                <a:gdLst/>
                <a:ahLst/>
                <a:cxnLst>
                  <a:cxn ang="0">
                    <a:pos x="848" y="446"/>
                  </a:cxn>
                  <a:cxn ang="0">
                    <a:pos x="792" y="216"/>
                  </a:cxn>
                  <a:cxn ang="0">
                    <a:pos x="770" y="144"/>
                  </a:cxn>
                  <a:cxn ang="0">
                    <a:pos x="714" y="62"/>
                  </a:cxn>
                  <a:cxn ang="0">
                    <a:pos x="618" y="8"/>
                  </a:cxn>
                  <a:cxn ang="0">
                    <a:pos x="522" y="4"/>
                  </a:cxn>
                  <a:cxn ang="0">
                    <a:pos x="428" y="52"/>
                  </a:cxn>
                  <a:cxn ang="0">
                    <a:pos x="344" y="174"/>
                  </a:cxn>
                  <a:cxn ang="0">
                    <a:pos x="212" y="516"/>
                  </a:cxn>
                  <a:cxn ang="0">
                    <a:pos x="74" y="904"/>
                  </a:cxn>
                  <a:cxn ang="0">
                    <a:pos x="4" y="1266"/>
                  </a:cxn>
                  <a:cxn ang="0">
                    <a:pos x="8" y="1490"/>
                  </a:cxn>
                  <a:cxn ang="0">
                    <a:pos x="50" y="1668"/>
                  </a:cxn>
                  <a:cxn ang="0">
                    <a:pos x="132" y="1822"/>
                  </a:cxn>
                  <a:cxn ang="0">
                    <a:pos x="264" y="1944"/>
                  </a:cxn>
                  <a:cxn ang="0">
                    <a:pos x="422" y="2012"/>
                  </a:cxn>
                  <a:cxn ang="0">
                    <a:pos x="498" y="2018"/>
                  </a:cxn>
                  <a:cxn ang="0">
                    <a:pos x="538" y="1992"/>
                  </a:cxn>
                  <a:cxn ang="0">
                    <a:pos x="540" y="1942"/>
                  </a:cxn>
                  <a:cxn ang="0">
                    <a:pos x="530" y="1920"/>
                  </a:cxn>
                  <a:cxn ang="0">
                    <a:pos x="594" y="1934"/>
                  </a:cxn>
                  <a:cxn ang="0">
                    <a:pos x="708" y="1922"/>
                  </a:cxn>
                  <a:cxn ang="0">
                    <a:pos x="854" y="1848"/>
                  </a:cxn>
                  <a:cxn ang="0">
                    <a:pos x="980" y="1702"/>
                  </a:cxn>
                  <a:cxn ang="0">
                    <a:pos x="1052" y="1532"/>
                  </a:cxn>
                  <a:cxn ang="0">
                    <a:pos x="1092" y="1298"/>
                  </a:cxn>
                  <a:cxn ang="0">
                    <a:pos x="1068" y="1050"/>
                  </a:cxn>
                  <a:cxn ang="0">
                    <a:pos x="984" y="778"/>
                  </a:cxn>
                  <a:cxn ang="0">
                    <a:pos x="986" y="1656"/>
                  </a:cxn>
                  <a:cxn ang="0">
                    <a:pos x="870" y="1812"/>
                  </a:cxn>
                  <a:cxn ang="0">
                    <a:pos x="730" y="1898"/>
                  </a:cxn>
                  <a:cxn ang="0">
                    <a:pos x="622" y="1918"/>
                  </a:cxn>
                  <a:cxn ang="0">
                    <a:pos x="534" y="1902"/>
                  </a:cxn>
                  <a:cxn ang="0">
                    <a:pos x="524" y="1894"/>
                  </a:cxn>
                  <a:cxn ang="0">
                    <a:pos x="488" y="1882"/>
                  </a:cxn>
                  <a:cxn ang="0">
                    <a:pos x="492" y="1900"/>
                  </a:cxn>
                  <a:cxn ang="0">
                    <a:pos x="528" y="1948"/>
                  </a:cxn>
                  <a:cxn ang="0">
                    <a:pos x="526" y="1980"/>
                  </a:cxn>
                  <a:cxn ang="0">
                    <a:pos x="506" y="2000"/>
                  </a:cxn>
                  <a:cxn ang="0">
                    <a:pos x="418" y="1994"/>
                  </a:cxn>
                  <a:cxn ang="0">
                    <a:pos x="276" y="1932"/>
                  </a:cxn>
                  <a:cxn ang="0">
                    <a:pos x="152" y="1822"/>
                  </a:cxn>
                  <a:cxn ang="0">
                    <a:pos x="68" y="1674"/>
                  </a:cxn>
                  <a:cxn ang="0">
                    <a:pos x="24" y="1488"/>
                  </a:cxn>
                  <a:cxn ang="0">
                    <a:pos x="18" y="1290"/>
                  </a:cxn>
                  <a:cxn ang="0">
                    <a:pos x="66" y="992"/>
                  </a:cxn>
                  <a:cxn ang="0">
                    <a:pos x="120" y="820"/>
                  </a:cxn>
                  <a:cxn ang="0">
                    <a:pos x="256" y="450"/>
                  </a:cxn>
                  <a:cxn ang="0">
                    <a:pos x="344" y="208"/>
                  </a:cxn>
                  <a:cxn ang="0">
                    <a:pos x="416" y="90"/>
                  </a:cxn>
                  <a:cxn ang="0">
                    <a:pos x="488" y="32"/>
                  </a:cxn>
                  <a:cxn ang="0">
                    <a:pos x="570" y="16"/>
                  </a:cxn>
                  <a:cxn ang="0">
                    <a:pos x="668" y="48"/>
                  </a:cxn>
                  <a:cxn ang="0">
                    <a:pos x="736" y="114"/>
                  </a:cxn>
                  <a:cxn ang="0">
                    <a:pos x="772" y="200"/>
                  </a:cxn>
                  <a:cxn ang="0">
                    <a:pos x="802" y="360"/>
                  </a:cxn>
                  <a:cxn ang="0">
                    <a:pos x="970" y="784"/>
                  </a:cxn>
                  <a:cxn ang="0">
                    <a:pos x="1050" y="1034"/>
                  </a:cxn>
                  <a:cxn ang="0">
                    <a:pos x="1076" y="1264"/>
                  </a:cxn>
                  <a:cxn ang="0">
                    <a:pos x="1054" y="1460"/>
                  </a:cxn>
                </a:cxnLst>
                <a:rect l="0" t="0" r="r" b="b"/>
                <a:pathLst>
                  <a:path w="1092" h="2020">
                    <a:moveTo>
                      <a:pt x="984" y="778"/>
                    </a:moveTo>
                    <a:lnTo>
                      <a:pt x="984" y="778"/>
                    </a:lnTo>
                    <a:lnTo>
                      <a:pt x="906" y="592"/>
                    </a:lnTo>
                    <a:lnTo>
                      <a:pt x="874" y="514"/>
                    </a:lnTo>
                    <a:lnTo>
                      <a:pt x="848" y="446"/>
                    </a:lnTo>
                    <a:lnTo>
                      <a:pt x="826" y="382"/>
                    </a:lnTo>
                    <a:lnTo>
                      <a:pt x="810" y="324"/>
                    </a:lnTo>
                    <a:lnTo>
                      <a:pt x="798" y="270"/>
                    </a:lnTo>
                    <a:lnTo>
                      <a:pt x="794" y="242"/>
                    </a:lnTo>
                    <a:lnTo>
                      <a:pt x="792" y="216"/>
                    </a:lnTo>
                    <a:lnTo>
                      <a:pt x="792" y="216"/>
                    </a:lnTo>
                    <a:lnTo>
                      <a:pt x="788" y="198"/>
                    </a:lnTo>
                    <a:lnTo>
                      <a:pt x="784" y="180"/>
                    </a:lnTo>
                    <a:lnTo>
                      <a:pt x="778" y="162"/>
                    </a:lnTo>
                    <a:lnTo>
                      <a:pt x="770" y="144"/>
                    </a:lnTo>
                    <a:lnTo>
                      <a:pt x="762" y="126"/>
                    </a:lnTo>
                    <a:lnTo>
                      <a:pt x="752" y="108"/>
                    </a:lnTo>
                    <a:lnTo>
                      <a:pt x="740" y="92"/>
                    </a:lnTo>
                    <a:lnTo>
                      <a:pt x="728" y="76"/>
                    </a:lnTo>
                    <a:lnTo>
                      <a:pt x="714" y="62"/>
                    </a:lnTo>
                    <a:lnTo>
                      <a:pt x="698" y="48"/>
                    </a:lnTo>
                    <a:lnTo>
                      <a:pt x="680" y="36"/>
                    </a:lnTo>
                    <a:lnTo>
                      <a:pt x="662" y="24"/>
                    </a:lnTo>
                    <a:lnTo>
                      <a:pt x="640" y="16"/>
                    </a:lnTo>
                    <a:lnTo>
                      <a:pt x="618" y="8"/>
                    </a:lnTo>
                    <a:lnTo>
                      <a:pt x="596" y="4"/>
                    </a:lnTo>
                    <a:lnTo>
                      <a:pt x="570" y="0"/>
                    </a:lnTo>
                    <a:lnTo>
                      <a:pt x="570" y="0"/>
                    </a:lnTo>
                    <a:lnTo>
                      <a:pt x="544" y="2"/>
                    </a:lnTo>
                    <a:lnTo>
                      <a:pt x="522" y="4"/>
                    </a:lnTo>
                    <a:lnTo>
                      <a:pt x="500" y="10"/>
                    </a:lnTo>
                    <a:lnTo>
                      <a:pt x="480" y="18"/>
                    </a:lnTo>
                    <a:lnTo>
                      <a:pt x="462" y="28"/>
                    </a:lnTo>
                    <a:lnTo>
                      <a:pt x="444" y="38"/>
                    </a:lnTo>
                    <a:lnTo>
                      <a:pt x="428" y="52"/>
                    </a:lnTo>
                    <a:lnTo>
                      <a:pt x="414" y="68"/>
                    </a:lnTo>
                    <a:lnTo>
                      <a:pt x="400" y="84"/>
                    </a:lnTo>
                    <a:lnTo>
                      <a:pt x="388" y="100"/>
                    </a:lnTo>
                    <a:lnTo>
                      <a:pt x="364" y="136"/>
                    </a:lnTo>
                    <a:lnTo>
                      <a:pt x="344" y="174"/>
                    </a:lnTo>
                    <a:lnTo>
                      <a:pt x="326" y="210"/>
                    </a:lnTo>
                    <a:lnTo>
                      <a:pt x="326" y="210"/>
                    </a:lnTo>
                    <a:lnTo>
                      <a:pt x="242" y="444"/>
                    </a:lnTo>
                    <a:lnTo>
                      <a:pt x="242" y="444"/>
                    </a:lnTo>
                    <a:lnTo>
                      <a:pt x="212" y="516"/>
                    </a:lnTo>
                    <a:lnTo>
                      <a:pt x="186" y="580"/>
                    </a:lnTo>
                    <a:lnTo>
                      <a:pt x="146" y="692"/>
                    </a:lnTo>
                    <a:lnTo>
                      <a:pt x="110" y="796"/>
                    </a:lnTo>
                    <a:lnTo>
                      <a:pt x="74" y="904"/>
                    </a:lnTo>
                    <a:lnTo>
                      <a:pt x="74" y="904"/>
                    </a:lnTo>
                    <a:lnTo>
                      <a:pt x="54" y="972"/>
                    </a:lnTo>
                    <a:lnTo>
                      <a:pt x="36" y="1042"/>
                    </a:lnTo>
                    <a:lnTo>
                      <a:pt x="22" y="1116"/>
                    </a:lnTo>
                    <a:lnTo>
                      <a:pt x="12" y="1190"/>
                    </a:lnTo>
                    <a:lnTo>
                      <a:pt x="4" y="1266"/>
                    </a:lnTo>
                    <a:lnTo>
                      <a:pt x="0" y="1342"/>
                    </a:lnTo>
                    <a:lnTo>
                      <a:pt x="0" y="1378"/>
                    </a:lnTo>
                    <a:lnTo>
                      <a:pt x="2" y="1416"/>
                    </a:lnTo>
                    <a:lnTo>
                      <a:pt x="4" y="1454"/>
                    </a:lnTo>
                    <a:lnTo>
                      <a:pt x="8" y="1490"/>
                    </a:lnTo>
                    <a:lnTo>
                      <a:pt x="14" y="1528"/>
                    </a:lnTo>
                    <a:lnTo>
                      <a:pt x="20" y="1564"/>
                    </a:lnTo>
                    <a:lnTo>
                      <a:pt x="28" y="1598"/>
                    </a:lnTo>
                    <a:lnTo>
                      <a:pt x="38" y="1634"/>
                    </a:lnTo>
                    <a:lnTo>
                      <a:pt x="50" y="1668"/>
                    </a:lnTo>
                    <a:lnTo>
                      <a:pt x="62" y="1700"/>
                    </a:lnTo>
                    <a:lnTo>
                      <a:pt x="78" y="1732"/>
                    </a:lnTo>
                    <a:lnTo>
                      <a:pt x="94" y="1764"/>
                    </a:lnTo>
                    <a:lnTo>
                      <a:pt x="112" y="1792"/>
                    </a:lnTo>
                    <a:lnTo>
                      <a:pt x="132" y="1822"/>
                    </a:lnTo>
                    <a:lnTo>
                      <a:pt x="154" y="1850"/>
                    </a:lnTo>
                    <a:lnTo>
                      <a:pt x="178" y="1874"/>
                    </a:lnTo>
                    <a:lnTo>
                      <a:pt x="206" y="1900"/>
                    </a:lnTo>
                    <a:lnTo>
                      <a:pt x="234" y="1922"/>
                    </a:lnTo>
                    <a:lnTo>
                      <a:pt x="264" y="1944"/>
                    </a:lnTo>
                    <a:lnTo>
                      <a:pt x="298" y="1964"/>
                    </a:lnTo>
                    <a:lnTo>
                      <a:pt x="298" y="1964"/>
                    </a:lnTo>
                    <a:lnTo>
                      <a:pt x="354" y="1988"/>
                    </a:lnTo>
                    <a:lnTo>
                      <a:pt x="400" y="2006"/>
                    </a:lnTo>
                    <a:lnTo>
                      <a:pt x="422" y="2012"/>
                    </a:lnTo>
                    <a:lnTo>
                      <a:pt x="440" y="2016"/>
                    </a:lnTo>
                    <a:lnTo>
                      <a:pt x="458" y="2018"/>
                    </a:lnTo>
                    <a:lnTo>
                      <a:pt x="472" y="2020"/>
                    </a:lnTo>
                    <a:lnTo>
                      <a:pt x="486" y="2020"/>
                    </a:lnTo>
                    <a:lnTo>
                      <a:pt x="498" y="2018"/>
                    </a:lnTo>
                    <a:lnTo>
                      <a:pt x="510" y="2016"/>
                    </a:lnTo>
                    <a:lnTo>
                      <a:pt x="518" y="2012"/>
                    </a:lnTo>
                    <a:lnTo>
                      <a:pt x="526" y="2006"/>
                    </a:lnTo>
                    <a:lnTo>
                      <a:pt x="532" y="2000"/>
                    </a:lnTo>
                    <a:lnTo>
                      <a:pt x="538" y="1992"/>
                    </a:lnTo>
                    <a:lnTo>
                      <a:pt x="540" y="1986"/>
                    </a:lnTo>
                    <a:lnTo>
                      <a:pt x="540" y="1986"/>
                    </a:lnTo>
                    <a:lnTo>
                      <a:pt x="544" y="1970"/>
                    </a:lnTo>
                    <a:lnTo>
                      <a:pt x="544" y="1956"/>
                    </a:lnTo>
                    <a:lnTo>
                      <a:pt x="540" y="1942"/>
                    </a:lnTo>
                    <a:lnTo>
                      <a:pt x="532" y="1928"/>
                    </a:lnTo>
                    <a:lnTo>
                      <a:pt x="532" y="1928"/>
                    </a:lnTo>
                    <a:lnTo>
                      <a:pt x="528" y="1922"/>
                    </a:lnTo>
                    <a:lnTo>
                      <a:pt x="528" y="1920"/>
                    </a:lnTo>
                    <a:lnTo>
                      <a:pt x="530" y="1920"/>
                    </a:lnTo>
                    <a:lnTo>
                      <a:pt x="538" y="1922"/>
                    </a:lnTo>
                    <a:lnTo>
                      <a:pt x="538" y="1922"/>
                    </a:lnTo>
                    <a:lnTo>
                      <a:pt x="552" y="1926"/>
                    </a:lnTo>
                    <a:lnTo>
                      <a:pt x="570" y="1930"/>
                    </a:lnTo>
                    <a:lnTo>
                      <a:pt x="594" y="1934"/>
                    </a:lnTo>
                    <a:lnTo>
                      <a:pt x="622" y="1934"/>
                    </a:lnTo>
                    <a:lnTo>
                      <a:pt x="622" y="1934"/>
                    </a:lnTo>
                    <a:lnTo>
                      <a:pt x="650" y="1932"/>
                    </a:lnTo>
                    <a:lnTo>
                      <a:pt x="678" y="1928"/>
                    </a:lnTo>
                    <a:lnTo>
                      <a:pt x="708" y="1922"/>
                    </a:lnTo>
                    <a:lnTo>
                      <a:pt x="738" y="1912"/>
                    </a:lnTo>
                    <a:lnTo>
                      <a:pt x="766" y="1900"/>
                    </a:lnTo>
                    <a:lnTo>
                      <a:pt x="796" y="1886"/>
                    </a:lnTo>
                    <a:lnTo>
                      <a:pt x="824" y="1868"/>
                    </a:lnTo>
                    <a:lnTo>
                      <a:pt x="854" y="1848"/>
                    </a:lnTo>
                    <a:lnTo>
                      <a:pt x="880" y="1824"/>
                    </a:lnTo>
                    <a:lnTo>
                      <a:pt x="908" y="1798"/>
                    </a:lnTo>
                    <a:lnTo>
                      <a:pt x="932" y="1768"/>
                    </a:lnTo>
                    <a:lnTo>
                      <a:pt x="958" y="1736"/>
                    </a:lnTo>
                    <a:lnTo>
                      <a:pt x="980" y="1702"/>
                    </a:lnTo>
                    <a:lnTo>
                      <a:pt x="1002" y="1664"/>
                    </a:lnTo>
                    <a:lnTo>
                      <a:pt x="1020" y="1622"/>
                    </a:lnTo>
                    <a:lnTo>
                      <a:pt x="1038" y="1578"/>
                    </a:lnTo>
                    <a:lnTo>
                      <a:pt x="1038" y="1578"/>
                    </a:lnTo>
                    <a:lnTo>
                      <a:pt x="1052" y="1532"/>
                    </a:lnTo>
                    <a:lnTo>
                      <a:pt x="1064" y="1486"/>
                    </a:lnTo>
                    <a:lnTo>
                      <a:pt x="1076" y="1440"/>
                    </a:lnTo>
                    <a:lnTo>
                      <a:pt x="1082" y="1394"/>
                    </a:lnTo>
                    <a:lnTo>
                      <a:pt x="1088" y="1346"/>
                    </a:lnTo>
                    <a:lnTo>
                      <a:pt x="1092" y="1298"/>
                    </a:lnTo>
                    <a:lnTo>
                      <a:pt x="1092" y="1250"/>
                    </a:lnTo>
                    <a:lnTo>
                      <a:pt x="1090" y="1202"/>
                    </a:lnTo>
                    <a:lnTo>
                      <a:pt x="1086" y="1152"/>
                    </a:lnTo>
                    <a:lnTo>
                      <a:pt x="1078" y="1102"/>
                    </a:lnTo>
                    <a:lnTo>
                      <a:pt x="1068" y="1050"/>
                    </a:lnTo>
                    <a:lnTo>
                      <a:pt x="1058" y="998"/>
                    </a:lnTo>
                    <a:lnTo>
                      <a:pt x="1042" y="944"/>
                    </a:lnTo>
                    <a:lnTo>
                      <a:pt x="1026" y="890"/>
                    </a:lnTo>
                    <a:lnTo>
                      <a:pt x="1006" y="836"/>
                    </a:lnTo>
                    <a:lnTo>
                      <a:pt x="984" y="778"/>
                    </a:lnTo>
                    <a:lnTo>
                      <a:pt x="984" y="778"/>
                    </a:lnTo>
                    <a:close/>
                    <a:moveTo>
                      <a:pt x="1022" y="1572"/>
                    </a:moveTo>
                    <a:lnTo>
                      <a:pt x="1022" y="1572"/>
                    </a:lnTo>
                    <a:lnTo>
                      <a:pt x="1006" y="1616"/>
                    </a:lnTo>
                    <a:lnTo>
                      <a:pt x="986" y="1656"/>
                    </a:lnTo>
                    <a:lnTo>
                      <a:pt x="966" y="1694"/>
                    </a:lnTo>
                    <a:lnTo>
                      <a:pt x="944" y="1728"/>
                    </a:lnTo>
                    <a:lnTo>
                      <a:pt x="920" y="1758"/>
                    </a:lnTo>
                    <a:lnTo>
                      <a:pt x="896" y="1786"/>
                    </a:lnTo>
                    <a:lnTo>
                      <a:pt x="870" y="1812"/>
                    </a:lnTo>
                    <a:lnTo>
                      <a:pt x="842" y="1834"/>
                    </a:lnTo>
                    <a:lnTo>
                      <a:pt x="816" y="1854"/>
                    </a:lnTo>
                    <a:lnTo>
                      <a:pt x="788" y="1872"/>
                    </a:lnTo>
                    <a:lnTo>
                      <a:pt x="760" y="1886"/>
                    </a:lnTo>
                    <a:lnTo>
                      <a:pt x="730" y="1898"/>
                    </a:lnTo>
                    <a:lnTo>
                      <a:pt x="702" y="1906"/>
                    </a:lnTo>
                    <a:lnTo>
                      <a:pt x="676" y="1912"/>
                    </a:lnTo>
                    <a:lnTo>
                      <a:pt x="648" y="1916"/>
                    </a:lnTo>
                    <a:lnTo>
                      <a:pt x="622" y="1918"/>
                    </a:lnTo>
                    <a:lnTo>
                      <a:pt x="622" y="1918"/>
                    </a:lnTo>
                    <a:lnTo>
                      <a:pt x="598" y="1918"/>
                    </a:lnTo>
                    <a:lnTo>
                      <a:pt x="576" y="1916"/>
                    </a:lnTo>
                    <a:lnTo>
                      <a:pt x="560" y="1912"/>
                    </a:lnTo>
                    <a:lnTo>
                      <a:pt x="548" y="1908"/>
                    </a:lnTo>
                    <a:lnTo>
                      <a:pt x="534" y="1902"/>
                    </a:lnTo>
                    <a:lnTo>
                      <a:pt x="528" y="1898"/>
                    </a:lnTo>
                    <a:lnTo>
                      <a:pt x="528" y="1898"/>
                    </a:lnTo>
                    <a:lnTo>
                      <a:pt x="528" y="1898"/>
                    </a:lnTo>
                    <a:lnTo>
                      <a:pt x="528" y="1898"/>
                    </a:lnTo>
                    <a:lnTo>
                      <a:pt x="524" y="1894"/>
                    </a:lnTo>
                    <a:lnTo>
                      <a:pt x="524" y="1894"/>
                    </a:lnTo>
                    <a:lnTo>
                      <a:pt x="516" y="1890"/>
                    </a:lnTo>
                    <a:lnTo>
                      <a:pt x="504" y="1884"/>
                    </a:lnTo>
                    <a:lnTo>
                      <a:pt x="494" y="1882"/>
                    </a:lnTo>
                    <a:lnTo>
                      <a:pt x="488" y="1882"/>
                    </a:lnTo>
                    <a:lnTo>
                      <a:pt x="486" y="1884"/>
                    </a:lnTo>
                    <a:lnTo>
                      <a:pt x="486" y="1884"/>
                    </a:lnTo>
                    <a:lnTo>
                      <a:pt x="484" y="1888"/>
                    </a:lnTo>
                    <a:lnTo>
                      <a:pt x="486" y="1890"/>
                    </a:lnTo>
                    <a:lnTo>
                      <a:pt x="492" y="1900"/>
                    </a:lnTo>
                    <a:lnTo>
                      <a:pt x="506" y="1916"/>
                    </a:lnTo>
                    <a:lnTo>
                      <a:pt x="506" y="1916"/>
                    </a:lnTo>
                    <a:lnTo>
                      <a:pt x="518" y="1928"/>
                    </a:lnTo>
                    <a:lnTo>
                      <a:pt x="524" y="1938"/>
                    </a:lnTo>
                    <a:lnTo>
                      <a:pt x="528" y="1948"/>
                    </a:lnTo>
                    <a:lnTo>
                      <a:pt x="530" y="1956"/>
                    </a:lnTo>
                    <a:lnTo>
                      <a:pt x="530" y="1964"/>
                    </a:lnTo>
                    <a:lnTo>
                      <a:pt x="528" y="1970"/>
                    </a:lnTo>
                    <a:lnTo>
                      <a:pt x="526" y="1980"/>
                    </a:lnTo>
                    <a:lnTo>
                      <a:pt x="526" y="1980"/>
                    </a:lnTo>
                    <a:lnTo>
                      <a:pt x="522" y="1986"/>
                    </a:lnTo>
                    <a:lnTo>
                      <a:pt x="518" y="1992"/>
                    </a:lnTo>
                    <a:lnTo>
                      <a:pt x="512" y="1996"/>
                    </a:lnTo>
                    <a:lnTo>
                      <a:pt x="506" y="2000"/>
                    </a:lnTo>
                    <a:lnTo>
                      <a:pt x="506" y="2000"/>
                    </a:lnTo>
                    <a:lnTo>
                      <a:pt x="496" y="2002"/>
                    </a:lnTo>
                    <a:lnTo>
                      <a:pt x="484" y="2004"/>
                    </a:lnTo>
                    <a:lnTo>
                      <a:pt x="466" y="2004"/>
                    </a:lnTo>
                    <a:lnTo>
                      <a:pt x="446" y="2000"/>
                    </a:lnTo>
                    <a:lnTo>
                      <a:pt x="418" y="1994"/>
                    </a:lnTo>
                    <a:lnTo>
                      <a:pt x="386" y="1984"/>
                    </a:lnTo>
                    <a:lnTo>
                      <a:pt x="350" y="1970"/>
                    </a:lnTo>
                    <a:lnTo>
                      <a:pt x="304" y="1950"/>
                    </a:lnTo>
                    <a:lnTo>
                      <a:pt x="304" y="1950"/>
                    </a:lnTo>
                    <a:lnTo>
                      <a:pt x="276" y="1932"/>
                    </a:lnTo>
                    <a:lnTo>
                      <a:pt x="248" y="1914"/>
                    </a:lnTo>
                    <a:lnTo>
                      <a:pt x="222" y="1892"/>
                    </a:lnTo>
                    <a:lnTo>
                      <a:pt x="198" y="1870"/>
                    </a:lnTo>
                    <a:lnTo>
                      <a:pt x="174" y="1848"/>
                    </a:lnTo>
                    <a:lnTo>
                      <a:pt x="152" y="1822"/>
                    </a:lnTo>
                    <a:lnTo>
                      <a:pt x="134" y="1796"/>
                    </a:lnTo>
                    <a:lnTo>
                      <a:pt x="114" y="1768"/>
                    </a:lnTo>
                    <a:lnTo>
                      <a:pt x="98" y="1738"/>
                    </a:lnTo>
                    <a:lnTo>
                      <a:pt x="82" y="1706"/>
                    </a:lnTo>
                    <a:lnTo>
                      <a:pt x="68" y="1674"/>
                    </a:lnTo>
                    <a:lnTo>
                      <a:pt x="56" y="1640"/>
                    </a:lnTo>
                    <a:lnTo>
                      <a:pt x="46" y="1604"/>
                    </a:lnTo>
                    <a:lnTo>
                      <a:pt x="38" y="1568"/>
                    </a:lnTo>
                    <a:lnTo>
                      <a:pt x="30" y="1528"/>
                    </a:lnTo>
                    <a:lnTo>
                      <a:pt x="24" y="1488"/>
                    </a:lnTo>
                    <a:lnTo>
                      <a:pt x="24" y="1488"/>
                    </a:lnTo>
                    <a:lnTo>
                      <a:pt x="18" y="1424"/>
                    </a:lnTo>
                    <a:lnTo>
                      <a:pt x="16" y="1358"/>
                    </a:lnTo>
                    <a:lnTo>
                      <a:pt x="16" y="1358"/>
                    </a:lnTo>
                    <a:lnTo>
                      <a:pt x="18" y="1290"/>
                    </a:lnTo>
                    <a:lnTo>
                      <a:pt x="24" y="1224"/>
                    </a:lnTo>
                    <a:lnTo>
                      <a:pt x="32" y="1160"/>
                    </a:lnTo>
                    <a:lnTo>
                      <a:pt x="42" y="1100"/>
                    </a:lnTo>
                    <a:lnTo>
                      <a:pt x="52" y="1044"/>
                    </a:lnTo>
                    <a:lnTo>
                      <a:pt x="66" y="992"/>
                    </a:lnTo>
                    <a:lnTo>
                      <a:pt x="78" y="948"/>
                    </a:lnTo>
                    <a:lnTo>
                      <a:pt x="90" y="908"/>
                    </a:lnTo>
                    <a:lnTo>
                      <a:pt x="90" y="908"/>
                    </a:lnTo>
                    <a:lnTo>
                      <a:pt x="120" y="820"/>
                    </a:lnTo>
                    <a:lnTo>
                      <a:pt x="120" y="820"/>
                    </a:lnTo>
                    <a:lnTo>
                      <a:pt x="146" y="738"/>
                    </a:lnTo>
                    <a:lnTo>
                      <a:pt x="176" y="654"/>
                    </a:lnTo>
                    <a:lnTo>
                      <a:pt x="212" y="560"/>
                    </a:lnTo>
                    <a:lnTo>
                      <a:pt x="256" y="450"/>
                    </a:lnTo>
                    <a:lnTo>
                      <a:pt x="256" y="450"/>
                    </a:lnTo>
                    <a:lnTo>
                      <a:pt x="256" y="448"/>
                    </a:lnTo>
                    <a:lnTo>
                      <a:pt x="256" y="448"/>
                    </a:lnTo>
                    <a:lnTo>
                      <a:pt x="340" y="216"/>
                    </a:lnTo>
                    <a:lnTo>
                      <a:pt x="340" y="216"/>
                    </a:lnTo>
                    <a:lnTo>
                      <a:pt x="344" y="208"/>
                    </a:lnTo>
                    <a:lnTo>
                      <a:pt x="344" y="208"/>
                    </a:lnTo>
                    <a:lnTo>
                      <a:pt x="362" y="172"/>
                    </a:lnTo>
                    <a:lnTo>
                      <a:pt x="382" y="138"/>
                    </a:lnTo>
                    <a:lnTo>
                      <a:pt x="404" y="106"/>
                    </a:lnTo>
                    <a:lnTo>
                      <a:pt x="416" y="90"/>
                    </a:lnTo>
                    <a:lnTo>
                      <a:pt x="428" y="76"/>
                    </a:lnTo>
                    <a:lnTo>
                      <a:pt x="442" y="62"/>
                    </a:lnTo>
                    <a:lnTo>
                      <a:pt x="456" y="50"/>
                    </a:lnTo>
                    <a:lnTo>
                      <a:pt x="472" y="40"/>
                    </a:lnTo>
                    <a:lnTo>
                      <a:pt x="488" y="32"/>
                    </a:lnTo>
                    <a:lnTo>
                      <a:pt x="506" y="24"/>
                    </a:lnTo>
                    <a:lnTo>
                      <a:pt x="526" y="20"/>
                    </a:lnTo>
                    <a:lnTo>
                      <a:pt x="546" y="18"/>
                    </a:lnTo>
                    <a:lnTo>
                      <a:pt x="570" y="16"/>
                    </a:lnTo>
                    <a:lnTo>
                      <a:pt x="570" y="16"/>
                    </a:lnTo>
                    <a:lnTo>
                      <a:pt x="592" y="20"/>
                    </a:lnTo>
                    <a:lnTo>
                      <a:pt x="612" y="24"/>
                    </a:lnTo>
                    <a:lnTo>
                      <a:pt x="632" y="30"/>
                    </a:lnTo>
                    <a:lnTo>
                      <a:pt x="650" y="38"/>
                    </a:lnTo>
                    <a:lnTo>
                      <a:pt x="668" y="48"/>
                    </a:lnTo>
                    <a:lnTo>
                      <a:pt x="684" y="58"/>
                    </a:lnTo>
                    <a:lnTo>
                      <a:pt x="698" y="70"/>
                    </a:lnTo>
                    <a:lnTo>
                      <a:pt x="712" y="84"/>
                    </a:lnTo>
                    <a:lnTo>
                      <a:pt x="724" y="98"/>
                    </a:lnTo>
                    <a:lnTo>
                      <a:pt x="736" y="114"/>
                    </a:lnTo>
                    <a:lnTo>
                      <a:pt x="746" y="130"/>
                    </a:lnTo>
                    <a:lnTo>
                      <a:pt x="754" y="146"/>
                    </a:lnTo>
                    <a:lnTo>
                      <a:pt x="762" y="164"/>
                    </a:lnTo>
                    <a:lnTo>
                      <a:pt x="768" y="182"/>
                    </a:lnTo>
                    <a:lnTo>
                      <a:pt x="772" y="200"/>
                    </a:lnTo>
                    <a:lnTo>
                      <a:pt x="776" y="218"/>
                    </a:lnTo>
                    <a:lnTo>
                      <a:pt x="776" y="218"/>
                    </a:lnTo>
                    <a:lnTo>
                      <a:pt x="780" y="264"/>
                    </a:lnTo>
                    <a:lnTo>
                      <a:pt x="790" y="310"/>
                    </a:lnTo>
                    <a:lnTo>
                      <a:pt x="802" y="360"/>
                    </a:lnTo>
                    <a:lnTo>
                      <a:pt x="818" y="410"/>
                    </a:lnTo>
                    <a:lnTo>
                      <a:pt x="838" y="464"/>
                    </a:lnTo>
                    <a:lnTo>
                      <a:pt x="862" y="524"/>
                    </a:lnTo>
                    <a:lnTo>
                      <a:pt x="918" y="664"/>
                    </a:lnTo>
                    <a:lnTo>
                      <a:pt x="970" y="784"/>
                    </a:lnTo>
                    <a:lnTo>
                      <a:pt x="970" y="784"/>
                    </a:lnTo>
                    <a:lnTo>
                      <a:pt x="994" y="850"/>
                    </a:lnTo>
                    <a:lnTo>
                      <a:pt x="1016" y="912"/>
                    </a:lnTo>
                    <a:lnTo>
                      <a:pt x="1034" y="974"/>
                    </a:lnTo>
                    <a:lnTo>
                      <a:pt x="1050" y="1034"/>
                    </a:lnTo>
                    <a:lnTo>
                      <a:pt x="1060" y="1092"/>
                    </a:lnTo>
                    <a:lnTo>
                      <a:pt x="1068" y="1150"/>
                    </a:lnTo>
                    <a:lnTo>
                      <a:pt x="1074" y="1208"/>
                    </a:lnTo>
                    <a:lnTo>
                      <a:pt x="1076" y="1264"/>
                    </a:lnTo>
                    <a:lnTo>
                      <a:pt x="1076" y="1264"/>
                    </a:lnTo>
                    <a:lnTo>
                      <a:pt x="1074" y="1304"/>
                    </a:lnTo>
                    <a:lnTo>
                      <a:pt x="1072" y="1344"/>
                    </a:lnTo>
                    <a:lnTo>
                      <a:pt x="1068" y="1382"/>
                    </a:lnTo>
                    <a:lnTo>
                      <a:pt x="1062" y="1420"/>
                    </a:lnTo>
                    <a:lnTo>
                      <a:pt x="1054" y="1460"/>
                    </a:lnTo>
                    <a:lnTo>
                      <a:pt x="1046" y="1498"/>
                    </a:lnTo>
                    <a:lnTo>
                      <a:pt x="1034" y="1536"/>
                    </a:lnTo>
                    <a:lnTo>
                      <a:pt x="1022" y="1572"/>
                    </a:lnTo>
                    <a:lnTo>
                      <a:pt x="1022" y="1572"/>
                    </a:lnTo>
                    <a:close/>
                  </a:path>
                </a:pathLst>
              </a:custGeom>
              <a:solidFill>
                <a:srgbClr val="FFF9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496" name="Freeform 16"/>
              <p:cNvSpPr>
                <a:spLocks noEditPoints="1"/>
              </p:cNvSpPr>
              <p:nvPr/>
            </p:nvSpPr>
            <p:spPr bwMode="auto">
              <a:xfrm>
                <a:off x="3890" y="2114"/>
                <a:ext cx="884" cy="1390"/>
              </a:xfrm>
              <a:custGeom>
                <a:avLst/>
                <a:gdLst/>
                <a:ahLst/>
                <a:cxnLst>
                  <a:cxn ang="0">
                    <a:pos x="724" y="128"/>
                  </a:cxn>
                  <a:cxn ang="0">
                    <a:pos x="656" y="60"/>
                  </a:cxn>
                  <a:cxn ang="0">
                    <a:pos x="518" y="12"/>
                  </a:cxn>
                  <a:cxn ang="0">
                    <a:pos x="382" y="0"/>
                  </a:cxn>
                  <a:cxn ang="0">
                    <a:pos x="216" y="36"/>
                  </a:cxn>
                  <a:cxn ang="0">
                    <a:pos x="138" y="82"/>
                  </a:cxn>
                  <a:cxn ang="0">
                    <a:pos x="126" y="106"/>
                  </a:cxn>
                  <a:cxn ang="0">
                    <a:pos x="184" y="78"/>
                  </a:cxn>
                  <a:cxn ang="0">
                    <a:pos x="332" y="26"/>
                  </a:cxn>
                  <a:cxn ang="0">
                    <a:pos x="462" y="24"/>
                  </a:cxn>
                  <a:cxn ang="0">
                    <a:pos x="604" y="56"/>
                  </a:cxn>
                  <a:cxn ang="0">
                    <a:pos x="666" y="94"/>
                  </a:cxn>
                  <a:cxn ang="0">
                    <a:pos x="710" y="190"/>
                  </a:cxn>
                  <a:cxn ang="0">
                    <a:pos x="702" y="258"/>
                  </a:cxn>
                  <a:cxn ang="0">
                    <a:pos x="656" y="298"/>
                  </a:cxn>
                  <a:cxn ang="0">
                    <a:pos x="586" y="314"/>
                  </a:cxn>
                  <a:cxn ang="0">
                    <a:pos x="468" y="328"/>
                  </a:cxn>
                  <a:cxn ang="0">
                    <a:pos x="420" y="344"/>
                  </a:cxn>
                  <a:cxn ang="0">
                    <a:pos x="418" y="354"/>
                  </a:cxn>
                  <a:cxn ang="0">
                    <a:pos x="444" y="352"/>
                  </a:cxn>
                  <a:cxn ang="0">
                    <a:pos x="550" y="334"/>
                  </a:cxn>
                  <a:cxn ang="0">
                    <a:pos x="676" y="360"/>
                  </a:cxn>
                  <a:cxn ang="0">
                    <a:pos x="746" y="418"/>
                  </a:cxn>
                  <a:cxn ang="0">
                    <a:pos x="818" y="532"/>
                  </a:cxn>
                  <a:cxn ang="0">
                    <a:pos x="846" y="654"/>
                  </a:cxn>
                  <a:cxn ang="0">
                    <a:pos x="844" y="830"/>
                  </a:cxn>
                  <a:cxn ang="0">
                    <a:pos x="806" y="998"/>
                  </a:cxn>
                  <a:cxn ang="0">
                    <a:pos x="736" y="1142"/>
                  </a:cxn>
                  <a:cxn ang="0">
                    <a:pos x="638" y="1252"/>
                  </a:cxn>
                  <a:cxn ang="0">
                    <a:pos x="524" y="1312"/>
                  </a:cxn>
                  <a:cxn ang="0">
                    <a:pos x="406" y="1322"/>
                  </a:cxn>
                  <a:cxn ang="0">
                    <a:pos x="226" y="1242"/>
                  </a:cxn>
                  <a:cxn ang="0">
                    <a:pos x="108" y="1064"/>
                  </a:cxn>
                  <a:cxn ang="0">
                    <a:pos x="56" y="792"/>
                  </a:cxn>
                  <a:cxn ang="0">
                    <a:pos x="52" y="702"/>
                  </a:cxn>
                  <a:cxn ang="0">
                    <a:pos x="30" y="662"/>
                  </a:cxn>
                  <a:cxn ang="0">
                    <a:pos x="4" y="698"/>
                  </a:cxn>
                  <a:cxn ang="0">
                    <a:pos x="0" y="804"/>
                  </a:cxn>
                  <a:cxn ang="0">
                    <a:pos x="44" y="1024"/>
                  </a:cxn>
                  <a:cxn ang="0">
                    <a:pos x="94" y="1134"/>
                  </a:cxn>
                  <a:cxn ang="0">
                    <a:pos x="218" y="1294"/>
                  </a:cxn>
                  <a:cxn ang="0">
                    <a:pos x="318" y="1358"/>
                  </a:cxn>
                  <a:cxn ang="0">
                    <a:pos x="336" y="1370"/>
                  </a:cxn>
                  <a:cxn ang="0">
                    <a:pos x="356" y="1380"/>
                  </a:cxn>
                  <a:cxn ang="0">
                    <a:pos x="430" y="1390"/>
                  </a:cxn>
                  <a:cxn ang="0">
                    <a:pos x="568" y="1358"/>
                  </a:cxn>
                  <a:cxn ang="0">
                    <a:pos x="704" y="1258"/>
                  </a:cxn>
                  <a:cxn ang="0">
                    <a:pos x="814" y="1088"/>
                  </a:cxn>
                  <a:cxn ang="0">
                    <a:pos x="862" y="932"/>
                  </a:cxn>
                  <a:cxn ang="0">
                    <a:pos x="884" y="736"/>
                  </a:cxn>
                  <a:cxn ang="0">
                    <a:pos x="858" y="506"/>
                  </a:cxn>
                  <a:cxn ang="0">
                    <a:pos x="778" y="256"/>
                  </a:cxn>
                  <a:cxn ang="0">
                    <a:pos x="624" y="66"/>
                  </a:cxn>
                </a:cxnLst>
                <a:rect l="0" t="0" r="r" b="b"/>
                <a:pathLst>
                  <a:path w="884" h="1390">
                    <a:moveTo>
                      <a:pt x="778" y="256"/>
                    </a:moveTo>
                    <a:lnTo>
                      <a:pt x="726" y="136"/>
                    </a:lnTo>
                    <a:lnTo>
                      <a:pt x="726" y="136"/>
                    </a:lnTo>
                    <a:lnTo>
                      <a:pt x="724" y="128"/>
                    </a:lnTo>
                    <a:lnTo>
                      <a:pt x="724" y="128"/>
                    </a:lnTo>
                    <a:lnTo>
                      <a:pt x="712" y="112"/>
                    </a:lnTo>
                    <a:lnTo>
                      <a:pt x="700" y="96"/>
                    </a:lnTo>
                    <a:lnTo>
                      <a:pt x="688" y="84"/>
                    </a:lnTo>
                    <a:lnTo>
                      <a:pt x="672" y="72"/>
                    </a:lnTo>
                    <a:lnTo>
                      <a:pt x="656" y="60"/>
                    </a:lnTo>
                    <a:lnTo>
                      <a:pt x="638" y="50"/>
                    </a:lnTo>
                    <a:lnTo>
                      <a:pt x="620" y="42"/>
                    </a:lnTo>
                    <a:lnTo>
                      <a:pt x="600" y="34"/>
                    </a:lnTo>
                    <a:lnTo>
                      <a:pt x="560" y="22"/>
                    </a:lnTo>
                    <a:lnTo>
                      <a:pt x="518" y="12"/>
                    </a:lnTo>
                    <a:lnTo>
                      <a:pt x="476" y="6"/>
                    </a:lnTo>
                    <a:lnTo>
                      <a:pt x="434" y="2"/>
                    </a:lnTo>
                    <a:lnTo>
                      <a:pt x="434" y="2"/>
                    </a:lnTo>
                    <a:lnTo>
                      <a:pt x="408" y="0"/>
                    </a:lnTo>
                    <a:lnTo>
                      <a:pt x="382" y="0"/>
                    </a:lnTo>
                    <a:lnTo>
                      <a:pt x="356" y="2"/>
                    </a:lnTo>
                    <a:lnTo>
                      <a:pt x="332" y="6"/>
                    </a:lnTo>
                    <a:lnTo>
                      <a:pt x="288" y="14"/>
                    </a:lnTo>
                    <a:lnTo>
                      <a:pt x="250" y="24"/>
                    </a:lnTo>
                    <a:lnTo>
                      <a:pt x="216" y="36"/>
                    </a:lnTo>
                    <a:lnTo>
                      <a:pt x="190" y="48"/>
                    </a:lnTo>
                    <a:lnTo>
                      <a:pt x="168" y="60"/>
                    </a:lnTo>
                    <a:lnTo>
                      <a:pt x="154" y="68"/>
                    </a:lnTo>
                    <a:lnTo>
                      <a:pt x="154" y="68"/>
                    </a:lnTo>
                    <a:lnTo>
                      <a:pt x="138" y="82"/>
                    </a:lnTo>
                    <a:lnTo>
                      <a:pt x="128" y="92"/>
                    </a:lnTo>
                    <a:lnTo>
                      <a:pt x="124" y="102"/>
                    </a:lnTo>
                    <a:lnTo>
                      <a:pt x="124" y="106"/>
                    </a:lnTo>
                    <a:lnTo>
                      <a:pt x="124" y="106"/>
                    </a:lnTo>
                    <a:lnTo>
                      <a:pt x="126" y="106"/>
                    </a:lnTo>
                    <a:lnTo>
                      <a:pt x="132" y="106"/>
                    </a:lnTo>
                    <a:lnTo>
                      <a:pt x="142" y="102"/>
                    </a:lnTo>
                    <a:lnTo>
                      <a:pt x="158" y="94"/>
                    </a:lnTo>
                    <a:lnTo>
                      <a:pt x="158" y="94"/>
                    </a:lnTo>
                    <a:lnTo>
                      <a:pt x="184" y="78"/>
                    </a:lnTo>
                    <a:lnTo>
                      <a:pt x="212" y="64"/>
                    </a:lnTo>
                    <a:lnTo>
                      <a:pt x="240" y="52"/>
                    </a:lnTo>
                    <a:lnTo>
                      <a:pt x="272" y="40"/>
                    </a:lnTo>
                    <a:lnTo>
                      <a:pt x="302" y="32"/>
                    </a:lnTo>
                    <a:lnTo>
                      <a:pt x="332" y="26"/>
                    </a:lnTo>
                    <a:lnTo>
                      <a:pt x="362" y="22"/>
                    </a:lnTo>
                    <a:lnTo>
                      <a:pt x="392" y="20"/>
                    </a:lnTo>
                    <a:lnTo>
                      <a:pt x="392" y="20"/>
                    </a:lnTo>
                    <a:lnTo>
                      <a:pt x="428" y="22"/>
                    </a:lnTo>
                    <a:lnTo>
                      <a:pt x="462" y="24"/>
                    </a:lnTo>
                    <a:lnTo>
                      <a:pt x="494" y="28"/>
                    </a:lnTo>
                    <a:lnTo>
                      <a:pt x="526" y="32"/>
                    </a:lnTo>
                    <a:lnTo>
                      <a:pt x="554" y="38"/>
                    </a:lnTo>
                    <a:lnTo>
                      <a:pt x="582" y="46"/>
                    </a:lnTo>
                    <a:lnTo>
                      <a:pt x="604" y="56"/>
                    </a:lnTo>
                    <a:lnTo>
                      <a:pt x="624" y="66"/>
                    </a:lnTo>
                    <a:lnTo>
                      <a:pt x="624" y="66"/>
                    </a:lnTo>
                    <a:lnTo>
                      <a:pt x="636" y="72"/>
                    </a:lnTo>
                    <a:lnTo>
                      <a:pt x="646" y="78"/>
                    </a:lnTo>
                    <a:lnTo>
                      <a:pt x="666" y="94"/>
                    </a:lnTo>
                    <a:lnTo>
                      <a:pt x="680" y="112"/>
                    </a:lnTo>
                    <a:lnTo>
                      <a:pt x="692" y="132"/>
                    </a:lnTo>
                    <a:lnTo>
                      <a:pt x="700" y="152"/>
                    </a:lnTo>
                    <a:lnTo>
                      <a:pt x="706" y="172"/>
                    </a:lnTo>
                    <a:lnTo>
                      <a:pt x="710" y="190"/>
                    </a:lnTo>
                    <a:lnTo>
                      <a:pt x="712" y="210"/>
                    </a:lnTo>
                    <a:lnTo>
                      <a:pt x="712" y="210"/>
                    </a:lnTo>
                    <a:lnTo>
                      <a:pt x="712" y="226"/>
                    </a:lnTo>
                    <a:lnTo>
                      <a:pt x="708" y="242"/>
                    </a:lnTo>
                    <a:lnTo>
                      <a:pt x="702" y="258"/>
                    </a:lnTo>
                    <a:lnTo>
                      <a:pt x="690" y="272"/>
                    </a:lnTo>
                    <a:lnTo>
                      <a:pt x="690" y="272"/>
                    </a:lnTo>
                    <a:lnTo>
                      <a:pt x="680" y="282"/>
                    </a:lnTo>
                    <a:lnTo>
                      <a:pt x="668" y="290"/>
                    </a:lnTo>
                    <a:lnTo>
                      <a:pt x="656" y="298"/>
                    </a:lnTo>
                    <a:lnTo>
                      <a:pt x="644" y="304"/>
                    </a:lnTo>
                    <a:lnTo>
                      <a:pt x="630" y="308"/>
                    </a:lnTo>
                    <a:lnTo>
                      <a:pt x="616" y="312"/>
                    </a:lnTo>
                    <a:lnTo>
                      <a:pt x="600" y="314"/>
                    </a:lnTo>
                    <a:lnTo>
                      <a:pt x="586" y="314"/>
                    </a:lnTo>
                    <a:lnTo>
                      <a:pt x="586" y="314"/>
                    </a:lnTo>
                    <a:lnTo>
                      <a:pt x="552" y="314"/>
                    </a:lnTo>
                    <a:lnTo>
                      <a:pt x="520" y="316"/>
                    </a:lnTo>
                    <a:lnTo>
                      <a:pt x="492" y="322"/>
                    </a:lnTo>
                    <a:lnTo>
                      <a:pt x="468" y="328"/>
                    </a:lnTo>
                    <a:lnTo>
                      <a:pt x="438" y="334"/>
                    </a:lnTo>
                    <a:lnTo>
                      <a:pt x="438" y="334"/>
                    </a:lnTo>
                    <a:lnTo>
                      <a:pt x="430" y="338"/>
                    </a:lnTo>
                    <a:lnTo>
                      <a:pt x="424" y="340"/>
                    </a:lnTo>
                    <a:lnTo>
                      <a:pt x="420" y="344"/>
                    </a:lnTo>
                    <a:lnTo>
                      <a:pt x="418" y="348"/>
                    </a:lnTo>
                    <a:lnTo>
                      <a:pt x="418" y="348"/>
                    </a:lnTo>
                    <a:lnTo>
                      <a:pt x="418" y="352"/>
                    </a:lnTo>
                    <a:lnTo>
                      <a:pt x="418" y="354"/>
                    </a:lnTo>
                    <a:lnTo>
                      <a:pt x="418" y="354"/>
                    </a:lnTo>
                    <a:lnTo>
                      <a:pt x="422" y="354"/>
                    </a:lnTo>
                    <a:lnTo>
                      <a:pt x="426" y="356"/>
                    </a:lnTo>
                    <a:lnTo>
                      <a:pt x="434" y="354"/>
                    </a:lnTo>
                    <a:lnTo>
                      <a:pt x="444" y="352"/>
                    </a:lnTo>
                    <a:lnTo>
                      <a:pt x="444" y="352"/>
                    </a:lnTo>
                    <a:lnTo>
                      <a:pt x="466" y="344"/>
                    </a:lnTo>
                    <a:lnTo>
                      <a:pt x="488" y="340"/>
                    </a:lnTo>
                    <a:lnTo>
                      <a:pt x="510" y="336"/>
                    </a:lnTo>
                    <a:lnTo>
                      <a:pt x="530" y="334"/>
                    </a:lnTo>
                    <a:lnTo>
                      <a:pt x="550" y="334"/>
                    </a:lnTo>
                    <a:lnTo>
                      <a:pt x="570" y="334"/>
                    </a:lnTo>
                    <a:lnTo>
                      <a:pt x="590" y="336"/>
                    </a:lnTo>
                    <a:lnTo>
                      <a:pt x="610" y="340"/>
                    </a:lnTo>
                    <a:lnTo>
                      <a:pt x="644" y="348"/>
                    </a:lnTo>
                    <a:lnTo>
                      <a:pt x="676" y="360"/>
                    </a:lnTo>
                    <a:lnTo>
                      <a:pt x="704" y="376"/>
                    </a:lnTo>
                    <a:lnTo>
                      <a:pt x="716" y="386"/>
                    </a:lnTo>
                    <a:lnTo>
                      <a:pt x="726" y="396"/>
                    </a:lnTo>
                    <a:lnTo>
                      <a:pt x="726" y="396"/>
                    </a:lnTo>
                    <a:lnTo>
                      <a:pt x="746" y="418"/>
                    </a:lnTo>
                    <a:lnTo>
                      <a:pt x="764" y="440"/>
                    </a:lnTo>
                    <a:lnTo>
                      <a:pt x="780" y="464"/>
                    </a:lnTo>
                    <a:lnTo>
                      <a:pt x="794" y="486"/>
                    </a:lnTo>
                    <a:lnTo>
                      <a:pt x="808" y="510"/>
                    </a:lnTo>
                    <a:lnTo>
                      <a:pt x="818" y="532"/>
                    </a:lnTo>
                    <a:lnTo>
                      <a:pt x="826" y="556"/>
                    </a:lnTo>
                    <a:lnTo>
                      <a:pt x="834" y="580"/>
                    </a:lnTo>
                    <a:lnTo>
                      <a:pt x="838" y="604"/>
                    </a:lnTo>
                    <a:lnTo>
                      <a:pt x="844" y="630"/>
                    </a:lnTo>
                    <a:lnTo>
                      <a:pt x="846" y="654"/>
                    </a:lnTo>
                    <a:lnTo>
                      <a:pt x="848" y="682"/>
                    </a:lnTo>
                    <a:lnTo>
                      <a:pt x="848" y="736"/>
                    </a:lnTo>
                    <a:lnTo>
                      <a:pt x="846" y="794"/>
                    </a:lnTo>
                    <a:lnTo>
                      <a:pt x="846" y="794"/>
                    </a:lnTo>
                    <a:lnTo>
                      <a:pt x="844" y="830"/>
                    </a:lnTo>
                    <a:lnTo>
                      <a:pt x="838" y="864"/>
                    </a:lnTo>
                    <a:lnTo>
                      <a:pt x="832" y="898"/>
                    </a:lnTo>
                    <a:lnTo>
                      <a:pt x="824" y="932"/>
                    </a:lnTo>
                    <a:lnTo>
                      <a:pt x="816" y="966"/>
                    </a:lnTo>
                    <a:lnTo>
                      <a:pt x="806" y="998"/>
                    </a:lnTo>
                    <a:lnTo>
                      <a:pt x="794" y="1028"/>
                    </a:lnTo>
                    <a:lnTo>
                      <a:pt x="782" y="1058"/>
                    </a:lnTo>
                    <a:lnTo>
                      <a:pt x="768" y="1088"/>
                    </a:lnTo>
                    <a:lnTo>
                      <a:pt x="752" y="1114"/>
                    </a:lnTo>
                    <a:lnTo>
                      <a:pt x="736" y="1142"/>
                    </a:lnTo>
                    <a:lnTo>
                      <a:pt x="718" y="1166"/>
                    </a:lnTo>
                    <a:lnTo>
                      <a:pt x="700" y="1190"/>
                    </a:lnTo>
                    <a:lnTo>
                      <a:pt x="680" y="1212"/>
                    </a:lnTo>
                    <a:lnTo>
                      <a:pt x="660" y="1232"/>
                    </a:lnTo>
                    <a:lnTo>
                      <a:pt x="638" y="1252"/>
                    </a:lnTo>
                    <a:lnTo>
                      <a:pt x="638" y="1252"/>
                    </a:lnTo>
                    <a:lnTo>
                      <a:pt x="610" y="1272"/>
                    </a:lnTo>
                    <a:lnTo>
                      <a:pt x="582" y="1288"/>
                    </a:lnTo>
                    <a:lnTo>
                      <a:pt x="554" y="1302"/>
                    </a:lnTo>
                    <a:lnTo>
                      <a:pt x="524" y="1312"/>
                    </a:lnTo>
                    <a:lnTo>
                      <a:pt x="496" y="1320"/>
                    </a:lnTo>
                    <a:lnTo>
                      <a:pt x="466" y="1324"/>
                    </a:lnTo>
                    <a:lnTo>
                      <a:pt x="436" y="1324"/>
                    </a:lnTo>
                    <a:lnTo>
                      <a:pt x="406" y="1322"/>
                    </a:lnTo>
                    <a:lnTo>
                      <a:pt x="406" y="1322"/>
                    </a:lnTo>
                    <a:lnTo>
                      <a:pt x="364" y="1314"/>
                    </a:lnTo>
                    <a:lnTo>
                      <a:pt x="326" y="1302"/>
                    </a:lnTo>
                    <a:lnTo>
                      <a:pt x="290" y="1286"/>
                    </a:lnTo>
                    <a:lnTo>
                      <a:pt x="258" y="1266"/>
                    </a:lnTo>
                    <a:lnTo>
                      <a:pt x="226" y="1242"/>
                    </a:lnTo>
                    <a:lnTo>
                      <a:pt x="198" y="1214"/>
                    </a:lnTo>
                    <a:lnTo>
                      <a:pt x="172" y="1182"/>
                    </a:lnTo>
                    <a:lnTo>
                      <a:pt x="148" y="1146"/>
                    </a:lnTo>
                    <a:lnTo>
                      <a:pt x="128" y="1106"/>
                    </a:lnTo>
                    <a:lnTo>
                      <a:pt x="108" y="1064"/>
                    </a:lnTo>
                    <a:lnTo>
                      <a:pt x="92" y="1016"/>
                    </a:lnTo>
                    <a:lnTo>
                      <a:pt x="80" y="966"/>
                    </a:lnTo>
                    <a:lnTo>
                      <a:pt x="68" y="912"/>
                    </a:lnTo>
                    <a:lnTo>
                      <a:pt x="60" y="852"/>
                    </a:lnTo>
                    <a:lnTo>
                      <a:pt x="56" y="792"/>
                    </a:lnTo>
                    <a:lnTo>
                      <a:pt x="52" y="726"/>
                    </a:lnTo>
                    <a:lnTo>
                      <a:pt x="52" y="726"/>
                    </a:lnTo>
                    <a:lnTo>
                      <a:pt x="52" y="724"/>
                    </a:lnTo>
                    <a:lnTo>
                      <a:pt x="52" y="724"/>
                    </a:lnTo>
                    <a:lnTo>
                      <a:pt x="52" y="702"/>
                    </a:lnTo>
                    <a:lnTo>
                      <a:pt x="48" y="684"/>
                    </a:lnTo>
                    <a:lnTo>
                      <a:pt x="42" y="672"/>
                    </a:lnTo>
                    <a:lnTo>
                      <a:pt x="36" y="664"/>
                    </a:lnTo>
                    <a:lnTo>
                      <a:pt x="36" y="664"/>
                    </a:lnTo>
                    <a:lnTo>
                      <a:pt x="30" y="662"/>
                    </a:lnTo>
                    <a:lnTo>
                      <a:pt x="22" y="664"/>
                    </a:lnTo>
                    <a:lnTo>
                      <a:pt x="22" y="664"/>
                    </a:lnTo>
                    <a:lnTo>
                      <a:pt x="14" y="670"/>
                    </a:lnTo>
                    <a:lnTo>
                      <a:pt x="8" y="680"/>
                    </a:lnTo>
                    <a:lnTo>
                      <a:pt x="4" y="698"/>
                    </a:lnTo>
                    <a:lnTo>
                      <a:pt x="0" y="720"/>
                    </a:lnTo>
                    <a:lnTo>
                      <a:pt x="0" y="728"/>
                    </a:lnTo>
                    <a:lnTo>
                      <a:pt x="0" y="728"/>
                    </a:lnTo>
                    <a:lnTo>
                      <a:pt x="0" y="774"/>
                    </a:lnTo>
                    <a:lnTo>
                      <a:pt x="0" y="804"/>
                    </a:lnTo>
                    <a:lnTo>
                      <a:pt x="4" y="838"/>
                    </a:lnTo>
                    <a:lnTo>
                      <a:pt x="8" y="876"/>
                    </a:lnTo>
                    <a:lnTo>
                      <a:pt x="16" y="920"/>
                    </a:lnTo>
                    <a:lnTo>
                      <a:pt x="28" y="970"/>
                    </a:lnTo>
                    <a:lnTo>
                      <a:pt x="44" y="1024"/>
                    </a:lnTo>
                    <a:lnTo>
                      <a:pt x="44" y="1024"/>
                    </a:lnTo>
                    <a:lnTo>
                      <a:pt x="56" y="1054"/>
                    </a:lnTo>
                    <a:lnTo>
                      <a:pt x="66" y="1082"/>
                    </a:lnTo>
                    <a:lnTo>
                      <a:pt x="80" y="1108"/>
                    </a:lnTo>
                    <a:lnTo>
                      <a:pt x="94" y="1134"/>
                    </a:lnTo>
                    <a:lnTo>
                      <a:pt x="108" y="1158"/>
                    </a:lnTo>
                    <a:lnTo>
                      <a:pt x="124" y="1182"/>
                    </a:lnTo>
                    <a:lnTo>
                      <a:pt x="154" y="1226"/>
                    </a:lnTo>
                    <a:lnTo>
                      <a:pt x="188" y="1264"/>
                    </a:lnTo>
                    <a:lnTo>
                      <a:pt x="218" y="1294"/>
                    </a:lnTo>
                    <a:lnTo>
                      <a:pt x="248" y="1318"/>
                    </a:lnTo>
                    <a:lnTo>
                      <a:pt x="274" y="1336"/>
                    </a:lnTo>
                    <a:lnTo>
                      <a:pt x="274" y="1336"/>
                    </a:lnTo>
                    <a:lnTo>
                      <a:pt x="304" y="1350"/>
                    </a:lnTo>
                    <a:lnTo>
                      <a:pt x="318" y="1358"/>
                    </a:lnTo>
                    <a:lnTo>
                      <a:pt x="330" y="1364"/>
                    </a:lnTo>
                    <a:lnTo>
                      <a:pt x="330" y="1364"/>
                    </a:lnTo>
                    <a:lnTo>
                      <a:pt x="332" y="1366"/>
                    </a:lnTo>
                    <a:lnTo>
                      <a:pt x="332" y="1366"/>
                    </a:lnTo>
                    <a:lnTo>
                      <a:pt x="336" y="1370"/>
                    </a:lnTo>
                    <a:lnTo>
                      <a:pt x="336" y="1370"/>
                    </a:lnTo>
                    <a:lnTo>
                      <a:pt x="336" y="1370"/>
                    </a:lnTo>
                    <a:lnTo>
                      <a:pt x="336" y="1370"/>
                    </a:lnTo>
                    <a:lnTo>
                      <a:pt x="342" y="1374"/>
                    </a:lnTo>
                    <a:lnTo>
                      <a:pt x="356" y="1380"/>
                    </a:lnTo>
                    <a:lnTo>
                      <a:pt x="368" y="1384"/>
                    </a:lnTo>
                    <a:lnTo>
                      <a:pt x="384" y="1388"/>
                    </a:lnTo>
                    <a:lnTo>
                      <a:pt x="406" y="1390"/>
                    </a:lnTo>
                    <a:lnTo>
                      <a:pt x="430" y="1390"/>
                    </a:lnTo>
                    <a:lnTo>
                      <a:pt x="430" y="1390"/>
                    </a:lnTo>
                    <a:lnTo>
                      <a:pt x="456" y="1388"/>
                    </a:lnTo>
                    <a:lnTo>
                      <a:pt x="484" y="1384"/>
                    </a:lnTo>
                    <a:lnTo>
                      <a:pt x="510" y="1378"/>
                    </a:lnTo>
                    <a:lnTo>
                      <a:pt x="538" y="1370"/>
                    </a:lnTo>
                    <a:lnTo>
                      <a:pt x="568" y="1358"/>
                    </a:lnTo>
                    <a:lnTo>
                      <a:pt x="596" y="1344"/>
                    </a:lnTo>
                    <a:lnTo>
                      <a:pt x="624" y="1326"/>
                    </a:lnTo>
                    <a:lnTo>
                      <a:pt x="650" y="1306"/>
                    </a:lnTo>
                    <a:lnTo>
                      <a:pt x="678" y="1284"/>
                    </a:lnTo>
                    <a:lnTo>
                      <a:pt x="704" y="1258"/>
                    </a:lnTo>
                    <a:lnTo>
                      <a:pt x="728" y="1230"/>
                    </a:lnTo>
                    <a:lnTo>
                      <a:pt x="752" y="1200"/>
                    </a:lnTo>
                    <a:lnTo>
                      <a:pt x="774" y="1166"/>
                    </a:lnTo>
                    <a:lnTo>
                      <a:pt x="794" y="1128"/>
                    </a:lnTo>
                    <a:lnTo>
                      <a:pt x="814" y="1088"/>
                    </a:lnTo>
                    <a:lnTo>
                      <a:pt x="830" y="1044"/>
                    </a:lnTo>
                    <a:lnTo>
                      <a:pt x="830" y="1044"/>
                    </a:lnTo>
                    <a:lnTo>
                      <a:pt x="842" y="1008"/>
                    </a:lnTo>
                    <a:lnTo>
                      <a:pt x="854" y="970"/>
                    </a:lnTo>
                    <a:lnTo>
                      <a:pt x="862" y="932"/>
                    </a:lnTo>
                    <a:lnTo>
                      <a:pt x="870" y="892"/>
                    </a:lnTo>
                    <a:lnTo>
                      <a:pt x="876" y="854"/>
                    </a:lnTo>
                    <a:lnTo>
                      <a:pt x="880" y="816"/>
                    </a:lnTo>
                    <a:lnTo>
                      <a:pt x="882" y="776"/>
                    </a:lnTo>
                    <a:lnTo>
                      <a:pt x="884" y="736"/>
                    </a:lnTo>
                    <a:lnTo>
                      <a:pt x="884" y="736"/>
                    </a:lnTo>
                    <a:lnTo>
                      <a:pt x="882" y="680"/>
                    </a:lnTo>
                    <a:lnTo>
                      <a:pt x="876" y="622"/>
                    </a:lnTo>
                    <a:lnTo>
                      <a:pt x="868" y="564"/>
                    </a:lnTo>
                    <a:lnTo>
                      <a:pt x="858" y="506"/>
                    </a:lnTo>
                    <a:lnTo>
                      <a:pt x="842" y="446"/>
                    </a:lnTo>
                    <a:lnTo>
                      <a:pt x="824" y="384"/>
                    </a:lnTo>
                    <a:lnTo>
                      <a:pt x="802" y="322"/>
                    </a:lnTo>
                    <a:lnTo>
                      <a:pt x="778" y="256"/>
                    </a:lnTo>
                    <a:lnTo>
                      <a:pt x="778" y="256"/>
                    </a:lnTo>
                    <a:close/>
                    <a:moveTo>
                      <a:pt x="624" y="66"/>
                    </a:moveTo>
                    <a:lnTo>
                      <a:pt x="624" y="66"/>
                    </a:lnTo>
                    <a:lnTo>
                      <a:pt x="624" y="66"/>
                    </a:lnTo>
                    <a:lnTo>
                      <a:pt x="624" y="66"/>
                    </a:lnTo>
                    <a:lnTo>
                      <a:pt x="624" y="66"/>
                    </a:lnTo>
                    <a:lnTo>
                      <a:pt x="624" y="66"/>
                    </a:lnTo>
                    <a:lnTo>
                      <a:pt x="624" y="66"/>
                    </a:lnTo>
                    <a:lnTo>
                      <a:pt x="624" y="66"/>
                    </a:lnTo>
                    <a:close/>
                  </a:path>
                </a:pathLst>
              </a:custGeom>
              <a:solidFill>
                <a:srgbClr val="5003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497" name="Freeform 17"/>
              <p:cNvSpPr>
                <a:spLocks/>
              </p:cNvSpPr>
              <p:nvPr/>
            </p:nvSpPr>
            <p:spPr bwMode="auto">
              <a:xfrm>
                <a:off x="4548" y="2336"/>
                <a:ext cx="176" cy="272"/>
              </a:xfrm>
              <a:custGeom>
                <a:avLst/>
                <a:gdLst/>
                <a:ahLst/>
                <a:cxnLst>
                  <a:cxn ang="0">
                    <a:pos x="12" y="100"/>
                  </a:cxn>
                  <a:cxn ang="0">
                    <a:pos x="12" y="100"/>
                  </a:cxn>
                  <a:cxn ang="0">
                    <a:pos x="24" y="96"/>
                  </a:cxn>
                  <a:cxn ang="0">
                    <a:pos x="36" y="88"/>
                  </a:cxn>
                  <a:cxn ang="0">
                    <a:pos x="46" y="76"/>
                  </a:cxn>
                  <a:cxn ang="0">
                    <a:pos x="56" y="62"/>
                  </a:cxn>
                  <a:cxn ang="0">
                    <a:pos x="66" y="48"/>
                  </a:cxn>
                  <a:cxn ang="0">
                    <a:pos x="72" y="32"/>
                  </a:cxn>
                  <a:cxn ang="0">
                    <a:pos x="76" y="14"/>
                  </a:cxn>
                  <a:cxn ang="0">
                    <a:pos x="76" y="0"/>
                  </a:cxn>
                  <a:cxn ang="0">
                    <a:pos x="76" y="0"/>
                  </a:cxn>
                  <a:cxn ang="0">
                    <a:pos x="100" y="52"/>
                  </a:cxn>
                  <a:cxn ang="0">
                    <a:pos x="130" y="130"/>
                  </a:cxn>
                  <a:cxn ang="0">
                    <a:pos x="158" y="212"/>
                  </a:cxn>
                  <a:cxn ang="0">
                    <a:pos x="170" y="246"/>
                  </a:cxn>
                  <a:cxn ang="0">
                    <a:pos x="176" y="272"/>
                  </a:cxn>
                  <a:cxn ang="0">
                    <a:pos x="176" y="272"/>
                  </a:cxn>
                  <a:cxn ang="0">
                    <a:pos x="168" y="250"/>
                  </a:cxn>
                  <a:cxn ang="0">
                    <a:pos x="152" y="226"/>
                  </a:cxn>
                  <a:cxn ang="0">
                    <a:pos x="134" y="200"/>
                  </a:cxn>
                  <a:cxn ang="0">
                    <a:pos x="112" y="176"/>
                  </a:cxn>
                  <a:cxn ang="0">
                    <a:pos x="88" y="152"/>
                  </a:cxn>
                  <a:cxn ang="0">
                    <a:pos x="62" y="132"/>
                  </a:cxn>
                  <a:cxn ang="0">
                    <a:pos x="50" y="124"/>
                  </a:cxn>
                  <a:cxn ang="0">
                    <a:pos x="36" y="118"/>
                  </a:cxn>
                  <a:cxn ang="0">
                    <a:pos x="22" y="114"/>
                  </a:cxn>
                  <a:cxn ang="0">
                    <a:pos x="10" y="112"/>
                  </a:cxn>
                  <a:cxn ang="0">
                    <a:pos x="10" y="112"/>
                  </a:cxn>
                  <a:cxn ang="0">
                    <a:pos x="4" y="110"/>
                  </a:cxn>
                  <a:cxn ang="0">
                    <a:pos x="2" y="108"/>
                  </a:cxn>
                  <a:cxn ang="0">
                    <a:pos x="0" y="106"/>
                  </a:cxn>
                  <a:cxn ang="0">
                    <a:pos x="2" y="104"/>
                  </a:cxn>
                  <a:cxn ang="0">
                    <a:pos x="6" y="100"/>
                  </a:cxn>
                  <a:cxn ang="0">
                    <a:pos x="12" y="100"/>
                  </a:cxn>
                  <a:cxn ang="0">
                    <a:pos x="12" y="100"/>
                  </a:cxn>
                </a:cxnLst>
                <a:rect l="0" t="0" r="r" b="b"/>
                <a:pathLst>
                  <a:path w="176" h="272">
                    <a:moveTo>
                      <a:pt x="12" y="100"/>
                    </a:moveTo>
                    <a:lnTo>
                      <a:pt x="12" y="100"/>
                    </a:lnTo>
                    <a:lnTo>
                      <a:pt x="24" y="96"/>
                    </a:lnTo>
                    <a:lnTo>
                      <a:pt x="36" y="88"/>
                    </a:lnTo>
                    <a:lnTo>
                      <a:pt x="46" y="76"/>
                    </a:lnTo>
                    <a:lnTo>
                      <a:pt x="56" y="62"/>
                    </a:lnTo>
                    <a:lnTo>
                      <a:pt x="66" y="48"/>
                    </a:lnTo>
                    <a:lnTo>
                      <a:pt x="72" y="32"/>
                    </a:lnTo>
                    <a:lnTo>
                      <a:pt x="76" y="14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100" y="52"/>
                    </a:lnTo>
                    <a:lnTo>
                      <a:pt x="130" y="130"/>
                    </a:lnTo>
                    <a:lnTo>
                      <a:pt x="158" y="212"/>
                    </a:lnTo>
                    <a:lnTo>
                      <a:pt x="170" y="246"/>
                    </a:lnTo>
                    <a:lnTo>
                      <a:pt x="176" y="272"/>
                    </a:lnTo>
                    <a:lnTo>
                      <a:pt x="176" y="272"/>
                    </a:lnTo>
                    <a:lnTo>
                      <a:pt x="168" y="250"/>
                    </a:lnTo>
                    <a:lnTo>
                      <a:pt x="152" y="226"/>
                    </a:lnTo>
                    <a:lnTo>
                      <a:pt x="134" y="200"/>
                    </a:lnTo>
                    <a:lnTo>
                      <a:pt x="112" y="176"/>
                    </a:lnTo>
                    <a:lnTo>
                      <a:pt x="88" y="152"/>
                    </a:lnTo>
                    <a:lnTo>
                      <a:pt x="62" y="132"/>
                    </a:lnTo>
                    <a:lnTo>
                      <a:pt x="50" y="124"/>
                    </a:lnTo>
                    <a:lnTo>
                      <a:pt x="36" y="118"/>
                    </a:lnTo>
                    <a:lnTo>
                      <a:pt x="22" y="114"/>
                    </a:lnTo>
                    <a:lnTo>
                      <a:pt x="10" y="112"/>
                    </a:lnTo>
                    <a:lnTo>
                      <a:pt x="10" y="112"/>
                    </a:lnTo>
                    <a:lnTo>
                      <a:pt x="4" y="110"/>
                    </a:lnTo>
                    <a:lnTo>
                      <a:pt x="2" y="108"/>
                    </a:lnTo>
                    <a:lnTo>
                      <a:pt x="0" y="106"/>
                    </a:lnTo>
                    <a:lnTo>
                      <a:pt x="2" y="104"/>
                    </a:lnTo>
                    <a:lnTo>
                      <a:pt x="6" y="100"/>
                    </a:lnTo>
                    <a:lnTo>
                      <a:pt x="12" y="100"/>
                    </a:lnTo>
                    <a:lnTo>
                      <a:pt x="12" y="100"/>
                    </a:lnTo>
                    <a:close/>
                  </a:path>
                </a:pathLst>
              </a:custGeom>
              <a:solidFill>
                <a:srgbClr val="882F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498" name="Freeform 18"/>
              <p:cNvSpPr>
                <a:spLocks/>
              </p:cNvSpPr>
              <p:nvPr/>
            </p:nvSpPr>
            <p:spPr bwMode="auto">
              <a:xfrm>
                <a:off x="4192" y="3318"/>
                <a:ext cx="432" cy="168"/>
              </a:xfrm>
              <a:custGeom>
                <a:avLst/>
                <a:gdLst/>
                <a:ahLst/>
                <a:cxnLst>
                  <a:cxn ang="0">
                    <a:pos x="200" y="142"/>
                  </a:cxn>
                  <a:cxn ang="0">
                    <a:pos x="200" y="142"/>
                  </a:cxn>
                  <a:cxn ang="0">
                    <a:pos x="176" y="148"/>
                  </a:cxn>
                  <a:cxn ang="0">
                    <a:pos x="152" y="150"/>
                  </a:cxn>
                  <a:cxn ang="0">
                    <a:pos x="128" y="152"/>
                  </a:cxn>
                  <a:cxn ang="0">
                    <a:pos x="102" y="150"/>
                  </a:cxn>
                  <a:cxn ang="0">
                    <a:pos x="78" y="148"/>
                  </a:cxn>
                  <a:cxn ang="0">
                    <a:pos x="54" y="142"/>
                  </a:cxn>
                  <a:cxn ang="0">
                    <a:pos x="28" y="136"/>
                  </a:cxn>
                  <a:cxn ang="0">
                    <a:pos x="0" y="128"/>
                  </a:cxn>
                  <a:cxn ang="0">
                    <a:pos x="0" y="128"/>
                  </a:cxn>
                  <a:cxn ang="0">
                    <a:pos x="14" y="138"/>
                  </a:cxn>
                  <a:cxn ang="0">
                    <a:pos x="34" y="148"/>
                  </a:cxn>
                  <a:cxn ang="0">
                    <a:pos x="60" y="158"/>
                  </a:cxn>
                  <a:cxn ang="0">
                    <a:pos x="92" y="166"/>
                  </a:cxn>
                  <a:cxn ang="0">
                    <a:pos x="110" y="168"/>
                  </a:cxn>
                  <a:cxn ang="0">
                    <a:pos x="130" y="168"/>
                  </a:cxn>
                  <a:cxn ang="0">
                    <a:pos x="150" y="168"/>
                  </a:cxn>
                  <a:cxn ang="0">
                    <a:pos x="170" y="166"/>
                  </a:cxn>
                  <a:cxn ang="0">
                    <a:pos x="192" y="162"/>
                  </a:cxn>
                  <a:cxn ang="0">
                    <a:pos x="214" y="156"/>
                  </a:cxn>
                  <a:cxn ang="0">
                    <a:pos x="238" y="146"/>
                  </a:cxn>
                  <a:cxn ang="0">
                    <a:pos x="262" y="136"/>
                  </a:cxn>
                  <a:cxn ang="0">
                    <a:pos x="262" y="136"/>
                  </a:cxn>
                  <a:cxn ang="0">
                    <a:pos x="302" y="112"/>
                  </a:cxn>
                  <a:cxn ang="0">
                    <a:pos x="346" y="80"/>
                  </a:cxn>
                  <a:cxn ang="0">
                    <a:pos x="370" y="62"/>
                  </a:cxn>
                  <a:cxn ang="0">
                    <a:pos x="392" y="42"/>
                  </a:cxn>
                  <a:cxn ang="0">
                    <a:pos x="412" y="22"/>
                  </a:cxn>
                  <a:cxn ang="0">
                    <a:pos x="432" y="0"/>
                  </a:cxn>
                  <a:cxn ang="0">
                    <a:pos x="432" y="0"/>
                  </a:cxn>
                  <a:cxn ang="0">
                    <a:pos x="418" y="14"/>
                  </a:cxn>
                  <a:cxn ang="0">
                    <a:pos x="400" y="32"/>
                  </a:cxn>
                  <a:cxn ang="0">
                    <a:pos x="376" y="50"/>
                  </a:cxn>
                  <a:cxn ang="0">
                    <a:pos x="346" y="72"/>
                  </a:cxn>
                  <a:cxn ang="0">
                    <a:pos x="314" y="92"/>
                  </a:cxn>
                  <a:cxn ang="0">
                    <a:pos x="278" y="110"/>
                  </a:cxn>
                  <a:cxn ang="0">
                    <a:pos x="240" y="128"/>
                  </a:cxn>
                  <a:cxn ang="0">
                    <a:pos x="200" y="142"/>
                  </a:cxn>
                  <a:cxn ang="0">
                    <a:pos x="200" y="142"/>
                  </a:cxn>
                </a:cxnLst>
                <a:rect l="0" t="0" r="r" b="b"/>
                <a:pathLst>
                  <a:path w="432" h="168">
                    <a:moveTo>
                      <a:pt x="200" y="142"/>
                    </a:moveTo>
                    <a:lnTo>
                      <a:pt x="200" y="142"/>
                    </a:lnTo>
                    <a:lnTo>
                      <a:pt x="176" y="148"/>
                    </a:lnTo>
                    <a:lnTo>
                      <a:pt x="152" y="150"/>
                    </a:lnTo>
                    <a:lnTo>
                      <a:pt x="128" y="152"/>
                    </a:lnTo>
                    <a:lnTo>
                      <a:pt x="102" y="150"/>
                    </a:lnTo>
                    <a:lnTo>
                      <a:pt x="78" y="148"/>
                    </a:lnTo>
                    <a:lnTo>
                      <a:pt x="54" y="142"/>
                    </a:lnTo>
                    <a:lnTo>
                      <a:pt x="28" y="136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14" y="138"/>
                    </a:lnTo>
                    <a:lnTo>
                      <a:pt x="34" y="148"/>
                    </a:lnTo>
                    <a:lnTo>
                      <a:pt x="60" y="158"/>
                    </a:lnTo>
                    <a:lnTo>
                      <a:pt x="92" y="166"/>
                    </a:lnTo>
                    <a:lnTo>
                      <a:pt x="110" y="168"/>
                    </a:lnTo>
                    <a:lnTo>
                      <a:pt x="130" y="168"/>
                    </a:lnTo>
                    <a:lnTo>
                      <a:pt x="150" y="168"/>
                    </a:lnTo>
                    <a:lnTo>
                      <a:pt x="170" y="166"/>
                    </a:lnTo>
                    <a:lnTo>
                      <a:pt x="192" y="162"/>
                    </a:lnTo>
                    <a:lnTo>
                      <a:pt x="214" y="156"/>
                    </a:lnTo>
                    <a:lnTo>
                      <a:pt x="238" y="146"/>
                    </a:lnTo>
                    <a:lnTo>
                      <a:pt x="262" y="136"/>
                    </a:lnTo>
                    <a:lnTo>
                      <a:pt x="262" y="136"/>
                    </a:lnTo>
                    <a:lnTo>
                      <a:pt x="302" y="112"/>
                    </a:lnTo>
                    <a:lnTo>
                      <a:pt x="346" y="80"/>
                    </a:lnTo>
                    <a:lnTo>
                      <a:pt x="370" y="62"/>
                    </a:lnTo>
                    <a:lnTo>
                      <a:pt x="392" y="42"/>
                    </a:lnTo>
                    <a:lnTo>
                      <a:pt x="412" y="22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18" y="14"/>
                    </a:lnTo>
                    <a:lnTo>
                      <a:pt x="400" y="32"/>
                    </a:lnTo>
                    <a:lnTo>
                      <a:pt x="376" y="50"/>
                    </a:lnTo>
                    <a:lnTo>
                      <a:pt x="346" y="72"/>
                    </a:lnTo>
                    <a:lnTo>
                      <a:pt x="314" y="92"/>
                    </a:lnTo>
                    <a:lnTo>
                      <a:pt x="278" y="110"/>
                    </a:lnTo>
                    <a:lnTo>
                      <a:pt x="240" y="128"/>
                    </a:lnTo>
                    <a:lnTo>
                      <a:pt x="200" y="142"/>
                    </a:lnTo>
                    <a:lnTo>
                      <a:pt x="200" y="142"/>
                    </a:lnTo>
                    <a:close/>
                  </a:path>
                </a:pathLst>
              </a:custGeom>
              <a:solidFill>
                <a:srgbClr val="882F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499" name="Freeform 19"/>
              <p:cNvSpPr>
                <a:spLocks/>
              </p:cNvSpPr>
              <p:nvPr/>
            </p:nvSpPr>
            <p:spPr bwMode="auto">
              <a:xfrm>
                <a:off x="3910" y="2800"/>
                <a:ext cx="64" cy="34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12" y="2"/>
                  </a:cxn>
                  <a:cxn ang="0">
                    <a:pos x="16" y="8"/>
                  </a:cxn>
                  <a:cxn ang="0">
                    <a:pos x="20" y="14"/>
                  </a:cxn>
                  <a:cxn ang="0">
                    <a:pos x="22" y="26"/>
                  </a:cxn>
                  <a:cxn ang="0">
                    <a:pos x="24" y="60"/>
                  </a:cxn>
                  <a:cxn ang="0">
                    <a:pos x="24" y="112"/>
                  </a:cxn>
                  <a:cxn ang="0">
                    <a:pos x="24" y="112"/>
                  </a:cxn>
                  <a:cxn ang="0">
                    <a:pos x="24" y="146"/>
                  </a:cxn>
                  <a:cxn ang="0">
                    <a:pos x="28" y="180"/>
                  </a:cxn>
                  <a:cxn ang="0">
                    <a:pos x="34" y="214"/>
                  </a:cxn>
                  <a:cxn ang="0">
                    <a:pos x="40" y="248"/>
                  </a:cxn>
                  <a:cxn ang="0">
                    <a:pos x="52" y="306"/>
                  </a:cxn>
                  <a:cxn ang="0">
                    <a:pos x="64" y="344"/>
                  </a:cxn>
                  <a:cxn ang="0">
                    <a:pos x="64" y="344"/>
                  </a:cxn>
                  <a:cxn ang="0">
                    <a:pos x="56" y="330"/>
                  </a:cxn>
                  <a:cxn ang="0">
                    <a:pos x="50" y="310"/>
                  </a:cxn>
                  <a:cxn ang="0">
                    <a:pos x="36" y="260"/>
                  </a:cxn>
                  <a:cxn ang="0">
                    <a:pos x="22" y="202"/>
                  </a:cxn>
                  <a:cxn ang="0">
                    <a:pos x="12" y="142"/>
                  </a:cxn>
                  <a:cxn ang="0">
                    <a:pos x="4" y="86"/>
                  </a:cxn>
                  <a:cxn ang="0">
                    <a:pos x="0" y="40"/>
                  </a:cxn>
                  <a:cxn ang="0">
                    <a:pos x="0" y="22"/>
                  </a:cxn>
                  <a:cxn ang="0">
                    <a:pos x="0" y="10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64" h="344">
                    <a:moveTo>
                      <a:pt x="8" y="0"/>
                    </a:moveTo>
                    <a:lnTo>
                      <a:pt x="8" y="0"/>
                    </a:lnTo>
                    <a:lnTo>
                      <a:pt x="12" y="2"/>
                    </a:lnTo>
                    <a:lnTo>
                      <a:pt x="16" y="8"/>
                    </a:lnTo>
                    <a:lnTo>
                      <a:pt x="20" y="14"/>
                    </a:lnTo>
                    <a:lnTo>
                      <a:pt x="22" y="26"/>
                    </a:lnTo>
                    <a:lnTo>
                      <a:pt x="24" y="60"/>
                    </a:lnTo>
                    <a:lnTo>
                      <a:pt x="24" y="112"/>
                    </a:lnTo>
                    <a:lnTo>
                      <a:pt x="24" y="112"/>
                    </a:lnTo>
                    <a:lnTo>
                      <a:pt x="24" y="146"/>
                    </a:lnTo>
                    <a:lnTo>
                      <a:pt x="28" y="180"/>
                    </a:lnTo>
                    <a:lnTo>
                      <a:pt x="34" y="214"/>
                    </a:lnTo>
                    <a:lnTo>
                      <a:pt x="40" y="248"/>
                    </a:lnTo>
                    <a:lnTo>
                      <a:pt x="52" y="306"/>
                    </a:lnTo>
                    <a:lnTo>
                      <a:pt x="64" y="344"/>
                    </a:lnTo>
                    <a:lnTo>
                      <a:pt x="64" y="344"/>
                    </a:lnTo>
                    <a:lnTo>
                      <a:pt x="56" y="330"/>
                    </a:lnTo>
                    <a:lnTo>
                      <a:pt x="50" y="310"/>
                    </a:lnTo>
                    <a:lnTo>
                      <a:pt x="36" y="260"/>
                    </a:lnTo>
                    <a:lnTo>
                      <a:pt x="22" y="202"/>
                    </a:lnTo>
                    <a:lnTo>
                      <a:pt x="12" y="142"/>
                    </a:lnTo>
                    <a:lnTo>
                      <a:pt x="4" y="86"/>
                    </a:lnTo>
                    <a:lnTo>
                      <a:pt x="0" y="40"/>
                    </a:lnTo>
                    <a:lnTo>
                      <a:pt x="0" y="22"/>
                    </a:lnTo>
                    <a:lnTo>
                      <a:pt x="0" y="10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882F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00" name="Freeform 20"/>
              <p:cNvSpPr>
                <a:spLocks/>
              </p:cNvSpPr>
              <p:nvPr/>
            </p:nvSpPr>
            <p:spPr bwMode="auto">
              <a:xfrm>
                <a:off x="4002" y="2974"/>
                <a:ext cx="504" cy="426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0" y="20"/>
                  </a:cxn>
                  <a:cxn ang="0">
                    <a:pos x="8" y="88"/>
                  </a:cxn>
                  <a:cxn ang="0">
                    <a:pos x="28" y="164"/>
                  </a:cxn>
                  <a:cxn ang="0">
                    <a:pos x="46" y="216"/>
                  </a:cxn>
                  <a:cxn ang="0">
                    <a:pos x="72" y="268"/>
                  </a:cxn>
                  <a:cxn ang="0">
                    <a:pos x="104" y="316"/>
                  </a:cxn>
                  <a:cxn ang="0">
                    <a:pos x="124" y="336"/>
                  </a:cxn>
                  <a:cxn ang="0">
                    <a:pos x="162" y="368"/>
                  </a:cxn>
                  <a:cxn ang="0">
                    <a:pos x="200" y="394"/>
                  </a:cxn>
                  <a:cxn ang="0">
                    <a:pos x="238" y="410"/>
                  </a:cxn>
                  <a:cxn ang="0">
                    <a:pos x="272" y="420"/>
                  </a:cxn>
                  <a:cxn ang="0">
                    <a:pos x="334" y="426"/>
                  </a:cxn>
                  <a:cxn ang="0">
                    <a:pos x="376" y="424"/>
                  </a:cxn>
                  <a:cxn ang="0">
                    <a:pos x="358" y="422"/>
                  </a:cxn>
                  <a:cxn ang="0">
                    <a:pos x="314" y="412"/>
                  </a:cxn>
                  <a:cxn ang="0">
                    <a:pos x="268" y="392"/>
                  </a:cxn>
                  <a:cxn ang="0">
                    <a:pos x="220" y="364"/>
                  </a:cxn>
                  <a:cxn ang="0">
                    <a:pos x="178" y="330"/>
                  </a:cxn>
                  <a:cxn ang="0">
                    <a:pos x="140" y="292"/>
                  </a:cxn>
                  <a:cxn ang="0">
                    <a:pos x="112" y="254"/>
                  </a:cxn>
                  <a:cxn ang="0">
                    <a:pos x="96" y="218"/>
                  </a:cxn>
                  <a:cxn ang="0">
                    <a:pos x="94" y="200"/>
                  </a:cxn>
                  <a:cxn ang="0">
                    <a:pos x="96" y="172"/>
                  </a:cxn>
                  <a:cxn ang="0">
                    <a:pos x="104" y="152"/>
                  </a:cxn>
                  <a:cxn ang="0">
                    <a:pos x="114" y="140"/>
                  </a:cxn>
                  <a:cxn ang="0">
                    <a:pos x="132" y="136"/>
                  </a:cxn>
                  <a:cxn ang="0">
                    <a:pos x="180" y="140"/>
                  </a:cxn>
                  <a:cxn ang="0">
                    <a:pos x="252" y="154"/>
                  </a:cxn>
                  <a:cxn ang="0">
                    <a:pos x="312" y="160"/>
                  </a:cxn>
                  <a:cxn ang="0">
                    <a:pos x="384" y="160"/>
                  </a:cxn>
                  <a:cxn ang="0">
                    <a:pos x="452" y="154"/>
                  </a:cxn>
                  <a:cxn ang="0">
                    <a:pos x="504" y="144"/>
                  </a:cxn>
                  <a:cxn ang="0">
                    <a:pos x="464" y="146"/>
                  </a:cxn>
                  <a:cxn ang="0">
                    <a:pos x="370" y="146"/>
                  </a:cxn>
                  <a:cxn ang="0">
                    <a:pos x="266" y="132"/>
                  </a:cxn>
                  <a:cxn ang="0">
                    <a:pos x="214" y="120"/>
                  </a:cxn>
                  <a:cxn ang="0">
                    <a:pos x="162" y="100"/>
                  </a:cxn>
                  <a:cxn ang="0">
                    <a:pos x="112" y="74"/>
                  </a:cxn>
                  <a:cxn ang="0">
                    <a:pos x="72" y="48"/>
                  </a:cxn>
                  <a:cxn ang="0">
                    <a:pos x="24" y="16"/>
                  </a:cxn>
                  <a:cxn ang="0">
                    <a:pos x="6" y="0"/>
                  </a:cxn>
                  <a:cxn ang="0">
                    <a:pos x="4" y="6"/>
                  </a:cxn>
                </a:cxnLst>
                <a:rect l="0" t="0" r="r" b="b"/>
                <a:pathLst>
                  <a:path w="504" h="426">
                    <a:moveTo>
                      <a:pt x="4" y="6"/>
                    </a:moveTo>
                    <a:lnTo>
                      <a:pt x="4" y="6"/>
                    </a:lnTo>
                    <a:lnTo>
                      <a:pt x="2" y="10"/>
                    </a:lnTo>
                    <a:lnTo>
                      <a:pt x="0" y="20"/>
                    </a:lnTo>
                    <a:lnTo>
                      <a:pt x="2" y="48"/>
                    </a:lnTo>
                    <a:lnTo>
                      <a:pt x="8" y="88"/>
                    </a:lnTo>
                    <a:lnTo>
                      <a:pt x="20" y="138"/>
                    </a:lnTo>
                    <a:lnTo>
                      <a:pt x="28" y="164"/>
                    </a:lnTo>
                    <a:lnTo>
                      <a:pt x="36" y="190"/>
                    </a:lnTo>
                    <a:lnTo>
                      <a:pt x="46" y="216"/>
                    </a:lnTo>
                    <a:lnTo>
                      <a:pt x="58" y="244"/>
                    </a:lnTo>
                    <a:lnTo>
                      <a:pt x="72" y="268"/>
                    </a:lnTo>
                    <a:lnTo>
                      <a:pt x="88" y="294"/>
                    </a:lnTo>
                    <a:lnTo>
                      <a:pt x="104" y="316"/>
                    </a:lnTo>
                    <a:lnTo>
                      <a:pt x="124" y="336"/>
                    </a:lnTo>
                    <a:lnTo>
                      <a:pt x="124" y="336"/>
                    </a:lnTo>
                    <a:lnTo>
                      <a:pt x="142" y="354"/>
                    </a:lnTo>
                    <a:lnTo>
                      <a:pt x="162" y="368"/>
                    </a:lnTo>
                    <a:lnTo>
                      <a:pt x="182" y="382"/>
                    </a:lnTo>
                    <a:lnTo>
                      <a:pt x="200" y="394"/>
                    </a:lnTo>
                    <a:lnTo>
                      <a:pt x="220" y="402"/>
                    </a:lnTo>
                    <a:lnTo>
                      <a:pt x="238" y="410"/>
                    </a:lnTo>
                    <a:lnTo>
                      <a:pt x="256" y="416"/>
                    </a:lnTo>
                    <a:lnTo>
                      <a:pt x="272" y="420"/>
                    </a:lnTo>
                    <a:lnTo>
                      <a:pt x="306" y="426"/>
                    </a:lnTo>
                    <a:lnTo>
                      <a:pt x="334" y="426"/>
                    </a:lnTo>
                    <a:lnTo>
                      <a:pt x="358" y="426"/>
                    </a:lnTo>
                    <a:lnTo>
                      <a:pt x="376" y="424"/>
                    </a:lnTo>
                    <a:lnTo>
                      <a:pt x="376" y="424"/>
                    </a:lnTo>
                    <a:lnTo>
                      <a:pt x="358" y="422"/>
                    </a:lnTo>
                    <a:lnTo>
                      <a:pt x="336" y="418"/>
                    </a:lnTo>
                    <a:lnTo>
                      <a:pt x="314" y="412"/>
                    </a:lnTo>
                    <a:lnTo>
                      <a:pt x="290" y="402"/>
                    </a:lnTo>
                    <a:lnTo>
                      <a:pt x="268" y="392"/>
                    </a:lnTo>
                    <a:lnTo>
                      <a:pt x="244" y="378"/>
                    </a:lnTo>
                    <a:lnTo>
                      <a:pt x="220" y="364"/>
                    </a:lnTo>
                    <a:lnTo>
                      <a:pt x="198" y="346"/>
                    </a:lnTo>
                    <a:lnTo>
                      <a:pt x="178" y="330"/>
                    </a:lnTo>
                    <a:lnTo>
                      <a:pt x="158" y="312"/>
                    </a:lnTo>
                    <a:lnTo>
                      <a:pt x="140" y="292"/>
                    </a:lnTo>
                    <a:lnTo>
                      <a:pt x="124" y="274"/>
                    </a:lnTo>
                    <a:lnTo>
                      <a:pt x="112" y="254"/>
                    </a:lnTo>
                    <a:lnTo>
                      <a:pt x="102" y="236"/>
                    </a:lnTo>
                    <a:lnTo>
                      <a:pt x="96" y="218"/>
                    </a:lnTo>
                    <a:lnTo>
                      <a:pt x="94" y="200"/>
                    </a:lnTo>
                    <a:lnTo>
                      <a:pt x="94" y="200"/>
                    </a:lnTo>
                    <a:lnTo>
                      <a:pt x="94" y="184"/>
                    </a:lnTo>
                    <a:lnTo>
                      <a:pt x="96" y="172"/>
                    </a:lnTo>
                    <a:lnTo>
                      <a:pt x="100" y="160"/>
                    </a:lnTo>
                    <a:lnTo>
                      <a:pt x="104" y="152"/>
                    </a:lnTo>
                    <a:lnTo>
                      <a:pt x="108" y="146"/>
                    </a:lnTo>
                    <a:lnTo>
                      <a:pt x="114" y="140"/>
                    </a:lnTo>
                    <a:lnTo>
                      <a:pt x="122" y="138"/>
                    </a:lnTo>
                    <a:lnTo>
                      <a:pt x="132" y="136"/>
                    </a:lnTo>
                    <a:lnTo>
                      <a:pt x="154" y="136"/>
                    </a:lnTo>
                    <a:lnTo>
                      <a:pt x="180" y="140"/>
                    </a:lnTo>
                    <a:lnTo>
                      <a:pt x="252" y="154"/>
                    </a:lnTo>
                    <a:lnTo>
                      <a:pt x="252" y="154"/>
                    </a:lnTo>
                    <a:lnTo>
                      <a:pt x="280" y="158"/>
                    </a:lnTo>
                    <a:lnTo>
                      <a:pt x="312" y="160"/>
                    </a:lnTo>
                    <a:lnTo>
                      <a:pt x="348" y="160"/>
                    </a:lnTo>
                    <a:lnTo>
                      <a:pt x="384" y="160"/>
                    </a:lnTo>
                    <a:lnTo>
                      <a:pt x="420" y="158"/>
                    </a:lnTo>
                    <a:lnTo>
                      <a:pt x="452" y="154"/>
                    </a:lnTo>
                    <a:lnTo>
                      <a:pt x="482" y="150"/>
                    </a:lnTo>
                    <a:lnTo>
                      <a:pt x="504" y="144"/>
                    </a:lnTo>
                    <a:lnTo>
                      <a:pt x="504" y="144"/>
                    </a:lnTo>
                    <a:lnTo>
                      <a:pt x="464" y="146"/>
                    </a:lnTo>
                    <a:lnTo>
                      <a:pt x="418" y="148"/>
                    </a:lnTo>
                    <a:lnTo>
                      <a:pt x="370" y="146"/>
                    </a:lnTo>
                    <a:lnTo>
                      <a:pt x="318" y="142"/>
                    </a:lnTo>
                    <a:lnTo>
                      <a:pt x="266" y="132"/>
                    </a:lnTo>
                    <a:lnTo>
                      <a:pt x="240" y="126"/>
                    </a:lnTo>
                    <a:lnTo>
                      <a:pt x="214" y="120"/>
                    </a:lnTo>
                    <a:lnTo>
                      <a:pt x="188" y="110"/>
                    </a:lnTo>
                    <a:lnTo>
                      <a:pt x="162" y="100"/>
                    </a:lnTo>
                    <a:lnTo>
                      <a:pt x="138" y="88"/>
                    </a:lnTo>
                    <a:lnTo>
                      <a:pt x="112" y="74"/>
                    </a:lnTo>
                    <a:lnTo>
                      <a:pt x="112" y="74"/>
                    </a:lnTo>
                    <a:lnTo>
                      <a:pt x="72" y="48"/>
                    </a:lnTo>
                    <a:lnTo>
                      <a:pt x="44" y="30"/>
                    </a:lnTo>
                    <a:lnTo>
                      <a:pt x="24" y="16"/>
                    </a:lnTo>
                    <a:lnTo>
                      <a:pt x="14" y="6"/>
                    </a:lnTo>
                    <a:lnTo>
                      <a:pt x="6" y="0"/>
                    </a:lnTo>
                    <a:lnTo>
                      <a:pt x="4" y="6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F9E6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01" name="Freeform 21"/>
              <p:cNvSpPr>
                <a:spLocks/>
              </p:cNvSpPr>
              <p:nvPr/>
            </p:nvSpPr>
            <p:spPr bwMode="auto">
              <a:xfrm>
                <a:off x="4424" y="3054"/>
                <a:ext cx="254" cy="328"/>
              </a:xfrm>
              <a:custGeom>
                <a:avLst/>
                <a:gdLst/>
                <a:ahLst/>
                <a:cxnLst>
                  <a:cxn ang="0">
                    <a:pos x="254" y="10"/>
                  </a:cxn>
                  <a:cxn ang="0">
                    <a:pos x="254" y="10"/>
                  </a:cxn>
                  <a:cxn ang="0">
                    <a:pos x="246" y="34"/>
                  </a:cxn>
                  <a:cxn ang="0">
                    <a:pos x="232" y="70"/>
                  </a:cxn>
                  <a:cxn ang="0">
                    <a:pos x="212" y="112"/>
                  </a:cxn>
                  <a:cxn ang="0">
                    <a:pos x="198" y="136"/>
                  </a:cxn>
                  <a:cxn ang="0">
                    <a:pos x="184" y="162"/>
                  </a:cxn>
                  <a:cxn ang="0">
                    <a:pos x="166" y="186"/>
                  </a:cxn>
                  <a:cxn ang="0">
                    <a:pos x="148" y="210"/>
                  </a:cxn>
                  <a:cxn ang="0">
                    <a:pos x="128" y="234"/>
                  </a:cxn>
                  <a:cxn ang="0">
                    <a:pos x="106" y="258"/>
                  </a:cxn>
                  <a:cxn ang="0">
                    <a:pos x="82" y="278"/>
                  </a:cxn>
                  <a:cxn ang="0">
                    <a:pos x="56" y="298"/>
                  </a:cxn>
                  <a:cxn ang="0">
                    <a:pos x="30" y="314"/>
                  </a:cxn>
                  <a:cxn ang="0">
                    <a:pos x="0" y="328"/>
                  </a:cxn>
                  <a:cxn ang="0">
                    <a:pos x="0" y="328"/>
                  </a:cxn>
                  <a:cxn ang="0">
                    <a:pos x="26" y="310"/>
                  </a:cxn>
                  <a:cxn ang="0">
                    <a:pos x="52" y="290"/>
                  </a:cxn>
                  <a:cxn ang="0">
                    <a:pos x="78" y="268"/>
                  </a:cxn>
                  <a:cxn ang="0">
                    <a:pos x="102" y="244"/>
                  </a:cxn>
                  <a:cxn ang="0">
                    <a:pos x="126" y="216"/>
                  </a:cxn>
                  <a:cxn ang="0">
                    <a:pos x="148" y="186"/>
                  </a:cxn>
                  <a:cxn ang="0">
                    <a:pos x="166" y="154"/>
                  </a:cxn>
                  <a:cxn ang="0">
                    <a:pos x="182" y="120"/>
                  </a:cxn>
                  <a:cxn ang="0">
                    <a:pos x="182" y="120"/>
                  </a:cxn>
                  <a:cxn ang="0">
                    <a:pos x="186" y="104"/>
                  </a:cxn>
                  <a:cxn ang="0">
                    <a:pos x="190" y="90"/>
                  </a:cxn>
                  <a:cxn ang="0">
                    <a:pos x="190" y="78"/>
                  </a:cxn>
                  <a:cxn ang="0">
                    <a:pos x="188" y="70"/>
                  </a:cxn>
                  <a:cxn ang="0">
                    <a:pos x="186" y="64"/>
                  </a:cxn>
                  <a:cxn ang="0">
                    <a:pos x="182" y="58"/>
                  </a:cxn>
                  <a:cxn ang="0">
                    <a:pos x="176" y="54"/>
                  </a:cxn>
                  <a:cxn ang="0">
                    <a:pos x="170" y="54"/>
                  </a:cxn>
                  <a:cxn ang="0">
                    <a:pos x="158" y="52"/>
                  </a:cxn>
                  <a:cxn ang="0">
                    <a:pos x="146" y="54"/>
                  </a:cxn>
                  <a:cxn ang="0">
                    <a:pos x="134" y="58"/>
                  </a:cxn>
                  <a:cxn ang="0">
                    <a:pos x="134" y="58"/>
                  </a:cxn>
                  <a:cxn ang="0">
                    <a:pos x="166" y="48"/>
                  </a:cxn>
                  <a:cxn ang="0">
                    <a:pos x="196" y="36"/>
                  </a:cxn>
                  <a:cxn ang="0">
                    <a:pos x="222" y="20"/>
                  </a:cxn>
                  <a:cxn ang="0">
                    <a:pos x="244" y="6"/>
                  </a:cxn>
                  <a:cxn ang="0">
                    <a:pos x="244" y="6"/>
                  </a:cxn>
                  <a:cxn ang="0">
                    <a:pos x="248" y="2"/>
                  </a:cxn>
                  <a:cxn ang="0">
                    <a:pos x="252" y="0"/>
                  </a:cxn>
                  <a:cxn ang="0">
                    <a:pos x="252" y="0"/>
                  </a:cxn>
                  <a:cxn ang="0">
                    <a:pos x="254" y="2"/>
                  </a:cxn>
                  <a:cxn ang="0">
                    <a:pos x="254" y="10"/>
                  </a:cxn>
                  <a:cxn ang="0">
                    <a:pos x="254" y="10"/>
                  </a:cxn>
                </a:cxnLst>
                <a:rect l="0" t="0" r="r" b="b"/>
                <a:pathLst>
                  <a:path w="254" h="328">
                    <a:moveTo>
                      <a:pt x="254" y="10"/>
                    </a:moveTo>
                    <a:lnTo>
                      <a:pt x="254" y="10"/>
                    </a:lnTo>
                    <a:lnTo>
                      <a:pt x="246" y="34"/>
                    </a:lnTo>
                    <a:lnTo>
                      <a:pt x="232" y="70"/>
                    </a:lnTo>
                    <a:lnTo>
                      <a:pt x="212" y="112"/>
                    </a:lnTo>
                    <a:lnTo>
                      <a:pt x="198" y="136"/>
                    </a:lnTo>
                    <a:lnTo>
                      <a:pt x="184" y="162"/>
                    </a:lnTo>
                    <a:lnTo>
                      <a:pt x="166" y="186"/>
                    </a:lnTo>
                    <a:lnTo>
                      <a:pt x="148" y="210"/>
                    </a:lnTo>
                    <a:lnTo>
                      <a:pt x="128" y="234"/>
                    </a:lnTo>
                    <a:lnTo>
                      <a:pt x="106" y="258"/>
                    </a:lnTo>
                    <a:lnTo>
                      <a:pt x="82" y="278"/>
                    </a:lnTo>
                    <a:lnTo>
                      <a:pt x="56" y="298"/>
                    </a:lnTo>
                    <a:lnTo>
                      <a:pt x="30" y="31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26" y="310"/>
                    </a:lnTo>
                    <a:lnTo>
                      <a:pt x="52" y="290"/>
                    </a:lnTo>
                    <a:lnTo>
                      <a:pt x="78" y="268"/>
                    </a:lnTo>
                    <a:lnTo>
                      <a:pt x="102" y="244"/>
                    </a:lnTo>
                    <a:lnTo>
                      <a:pt x="126" y="216"/>
                    </a:lnTo>
                    <a:lnTo>
                      <a:pt x="148" y="186"/>
                    </a:lnTo>
                    <a:lnTo>
                      <a:pt x="166" y="154"/>
                    </a:lnTo>
                    <a:lnTo>
                      <a:pt x="182" y="120"/>
                    </a:lnTo>
                    <a:lnTo>
                      <a:pt x="182" y="120"/>
                    </a:lnTo>
                    <a:lnTo>
                      <a:pt x="186" y="104"/>
                    </a:lnTo>
                    <a:lnTo>
                      <a:pt x="190" y="90"/>
                    </a:lnTo>
                    <a:lnTo>
                      <a:pt x="190" y="78"/>
                    </a:lnTo>
                    <a:lnTo>
                      <a:pt x="188" y="70"/>
                    </a:lnTo>
                    <a:lnTo>
                      <a:pt x="186" y="64"/>
                    </a:lnTo>
                    <a:lnTo>
                      <a:pt x="182" y="58"/>
                    </a:lnTo>
                    <a:lnTo>
                      <a:pt x="176" y="54"/>
                    </a:lnTo>
                    <a:lnTo>
                      <a:pt x="170" y="54"/>
                    </a:lnTo>
                    <a:lnTo>
                      <a:pt x="158" y="52"/>
                    </a:lnTo>
                    <a:lnTo>
                      <a:pt x="146" y="54"/>
                    </a:lnTo>
                    <a:lnTo>
                      <a:pt x="134" y="58"/>
                    </a:lnTo>
                    <a:lnTo>
                      <a:pt x="134" y="58"/>
                    </a:lnTo>
                    <a:lnTo>
                      <a:pt x="166" y="48"/>
                    </a:lnTo>
                    <a:lnTo>
                      <a:pt x="196" y="36"/>
                    </a:lnTo>
                    <a:lnTo>
                      <a:pt x="222" y="20"/>
                    </a:lnTo>
                    <a:lnTo>
                      <a:pt x="244" y="6"/>
                    </a:lnTo>
                    <a:lnTo>
                      <a:pt x="244" y="6"/>
                    </a:lnTo>
                    <a:lnTo>
                      <a:pt x="248" y="2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54" y="2"/>
                    </a:lnTo>
                    <a:lnTo>
                      <a:pt x="254" y="10"/>
                    </a:lnTo>
                    <a:lnTo>
                      <a:pt x="254" y="10"/>
                    </a:lnTo>
                    <a:close/>
                  </a:path>
                </a:pathLst>
              </a:custGeom>
              <a:solidFill>
                <a:srgbClr val="E8AE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02" name="Freeform 22"/>
              <p:cNvSpPr>
                <a:spLocks/>
              </p:cNvSpPr>
              <p:nvPr/>
            </p:nvSpPr>
            <p:spPr bwMode="auto">
              <a:xfrm>
                <a:off x="4522" y="2212"/>
                <a:ext cx="58" cy="1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2" y="10"/>
                  </a:cxn>
                  <a:cxn ang="0">
                    <a:pos x="22" y="20"/>
                  </a:cxn>
                  <a:cxn ang="0">
                    <a:pos x="30" y="32"/>
                  </a:cxn>
                  <a:cxn ang="0">
                    <a:pos x="38" y="46"/>
                  </a:cxn>
                  <a:cxn ang="0">
                    <a:pos x="44" y="60"/>
                  </a:cxn>
                  <a:cxn ang="0">
                    <a:pos x="50" y="76"/>
                  </a:cxn>
                  <a:cxn ang="0">
                    <a:pos x="56" y="112"/>
                  </a:cxn>
                  <a:cxn ang="0">
                    <a:pos x="56" y="112"/>
                  </a:cxn>
                  <a:cxn ang="0">
                    <a:pos x="58" y="122"/>
                  </a:cxn>
                  <a:cxn ang="0">
                    <a:pos x="54" y="132"/>
                  </a:cxn>
                  <a:cxn ang="0">
                    <a:pos x="50" y="142"/>
                  </a:cxn>
                  <a:cxn ang="0">
                    <a:pos x="44" y="152"/>
                  </a:cxn>
                  <a:cxn ang="0">
                    <a:pos x="30" y="166"/>
                  </a:cxn>
                  <a:cxn ang="0">
                    <a:pos x="24" y="172"/>
                  </a:cxn>
                  <a:cxn ang="0">
                    <a:pos x="24" y="172"/>
                  </a:cxn>
                  <a:cxn ang="0">
                    <a:pos x="30" y="164"/>
                  </a:cxn>
                  <a:cxn ang="0">
                    <a:pos x="36" y="156"/>
                  </a:cxn>
                  <a:cxn ang="0">
                    <a:pos x="40" y="148"/>
                  </a:cxn>
                  <a:cxn ang="0">
                    <a:pos x="44" y="138"/>
                  </a:cxn>
                  <a:cxn ang="0">
                    <a:pos x="46" y="128"/>
                  </a:cxn>
                  <a:cxn ang="0">
                    <a:pos x="46" y="116"/>
                  </a:cxn>
                  <a:cxn ang="0">
                    <a:pos x="44" y="104"/>
                  </a:cxn>
                  <a:cxn ang="0">
                    <a:pos x="42" y="90"/>
                  </a:cxn>
                  <a:cxn ang="0">
                    <a:pos x="42" y="90"/>
                  </a:cxn>
                  <a:cxn ang="0">
                    <a:pos x="32" y="60"/>
                  </a:cxn>
                  <a:cxn ang="0">
                    <a:pos x="20" y="32"/>
                  </a:cxn>
                  <a:cxn ang="0">
                    <a:pos x="10" y="10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8" h="172">
                    <a:moveTo>
                      <a:pt x="0" y="0"/>
                    </a:moveTo>
                    <a:lnTo>
                      <a:pt x="0" y="0"/>
                    </a:lnTo>
                    <a:lnTo>
                      <a:pt x="12" y="10"/>
                    </a:lnTo>
                    <a:lnTo>
                      <a:pt x="22" y="20"/>
                    </a:lnTo>
                    <a:lnTo>
                      <a:pt x="30" y="32"/>
                    </a:lnTo>
                    <a:lnTo>
                      <a:pt x="38" y="46"/>
                    </a:lnTo>
                    <a:lnTo>
                      <a:pt x="44" y="60"/>
                    </a:lnTo>
                    <a:lnTo>
                      <a:pt x="50" y="76"/>
                    </a:lnTo>
                    <a:lnTo>
                      <a:pt x="56" y="112"/>
                    </a:lnTo>
                    <a:lnTo>
                      <a:pt x="56" y="112"/>
                    </a:lnTo>
                    <a:lnTo>
                      <a:pt x="58" y="122"/>
                    </a:lnTo>
                    <a:lnTo>
                      <a:pt x="54" y="132"/>
                    </a:lnTo>
                    <a:lnTo>
                      <a:pt x="50" y="142"/>
                    </a:lnTo>
                    <a:lnTo>
                      <a:pt x="44" y="152"/>
                    </a:lnTo>
                    <a:lnTo>
                      <a:pt x="30" y="166"/>
                    </a:lnTo>
                    <a:lnTo>
                      <a:pt x="24" y="172"/>
                    </a:lnTo>
                    <a:lnTo>
                      <a:pt x="24" y="172"/>
                    </a:lnTo>
                    <a:lnTo>
                      <a:pt x="30" y="164"/>
                    </a:lnTo>
                    <a:lnTo>
                      <a:pt x="36" y="156"/>
                    </a:lnTo>
                    <a:lnTo>
                      <a:pt x="40" y="148"/>
                    </a:lnTo>
                    <a:lnTo>
                      <a:pt x="44" y="138"/>
                    </a:lnTo>
                    <a:lnTo>
                      <a:pt x="46" y="128"/>
                    </a:lnTo>
                    <a:lnTo>
                      <a:pt x="46" y="116"/>
                    </a:lnTo>
                    <a:lnTo>
                      <a:pt x="44" y="104"/>
                    </a:lnTo>
                    <a:lnTo>
                      <a:pt x="42" y="90"/>
                    </a:lnTo>
                    <a:lnTo>
                      <a:pt x="42" y="90"/>
                    </a:lnTo>
                    <a:lnTo>
                      <a:pt x="32" y="60"/>
                    </a:lnTo>
                    <a:lnTo>
                      <a:pt x="20" y="32"/>
                    </a:lnTo>
                    <a:lnTo>
                      <a:pt x="10" y="10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D3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03" name="Freeform 23"/>
              <p:cNvSpPr>
                <a:spLocks/>
              </p:cNvSpPr>
              <p:nvPr/>
            </p:nvSpPr>
            <p:spPr bwMode="auto">
              <a:xfrm>
                <a:off x="4466" y="2698"/>
                <a:ext cx="254" cy="266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244" y="266"/>
                  </a:cxn>
                  <a:cxn ang="0">
                    <a:pos x="244" y="266"/>
                  </a:cxn>
                  <a:cxn ang="0">
                    <a:pos x="248" y="238"/>
                  </a:cxn>
                  <a:cxn ang="0">
                    <a:pos x="252" y="208"/>
                  </a:cxn>
                  <a:cxn ang="0">
                    <a:pos x="254" y="168"/>
                  </a:cxn>
                  <a:cxn ang="0">
                    <a:pos x="254" y="126"/>
                  </a:cxn>
                  <a:cxn ang="0">
                    <a:pos x="252" y="82"/>
                  </a:cxn>
                  <a:cxn ang="0">
                    <a:pos x="250" y="60"/>
                  </a:cxn>
                  <a:cxn ang="0">
                    <a:pos x="246" y="38"/>
                  </a:cxn>
                  <a:cxn ang="0">
                    <a:pos x="242" y="18"/>
                  </a:cxn>
                  <a:cxn ang="0">
                    <a:pos x="236" y="0"/>
                  </a:cxn>
                  <a:cxn ang="0">
                    <a:pos x="236" y="0"/>
                  </a:cxn>
                  <a:cxn ang="0">
                    <a:pos x="242" y="40"/>
                  </a:cxn>
                  <a:cxn ang="0">
                    <a:pos x="246" y="92"/>
                  </a:cxn>
                  <a:cxn ang="0">
                    <a:pos x="248" y="120"/>
                  </a:cxn>
                  <a:cxn ang="0">
                    <a:pos x="246" y="148"/>
                  </a:cxn>
                  <a:cxn ang="0">
                    <a:pos x="244" y="174"/>
                  </a:cxn>
                  <a:cxn ang="0">
                    <a:pos x="236" y="198"/>
                  </a:cxn>
                  <a:cxn ang="0">
                    <a:pos x="236" y="198"/>
                  </a:cxn>
                  <a:cxn ang="0">
                    <a:pos x="228" y="216"/>
                  </a:cxn>
                  <a:cxn ang="0">
                    <a:pos x="220" y="230"/>
                  </a:cxn>
                  <a:cxn ang="0">
                    <a:pos x="210" y="240"/>
                  </a:cxn>
                  <a:cxn ang="0">
                    <a:pos x="200" y="244"/>
                  </a:cxn>
                  <a:cxn ang="0">
                    <a:pos x="190" y="248"/>
                  </a:cxn>
                  <a:cxn ang="0">
                    <a:pos x="178" y="248"/>
                  </a:cxn>
                  <a:cxn ang="0">
                    <a:pos x="148" y="246"/>
                  </a:cxn>
                  <a:cxn ang="0">
                    <a:pos x="148" y="246"/>
                  </a:cxn>
                  <a:cxn ang="0">
                    <a:pos x="106" y="242"/>
                  </a:cxn>
                  <a:cxn ang="0">
                    <a:pos x="58" y="236"/>
                  </a:cxn>
                  <a:cxn ang="0">
                    <a:pos x="0" y="228"/>
                  </a:cxn>
                  <a:cxn ang="0">
                    <a:pos x="0" y="228"/>
                  </a:cxn>
                </a:cxnLst>
                <a:rect l="0" t="0" r="r" b="b"/>
                <a:pathLst>
                  <a:path w="254" h="266">
                    <a:moveTo>
                      <a:pt x="0" y="228"/>
                    </a:moveTo>
                    <a:lnTo>
                      <a:pt x="244" y="266"/>
                    </a:lnTo>
                    <a:lnTo>
                      <a:pt x="244" y="266"/>
                    </a:lnTo>
                    <a:lnTo>
                      <a:pt x="248" y="238"/>
                    </a:lnTo>
                    <a:lnTo>
                      <a:pt x="252" y="208"/>
                    </a:lnTo>
                    <a:lnTo>
                      <a:pt x="254" y="168"/>
                    </a:lnTo>
                    <a:lnTo>
                      <a:pt x="254" y="126"/>
                    </a:lnTo>
                    <a:lnTo>
                      <a:pt x="252" y="82"/>
                    </a:lnTo>
                    <a:lnTo>
                      <a:pt x="250" y="60"/>
                    </a:lnTo>
                    <a:lnTo>
                      <a:pt x="246" y="38"/>
                    </a:lnTo>
                    <a:lnTo>
                      <a:pt x="242" y="18"/>
                    </a:lnTo>
                    <a:lnTo>
                      <a:pt x="236" y="0"/>
                    </a:lnTo>
                    <a:lnTo>
                      <a:pt x="236" y="0"/>
                    </a:lnTo>
                    <a:lnTo>
                      <a:pt x="242" y="40"/>
                    </a:lnTo>
                    <a:lnTo>
                      <a:pt x="246" y="92"/>
                    </a:lnTo>
                    <a:lnTo>
                      <a:pt x="248" y="120"/>
                    </a:lnTo>
                    <a:lnTo>
                      <a:pt x="246" y="148"/>
                    </a:lnTo>
                    <a:lnTo>
                      <a:pt x="244" y="174"/>
                    </a:lnTo>
                    <a:lnTo>
                      <a:pt x="236" y="198"/>
                    </a:lnTo>
                    <a:lnTo>
                      <a:pt x="236" y="198"/>
                    </a:lnTo>
                    <a:lnTo>
                      <a:pt x="228" y="216"/>
                    </a:lnTo>
                    <a:lnTo>
                      <a:pt x="220" y="230"/>
                    </a:lnTo>
                    <a:lnTo>
                      <a:pt x="210" y="240"/>
                    </a:lnTo>
                    <a:lnTo>
                      <a:pt x="200" y="244"/>
                    </a:lnTo>
                    <a:lnTo>
                      <a:pt x="190" y="248"/>
                    </a:lnTo>
                    <a:lnTo>
                      <a:pt x="178" y="248"/>
                    </a:lnTo>
                    <a:lnTo>
                      <a:pt x="148" y="246"/>
                    </a:lnTo>
                    <a:lnTo>
                      <a:pt x="148" y="246"/>
                    </a:lnTo>
                    <a:lnTo>
                      <a:pt x="106" y="242"/>
                    </a:lnTo>
                    <a:lnTo>
                      <a:pt x="58" y="236"/>
                    </a:lnTo>
                    <a:lnTo>
                      <a:pt x="0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3D3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04" name="Freeform 24"/>
              <p:cNvSpPr>
                <a:spLocks/>
              </p:cNvSpPr>
              <p:nvPr/>
            </p:nvSpPr>
            <p:spPr bwMode="auto">
              <a:xfrm>
                <a:off x="3904" y="2736"/>
                <a:ext cx="110" cy="104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10" y="12"/>
                  </a:cxn>
                  <a:cxn ang="0">
                    <a:pos x="20" y="10"/>
                  </a:cxn>
                  <a:cxn ang="0">
                    <a:pos x="30" y="14"/>
                  </a:cxn>
                  <a:cxn ang="0">
                    <a:pos x="42" y="22"/>
                  </a:cxn>
                  <a:cxn ang="0">
                    <a:pos x="52" y="34"/>
                  </a:cxn>
                  <a:cxn ang="0">
                    <a:pos x="60" y="50"/>
                  </a:cxn>
                  <a:cxn ang="0">
                    <a:pos x="64" y="70"/>
                  </a:cxn>
                  <a:cxn ang="0">
                    <a:pos x="66" y="94"/>
                  </a:cxn>
                  <a:cxn ang="0">
                    <a:pos x="66" y="94"/>
                  </a:cxn>
                  <a:cxn ang="0">
                    <a:pos x="68" y="96"/>
                  </a:cxn>
                  <a:cxn ang="0">
                    <a:pos x="72" y="98"/>
                  </a:cxn>
                  <a:cxn ang="0">
                    <a:pos x="88" y="100"/>
                  </a:cxn>
                  <a:cxn ang="0">
                    <a:pos x="110" y="104"/>
                  </a:cxn>
                  <a:cxn ang="0">
                    <a:pos x="110" y="104"/>
                  </a:cxn>
                  <a:cxn ang="0">
                    <a:pos x="102" y="100"/>
                  </a:cxn>
                  <a:cxn ang="0">
                    <a:pos x="96" y="96"/>
                  </a:cxn>
                  <a:cxn ang="0">
                    <a:pos x="92" y="92"/>
                  </a:cxn>
                  <a:cxn ang="0">
                    <a:pos x="90" y="86"/>
                  </a:cxn>
                  <a:cxn ang="0">
                    <a:pos x="84" y="70"/>
                  </a:cxn>
                  <a:cxn ang="0">
                    <a:pos x="78" y="44"/>
                  </a:cxn>
                  <a:cxn ang="0">
                    <a:pos x="78" y="44"/>
                  </a:cxn>
                  <a:cxn ang="0">
                    <a:pos x="72" y="30"/>
                  </a:cxn>
                  <a:cxn ang="0">
                    <a:pos x="64" y="18"/>
                  </a:cxn>
                  <a:cxn ang="0">
                    <a:pos x="54" y="10"/>
                  </a:cxn>
                  <a:cxn ang="0">
                    <a:pos x="44" y="4"/>
                  </a:cxn>
                  <a:cxn ang="0">
                    <a:pos x="34" y="0"/>
                  </a:cxn>
                  <a:cxn ang="0">
                    <a:pos x="22" y="2"/>
                  </a:cxn>
                  <a:cxn ang="0">
                    <a:pos x="10" y="6"/>
                  </a:cxn>
                  <a:cxn ang="0">
                    <a:pos x="0" y="16"/>
                  </a:cxn>
                  <a:cxn ang="0">
                    <a:pos x="0" y="16"/>
                  </a:cxn>
                </a:cxnLst>
                <a:rect l="0" t="0" r="r" b="b"/>
                <a:pathLst>
                  <a:path w="110" h="104">
                    <a:moveTo>
                      <a:pt x="0" y="16"/>
                    </a:moveTo>
                    <a:lnTo>
                      <a:pt x="0" y="16"/>
                    </a:lnTo>
                    <a:lnTo>
                      <a:pt x="10" y="12"/>
                    </a:lnTo>
                    <a:lnTo>
                      <a:pt x="20" y="10"/>
                    </a:lnTo>
                    <a:lnTo>
                      <a:pt x="30" y="14"/>
                    </a:lnTo>
                    <a:lnTo>
                      <a:pt x="42" y="22"/>
                    </a:lnTo>
                    <a:lnTo>
                      <a:pt x="52" y="34"/>
                    </a:lnTo>
                    <a:lnTo>
                      <a:pt x="60" y="50"/>
                    </a:lnTo>
                    <a:lnTo>
                      <a:pt x="64" y="70"/>
                    </a:lnTo>
                    <a:lnTo>
                      <a:pt x="66" y="94"/>
                    </a:lnTo>
                    <a:lnTo>
                      <a:pt x="66" y="94"/>
                    </a:lnTo>
                    <a:lnTo>
                      <a:pt x="68" y="96"/>
                    </a:lnTo>
                    <a:lnTo>
                      <a:pt x="72" y="98"/>
                    </a:lnTo>
                    <a:lnTo>
                      <a:pt x="88" y="100"/>
                    </a:lnTo>
                    <a:lnTo>
                      <a:pt x="110" y="104"/>
                    </a:lnTo>
                    <a:lnTo>
                      <a:pt x="110" y="104"/>
                    </a:lnTo>
                    <a:lnTo>
                      <a:pt x="102" y="100"/>
                    </a:lnTo>
                    <a:lnTo>
                      <a:pt x="96" y="96"/>
                    </a:lnTo>
                    <a:lnTo>
                      <a:pt x="92" y="92"/>
                    </a:lnTo>
                    <a:lnTo>
                      <a:pt x="90" y="86"/>
                    </a:lnTo>
                    <a:lnTo>
                      <a:pt x="84" y="70"/>
                    </a:lnTo>
                    <a:lnTo>
                      <a:pt x="78" y="44"/>
                    </a:lnTo>
                    <a:lnTo>
                      <a:pt x="78" y="44"/>
                    </a:lnTo>
                    <a:lnTo>
                      <a:pt x="72" y="30"/>
                    </a:lnTo>
                    <a:lnTo>
                      <a:pt x="64" y="18"/>
                    </a:lnTo>
                    <a:lnTo>
                      <a:pt x="54" y="10"/>
                    </a:lnTo>
                    <a:lnTo>
                      <a:pt x="44" y="4"/>
                    </a:lnTo>
                    <a:lnTo>
                      <a:pt x="34" y="0"/>
                    </a:lnTo>
                    <a:lnTo>
                      <a:pt x="22" y="2"/>
                    </a:lnTo>
                    <a:lnTo>
                      <a:pt x="10" y="6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3D3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05" name="Freeform 25"/>
              <p:cNvSpPr>
                <a:spLocks/>
              </p:cNvSpPr>
              <p:nvPr/>
            </p:nvSpPr>
            <p:spPr bwMode="auto">
              <a:xfrm>
                <a:off x="4066" y="2632"/>
                <a:ext cx="26" cy="28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0" y="26"/>
                  </a:cxn>
                  <a:cxn ang="0">
                    <a:pos x="4" y="28"/>
                  </a:cxn>
                  <a:cxn ang="0">
                    <a:pos x="4" y="28"/>
                  </a:cxn>
                  <a:cxn ang="0">
                    <a:pos x="8" y="26"/>
                  </a:cxn>
                  <a:cxn ang="0">
                    <a:pos x="14" y="20"/>
                  </a:cxn>
                  <a:cxn ang="0">
                    <a:pos x="26" y="8"/>
                  </a:cxn>
                  <a:cxn ang="0">
                    <a:pos x="26" y="8"/>
                  </a:cxn>
                  <a:cxn ang="0">
                    <a:pos x="22" y="2"/>
                  </a:cxn>
                  <a:cxn ang="0">
                    <a:pos x="20" y="0"/>
                  </a:cxn>
                  <a:cxn ang="0">
                    <a:pos x="16" y="2"/>
                  </a:cxn>
                  <a:cxn ang="0">
                    <a:pos x="12" y="6"/>
                  </a:cxn>
                  <a:cxn ang="0">
                    <a:pos x="4" y="26"/>
                  </a:cxn>
                  <a:cxn ang="0">
                    <a:pos x="0" y="24"/>
                  </a:cxn>
                </a:cxnLst>
                <a:rect l="0" t="0" r="r" b="b"/>
                <a:pathLst>
                  <a:path w="26" h="28">
                    <a:moveTo>
                      <a:pt x="0" y="24"/>
                    </a:moveTo>
                    <a:lnTo>
                      <a:pt x="0" y="24"/>
                    </a:lnTo>
                    <a:lnTo>
                      <a:pt x="0" y="2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8" y="26"/>
                    </a:lnTo>
                    <a:lnTo>
                      <a:pt x="14" y="20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12" y="6"/>
                    </a:lnTo>
                    <a:lnTo>
                      <a:pt x="4" y="2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3D3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06" name="Freeform 26"/>
              <p:cNvSpPr>
                <a:spLocks/>
              </p:cNvSpPr>
              <p:nvPr/>
            </p:nvSpPr>
            <p:spPr bwMode="auto">
              <a:xfrm>
                <a:off x="4066" y="2632"/>
                <a:ext cx="26" cy="28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0" y="26"/>
                  </a:cxn>
                  <a:cxn ang="0">
                    <a:pos x="4" y="28"/>
                  </a:cxn>
                  <a:cxn ang="0">
                    <a:pos x="4" y="28"/>
                  </a:cxn>
                  <a:cxn ang="0">
                    <a:pos x="8" y="26"/>
                  </a:cxn>
                  <a:cxn ang="0">
                    <a:pos x="14" y="20"/>
                  </a:cxn>
                  <a:cxn ang="0">
                    <a:pos x="26" y="8"/>
                  </a:cxn>
                  <a:cxn ang="0">
                    <a:pos x="26" y="8"/>
                  </a:cxn>
                  <a:cxn ang="0">
                    <a:pos x="22" y="2"/>
                  </a:cxn>
                  <a:cxn ang="0">
                    <a:pos x="20" y="0"/>
                  </a:cxn>
                  <a:cxn ang="0">
                    <a:pos x="16" y="2"/>
                  </a:cxn>
                  <a:cxn ang="0">
                    <a:pos x="12" y="6"/>
                  </a:cxn>
                  <a:cxn ang="0">
                    <a:pos x="4" y="26"/>
                  </a:cxn>
                </a:cxnLst>
                <a:rect l="0" t="0" r="r" b="b"/>
                <a:pathLst>
                  <a:path w="26" h="28">
                    <a:moveTo>
                      <a:pt x="0" y="24"/>
                    </a:moveTo>
                    <a:lnTo>
                      <a:pt x="0" y="24"/>
                    </a:lnTo>
                    <a:lnTo>
                      <a:pt x="0" y="2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8" y="26"/>
                    </a:lnTo>
                    <a:lnTo>
                      <a:pt x="14" y="20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12" y="6"/>
                    </a:lnTo>
                    <a:lnTo>
                      <a:pt x="4" y="26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07" name="Freeform 27"/>
              <p:cNvSpPr>
                <a:spLocks/>
              </p:cNvSpPr>
              <p:nvPr/>
            </p:nvSpPr>
            <p:spPr bwMode="auto">
              <a:xfrm>
                <a:off x="4134" y="2648"/>
                <a:ext cx="32" cy="36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8"/>
                  </a:cxn>
                  <a:cxn ang="0">
                    <a:pos x="4" y="20"/>
                  </a:cxn>
                  <a:cxn ang="0">
                    <a:pos x="8" y="24"/>
                  </a:cxn>
                  <a:cxn ang="0">
                    <a:pos x="14" y="30"/>
                  </a:cxn>
                  <a:cxn ang="0">
                    <a:pos x="18" y="34"/>
                  </a:cxn>
                  <a:cxn ang="0">
                    <a:pos x="20" y="36"/>
                  </a:cxn>
                  <a:cxn ang="0">
                    <a:pos x="24" y="36"/>
                  </a:cxn>
                  <a:cxn ang="0">
                    <a:pos x="28" y="34"/>
                  </a:cxn>
                  <a:cxn ang="0">
                    <a:pos x="28" y="34"/>
                  </a:cxn>
                  <a:cxn ang="0">
                    <a:pos x="32" y="30"/>
                  </a:cxn>
                  <a:cxn ang="0">
                    <a:pos x="32" y="26"/>
                  </a:cxn>
                  <a:cxn ang="0">
                    <a:pos x="32" y="22"/>
                  </a:cxn>
                  <a:cxn ang="0">
                    <a:pos x="28" y="18"/>
                  </a:cxn>
                  <a:cxn ang="0">
                    <a:pos x="22" y="8"/>
                  </a:cxn>
                  <a:cxn ang="0">
                    <a:pos x="20" y="4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8" y="6"/>
                  </a:cxn>
                  <a:cxn ang="0">
                    <a:pos x="18" y="10"/>
                  </a:cxn>
                  <a:cxn ang="0">
                    <a:pos x="18" y="14"/>
                  </a:cxn>
                  <a:cxn ang="0">
                    <a:pos x="16" y="20"/>
                  </a:cxn>
                  <a:cxn ang="0">
                    <a:pos x="0" y="18"/>
                  </a:cxn>
                </a:cxnLst>
                <a:rect l="0" t="0" r="r" b="b"/>
                <a:pathLst>
                  <a:path w="32" h="36">
                    <a:moveTo>
                      <a:pt x="0" y="18"/>
                    </a:moveTo>
                    <a:lnTo>
                      <a:pt x="0" y="18"/>
                    </a:lnTo>
                    <a:lnTo>
                      <a:pt x="4" y="20"/>
                    </a:lnTo>
                    <a:lnTo>
                      <a:pt x="8" y="24"/>
                    </a:lnTo>
                    <a:lnTo>
                      <a:pt x="14" y="30"/>
                    </a:lnTo>
                    <a:lnTo>
                      <a:pt x="18" y="34"/>
                    </a:lnTo>
                    <a:lnTo>
                      <a:pt x="20" y="36"/>
                    </a:lnTo>
                    <a:lnTo>
                      <a:pt x="24" y="36"/>
                    </a:lnTo>
                    <a:lnTo>
                      <a:pt x="28" y="34"/>
                    </a:lnTo>
                    <a:lnTo>
                      <a:pt x="28" y="34"/>
                    </a:lnTo>
                    <a:lnTo>
                      <a:pt x="32" y="30"/>
                    </a:lnTo>
                    <a:lnTo>
                      <a:pt x="32" y="26"/>
                    </a:lnTo>
                    <a:lnTo>
                      <a:pt x="32" y="22"/>
                    </a:lnTo>
                    <a:lnTo>
                      <a:pt x="28" y="18"/>
                    </a:lnTo>
                    <a:lnTo>
                      <a:pt x="22" y="8"/>
                    </a:lnTo>
                    <a:lnTo>
                      <a:pt x="20" y="4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8" y="6"/>
                    </a:lnTo>
                    <a:lnTo>
                      <a:pt x="18" y="10"/>
                    </a:lnTo>
                    <a:lnTo>
                      <a:pt x="18" y="14"/>
                    </a:lnTo>
                    <a:lnTo>
                      <a:pt x="16" y="2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3D3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08" name="Freeform 28"/>
              <p:cNvSpPr>
                <a:spLocks/>
              </p:cNvSpPr>
              <p:nvPr/>
            </p:nvSpPr>
            <p:spPr bwMode="auto">
              <a:xfrm>
                <a:off x="4134" y="2648"/>
                <a:ext cx="32" cy="36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8"/>
                  </a:cxn>
                  <a:cxn ang="0">
                    <a:pos x="4" y="20"/>
                  </a:cxn>
                  <a:cxn ang="0">
                    <a:pos x="8" y="24"/>
                  </a:cxn>
                  <a:cxn ang="0">
                    <a:pos x="14" y="30"/>
                  </a:cxn>
                  <a:cxn ang="0">
                    <a:pos x="18" y="34"/>
                  </a:cxn>
                  <a:cxn ang="0">
                    <a:pos x="20" y="36"/>
                  </a:cxn>
                  <a:cxn ang="0">
                    <a:pos x="24" y="36"/>
                  </a:cxn>
                  <a:cxn ang="0">
                    <a:pos x="28" y="34"/>
                  </a:cxn>
                  <a:cxn ang="0">
                    <a:pos x="28" y="34"/>
                  </a:cxn>
                  <a:cxn ang="0">
                    <a:pos x="32" y="30"/>
                  </a:cxn>
                  <a:cxn ang="0">
                    <a:pos x="32" y="26"/>
                  </a:cxn>
                  <a:cxn ang="0">
                    <a:pos x="32" y="22"/>
                  </a:cxn>
                  <a:cxn ang="0">
                    <a:pos x="28" y="18"/>
                  </a:cxn>
                  <a:cxn ang="0">
                    <a:pos x="22" y="8"/>
                  </a:cxn>
                  <a:cxn ang="0">
                    <a:pos x="20" y="4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8" y="6"/>
                  </a:cxn>
                  <a:cxn ang="0">
                    <a:pos x="18" y="10"/>
                  </a:cxn>
                  <a:cxn ang="0">
                    <a:pos x="18" y="14"/>
                  </a:cxn>
                  <a:cxn ang="0">
                    <a:pos x="16" y="20"/>
                  </a:cxn>
                </a:cxnLst>
                <a:rect l="0" t="0" r="r" b="b"/>
                <a:pathLst>
                  <a:path w="32" h="36">
                    <a:moveTo>
                      <a:pt x="0" y="18"/>
                    </a:moveTo>
                    <a:lnTo>
                      <a:pt x="0" y="18"/>
                    </a:lnTo>
                    <a:lnTo>
                      <a:pt x="4" y="20"/>
                    </a:lnTo>
                    <a:lnTo>
                      <a:pt x="8" y="24"/>
                    </a:lnTo>
                    <a:lnTo>
                      <a:pt x="14" y="30"/>
                    </a:lnTo>
                    <a:lnTo>
                      <a:pt x="18" y="34"/>
                    </a:lnTo>
                    <a:lnTo>
                      <a:pt x="20" y="36"/>
                    </a:lnTo>
                    <a:lnTo>
                      <a:pt x="24" y="36"/>
                    </a:lnTo>
                    <a:lnTo>
                      <a:pt x="28" y="34"/>
                    </a:lnTo>
                    <a:lnTo>
                      <a:pt x="28" y="34"/>
                    </a:lnTo>
                    <a:lnTo>
                      <a:pt x="32" y="30"/>
                    </a:lnTo>
                    <a:lnTo>
                      <a:pt x="32" y="26"/>
                    </a:lnTo>
                    <a:lnTo>
                      <a:pt x="32" y="22"/>
                    </a:lnTo>
                    <a:lnTo>
                      <a:pt x="28" y="18"/>
                    </a:lnTo>
                    <a:lnTo>
                      <a:pt x="22" y="8"/>
                    </a:lnTo>
                    <a:lnTo>
                      <a:pt x="20" y="4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8" y="6"/>
                    </a:lnTo>
                    <a:lnTo>
                      <a:pt x="18" y="10"/>
                    </a:lnTo>
                    <a:lnTo>
                      <a:pt x="18" y="14"/>
                    </a:lnTo>
                    <a:lnTo>
                      <a:pt x="16" y="2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09" name="Freeform 29"/>
              <p:cNvSpPr>
                <a:spLocks/>
              </p:cNvSpPr>
              <p:nvPr/>
            </p:nvSpPr>
            <p:spPr bwMode="auto">
              <a:xfrm>
                <a:off x="4158" y="2530"/>
                <a:ext cx="36" cy="1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6"/>
                  </a:cxn>
                  <a:cxn ang="0">
                    <a:pos x="14" y="12"/>
                  </a:cxn>
                  <a:cxn ang="0">
                    <a:pos x="14" y="12"/>
                  </a:cxn>
                  <a:cxn ang="0">
                    <a:pos x="18" y="8"/>
                  </a:cxn>
                  <a:cxn ang="0">
                    <a:pos x="24" y="2"/>
                  </a:cxn>
                  <a:cxn ang="0">
                    <a:pos x="24" y="2"/>
                  </a:cxn>
                  <a:cxn ang="0">
                    <a:pos x="30" y="0"/>
                  </a:cxn>
                  <a:cxn ang="0">
                    <a:pos x="36" y="0"/>
                  </a:cxn>
                  <a:cxn ang="0">
                    <a:pos x="0" y="6"/>
                  </a:cxn>
                </a:cxnLst>
                <a:rect l="0" t="0" r="r" b="b"/>
                <a:pathLst>
                  <a:path w="36" h="16">
                    <a:moveTo>
                      <a:pt x="0" y="6"/>
                    </a:moveTo>
                    <a:lnTo>
                      <a:pt x="0" y="6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8" y="8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3D3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10" name="Freeform 30"/>
              <p:cNvSpPr>
                <a:spLocks/>
              </p:cNvSpPr>
              <p:nvPr/>
            </p:nvSpPr>
            <p:spPr bwMode="auto">
              <a:xfrm>
                <a:off x="4158" y="2530"/>
                <a:ext cx="36" cy="1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6"/>
                  </a:cxn>
                  <a:cxn ang="0">
                    <a:pos x="14" y="12"/>
                  </a:cxn>
                  <a:cxn ang="0">
                    <a:pos x="14" y="12"/>
                  </a:cxn>
                  <a:cxn ang="0">
                    <a:pos x="18" y="8"/>
                  </a:cxn>
                  <a:cxn ang="0">
                    <a:pos x="24" y="2"/>
                  </a:cxn>
                  <a:cxn ang="0">
                    <a:pos x="24" y="2"/>
                  </a:cxn>
                  <a:cxn ang="0">
                    <a:pos x="30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16">
                    <a:moveTo>
                      <a:pt x="0" y="6"/>
                    </a:moveTo>
                    <a:lnTo>
                      <a:pt x="0" y="6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8" y="8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30" y="0"/>
                    </a:lnTo>
                    <a:lnTo>
                      <a:pt x="36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11" name="Freeform 31"/>
              <p:cNvSpPr>
                <a:spLocks/>
              </p:cNvSpPr>
              <p:nvPr/>
            </p:nvSpPr>
            <p:spPr bwMode="auto">
              <a:xfrm>
                <a:off x="4240" y="2334"/>
                <a:ext cx="52" cy="62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0" y="46"/>
                  </a:cxn>
                  <a:cxn ang="0">
                    <a:pos x="8" y="48"/>
                  </a:cxn>
                  <a:cxn ang="0">
                    <a:pos x="12" y="48"/>
                  </a:cxn>
                  <a:cxn ang="0">
                    <a:pos x="16" y="46"/>
                  </a:cxn>
                  <a:cxn ang="0">
                    <a:pos x="20" y="40"/>
                  </a:cxn>
                  <a:cxn ang="0">
                    <a:pos x="22" y="30"/>
                  </a:cxn>
                  <a:cxn ang="0">
                    <a:pos x="26" y="12"/>
                  </a:cxn>
                  <a:cxn ang="0">
                    <a:pos x="28" y="4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40" y="4"/>
                  </a:cxn>
                  <a:cxn ang="0">
                    <a:pos x="46" y="6"/>
                  </a:cxn>
                  <a:cxn ang="0">
                    <a:pos x="52" y="6"/>
                  </a:cxn>
                  <a:cxn ang="0">
                    <a:pos x="52" y="6"/>
                  </a:cxn>
                  <a:cxn ang="0">
                    <a:pos x="46" y="14"/>
                  </a:cxn>
                  <a:cxn ang="0">
                    <a:pos x="42" y="20"/>
                  </a:cxn>
                  <a:cxn ang="0">
                    <a:pos x="36" y="34"/>
                  </a:cxn>
                  <a:cxn ang="0">
                    <a:pos x="36" y="34"/>
                  </a:cxn>
                  <a:cxn ang="0">
                    <a:pos x="30" y="42"/>
                  </a:cxn>
                  <a:cxn ang="0">
                    <a:pos x="24" y="48"/>
                  </a:cxn>
                  <a:cxn ang="0">
                    <a:pos x="16" y="54"/>
                  </a:cxn>
                  <a:cxn ang="0">
                    <a:pos x="10" y="62"/>
                  </a:cxn>
                  <a:cxn ang="0">
                    <a:pos x="0" y="46"/>
                  </a:cxn>
                </a:cxnLst>
                <a:rect l="0" t="0" r="r" b="b"/>
                <a:pathLst>
                  <a:path w="52" h="62">
                    <a:moveTo>
                      <a:pt x="0" y="46"/>
                    </a:moveTo>
                    <a:lnTo>
                      <a:pt x="0" y="46"/>
                    </a:lnTo>
                    <a:lnTo>
                      <a:pt x="8" y="48"/>
                    </a:lnTo>
                    <a:lnTo>
                      <a:pt x="12" y="48"/>
                    </a:lnTo>
                    <a:lnTo>
                      <a:pt x="16" y="46"/>
                    </a:lnTo>
                    <a:lnTo>
                      <a:pt x="20" y="40"/>
                    </a:lnTo>
                    <a:lnTo>
                      <a:pt x="22" y="30"/>
                    </a:lnTo>
                    <a:lnTo>
                      <a:pt x="26" y="12"/>
                    </a:lnTo>
                    <a:lnTo>
                      <a:pt x="28" y="4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46" y="14"/>
                    </a:lnTo>
                    <a:lnTo>
                      <a:pt x="42" y="20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30" y="42"/>
                    </a:lnTo>
                    <a:lnTo>
                      <a:pt x="24" y="48"/>
                    </a:lnTo>
                    <a:lnTo>
                      <a:pt x="16" y="54"/>
                    </a:lnTo>
                    <a:lnTo>
                      <a:pt x="10" y="6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F3D3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12" name="Freeform 32"/>
              <p:cNvSpPr>
                <a:spLocks/>
              </p:cNvSpPr>
              <p:nvPr/>
            </p:nvSpPr>
            <p:spPr bwMode="auto">
              <a:xfrm>
                <a:off x="4240" y="2334"/>
                <a:ext cx="52" cy="62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0" y="46"/>
                  </a:cxn>
                  <a:cxn ang="0">
                    <a:pos x="8" y="48"/>
                  </a:cxn>
                  <a:cxn ang="0">
                    <a:pos x="12" y="48"/>
                  </a:cxn>
                  <a:cxn ang="0">
                    <a:pos x="16" y="46"/>
                  </a:cxn>
                  <a:cxn ang="0">
                    <a:pos x="20" y="40"/>
                  </a:cxn>
                  <a:cxn ang="0">
                    <a:pos x="22" y="30"/>
                  </a:cxn>
                  <a:cxn ang="0">
                    <a:pos x="26" y="12"/>
                  </a:cxn>
                  <a:cxn ang="0">
                    <a:pos x="28" y="4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40" y="4"/>
                  </a:cxn>
                  <a:cxn ang="0">
                    <a:pos x="46" y="6"/>
                  </a:cxn>
                  <a:cxn ang="0">
                    <a:pos x="52" y="6"/>
                  </a:cxn>
                  <a:cxn ang="0">
                    <a:pos x="52" y="6"/>
                  </a:cxn>
                  <a:cxn ang="0">
                    <a:pos x="46" y="14"/>
                  </a:cxn>
                  <a:cxn ang="0">
                    <a:pos x="42" y="20"/>
                  </a:cxn>
                  <a:cxn ang="0">
                    <a:pos x="36" y="34"/>
                  </a:cxn>
                  <a:cxn ang="0">
                    <a:pos x="36" y="34"/>
                  </a:cxn>
                  <a:cxn ang="0">
                    <a:pos x="30" y="42"/>
                  </a:cxn>
                  <a:cxn ang="0">
                    <a:pos x="24" y="48"/>
                  </a:cxn>
                  <a:cxn ang="0">
                    <a:pos x="16" y="54"/>
                  </a:cxn>
                  <a:cxn ang="0">
                    <a:pos x="10" y="62"/>
                  </a:cxn>
                </a:cxnLst>
                <a:rect l="0" t="0" r="r" b="b"/>
                <a:pathLst>
                  <a:path w="52" h="62">
                    <a:moveTo>
                      <a:pt x="0" y="46"/>
                    </a:moveTo>
                    <a:lnTo>
                      <a:pt x="0" y="46"/>
                    </a:lnTo>
                    <a:lnTo>
                      <a:pt x="8" y="48"/>
                    </a:lnTo>
                    <a:lnTo>
                      <a:pt x="12" y="48"/>
                    </a:lnTo>
                    <a:lnTo>
                      <a:pt x="16" y="46"/>
                    </a:lnTo>
                    <a:lnTo>
                      <a:pt x="20" y="40"/>
                    </a:lnTo>
                    <a:lnTo>
                      <a:pt x="22" y="30"/>
                    </a:lnTo>
                    <a:lnTo>
                      <a:pt x="26" y="12"/>
                    </a:lnTo>
                    <a:lnTo>
                      <a:pt x="28" y="4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46" y="14"/>
                    </a:lnTo>
                    <a:lnTo>
                      <a:pt x="42" y="20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30" y="42"/>
                    </a:lnTo>
                    <a:lnTo>
                      <a:pt x="24" y="48"/>
                    </a:lnTo>
                    <a:lnTo>
                      <a:pt x="16" y="54"/>
                    </a:lnTo>
                    <a:lnTo>
                      <a:pt x="10" y="62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13" name="Freeform 33"/>
              <p:cNvSpPr>
                <a:spLocks/>
              </p:cNvSpPr>
              <p:nvPr/>
            </p:nvSpPr>
            <p:spPr bwMode="auto">
              <a:xfrm>
                <a:off x="4356" y="2218"/>
                <a:ext cx="82" cy="94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0" y="94"/>
                  </a:cxn>
                  <a:cxn ang="0">
                    <a:pos x="4" y="88"/>
                  </a:cxn>
                  <a:cxn ang="0">
                    <a:pos x="6" y="84"/>
                  </a:cxn>
                  <a:cxn ang="0">
                    <a:pos x="6" y="78"/>
                  </a:cxn>
                  <a:cxn ang="0">
                    <a:pos x="4" y="72"/>
                  </a:cxn>
                  <a:cxn ang="0">
                    <a:pos x="4" y="72"/>
                  </a:cxn>
                  <a:cxn ang="0">
                    <a:pos x="12" y="72"/>
                  </a:cxn>
                  <a:cxn ang="0">
                    <a:pos x="20" y="70"/>
                  </a:cxn>
                  <a:cxn ang="0">
                    <a:pos x="28" y="66"/>
                  </a:cxn>
                  <a:cxn ang="0">
                    <a:pos x="34" y="58"/>
                  </a:cxn>
                  <a:cxn ang="0">
                    <a:pos x="38" y="50"/>
                  </a:cxn>
                  <a:cxn ang="0">
                    <a:pos x="40" y="42"/>
                  </a:cxn>
                  <a:cxn ang="0">
                    <a:pos x="42" y="34"/>
                  </a:cxn>
                  <a:cxn ang="0">
                    <a:pos x="42" y="26"/>
                  </a:cxn>
                  <a:cxn ang="0">
                    <a:pos x="42" y="26"/>
                  </a:cxn>
                  <a:cxn ang="0">
                    <a:pos x="38" y="18"/>
                  </a:cxn>
                  <a:cxn ang="0">
                    <a:pos x="34" y="12"/>
                  </a:cxn>
                  <a:cxn ang="0">
                    <a:pos x="32" y="8"/>
                  </a:cxn>
                  <a:cxn ang="0">
                    <a:pos x="34" y="6"/>
                  </a:cxn>
                  <a:cxn ang="0">
                    <a:pos x="36" y="2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4" y="0"/>
                  </a:cxn>
                  <a:cxn ang="0">
                    <a:pos x="50" y="0"/>
                  </a:cxn>
                  <a:cxn ang="0">
                    <a:pos x="60" y="6"/>
                  </a:cxn>
                  <a:cxn ang="0">
                    <a:pos x="72" y="12"/>
                  </a:cxn>
                  <a:cxn ang="0">
                    <a:pos x="82" y="16"/>
                  </a:cxn>
                  <a:cxn ang="0">
                    <a:pos x="82" y="16"/>
                  </a:cxn>
                  <a:cxn ang="0">
                    <a:pos x="74" y="14"/>
                  </a:cxn>
                  <a:cxn ang="0">
                    <a:pos x="64" y="12"/>
                  </a:cxn>
                  <a:cxn ang="0">
                    <a:pos x="58" y="14"/>
                  </a:cxn>
                  <a:cxn ang="0">
                    <a:pos x="56" y="18"/>
                  </a:cxn>
                  <a:cxn ang="0">
                    <a:pos x="54" y="20"/>
                  </a:cxn>
                  <a:cxn ang="0">
                    <a:pos x="54" y="20"/>
                  </a:cxn>
                  <a:cxn ang="0">
                    <a:pos x="54" y="28"/>
                  </a:cxn>
                  <a:cxn ang="0">
                    <a:pos x="56" y="36"/>
                  </a:cxn>
                  <a:cxn ang="0">
                    <a:pos x="60" y="44"/>
                  </a:cxn>
                  <a:cxn ang="0">
                    <a:pos x="58" y="54"/>
                  </a:cxn>
                  <a:cxn ang="0">
                    <a:pos x="58" y="54"/>
                  </a:cxn>
                  <a:cxn ang="0">
                    <a:pos x="54" y="62"/>
                  </a:cxn>
                  <a:cxn ang="0">
                    <a:pos x="48" y="68"/>
                  </a:cxn>
                  <a:cxn ang="0">
                    <a:pos x="42" y="72"/>
                  </a:cxn>
                  <a:cxn ang="0">
                    <a:pos x="34" y="76"/>
                  </a:cxn>
                  <a:cxn ang="0">
                    <a:pos x="34" y="76"/>
                  </a:cxn>
                  <a:cxn ang="0">
                    <a:pos x="22" y="84"/>
                  </a:cxn>
                  <a:cxn ang="0">
                    <a:pos x="16" y="86"/>
                  </a:cxn>
                  <a:cxn ang="0">
                    <a:pos x="8" y="86"/>
                  </a:cxn>
                  <a:cxn ang="0">
                    <a:pos x="0" y="94"/>
                  </a:cxn>
                </a:cxnLst>
                <a:rect l="0" t="0" r="r" b="b"/>
                <a:pathLst>
                  <a:path w="82" h="94">
                    <a:moveTo>
                      <a:pt x="0" y="94"/>
                    </a:moveTo>
                    <a:lnTo>
                      <a:pt x="0" y="94"/>
                    </a:lnTo>
                    <a:lnTo>
                      <a:pt x="4" y="88"/>
                    </a:lnTo>
                    <a:lnTo>
                      <a:pt x="6" y="84"/>
                    </a:lnTo>
                    <a:lnTo>
                      <a:pt x="6" y="78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12" y="72"/>
                    </a:lnTo>
                    <a:lnTo>
                      <a:pt x="20" y="70"/>
                    </a:lnTo>
                    <a:lnTo>
                      <a:pt x="28" y="66"/>
                    </a:lnTo>
                    <a:lnTo>
                      <a:pt x="34" y="58"/>
                    </a:lnTo>
                    <a:lnTo>
                      <a:pt x="38" y="50"/>
                    </a:lnTo>
                    <a:lnTo>
                      <a:pt x="40" y="42"/>
                    </a:lnTo>
                    <a:lnTo>
                      <a:pt x="42" y="34"/>
                    </a:lnTo>
                    <a:lnTo>
                      <a:pt x="42" y="26"/>
                    </a:lnTo>
                    <a:lnTo>
                      <a:pt x="42" y="26"/>
                    </a:lnTo>
                    <a:lnTo>
                      <a:pt x="38" y="18"/>
                    </a:lnTo>
                    <a:lnTo>
                      <a:pt x="34" y="12"/>
                    </a:lnTo>
                    <a:lnTo>
                      <a:pt x="32" y="8"/>
                    </a:lnTo>
                    <a:lnTo>
                      <a:pt x="34" y="6"/>
                    </a:lnTo>
                    <a:lnTo>
                      <a:pt x="36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60" y="6"/>
                    </a:lnTo>
                    <a:lnTo>
                      <a:pt x="72" y="12"/>
                    </a:lnTo>
                    <a:lnTo>
                      <a:pt x="82" y="16"/>
                    </a:lnTo>
                    <a:lnTo>
                      <a:pt x="82" y="16"/>
                    </a:lnTo>
                    <a:lnTo>
                      <a:pt x="74" y="14"/>
                    </a:lnTo>
                    <a:lnTo>
                      <a:pt x="64" y="12"/>
                    </a:lnTo>
                    <a:lnTo>
                      <a:pt x="58" y="14"/>
                    </a:lnTo>
                    <a:lnTo>
                      <a:pt x="56" y="18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4" y="28"/>
                    </a:lnTo>
                    <a:lnTo>
                      <a:pt x="56" y="36"/>
                    </a:lnTo>
                    <a:lnTo>
                      <a:pt x="60" y="44"/>
                    </a:lnTo>
                    <a:lnTo>
                      <a:pt x="58" y="54"/>
                    </a:lnTo>
                    <a:lnTo>
                      <a:pt x="58" y="54"/>
                    </a:lnTo>
                    <a:lnTo>
                      <a:pt x="54" y="62"/>
                    </a:lnTo>
                    <a:lnTo>
                      <a:pt x="48" y="68"/>
                    </a:lnTo>
                    <a:lnTo>
                      <a:pt x="42" y="72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22" y="84"/>
                    </a:lnTo>
                    <a:lnTo>
                      <a:pt x="16" y="86"/>
                    </a:lnTo>
                    <a:lnTo>
                      <a:pt x="8" y="86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3D3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14" name="Freeform 34"/>
              <p:cNvSpPr>
                <a:spLocks/>
              </p:cNvSpPr>
              <p:nvPr/>
            </p:nvSpPr>
            <p:spPr bwMode="auto">
              <a:xfrm>
                <a:off x="4356" y="2218"/>
                <a:ext cx="82" cy="94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0" y="94"/>
                  </a:cxn>
                  <a:cxn ang="0">
                    <a:pos x="4" y="88"/>
                  </a:cxn>
                  <a:cxn ang="0">
                    <a:pos x="6" y="84"/>
                  </a:cxn>
                  <a:cxn ang="0">
                    <a:pos x="6" y="78"/>
                  </a:cxn>
                  <a:cxn ang="0">
                    <a:pos x="4" y="72"/>
                  </a:cxn>
                  <a:cxn ang="0">
                    <a:pos x="4" y="72"/>
                  </a:cxn>
                  <a:cxn ang="0">
                    <a:pos x="12" y="72"/>
                  </a:cxn>
                  <a:cxn ang="0">
                    <a:pos x="20" y="70"/>
                  </a:cxn>
                  <a:cxn ang="0">
                    <a:pos x="28" y="66"/>
                  </a:cxn>
                  <a:cxn ang="0">
                    <a:pos x="34" y="58"/>
                  </a:cxn>
                  <a:cxn ang="0">
                    <a:pos x="38" y="50"/>
                  </a:cxn>
                  <a:cxn ang="0">
                    <a:pos x="40" y="42"/>
                  </a:cxn>
                  <a:cxn ang="0">
                    <a:pos x="42" y="34"/>
                  </a:cxn>
                  <a:cxn ang="0">
                    <a:pos x="42" y="26"/>
                  </a:cxn>
                  <a:cxn ang="0">
                    <a:pos x="42" y="26"/>
                  </a:cxn>
                  <a:cxn ang="0">
                    <a:pos x="38" y="18"/>
                  </a:cxn>
                  <a:cxn ang="0">
                    <a:pos x="34" y="12"/>
                  </a:cxn>
                  <a:cxn ang="0">
                    <a:pos x="32" y="8"/>
                  </a:cxn>
                  <a:cxn ang="0">
                    <a:pos x="34" y="6"/>
                  </a:cxn>
                  <a:cxn ang="0">
                    <a:pos x="36" y="2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4" y="0"/>
                  </a:cxn>
                  <a:cxn ang="0">
                    <a:pos x="50" y="0"/>
                  </a:cxn>
                  <a:cxn ang="0">
                    <a:pos x="60" y="6"/>
                  </a:cxn>
                  <a:cxn ang="0">
                    <a:pos x="72" y="12"/>
                  </a:cxn>
                  <a:cxn ang="0">
                    <a:pos x="82" y="16"/>
                  </a:cxn>
                  <a:cxn ang="0">
                    <a:pos x="82" y="16"/>
                  </a:cxn>
                  <a:cxn ang="0">
                    <a:pos x="74" y="14"/>
                  </a:cxn>
                  <a:cxn ang="0">
                    <a:pos x="64" y="12"/>
                  </a:cxn>
                  <a:cxn ang="0">
                    <a:pos x="58" y="14"/>
                  </a:cxn>
                  <a:cxn ang="0">
                    <a:pos x="56" y="18"/>
                  </a:cxn>
                  <a:cxn ang="0">
                    <a:pos x="54" y="20"/>
                  </a:cxn>
                  <a:cxn ang="0">
                    <a:pos x="54" y="20"/>
                  </a:cxn>
                  <a:cxn ang="0">
                    <a:pos x="54" y="28"/>
                  </a:cxn>
                  <a:cxn ang="0">
                    <a:pos x="56" y="36"/>
                  </a:cxn>
                  <a:cxn ang="0">
                    <a:pos x="60" y="44"/>
                  </a:cxn>
                  <a:cxn ang="0">
                    <a:pos x="58" y="54"/>
                  </a:cxn>
                  <a:cxn ang="0">
                    <a:pos x="58" y="54"/>
                  </a:cxn>
                  <a:cxn ang="0">
                    <a:pos x="54" y="62"/>
                  </a:cxn>
                  <a:cxn ang="0">
                    <a:pos x="48" y="68"/>
                  </a:cxn>
                  <a:cxn ang="0">
                    <a:pos x="42" y="72"/>
                  </a:cxn>
                  <a:cxn ang="0">
                    <a:pos x="34" y="76"/>
                  </a:cxn>
                  <a:cxn ang="0">
                    <a:pos x="34" y="76"/>
                  </a:cxn>
                  <a:cxn ang="0">
                    <a:pos x="22" y="84"/>
                  </a:cxn>
                  <a:cxn ang="0">
                    <a:pos x="16" y="86"/>
                  </a:cxn>
                  <a:cxn ang="0">
                    <a:pos x="8" y="86"/>
                  </a:cxn>
                </a:cxnLst>
                <a:rect l="0" t="0" r="r" b="b"/>
                <a:pathLst>
                  <a:path w="82" h="94">
                    <a:moveTo>
                      <a:pt x="0" y="94"/>
                    </a:moveTo>
                    <a:lnTo>
                      <a:pt x="0" y="94"/>
                    </a:lnTo>
                    <a:lnTo>
                      <a:pt x="4" y="88"/>
                    </a:lnTo>
                    <a:lnTo>
                      <a:pt x="6" y="84"/>
                    </a:lnTo>
                    <a:lnTo>
                      <a:pt x="6" y="78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12" y="72"/>
                    </a:lnTo>
                    <a:lnTo>
                      <a:pt x="20" y="70"/>
                    </a:lnTo>
                    <a:lnTo>
                      <a:pt x="28" y="66"/>
                    </a:lnTo>
                    <a:lnTo>
                      <a:pt x="34" y="58"/>
                    </a:lnTo>
                    <a:lnTo>
                      <a:pt x="38" y="50"/>
                    </a:lnTo>
                    <a:lnTo>
                      <a:pt x="40" y="42"/>
                    </a:lnTo>
                    <a:lnTo>
                      <a:pt x="42" y="34"/>
                    </a:lnTo>
                    <a:lnTo>
                      <a:pt x="42" y="26"/>
                    </a:lnTo>
                    <a:lnTo>
                      <a:pt x="42" y="26"/>
                    </a:lnTo>
                    <a:lnTo>
                      <a:pt x="38" y="18"/>
                    </a:lnTo>
                    <a:lnTo>
                      <a:pt x="34" y="12"/>
                    </a:lnTo>
                    <a:lnTo>
                      <a:pt x="32" y="8"/>
                    </a:lnTo>
                    <a:lnTo>
                      <a:pt x="34" y="6"/>
                    </a:lnTo>
                    <a:lnTo>
                      <a:pt x="36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60" y="6"/>
                    </a:lnTo>
                    <a:lnTo>
                      <a:pt x="72" y="12"/>
                    </a:lnTo>
                    <a:lnTo>
                      <a:pt x="82" y="16"/>
                    </a:lnTo>
                    <a:lnTo>
                      <a:pt x="82" y="16"/>
                    </a:lnTo>
                    <a:lnTo>
                      <a:pt x="74" y="14"/>
                    </a:lnTo>
                    <a:lnTo>
                      <a:pt x="64" y="12"/>
                    </a:lnTo>
                    <a:lnTo>
                      <a:pt x="58" y="14"/>
                    </a:lnTo>
                    <a:lnTo>
                      <a:pt x="56" y="18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4" y="28"/>
                    </a:lnTo>
                    <a:lnTo>
                      <a:pt x="56" y="36"/>
                    </a:lnTo>
                    <a:lnTo>
                      <a:pt x="60" y="44"/>
                    </a:lnTo>
                    <a:lnTo>
                      <a:pt x="58" y="54"/>
                    </a:lnTo>
                    <a:lnTo>
                      <a:pt x="58" y="54"/>
                    </a:lnTo>
                    <a:lnTo>
                      <a:pt x="54" y="62"/>
                    </a:lnTo>
                    <a:lnTo>
                      <a:pt x="48" y="68"/>
                    </a:lnTo>
                    <a:lnTo>
                      <a:pt x="42" y="72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22" y="84"/>
                    </a:lnTo>
                    <a:lnTo>
                      <a:pt x="16" y="86"/>
                    </a:lnTo>
                    <a:lnTo>
                      <a:pt x="8" y="86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15" name="Freeform 35"/>
              <p:cNvSpPr>
                <a:spLocks/>
              </p:cNvSpPr>
              <p:nvPr/>
            </p:nvSpPr>
            <p:spPr bwMode="auto">
              <a:xfrm>
                <a:off x="4222" y="2200"/>
                <a:ext cx="50" cy="54"/>
              </a:xfrm>
              <a:custGeom>
                <a:avLst/>
                <a:gdLst/>
                <a:ahLst/>
                <a:cxnLst>
                  <a:cxn ang="0">
                    <a:pos x="40" y="2"/>
                  </a:cxn>
                  <a:cxn ang="0">
                    <a:pos x="40" y="2"/>
                  </a:cxn>
                  <a:cxn ang="0">
                    <a:pos x="18" y="4"/>
                  </a:cxn>
                  <a:cxn ang="0">
                    <a:pos x="8" y="8"/>
                  </a:cxn>
                  <a:cxn ang="0">
                    <a:pos x="4" y="1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22"/>
                  </a:cxn>
                  <a:cxn ang="0">
                    <a:pos x="10" y="30"/>
                  </a:cxn>
                  <a:cxn ang="0">
                    <a:pos x="16" y="42"/>
                  </a:cxn>
                  <a:cxn ang="0">
                    <a:pos x="18" y="48"/>
                  </a:cxn>
                  <a:cxn ang="0">
                    <a:pos x="18" y="54"/>
                  </a:cxn>
                  <a:cxn ang="0">
                    <a:pos x="18" y="54"/>
                  </a:cxn>
                  <a:cxn ang="0">
                    <a:pos x="18" y="44"/>
                  </a:cxn>
                  <a:cxn ang="0">
                    <a:pos x="18" y="34"/>
                  </a:cxn>
                  <a:cxn ang="0">
                    <a:pos x="18" y="24"/>
                  </a:cxn>
                  <a:cxn ang="0">
                    <a:pos x="20" y="18"/>
                  </a:cxn>
                  <a:cxn ang="0">
                    <a:pos x="20" y="18"/>
                  </a:cxn>
                  <a:cxn ang="0">
                    <a:pos x="26" y="12"/>
                  </a:cxn>
                  <a:cxn ang="0">
                    <a:pos x="34" y="8"/>
                  </a:cxn>
                  <a:cxn ang="0">
                    <a:pos x="42" y="4"/>
                  </a:cxn>
                  <a:cxn ang="0">
                    <a:pos x="50" y="0"/>
                  </a:cxn>
                  <a:cxn ang="0">
                    <a:pos x="40" y="2"/>
                  </a:cxn>
                </a:cxnLst>
                <a:rect l="0" t="0" r="r" b="b"/>
                <a:pathLst>
                  <a:path w="50" h="54">
                    <a:moveTo>
                      <a:pt x="40" y="2"/>
                    </a:moveTo>
                    <a:lnTo>
                      <a:pt x="40" y="2"/>
                    </a:lnTo>
                    <a:lnTo>
                      <a:pt x="18" y="4"/>
                    </a:lnTo>
                    <a:lnTo>
                      <a:pt x="8" y="8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10" y="30"/>
                    </a:lnTo>
                    <a:lnTo>
                      <a:pt x="16" y="42"/>
                    </a:lnTo>
                    <a:lnTo>
                      <a:pt x="18" y="48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8" y="44"/>
                    </a:lnTo>
                    <a:lnTo>
                      <a:pt x="18" y="34"/>
                    </a:lnTo>
                    <a:lnTo>
                      <a:pt x="18" y="24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6" y="12"/>
                    </a:lnTo>
                    <a:lnTo>
                      <a:pt x="34" y="8"/>
                    </a:lnTo>
                    <a:lnTo>
                      <a:pt x="42" y="4"/>
                    </a:lnTo>
                    <a:lnTo>
                      <a:pt x="50" y="0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F3D3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16" name="Freeform 36"/>
              <p:cNvSpPr>
                <a:spLocks/>
              </p:cNvSpPr>
              <p:nvPr/>
            </p:nvSpPr>
            <p:spPr bwMode="auto">
              <a:xfrm>
                <a:off x="4222" y="2200"/>
                <a:ext cx="50" cy="54"/>
              </a:xfrm>
              <a:custGeom>
                <a:avLst/>
                <a:gdLst/>
                <a:ahLst/>
                <a:cxnLst>
                  <a:cxn ang="0">
                    <a:pos x="40" y="2"/>
                  </a:cxn>
                  <a:cxn ang="0">
                    <a:pos x="40" y="2"/>
                  </a:cxn>
                  <a:cxn ang="0">
                    <a:pos x="18" y="4"/>
                  </a:cxn>
                  <a:cxn ang="0">
                    <a:pos x="8" y="8"/>
                  </a:cxn>
                  <a:cxn ang="0">
                    <a:pos x="4" y="1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22"/>
                  </a:cxn>
                  <a:cxn ang="0">
                    <a:pos x="10" y="30"/>
                  </a:cxn>
                  <a:cxn ang="0">
                    <a:pos x="16" y="42"/>
                  </a:cxn>
                  <a:cxn ang="0">
                    <a:pos x="18" y="48"/>
                  </a:cxn>
                  <a:cxn ang="0">
                    <a:pos x="18" y="54"/>
                  </a:cxn>
                  <a:cxn ang="0">
                    <a:pos x="18" y="54"/>
                  </a:cxn>
                  <a:cxn ang="0">
                    <a:pos x="18" y="44"/>
                  </a:cxn>
                  <a:cxn ang="0">
                    <a:pos x="18" y="34"/>
                  </a:cxn>
                  <a:cxn ang="0">
                    <a:pos x="18" y="24"/>
                  </a:cxn>
                  <a:cxn ang="0">
                    <a:pos x="20" y="18"/>
                  </a:cxn>
                  <a:cxn ang="0">
                    <a:pos x="20" y="18"/>
                  </a:cxn>
                  <a:cxn ang="0">
                    <a:pos x="26" y="12"/>
                  </a:cxn>
                  <a:cxn ang="0">
                    <a:pos x="34" y="8"/>
                  </a:cxn>
                  <a:cxn ang="0">
                    <a:pos x="42" y="4"/>
                  </a:cxn>
                  <a:cxn ang="0">
                    <a:pos x="50" y="0"/>
                  </a:cxn>
                </a:cxnLst>
                <a:rect l="0" t="0" r="r" b="b"/>
                <a:pathLst>
                  <a:path w="50" h="54">
                    <a:moveTo>
                      <a:pt x="40" y="2"/>
                    </a:moveTo>
                    <a:lnTo>
                      <a:pt x="40" y="2"/>
                    </a:lnTo>
                    <a:lnTo>
                      <a:pt x="18" y="4"/>
                    </a:lnTo>
                    <a:lnTo>
                      <a:pt x="8" y="8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10" y="30"/>
                    </a:lnTo>
                    <a:lnTo>
                      <a:pt x="16" y="42"/>
                    </a:lnTo>
                    <a:lnTo>
                      <a:pt x="18" y="48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8" y="44"/>
                    </a:lnTo>
                    <a:lnTo>
                      <a:pt x="18" y="34"/>
                    </a:lnTo>
                    <a:lnTo>
                      <a:pt x="18" y="24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6" y="12"/>
                    </a:lnTo>
                    <a:lnTo>
                      <a:pt x="34" y="8"/>
                    </a:lnTo>
                    <a:lnTo>
                      <a:pt x="42" y="4"/>
                    </a:lnTo>
                    <a:lnTo>
                      <a:pt x="5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17" name="Freeform 37"/>
              <p:cNvSpPr>
                <a:spLocks/>
              </p:cNvSpPr>
              <p:nvPr/>
            </p:nvSpPr>
            <p:spPr bwMode="auto">
              <a:xfrm>
                <a:off x="4132" y="2230"/>
                <a:ext cx="40" cy="7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6" y="20"/>
                  </a:cxn>
                  <a:cxn ang="0">
                    <a:pos x="10" y="30"/>
                  </a:cxn>
                  <a:cxn ang="0">
                    <a:pos x="10" y="30"/>
                  </a:cxn>
                  <a:cxn ang="0">
                    <a:pos x="12" y="40"/>
                  </a:cxn>
                  <a:cxn ang="0">
                    <a:pos x="10" y="50"/>
                  </a:cxn>
                  <a:cxn ang="0">
                    <a:pos x="8" y="60"/>
                  </a:cxn>
                  <a:cxn ang="0">
                    <a:pos x="4" y="70"/>
                  </a:cxn>
                  <a:cxn ang="0">
                    <a:pos x="4" y="70"/>
                  </a:cxn>
                  <a:cxn ang="0">
                    <a:pos x="12" y="60"/>
                  </a:cxn>
                  <a:cxn ang="0">
                    <a:pos x="18" y="52"/>
                  </a:cxn>
                  <a:cxn ang="0">
                    <a:pos x="22" y="42"/>
                  </a:cxn>
                  <a:cxn ang="0">
                    <a:pos x="22" y="28"/>
                  </a:cxn>
                  <a:cxn ang="0">
                    <a:pos x="22" y="28"/>
                  </a:cxn>
                  <a:cxn ang="0">
                    <a:pos x="22" y="20"/>
                  </a:cxn>
                  <a:cxn ang="0">
                    <a:pos x="24" y="12"/>
                  </a:cxn>
                  <a:cxn ang="0">
                    <a:pos x="26" y="8"/>
                  </a:cxn>
                  <a:cxn ang="0">
                    <a:pos x="28" y="6"/>
                  </a:cxn>
                  <a:cxn ang="0">
                    <a:pos x="34" y="4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2"/>
                  </a:cxn>
                  <a:cxn ang="0">
                    <a:pos x="16" y="6"/>
                  </a:cxn>
                  <a:cxn ang="0">
                    <a:pos x="10" y="4"/>
                  </a:cxn>
                </a:cxnLst>
                <a:rect l="0" t="0" r="r" b="b"/>
                <a:pathLst>
                  <a:path w="40" h="70">
                    <a:moveTo>
                      <a:pt x="10" y="4"/>
                    </a:moveTo>
                    <a:lnTo>
                      <a:pt x="10" y="4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6" y="20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2" y="40"/>
                    </a:lnTo>
                    <a:lnTo>
                      <a:pt x="10" y="50"/>
                    </a:lnTo>
                    <a:lnTo>
                      <a:pt x="8" y="60"/>
                    </a:lnTo>
                    <a:lnTo>
                      <a:pt x="4" y="70"/>
                    </a:lnTo>
                    <a:lnTo>
                      <a:pt x="4" y="70"/>
                    </a:lnTo>
                    <a:lnTo>
                      <a:pt x="12" y="60"/>
                    </a:lnTo>
                    <a:lnTo>
                      <a:pt x="18" y="52"/>
                    </a:lnTo>
                    <a:lnTo>
                      <a:pt x="22" y="42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22" y="20"/>
                    </a:lnTo>
                    <a:lnTo>
                      <a:pt x="24" y="12"/>
                    </a:lnTo>
                    <a:lnTo>
                      <a:pt x="26" y="8"/>
                    </a:lnTo>
                    <a:lnTo>
                      <a:pt x="28" y="6"/>
                    </a:lnTo>
                    <a:lnTo>
                      <a:pt x="34" y="4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F3D3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18" name="Freeform 38"/>
              <p:cNvSpPr>
                <a:spLocks/>
              </p:cNvSpPr>
              <p:nvPr/>
            </p:nvSpPr>
            <p:spPr bwMode="auto">
              <a:xfrm>
                <a:off x="4132" y="2230"/>
                <a:ext cx="40" cy="7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6" y="20"/>
                  </a:cxn>
                  <a:cxn ang="0">
                    <a:pos x="10" y="30"/>
                  </a:cxn>
                  <a:cxn ang="0">
                    <a:pos x="10" y="30"/>
                  </a:cxn>
                  <a:cxn ang="0">
                    <a:pos x="12" y="40"/>
                  </a:cxn>
                  <a:cxn ang="0">
                    <a:pos x="10" y="50"/>
                  </a:cxn>
                  <a:cxn ang="0">
                    <a:pos x="8" y="60"/>
                  </a:cxn>
                  <a:cxn ang="0">
                    <a:pos x="4" y="70"/>
                  </a:cxn>
                  <a:cxn ang="0">
                    <a:pos x="4" y="70"/>
                  </a:cxn>
                  <a:cxn ang="0">
                    <a:pos x="12" y="60"/>
                  </a:cxn>
                  <a:cxn ang="0">
                    <a:pos x="18" y="52"/>
                  </a:cxn>
                  <a:cxn ang="0">
                    <a:pos x="22" y="42"/>
                  </a:cxn>
                  <a:cxn ang="0">
                    <a:pos x="22" y="28"/>
                  </a:cxn>
                  <a:cxn ang="0">
                    <a:pos x="22" y="28"/>
                  </a:cxn>
                  <a:cxn ang="0">
                    <a:pos x="22" y="20"/>
                  </a:cxn>
                  <a:cxn ang="0">
                    <a:pos x="24" y="12"/>
                  </a:cxn>
                  <a:cxn ang="0">
                    <a:pos x="26" y="8"/>
                  </a:cxn>
                  <a:cxn ang="0">
                    <a:pos x="28" y="6"/>
                  </a:cxn>
                  <a:cxn ang="0">
                    <a:pos x="34" y="4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2"/>
                  </a:cxn>
                  <a:cxn ang="0">
                    <a:pos x="16" y="6"/>
                  </a:cxn>
                </a:cxnLst>
                <a:rect l="0" t="0" r="r" b="b"/>
                <a:pathLst>
                  <a:path w="40" h="70">
                    <a:moveTo>
                      <a:pt x="10" y="4"/>
                    </a:moveTo>
                    <a:lnTo>
                      <a:pt x="10" y="4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6" y="20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2" y="40"/>
                    </a:lnTo>
                    <a:lnTo>
                      <a:pt x="10" y="50"/>
                    </a:lnTo>
                    <a:lnTo>
                      <a:pt x="8" y="60"/>
                    </a:lnTo>
                    <a:lnTo>
                      <a:pt x="4" y="70"/>
                    </a:lnTo>
                    <a:lnTo>
                      <a:pt x="4" y="70"/>
                    </a:lnTo>
                    <a:lnTo>
                      <a:pt x="12" y="60"/>
                    </a:lnTo>
                    <a:lnTo>
                      <a:pt x="18" y="52"/>
                    </a:lnTo>
                    <a:lnTo>
                      <a:pt x="22" y="42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22" y="20"/>
                    </a:lnTo>
                    <a:lnTo>
                      <a:pt x="24" y="12"/>
                    </a:lnTo>
                    <a:lnTo>
                      <a:pt x="26" y="8"/>
                    </a:lnTo>
                    <a:lnTo>
                      <a:pt x="28" y="6"/>
                    </a:lnTo>
                    <a:lnTo>
                      <a:pt x="34" y="4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6" y="6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19" name="Freeform 39"/>
              <p:cNvSpPr>
                <a:spLocks/>
              </p:cNvSpPr>
              <p:nvPr/>
            </p:nvSpPr>
            <p:spPr bwMode="auto">
              <a:xfrm>
                <a:off x="4022" y="2288"/>
                <a:ext cx="20" cy="52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12" y="4"/>
                  </a:cxn>
                  <a:cxn ang="0">
                    <a:pos x="2" y="14"/>
                  </a:cxn>
                  <a:cxn ang="0">
                    <a:pos x="0" y="18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4" y="26"/>
                  </a:cxn>
                  <a:cxn ang="0">
                    <a:pos x="6" y="28"/>
                  </a:cxn>
                  <a:cxn ang="0">
                    <a:pos x="10" y="32"/>
                  </a:cxn>
                  <a:cxn ang="0">
                    <a:pos x="12" y="34"/>
                  </a:cxn>
                  <a:cxn ang="0">
                    <a:pos x="12" y="34"/>
                  </a:cxn>
                  <a:cxn ang="0">
                    <a:pos x="14" y="42"/>
                  </a:cxn>
                  <a:cxn ang="0">
                    <a:pos x="12" y="52"/>
                  </a:cxn>
                  <a:cxn ang="0">
                    <a:pos x="12" y="52"/>
                  </a:cxn>
                  <a:cxn ang="0">
                    <a:pos x="14" y="46"/>
                  </a:cxn>
                  <a:cxn ang="0">
                    <a:pos x="16" y="42"/>
                  </a:cxn>
                  <a:cxn ang="0">
                    <a:pos x="20" y="38"/>
                  </a:cxn>
                  <a:cxn ang="0">
                    <a:pos x="20" y="32"/>
                  </a:cxn>
                  <a:cxn ang="0">
                    <a:pos x="20" y="32"/>
                  </a:cxn>
                  <a:cxn ang="0">
                    <a:pos x="20" y="24"/>
                  </a:cxn>
                  <a:cxn ang="0">
                    <a:pos x="16" y="16"/>
                  </a:cxn>
                  <a:cxn ang="0">
                    <a:pos x="14" y="10"/>
                  </a:cxn>
                  <a:cxn ang="0">
                    <a:pos x="16" y="6"/>
                  </a:cxn>
                  <a:cxn ang="0">
                    <a:pos x="20" y="0"/>
                  </a:cxn>
                  <a:cxn ang="0">
                    <a:pos x="12" y="4"/>
                  </a:cxn>
                </a:cxnLst>
                <a:rect l="0" t="0" r="r" b="b"/>
                <a:pathLst>
                  <a:path w="20" h="52">
                    <a:moveTo>
                      <a:pt x="12" y="4"/>
                    </a:moveTo>
                    <a:lnTo>
                      <a:pt x="12" y="4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4" y="26"/>
                    </a:lnTo>
                    <a:lnTo>
                      <a:pt x="6" y="28"/>
                    </a:lnTo>
                    <a:lnTo>
                      <a:pt x="10" y="32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4" y="4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14" y="46"/>
                    </a:lnTo>
                    <a:lnTo>
                      <a:pt x="16" y="42"/>
                    </a:lnTo>
                    <a:lnTo>
                      <a:pt x="20" y="38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0" y="24"/>
                    </a:lnTo>
                    <a:lnTo>
                      <a:pt x="16" y="16"/>
                    </a:lnTo>
                    <a:lnTo>
                      <a:pt x="14" y="10"/>
                    </a:lnTo>
                    <a:lnTo>
                      <a:pt x="16" y="6"/>
                    </a:lnTo>
                    <a:lnTo>
                      <a:pt x="20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F3D3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20" name="Freeform 40"/>
              <p:cNvSpPr>
                <a:spLocks/>
              </p:cNvSpPr>
              <p:nvPr/>
            </p:nvSpPr>
            <p:spPr bwMode="auto">
              <a:xfrm>
                <a:off x="4022" y="2288"/>
                <a:ext cx="20" cy="52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12" y="4"/>
                  </a:cxn>
                  <a:cxn ang="0">
                    <a:pos x="2" y="14"/>
                  </a:cxn>
                  <a:cxn ang="0">
                    <a:pos x="0" y="18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4" y="26"/>
                  </a:cxn>
                  <a:cxn ang="0">
                    <a:pos x="6" y="28"/>
                  </a:cxn>
                  <a:cxn ang="0">
                    <a:pos x="10" y="32"/>
                  </a:cxn>
                  <a:cxn ang="0">
                    <a:pos x="12" y="34"/>
                  </a:cxn>
                  <a:cxn ang="0">
                    <a:pos x="12" y="34"/>
                  </a:cxn>
                  <a:cxn ang="0">
                    <a:pos x="14" y="42"/>
                  </a:cxn>
                  <a:cxn ang="0">
                    <a:pos x="12" y="52"/>
                  </a:cxn>
                  <a:cxn ang="0">
                    <a:pos x="12" y="52"/>
                  </a:cxn>
                  <a:cxn ang="0">
                    <a:pos x="14" y="46"/>
                  </a:cxn>
                  <a:cxn ang="0">
                    <a:pos x="16" y="42"/>
                  </a:cxn>
                  <a:cxn ang="0">
                    <a:pos x="20" y="38"/>
                  </a:cxn>
                  <a:cxn ang="0">
                    <a:pos x="20" y="32"/>
                  </a:cxn>
                  <a:cxn ang="0">
                    <a:pos x="20" y="32"/>
                  </a:cxn>
                  <a:cxn ang="0">
                    <a:pos x="20" y="24"/>
                  </a:cxn>
                  <a:cxn ang="0">
                    <a:pos x="16" y="16"/>
                  </a:cxn>
                  <a:cxn ang="0">
                    <a:pos x="14" y="10"/>
                  </a:cxn>
                  <a:cxn ang="0">
                    <a:pos x="16" y="6"/>
                  </a:cxn>
                  <a:cxn ang="0">
                    <a:pos x="20" y="0"/>
                  </a:cxn>
                </a:cxnLst>
                <a:rect l="0" t="0" r="r" b="b"/>
                <a:pathLst>
                  <a:path w="20" h="52">
                    <a:moveTo>
                      <a:pt x="12" y="4"/>
                    </a:moveTo>
                    <a:lnTo>
                      <a:pt x="12" y="4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4" y="26"/>
                    </a:lnTo>
                    <a:lnTo>
                      <a:pt x="6" y="28"/>
                    </a:lnTo>
                    <a:lnTo>
                      <a:pt x="10" y="32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4" y="4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14" y="46"/>
                    </a:lnTo>
                    <a:lnTo>
                      <a:pt x="16" y="42"/>
                    </a:lnTo>
                    <a:lnTo>
                      <a:pt x="20" y="38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0" y="24"/>
                    </a:lnTo>
                    <a:lnTo>
                      <a:pt x="16" y="16"/>
                    </a:lnTo>
                    <a:lnTo>
                      <a:pt x="14" y="10"/>
                    </a:lnTo>
                    <a:lnTo>
                      <a:pt x="16" y="6"/>
                    </a:lnTo>
                    <a:lnTo>
                      <a:pt x="2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21" name="Freeform 41"/>
              <p:cNvSpPr>
                <a:spLocks/>
              </p:cNvSpPr>
              <p:nvPr/>
            </p:nvSpPr>
            <p:spPr bwMode="auto">
              <a:xfrm>
                <a:off x="3956" y="2442"/>
                <a:ext cx="50" cy="6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6" y="6"/>
                  </a:cxn>
                  <a:cxn ang="0">
                    <a:pos x="8" y="12"/>
                  </a:cxn>
                  <a:cxn ang="0">
                    <a:pos x="8" y="16"/>
                  </a:cxn>
                  <a:cxn ang="0">
                    <a:pos x="6" y="22"/>
                  </a:cxn>
                  <a:cxn ang="0">
                    <a:pos x="4" y="34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12" y="46"/>
                  </a:cxn>
                  <a:cxn ang="0">
                    <a:pos x="24" y="48"/>
                  </a:cxn>
                  <a:cxn ang="0">
                    <a:pos x="28" y="52"/>
                  </a:cxn>
                  <a:cxn ang="0">
                    <a:pos x="32" y="54"/>
                  </a:cxn>
                  <a:cxn ang="0">
                    <a:pos x="36" y="60"/>
                  </a:cxn>
                  <a:cxn ang="0">
                    <a:pos x="38" y="66"/>
                  </a:cxn>
                  <a:cxn ang="0">
                    <a:pos x="38" y="66"/>
                  </a:cxn>
                  <a:cxn ang="0">
                    <a:pos x="40" y="62"/>
                  </a:cxn>
                  <a:cxn ang="0">
                    <a:pos x="42" y="58"/>
                  </a:cxn>
                  <a:cxn ang="0">
                    <a:pos x="46" y="56"/>
                  </a:cxn>
                  <a:cxn ang="0">
                    <a:pos x="50" y="54"/>
                  </a:cxn>
                  <a:cxn ang="0">
                    <a:pos x="50" y="54"/>
                  </a:cxn>
                  <a:cxn ang="0">
                    <a:pos x="36" y="48"/>
                  </a:cxn>
                  <a:cxn ang="0">
                    <a:pos x="30" y="46"/>
                  </a:cxn>
                  <a:cxn ang="0">
                    <a:pos x="26" y="42"/>
                  </a:cxn>
                  <a:cxn ang="0">
                    <a:pos x="26" y="42"/>
                  </a:cxn>
                  <a:cxn ang="0">
                    <a:pos x="22" y="36"/>
                  </a:cxn>
                  <a:cxn ang="0">
                    <a:pos x="22" y="32"/>
                  </a:cxn>
                  <a:cxn ang="0">
                    <a:pos x="20" y="20"/>
                  </a:cxn>
                  <a:cxn ang="0">
                    <a:pos x="18" y="8"/>
                  </a:cxn>
                  <a:cxn ang="0">
                    <a:pos x="14" y="4"/>
                  </a:cxn>
                  <a:cxn ang="0">
                    <a:pos x="10" y="0"/>
                  </a:cxn>
                  <a:cxn ang="0">
                    <a:pos x="2" y="2"/>
                  </a:cxn>
                </a:cxnLst>
                <a:rect l="0" t="0" r="r" b="b"/>
                <a:pathLst>
                  <a:path w="50" h="66">
                    <a:moveTo>
                      <a:pt x="2" y="2"/>
                    </a:moveTo>
                    <a:lnTo>
                      <a:pt x="2" y="2"/>
                    </a:lnTo>
                    <a:lnTo>
                      <a:pt x="6" y="6"/>
                    </a:lnTo>
                    <a:lnTo>
                      <a:pt x="8" y="12"/>
                    </a:lnTo>
                    <a:lnTo>
                      <a:pt x="8" y="16"/>
                    </a:lnTo>
                    <a:lnTo>
                      <a:pt x="6" y="22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2" y="46"/>
                    </a:lnTo>
                    <a:lnTo>
                      <a:pt x="24" y="48"/>
                    </a:lnTo>
                    <a:lnTo>
                      <a:pt x="28" y="52"/>
                    </a:lnTo>
                    <a:lnTo>
                      <a:pt x="32" y="54"/>
                    </a:lnTo>
                    <a:lnTo>
                      <a:pt x="36" y="60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2"/>
                    </a:lnTo>
                    <a:lnTo>
                      <a:pt x="42" y="58"/>
                    </a:lnTo>
                    <a:lnTo>
                      <a:pt x="46" y="56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36" y="48"/>
                    </a:lnTo>
                    <a:lnTo>
                      <a:pt x="30" y="46"/>
                    </a:lnTo>
                    <a:lnTo>
                      <a:pt x="26" y="42"/>
                    </a:lnTo>
                    <a:lnTo>
                      <a:pt x="26" y="42"/>
                    </a:lnTo>
                    <a:lnTo>
                      <a:pt x="22" y="36"/>
                    </a:lnTo>
                    <a:lnTo>
                      <a:pt x="22" y="32"/>
                    </a:lnTo>
                    <a:lnTo>
                      <a:pt x="20" y="20"/>
                    </a:lnTo>
                    <a:lnTo>
                      <a:pt x="18" y="8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3D3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22" name="Freeform 42"/>
              <p:cNvSpPr>
                <a:spLocks/>
              </p:cNvSpPr>
              <p:nvPr/>
            </p:nvSpPr>
            <p:spPr bwMode="auto">
              <a:xfrm>
                <a:off x="3956" y="2442"/>
                <a:ext cx="50" cy="6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6" y="6"/>
                  </a:cxn>
                  <a:cxn ang="0">
                    <a:pos x="8" y="12"/>
                  </a:cxn>
                  <a:cxn ang="0">
                    <a:pos x="8" y="16"/>
                  </a:cxn>
                  <a:cxn ang="0">
                    <a:pos x="6" y="22"/>
                  </a:cxn>
                  <a:cxn ang="0">
                    <a:pos x="4" y="34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12" y="46"/>
                  </a:cxn>
                  <a:cxn ang="0">
                    <a:pos x="24" y="48"/>
                  </a:cxn>
                  <a:cxn ang="0">
                    <a:pos x="28" y="52"/>
                  </a:cxn>
                  <a:cxn ang="0">
                    <a:pos x="32" y="54"/>
                  </a:cxn>
                  <a:cxn ang="0">
                    <a:pos x="36" y="60"/>
                  </a:cxn>
                  <a:cxn ang="0">
                    <a:pos x="38" y="66"/>
                  </a:cxn>
                  <a:cxn ang="0">
                    <a:pos x="38" y="66"/>
                  </a:cxn>
                  <a:cxn ang="0">
                    <a:pos x="40" y="62"/>
                  </a:cxn>
                  <a:cxn ang="0">
                    <a:pos x="42" y="58"/>
                  </a:cxn>
                  <a:cxn ang="0">
                    <a:pos x="46" y="56"/>
                  </a:cxn>
                  <a:cxn ang="0">
                    <a:pos x="50" y="54"/>
                  </a:cxn>
                  <a:cxn ang="0">
                    <a:pos x="50" y="54"/>
                  </a:cxn>
                  <a:cxn ang="0">
                    <a:pos x="36" y="48"/>
                  </a:cxn>
                  <a:cxn ang="0">
                    <a:pos x="30" y="46"/>
                  </a:cxn>
                  <a:cxn ang="0">
                    <a:pos x="26" y="42"/>
                  </a:cxn>
                  <a:cxn ang="0">
                    <a:pos x="26" y="42"/>
                  </a:cxn>
                  <a:cxn ang="0">
                    <a:pos x="22" y="36"/>
                  </a:cxn>
                  <a:cxn ang="0">
                    <a:pos x="22" y="32"/>
                  </a:cxn>
                  <a:cxn ang="0">
                    <a:pos x="20" y="20"/>
                  </a:cxn>
                  <a:cxn ang="0">
                    <a:pos x="18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50" h="66">
                    <a:moveTo>
                      <a:pt x="2" y="2"/>
                    </a:moveTo>
                    <a:lnTo>
                      <a:pt x="2" y="2"/>
                    </a:lnTo>
                    <a:lnTo>
                      <a:pt x="6" y="6"/>
                    </a:lnTo>
                    <a:lnTo>
                      <a:pt x="8" y="12"/>
                    </a:lnTo>
                    <a:lnTo>
                      <a:pt x="8" y="16"/>
                    </a:lnTo>
                    <a:lnTo>
                      <a:pt x="6" y="22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2" y="46"/>
                    </a:lnTo>
                    <a:lnTo>
                      <a:pt x="24" y="48"/>
                    </a:lnTo>
                    <a:lnTo>
                      <a:pt x="28" y="52"/>
                    </a:lnTo>
                    <a:lnTo>
                      <a:pt x="32" y="54"/>
                    </a:lnTo>
                    <a:lnTo>
                      <a:pt x="36" y="60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2"/>
                    </a:lnTo>
                    <a:lnTo>
                      <a:pt x="42" y="58"/>
                    </a:lnTo>
                    <a:lnTo>
                      <a:pt x="46" y="56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36" y="48"/>
                    </a:lnTo>
                    <a:lnTo>
                      <a:pt x="30" y="46"/>
                    </a:lnTo>
                    <a:lnTo>
                      <a:pt x="26" y="42"/>
                    </a:lnTo>
                    <a:lnTo>
                      <a:pt x="26" y="42"/>
                    </a:lnTo>
                    <a:lnTo>
                      <a:pt x="22" y="36"/>
                    </a:lnTo>
                    <a:lnTo>
                      <a:pt x="22" y="32"/>
                    </a:lnTo>
                    <a:lnTo>
                      <a:pt x="20" y="20"/>
                    </a:lnTo>
                    <a:lnTo>
                      <a:pt x="18" y="8"/>
                    </a:lnTo>
                    <a:lnTo>
                      <a:pt x="14" y="4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23" name="Freeform 43"/>
              <p:cNvSpPr>
                <a:spLocks/>
              </p:cNvSpPr>
              <p:nvPr/>
            </p:nvSpPr>
            <p:spPr bwMode="auto">
              <a:xfrm>
                <a:off x="4554" y="2548"/>
                <a:ext cx="54" cy="5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0" y="36"/>
                  </a:cxn>
                  <a:cxn ang="0">
                    <a:pos x="10" y="38"/>
                  </a:cxn>
                  <a:cxn ang="0">
                    <a:pos x="18" y="38"/>
                  </a:cxn>
                  <a:cxn ang="0">
                    <a:pos x="26" y="34"/>
                  </a:cxn>
                  <a:cxn ang="0">
                    <a:pos x="34" y="30"/>
                  </a:cxn>
                  <a:cxn ang="0">
                    <a:pos x="42" y="24"/>
                  </a:cxn>
                  <a:cxn ang="0">
                    <a:pos x="48" y="18"/>
                  </a:cxn>
                  <a:cxn ang="0">
                    <a:pos x="52" y="10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52" y="18"/>
                  </a:cxn>
                  <a:cxn ang="0">
                    <a:pos x="48" y="26"/>
                  </a:cxn>
                  <a:cxn ang="0">
                    <a:pos x="44" y="34"/>
                  </a:cxn>
                  <a:cxn ang="0">
                    <a:pos x="44" y="34"/>
                  </a:cxn>
                  <a:cxn ang="0">
                    <a:pos x="34" y="40"/>
                  </a:cxn>
                  <a:cxn ang="0">
                    <a:pos x="26" y="44"/>
                  </a:cxn>
                  <a:cxn ang="0">
                    <a:pos x="18" y="48"/>
                  </a:cxn>
                  <a:cxn ang="0">
                    <a:pos x="12" y="56"/>
                  </a:cxn>
                  <a:cxn ang="0">
                    <a:pos x="12" y="56"/>
                  </a:cxn>
                  <a:cxn ang="0">
                    <a:pos x="12" y="52"/>
                  </a:cxn>
                  <a:cxn ang="0">
                    <a:pos x="12" y="46"/>
                  </a:cxn>
                  <a:cxn ang="0">
                    <a:pos x="8" y="36"/>
                  </a:cxn>
                  <a:cxn ang="0">
                    <a:pos x="0" y="36"/>
                  </a:cxn>
                </a:cxnLst>
                <a:rect l="0" t="0" r="r" b="b"/>
                <a:pathLst>
                  <a:path w="54" h="56">
                    <a:moveTo>
                      <a:pt x="0" y="36"/>
                    </a:moveTo>
                    <a:lnTo>
                      <a:pt x="0" y="36"/>
                    </a:lnTo>
                    <a:lnTo>
                      <a:pt x="10" y="38"/>
                    </a:lnTo>
                    <a:lnTo>
                      <a:pt x="18" y="38"/>
                    </a:lnTo>
                    <a:lnTo>
                      <a:pt x="26" y="34"/>
                    </a:lnTo>
                    <a:lnTo>
                      <a:pt x="34" y="30"/>
                    </a:lnTo>
                    <a:lnTo>
                      <a:pt x="42" y="24"/>
                    </a:lnTo>
                    <a:lnTo>
                      <a:pt x="48" y="18"/>
                    </a:lnTo>
                    <a:lnTo>
                      <a:pt x="52" y="1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2" y="18"/>
                    </a:lnTo>
                    <a:lnTo>
                      <a:pt x="48" y="26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34" y="40"/>
                    </a:lnTo>
                    <a:lnTo>
                      <a:pt x="26" y="44"/>
                    </a:lnTo>
                    <a:lnTo>
                      <a:pt x="18" y="48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2"/>
                    </a:lnTo>
                    <a:lnTo>
                      <a:pt x="12" y="46"/>
                    </a:lnTo>
                    <a:lnTo>
                      <a:pt x="8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3D3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24" name="Freeform 44"/>
              <p:cNvSpPr>
                <a:spLocks/>
              </p:cNvSpPr>
              <p:nvPr/>
            </p:nvSpPr>
            <p:spPr bwMode="auto">
              <a:xfrm>
                <a:off x="4554" y="2548"/>
                <a:ext cx="54" cy="5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0" y="36"/>
                  </a:cxn>
                  <a:cxn ang="0">
                    <a:pos x="10" y="38"/>
                  </a:cxn>
                  <a:cxn ang="0">
                    <a:pos x="18" y="38"/>
                  </a:cxn>
                  <a:cxn ang="0">
                    <a:pos x="26" y="34"/>
                  </a:cxn>
                  <a:cxn ang="0">
                    <a:pos x="34" y="30"/>
                  </a:cxn>
                  <a:cxn ang="0">
                    <a:pos x="42" y="24"/>
                  </a:cxn>
                  <a:cxn ang="0">
                    <a:pos x="48" y="18"/>
                  </a:cxn>
                  <a:cxn ang="0">
                    <a:pos x="52" y="10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52" y="18"/>
                  </a:cxn>
                  <a:cxn ang="0">
                    <a:pos x="48" y="26"/>
                  </a:cxn>
                  <a:cxn ang="0">
                    <a:pos x="44" y="34"/>
                  </a:cxn>
                  <a:cxn ang="0">
                    <a:pos x="44" y="34"/>
                  </a:cxn>
                  <a:cxn ang="0">
                    <a:pos x="34" y="40"/>
                  </a:cxn>
                  <a:cxn ang="0">
                    <a:pos x="26" y="44"/>
                  </a:cxn>
                  <a:cxn ang="0">
                    <a:pos x="18" y="48"/>
                  </a:cxn>
                  <a:cxn ang="0">
                    <a:pos x="12" y="56"/>
                  </a:cxn>
                  <a:cxn ang="0">
                    <a:pos x="12" y="56"/>
                  </a:cxn>
                  <a:cxn ang="0">
                    <a:pos x="12" y="52"/>
                  </a:cxn>
                  <a:cxn ang="0">
                    <a:pos x="12" y="46"/>
                  </a:cxn>
                  <a:cxn ang="0">
                    <a:pos x="8" y="36"/>
                  </a:cxn>
                </a:cxnLst>
                <a:rect l="0" t="0" r="r" b="b"/>
                <a:pathLst>
                  <a:path w="54" h="56">
                    <a:moveTo>
                      <a:pt x="0" y="36"/>
                    </a:moveTo>
                    <a:lnTo>
                      <a:pt x="0" y="36"/>
                    </a:lnTo>
                    <a:lnTo>
                      <a:pt x="10" y="38"/>
                    </a:lnTo>
                    <a:lnTo>
                      <a:pt x="18" y="38"/>
                    </a:lnTo>
                    <a:lnTo>
                      <a:pt x="26" y="34"/>
                    </a:lnTo>
                    <a:lnTo>
                      <a:pt x="34" y="30"/>
                    </a:lnTo>
                    <a:lnTo>
                      <a:pt x="42" y="24"/>
                    </a:lnTo>
                    <a:lnTo>
                      <a:pt x="48" y="18"/>
                    </a:lnTo>
                    <a:lnTo>
                      <a:pt x="52" y="1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2" y="18"/>
                    </a:lnTo>
                    <a:lnTo>
                      <a:pt x="48" y="26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34" y="40"/>
                    </a:lnTo>
                    <a:lnTo>
                      <a:pt x="26" y="44"/>
                    </a:lnTo>
                    <a:lnTo>
                      <a:pt x="18" y="48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2"/>
                    </a:lnTo>
                    <a:lnTo>
                      <a:pt x="12" y="46"/>
                    </a:lnTo>
                    <a:lnTo>
                      <a:pt x="8" y="36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25" name="Freeform 45"/>
              <p:cNvSpPr>
                <a:spLocks/>
              </p:cNvSpPr>
              <p:nvPr/>
            </p:nvSpPr>
            <p:spPr bwMode="auto">
              <a:xfrm>
                <a:off x="4610" y="2596"/>
                <a:ext cx="48" cy="26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2"/>
                  </a:cxn>
                  <a:cxn ang="0">
                    <a:pos x="10" y="8"/>
                  </a:cxn>
                  <a:cxn ang="0">
                    <a:pos x="10" y="14"/>
                  </a:cxn>
                  <a:cxn ang="0">
                    <a:pos x="12" y="26"/>
                  </a:cxn>
                  <a:cxn ang="0">
                    <a:pos x="12" y="26"/>
                  </a:cxn>
                  <a:cxn ang="0">
                    <a:pos x="20" y="22"/>
                  </a:cxn>
                  <a:cxn ang="0">
                    <a:pos x="30" y="20"/>
                  </a:cxn>
                  <a:cxn ang="0">
                    <a:pos x="40" y="22"/>
                  </a:cxn>
                  <a:cxn ang="0">
                    <a:pos x="48" y="26"/>
                  </a:cxn>
                  <a:cxn ang="0">
                    <a:pos x="48" y="26"/>
                  </a:cxn>
                  <a:cxn ang="0">
                    <a:pos x="42" y="22"/>
                  </a:cxn>
                  <a:cxn ang="0">
                    <a:pos x="36" y="20"/>
                  </a:cxn>
                  <a:cxn ang="0">
                    <a:pos x="30" y="18"/>
                  </a:cxn>
                  <a:cxn ang="0">
                    <a:pos x="24" y="14"/>
                  </a:cxn>
                  <a:cxn ang="0">
                    <a:pos x="24" y="14"/>
                  </a:cxn>
                  <a:cxn ang="0">
                    <a:pos x="20" y="10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8" y="2"/>
                  </a:cxn>
                </a:cxnLst>
                <a:rect l="0" t="0" r="r" b="b"/>
                <a:pathLst>
                  <a:path w="48" h="26">
                    <a:moveTo>
                      <a:pt x="8" y="2"/>
                    </a:moveTo>
                    <a:lnTo>
                      <a:pt x="8" y="2"/>
                    </a:lnTo>
                    <a:lnTo>
                      <a:pt x="10" y="8"/>
                    </a:lnTo>
                    <a:lnTo>
                      <a:pt x="10" y="14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20" y="22"/>
                    </a:lnTo>
                    <a:lnTo>
                      <a:pt x="30" y="20"/>
                    </a:lnTo>
                    <a:lnTo>
                      <a:pt x="40" y="22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2" y="22"/>
                    </a:lnTo>
                    <a:lnTo>
                      <a:pt x="36" y="20"/>
                    </a:lnTo>
                    <a:lnTo>
                      <a:pt x="30" y="18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0" y="10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F3D3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26" name="Freeform 46"/>
              <p:cNvSpPr>
                <a:spLocks/>
              </p:cNvSpPr>
              <p:nvPr/>
            </p:nvSpPr>
            <p:spPr bwMode="auto">
              <a:xfrm>
                <a:off x="4610" y="2596"/>
                <a:ext cx="48" cy="26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2"/>
                  </a:cxn>
                  <a:cxn ang="0">
                    <a:pos x="10" y="8"/>
                  </a:cxn>
                  <a:cxn ang="0">
                    <a:pos x="10" y="14"/>
                  </a:cxn>
                  <a:cxn ang="0">
                    <a:pos x="12" y="26"/>
                  </a:cxn>
                  <a:cxn ang="0">
                    <a:pos x="12" y="26"/>
                  </a:cxn>
                  <a:cxn ang="0">
                    <a:pos x="20" y="22"/>
                  </a:cxn>
                  <a:cxn ang="0">
                    <a:pos x="30" y="20"/>
                  </a:cxn>
                  <a:cxn ang="0">
                    <a:pos x="40" y="22"/>
                  </a:cxn>
                  <a:cxn ang="0">
                    <a:pos x="48" y="26"/>
                  </a:cxn>
                  <a:cxn ang="0">
                    <a:pos x="48" y="26"/>
                  </a:cxn>
                  <a:cxn ang="0">
                    <a:pos x="42" y="22"/>
                  </a:cxn>
                  <a:cxn ang="0">
                    <a:pos x="36" y="20"/>
                  </a:cxn>
                  <a:cxn ang="0">
                    <a:pos x="30" y="18"/>
                  </a:cxn>
                  <a:cxn ang="0">
                    <a:pos x="24" y="14"/>
                  </a:cxn>
                  <a:cxn ang="0">
                    <a:pos x="24" y="14"/>
                  </a:cxn>
                  <a:cxn ang="0">
                    <a:pos x="20" y="10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0" y="4"/>
                  </a:cxn>
                </a:cxnLst>
                <a:rect l="0" t="0" r="r" b="b"/>
                <a:pathLst>
                  <a:path w="48" h="26">
                    <a:moveTo>
                      <a:pt x="8" y="2"/>
                    </a:moveTo>
                    <a:lnTo>
                      <a:pt x="8" y="2"/>
                    </a:lnTo>
                    <a:lnTo>
                      <a:pt x="10" y="8"/>
                    </a:lnTo>
                    <a:lnTo>
                      <a:pt x="10" y="14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20" y="22"/>
                    </a:lnTo>
                    <a:lnTo>
                      <a:pt x="30" y="20"/>
                    </a:lnTo>
                    <a:lnTo>
                      <a:pt x="40" y="22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2" y="22"/>
                    </a:lnTo>
                    <a:lnTo>
                      <a:pt x="36" y="20"/>
                    </a:lnTo>
                    <a:lnTo>
                      <a:pt x="30" y="18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0" y="10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27" name="Freeform 47"/>
              <p:cNvSpPr>
                <a:spLocks/>
              </p:cNvSpPr>
              <p:nvPr/>
            </p:nvSpPr>
            <p:spPr bwMode="auto">
              <a:xfrm>
                <a:off x="4528" y="2732"/>
                <a:ext cx="36" cy="4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10" y="10"/>
                  </a:cxn>
                  <a:cxn ang="0">
                    <a:pos x="18" y="10"/>
                  </a:cxn>
                  <a:cxn ang="0">
                    <a:pos x="28" y="6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4" y="12"/>
                  </a:cxn>
                  <a:cxn ang="0">
                    <a:pos x="34" y="22"/>
                  </a:cxn>
                  <a:cxn ang="0">
                    <a:pos x="34" y="34"/>
                  </a:cxn>
                  <a:cxn ang="0">
                    <a:pos x="32" y="42"/>
                  </a:cxn>
                  <a:cxn ang="0">
                    <a:pos x="32" y="42"/>
                  </a:cxn>
                  <a:cxn ang="0">
                    <a:pos x="24" y="30"/>
                  </a:cxn>
                  <a:cxn ang="0">
                    <a:pos x="18" y="22"/>
                  </a:cxn>
                  <a:cxn ang="0">
                    <a:pos x="16" y="20"/>
                  </a:cxn>
                  <a:cxn ang="0">
                    <a:pos x="12" y="20"/>
                  </a:cxn>
                  <a:cxn ang="0">
                    <a:pos x="6" y="24"/>
                  </a:cxn>
                  <a:cxn ang="0">
                    <a:pos x="0" y="30"/>
                  </a:cxn>
                  <a:cxn ang="0">
                    <a:pos x="0" y="8"/>
                  </a:cxn>
                </a:cxnLst>
                <a:rect l="0" t="0" r="r" b="b"/>
                <a:pathLst>
                  <a:path w="36" h="42">
                    <a:moveTo>
                      <a:pt x="0" y="8"/>
                    </a:moveTo>
                    <a:lnTo>
                      <a:pt x="0" y="8"/>
                    </a:lnTo>
                    <a:lnTo>
                      <a:pt x="10" y="10"/>
                    </a:lnTo>
                    <a:lnTo>
                      <a:pt x="18" y="10"/>
                    </a:lnTo>
                    <a:lnTo>
                      <a:pt x="28" y="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4" y="12"/>
                    </a:lnTo>
                    <a:lnTo>
                      <a:pt x="34" y="22"/>
                    </a:lnTo>
                    <a:lnTo>
                      <a:pt x="34" y="34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24" y="30"/>
                    </a:lnTo>
                    <a:lnTo>
                      <a:pt x="18" y="22"/>
                    </a:lnTo>
                    <a:lnTo>
                      <a:pt x="16" y="20"/>
                    </a:lnTo>
                    <a:lnTo>
                      <a:pt x="12" y="20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3D3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28" name="Freeform 48"/>
              <p:cNvSpPr>
                <a:spLocks/>
              </p:cNvSpPr>
              <p:nvPr/>
            </p:nvSpPr>
            <p:spPr bwMode="auto">
              <a:xfrm>
                <a:off x="4528" y="2732"/>
                <a:ext cx="36" cy="4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10" y="10"/>
                  </a:cxn>
                  <a:cxn ang="0">
                    <a:pos x="18" y="10"/>
                  </a:cxn>
                  <a:cxn ang="0">
                    <a:pos x="28" y="6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4" y="12"/>
                  </a:cxn>
                  <a:cxn ang="0">
                    <a:pos x="34" y="22"/>
                  </a:cxn>
                  <a:cxn ang="0">
                    <a:pos x="34" y="34"/>
                  </a:cxn>
                  <a:cxn ang="0">
                    <a:pos x="32" y="42"/>
                  </a:cxn>
                  <a:cxn ang="0">
                    <a:pos x="32" y="42"/>
                  </a:cxn>
                  <a:cxn ang="0">
                    <a:pos x="24" y="30"/>
                  </a:cxn>
                  <a:cxn ang="0">
                    <a:pos x="18" y="22"/>
                  </a:cxn>
                  <a:cxn ang="0">
                    <a:pos x="16" y="20"/>
                  </a:cxn>
                  <a:cxn ang="0">
                    <a:pos x="12" y="20"/>
                  </a:cxn>
                  <a:cxn ang="0">
                    <a:pos x="6" y="24"/>
                  </a:cxn>
                  <a:cxn ang="0">
                    <a:pos x="0" y="30"/>
                  </a:cxn>
                </a:cxnLst>
                <a:rect l="0" t="0" r="r" b="b"/>
                <a:pathLst>
                  <a:path w="36" h="42">
                    <a:moveTo>
                      <a:pt x="0" y="8"/>
                    </a:moveTo>
                    <a:lnTo>
                      <a:pt x="0" y="8"/>
                    </a:lnTo>
                    <a:lnTo>
                      <a:pt x="10" y="10"/>
                    </a:lnTo>
                    <a:lnTo>
                      <a:pt x="18" y="10"/>
                    </a:lnTo>
                    <a:lnTo>
                      <a:pt x="28" y="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4" y="12"/>
                    </a:lnTo>
                    <a:lnTo>
                      <a:pt x="34" y="22"/>
                    </a:lnTo>
                    <a:lnTo>
                      <a:pt x="34" y="34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24" y="30"/>
                    </a:lnTo>
                    <a:lnTo>
                      <a:pt x="18" y="22"/>
                    </a:lnTo>
                    <a:lnTo>
                      <a:pt x="16" y="20"/>
                    </a:lnTo>
                    <a:lnTo>
                      <a:pt x="12" y="20"/>
                    </a:lnTo>
                    <a:lnTo>
                      <a:pt x="6" y="24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29" name="Freeform 49"/>
              <p:cNvSpPr>
                <a:spLocks/>
              </p:cNvSpPr>
              <p:nvPr/>
            </p:nvSpPr>
            <p:spPr bwMode="auto">
              <a:xfrm>
                <a:off x="4230" y="2594"/>
                <a:ext cx="68" cy="3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2" y="14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18" y="22"/>
                  </a:cxn>
                  <a:cxn ang="0">
                    <a:pos x="28" y="18"/>
                  </a:cxn>
                  <a:cxn ang="0">
                    <a:pos x="38" y="18"/>
                  </a:cxn>
                  <a:cxn ang="0">
                    <a:pos x="38" y="18"/>
                  </a:cxn>
                  <a:cxn ang="0">
                    <a:pos x="48" y="18"/>
                  </a:cxn>
                  <a:cxn ang="0">
                    <a:pos x="56" y="20"/>
                  </a:cxn>
                  <a:cxn ang="0">
                    <a:pos x="60" y="20"/>
                  </a:cxn>
                  <a:cxn ang="0">
                    <a:pos x="64" y="18"/>
                  </a:cxn>
                  <a:cxn ang="0">
                    <a:pos x="66" y="14"/>
                  </a:cxn>
                  <a:cxn ang="0">
                    <a:pos x="68" y="8"/>
                  </a:cxn>
                  <a:cxn ang="0">
                    <a:pos x="68" y="8"/>
                  </a:cxn>
                  <a:cxn ang="0">
                    <a:pos x="60" y="16"/>
                  </a:cxn>
                  <a:cxn ang="0">
                    <a:pos x="58" y="16"/>
                  </a:cxn>
                  <a:cxn ang="0">
                    <a:pos x="54" y="16"/>
                  </a:cxn>
                  <a:cxn ang="0">
                    <a:pos x="40" y="8"/>
                  </a:cxn>
                  <a:cxn ang="0">
                    <a:pos x="40" y="8"/>
                  </a:cxn>
                  <a:cxn ang="0">
                    <a:pos x="32" y="8"/>
                  </a:cxn>
                  <a:cxn ang="0">
                    <a:pos x="24" y="10"/>
                  </a:cxn>
                  <a:cxn ang="0">
                    <a:pos x="16" y="8"/>
                  </a:cxn>
                  <a:cxn ang="0">
                    <a:pos x="14" y="6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68" h="30">
                    <a:moveTo>
                      <a:pt x="12" y="0"/>
                    </a:moveTo>
                    <a:lnTo>
                      <a:pt x="12" y="0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8" y="22"/>
                    </a:lnTo>
                    <a:lnTo>
                      <a:pt x="28" y="18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48" y="18"/>
                    </a:lnTo>
                    <a:lnTo>
                      <a:pt x="56" y="20"/>
                    </a:lnTo>
                    <a:lnTo>
                      <a:pt x="60" y="20"/>
                    </a:lnTo>
                    <a:lnTo>
                      <a:pt x="64" y="18"/>
                    </a:lnTo>
                    <a:lnTo>
                      <a:pt x="66" y="14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60" y="16"/>
                    </a:lnTo>
                    <a:lnTo>
                      <a:pt x="58" y="16"/>
                    </a:lnTo>
                    <a:lnTo>
                      <a:pt x="54" y="16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32" y="8"/>
                    </a:lnTo>
                    <a:lnTo>
                      <a:pt x="24" y="10"/>
                    </a:lnTo>
                    <a:lnTo>
                      <a:pt x="16" y="8"/>
                    </a:lnTo>
                    <a:lnTo>
                      <a:pt x="14" y="6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3D3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30" name="Freeform 50"/>
              <p:cNvSpPr>
                <a:spLocks/>
              </p:cNvSpPr>
              <p:nvPr/>
            </p:nvSpPr>
            <p:spPr bwMode="auto">
              <a:xfrm>
                <a:off x="4230" y="2594"/>
                <a:ext cx="68" cy="3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2" y="14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18" y="22"/>
                  </a:cxn>
                  <a:cxn ang="0">
                    <a:pos x="28" y="18"/>
                  </a:cxn>
                  <a:cxn ang="0">
                    <a:pos x="38" y="18"/>
                  </a:cxn>
                  <a:cxn ang="0">
                    <a:pos x="38" y="18"/>
                  </a:cxn>
                  <a:cxn ang="0">
                    <a:pos x="48" y="18"/>
                  </a:cxn>
                  <a:cxn ang="0">
                    <a:pos x="56" y="20"/>
                  </a:cxn>
                  <a:cxn ang="0">
                    <a:pos x="60" y="20"/>
                  </a:cxn>
                  <a:cxn ang="0">
                    <a:pos x="64" y="18"/>
                  </a:cxn>
                  <a:cxn ang="0">
                    <a:pos x="66" y="14"/>
                  </a:cxn>
                  <a:cxn ang="0">
                    <a:pos x="68" y="8"/>
                  </a:cxn>
                  <a:cxn ang="0">
                    <a:pos x="68" y="8"/>
                  </a:cxn>
                  <a:cxn ang="0">
                    <a:pos x="60" y="16"/>
                  </a:cxn>
                  <a:cxn ang="0">
                    <a:pos x="58" y="16"/>
                  </a:cxn>
                  <a:cxn ang="0">
                    <a:pos x="54" y="16"/>
                  </a:cxn>
                  <a:cxn ang="0">
                    <a:pos x="40" y="8"/>
                  </a:cxn>
                  <a:cxn ang="0">
                    <a:pos x="40" y="8"/>
                  </a:cxn>
                  <a:cxn ang="0">
                    <a:pos x="32" y="8"/>
                  </a:cxn>
                  <a:cxn ang="0">
                    <a:pos x="24" y="10"/>
                  </a:cxn>
                  <a:cxn ang="0">
                    <a:pos x="16" y="8"/>
                  </a:cxn>
                  <a:cxn ang="0">
                    <a:pos x="14" y="6"/>
                  </a:cxn>
                  <a:cxn ang="0">
                    <a:pos x="12" y="2"/>
                  </a:cxn>
                </a:cxnLst>
                <a:rect l="0" t="0" r="r" b="b"/>
                <a:pathLst>
                  <a:path w="68" h="30">
                    <a:moveTo>
                      <a:pt x="12" y="0"/>
                    </a:moveTo>
                    <a:lnTo>
                      <a:pt x="12" y="0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8" y="22"/>
                    </a:lnTo>
                    <a:lnTo>
                      <a:pt x="28" y="18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48" y="18"/>
                    </a:lnTo>
                    <a:lnTo>
                      <a:pt x="56" y="20"/>
                    </a:lnTo>
                    <a:lnTo>
                      <a:pt x="60" y="20"/>
                    </a:lnTo>
                    <a:lnTo>
                      <a:pt x="64" y="18"/>
                    </a:lnTo>
                    <a:lnTo>
                      <a:pt x="66" y="14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60" y="16"/>
                    </a:lnTo>
                    <a:lnTo>
                      <a:pt x="58" y="16"/>
                    </a:lnTo>
                    <a:lnTo>
                      <a:pt x="54" y="16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32" y="8"/>
                    </a:lnTo>
                    <a:lnTo>
                      <a:pt x="24" y="10"/>
                    </a:lnTo>
                    <a:lnTo>
                      <a:pt x="16" y="8"/>
                    </a:lnTo>
                    <a:lnTo>
                      <a:pt x="14" y="6"/>
                    </a:lnTo>
                    <a:lnTo>
                      <a:pt x="12" y="2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31" name="Freeform 51"/>
              <p:cNvSpPr>
                <a:spLocks/>
              </p:cNvSpPr>
              <p:nvPr/>
            </p:nvSpPr>
            <p:spPr bwMode="auto">
              <a:xfrm>
                <a:off x="4174" y="2692"/>
                <a:ext cx="54" cy="24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2"/>
                  </a:cxn>
                  <a:cxn ang="0">
                    <a:pos x="4" y="10"/>
                  </a:cxn>
                  <a:cxn ang="0">
                    <a:pos x="0" y="18"/>
                  </a:cxn>
                  <a:cxn ang="0">
                    <a:pos x="0" y="22"/>
                  </a:cxn>
                  <a:cxn ang="0">
                    <a:pos x="0" y="24"/>
                  </a:cxn>
                  <a:cxn ang="0">
                    <a:pos x="4" y="24"/>
                  </a:cxn>
                  <a:cxn ang="0">
                    <a:pos x="12" y="22"/>
                  </a:cxn>
                  <a:cxn ang="0">
                    <a:pos x="12" y="22"/>
                  </a:cxn>
                  <a:cxn ang="0">
                    <a:pos x="32" y="16"/>
                  </a:cxn>
                  <a:cxn ang="0">
                    <a:pos x="42" y="16"/>
                  </a:cxn>
                  <a:cxn ang="0">
                    <a:pos x="54" y="16"/>
                  </a:cxn>
                  <a:cxn ang="0">
                    <a:pos x="54" y="16"/>
                  </a:cxn>
                  <a:cxn ang="0">
                    <a:pos x="48" y="12"/>
                  </a:cxn>
                  <a:cxn ang="0">
                    <a:pos x="42" y="8"/>
                  </a:cxn>
                  <a:cxn ang="0">
                    <a:pos x="36" y="8"/>
                  </a:cxn>
                  <a:cxn ang="0">
                    <a:pos x="28" y="8"/>
                  </a:cxn>
                  <a:cxn ang="0">
                    <a:pos x="28" y="8"/>
                  </a:cxn>
                  <a:cxn ang="0">
                    <a:pos x="22" y="10"/>
                  </a:cxn>
                  <a:cxn ang="0">
                    <a:pos x="14" y="10"/>
                  </a:cxn>
                  <a:cxn ang="0">
                    <a:pos x="12" y="10"/>
                  </a:cxn>
                  <a:cxn ang="0">
                    <a:pos x="10" y="8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8" y="2"/>
                  </a:cxn>
                </a:cxnLst>
                <a:rect l="0" t="0" r="r" b="b"/>
                <a:pathLst>
                  <a:path w="54" h="24">
                    <a:moveTo>
                      <a:pt x="8" y="2"/>
                    </a:moveTo>
                    <a:lnTo>
                      <a:pt x="8" y="2"/>
                    </a:lnTo>
                    <a:lnTo>
                      <a:pt x="4" y="10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4" y="24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32" y="16"/>
                    </a:lnTo>
                    <a:lnTo>
                      <a:pt x="42" y="16"/>
                    </a:lnTo>
                    <a:lnTo>
                      <a:pt x="54" y="16"/>
                    </a:lnTo>
                    <a:lnTo>
                      <a:pt x="54" y="16"/>
                    </a:lnTo>
                    <a:lnTo>
                      <a:pt x="48" y="12"/>
                    </a:lnTo>
                    <a:lnTo>
                      <a:pt x="42" y="8"/>
                    </a:lnTo>
                    <a:lnTo>
                      <a:pt x="36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2" y="10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0" y="8"/>
                    </a:lnTo>
                    <a:lnTo>
                      <a:pt x="10" y="4"/>
                    </a:lnTo>
                    <a:lnTo>
                      <a:pt x="12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F3D3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32" name="Freeform 52"/>
              <p:cNvSpPr>
                <a:spLocks/>
              </p:cNvSpPr>
              <p:nvPr/>
            </p:nvSpPr>
            <p:spPr bwMode="auto">
              <a:xfrm>
                <a:off x="4174" y="2692"/>
                <a:ext cx="54" cy="24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2"/>
                  </a:cxn>
                  <a:cxn ang="0">
                    <a:pos x="4" y="10"/>
                  </a:cxn>
                  <a:cxn ang="0">
                    <a:pos x="0" y="18"/>
                  </a:cxn>
                  <a:cxn ang="0">
                    <a:pos x="0" y="22"/>
                  </a:cxn>
                  <a:cxn ang="0">
                    <a:pos x="0" y="24"/>
                  </a:cxn>
                  <a:cxn ang="0">
                    <a:pos x="4" y="24"/>
                  </a:cxn>
                  <a:cxn ang="0">
                    <a:pos x="12" y="22"/>
                  </a:cxn>
                  <a:cxn ang="0">
                    <a:pos x="12" y="22"/>
                  </a:cxn>
                  <a:cxn ang="0">
                    <a:pos x="32" y="16"/>
                  </a:cxn>
                  <a:cxn ang="0">
                    <a:pos x="42" y="16"/>
                  </a:cxn>
                  <a:cxn ang="0">
                    <a:pos x="54" y="16"/>
                  </a:cxn>
                  <a:cxn ang="0">
                    <a:pos x="54" y="16"/>
                  </a:cxn>
                  <a:cxn ang="0">
                    <a:pos x="48" y="12"/>
                  </a:cxn>
                  <a:cxn ang="0">
                    <a:pos x="42" y="8"/>
                  </a:cxn>
                  <a:cxn ang="0">
                    <a:pos x="36" y="8"/>
                  </a:cxn>
                  <a:cxn ang="0">
                    <a:pos x="28" y="8"/>
                  </a:cxn>
                  <a:cxn ang="0">
                    <a:pos x="28" y="8"/>
                  </a:cxn>
                  <a:cxn ang="0">
                    <a:pos x="22" y="10"/>
                  </a:cxn>
                  <a:cxn ang="0">
                    <a:pos x="14" y="10"/>
                  </a:cxn>
                  <a:cxn ang="0">
                    <a:pos x="12" y="10"/>
                  </a:cxn>
                  <a:cxn ang="0">
                    <a:pos x="10" y="8"/>
                  </a:cxn>
                  <a:cxn ang="0">
                    <a:pos x="10" y="4"/>
                  </a:cxn>
                  <a:cxn ang="0">
                    <a:pos x="12" y="0"/>
                  </a:cxn>
                </a:cxnLst>
                <a:rect l="0" t="0" r="r" b="b"/>
                <a:pathLst>
                  <a:path w="54" h="24">
                    <a:moveTo>
                      <a:pt x="8" y="2"/>
                    </a:moveTo>
                    <a:lnTo>
                      <a:pt x="8" y="2"/>
                    </a:lnTo>
                    <a:lnTo>
                      <a:pt x="4" y="10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4" y="24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32" y="16"/>
                    </a:lnTo>
                    <a:lnTo>
                      <a:pt x="42" y="16"/>
                    </a:lnTo>
                    <a:lnTo>
                      <a:pt x="54" y="16"/>
                    </a:lnTo>
                    <a:lnTo>
                      <a:pt x="54" y="16"/>
                    </a:lnTo>
                    <a:lnTo>
                      <a:pt x="48" y="12"/>
                    </a:lnTo>
                    <a:lnTo>
                      <a:pt x="42" y="8"/>
                    </a:lnTo>
                    <a:lnTo>
                      <a:pt x="36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2" y="10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0" y="8"/>
                    </a:lnTo>
                    <a:lnTo>
                      <a:pt x="10" y="4"/>
                    </a:lnTo>
                    <a:lnTo>
                      <a:pt x="12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33" name="Freeform 53"/>
              <p:cNvSpPr>
                <a:spLocks/>
              </p:cNvSpPr>
              <p:nvPr/>
            </p:nvSpPr>
            <p:spPr bwMode="auto">
              <a:xfrm>
                <a:off x="4106" y="1084"/>
                <a:ext cx="214" cy="534"/>
              </a:xfrm>
              <a:custGeom>
                <a:avLst/>
                <a:gdLst/>
                <a:ahLst/>
                <a:cxnLst>
                  <a:cxn ang="0">
                    <a:pos x="120" y="0"/>
                  </a:cxn>
                  <a:cxn ang="0">
                    <a:pos x="120" y="0"/>
                  </a:cxn>
                  <a:cxn ang="0">
                    <a:pos x="122" y="24"/>
                  </a:cxn>
                  <a:cxn ang="0">
                    <a:pos x="122" y="52"/>
                  </a:cxn>
                  <a:cxn ang="0">
                    <a:pos x="118" y="82"/>
                  </a:cxn>
                  <a:cxn ang="0">
                    <a:pos x="112" y="114"/>
                  </a:cxn>
                  <a:cxn ang="0">
                    <a:pos x="98" y="184"/>
                  </a:cxn>
                  <a:cxn ang="0">
                    <a:pos x="80" y="258"/>
                  </a:cxn>
                  <a:cxn ang="0">
                    <a:pos x="80" y="258"/>
                  </a:cxn>
                  <a:cxn ang="0">
                    <a:pos x="64" y="324"/>
                  </a:cxn>
                  <a:cxn ang="0">
                    <a:pos x="44" y="394"/>
                  </a:cxn>
                  <a:cxn ang="0">
                    <a:pos x="22" y="460"/>
                  </a:cxn>
                  <a:cxn ang="0">
                    <a:pos x="4" y="514"/>
                  </a:cxn>
                  <a:cxn ang="0">
                    <a:pos x="4" y="514"/>
                  </a:cxn>
                  <a:cxn ang="0">
                    <a:pos x="0" y="528"/>
                  </a:cxn>
                  <a:cxn ang="0">
                    <a:pos x="2" y="532"/>
                  </a:cxn>
                  <a:cxn ang="0">
                    <a:pos x="2" y="534"/>
                  </a:cxn>
                  <a:cxn ang="0">
                    <a:pos x="4" y="534"/>
                  </a:cxn>
                  <a:cxn ang="0">
                    <a:pos x="8" y="534"/>
                  </a:cxn>
                  <a:cxn ang="0">
                    <a:pos x="14" y="528"/>
                  </a:cxn>
                  <a:cxn ang="0">
                    <a:pos x="14" y="528"/>
                  </a:cxn>
                  <a:cxn ang="0">
                    <a:pos x="34" y="516"/>
                  </a:cxn>
                  <a:cxn ang="0">
                    <a:pos x="56" y="504"/>
                  </a:cxn>
                  <a:cxn ang="0">
                    <a:pos x="78" y="496"/>
                  </a:cxn>
                  <a:cxn ang="0">
                    <a:pos x="104" y="488"/>
                  </a:cxn>
                  <a:cxn ang="0">
                    <a:pos x="132" y="484"/>
                  </a:cxn>
                  <a:cxn ang="0">
                    <a:pos x="158" y="484"/>
                  </a:cxn>
                  <a:cxn ang="0">
                    <a:pos x="186" y="486"/>
                  </a:cxn>
                  <a:cxn ang="0">
                    <a:pos x="214" y="492"/>
                  </a:cxn>
                  <a:cxn ang="0">
                    <a:pos x="214" y="492"/>
                  </a:cxn>
                  <a:cxn ang="0">
                    <a:pos x="190" y="480"/>
                  </a:cxn>
                  <a:cxn ang="0">
                    <a:pos x="168" y="472"/>
                  </a:cxn>
                  <a:cxn ang="0">
                    <a:pos x="130" y="456"/>
                  </a:cxn>
                  <a:cxn ang="0">
                    <a:pos x="114" y="448"/>
                  </a:cxn>
                  <a:cxn ang="0">
                    <a:pos x="104" y="440"/>
                  </a:cxn>
                  <a:cxn ang="0">
                    <a:pos x="96" y="430"/>
                  </a:cxn>
                  <a:cxn ang="0">
                    <a:pos x="92" y="418"/>
                  </a:cxn>
                  <a:cxn ang="0">
                    <a:pos x="92" y="418"/>
                  </a:cxn>
                  <a:cxn ang="0">
                    <a:pos x="92" y="396"/>
                  </a:cxn>
                  <a:cxn ang="0">
                    <a:pos x="96" y="356"/>
                  </a:cxn>
                  <a:cxn ang="0">
                    <a:pos x="110" y="244"/>
                  </a:cxn>
                  <a:cxn ang="0">
                    <a:pos x="116" y="180"/>
                  </a:cxn>
                  <a:cxn ang="0">
                    <a:pos x="120" y="114"/>
                  </a:cxn>
                  <a:cxn ang="0">
                    <a:pos x="124" y="54"/>
                  </a:cxn>
                  <a:cxn ang="0">
                    <a:pos x="122" y="24"/>
                  </a:cxn>
                  <a:cxn ang="0">
                    <a:pos x="120" y="0"/>
                  </a:cxn>
                  <a:cxn ang="0">
                    <a:pos x="120" y="0"/>
                  </a:cxn>
                </a:cxnLst>
                <a:rect l="0" t="0" r="r" b="b"/>
                <a:pathLst>
                  <a:path w="214" h="534">
                    <a:moveTo>
                      <a:pt x="120" y="0"/>
                    </a:moveTo>
                    <a:lnTo>
                      <a:pt x="120" y="0"/>
                    </a:lnTo>
                    <a:lnTo>
                      <a:pt x="122" y="24"/>
                    </a:lnTo>
                    <a:lnTo>
                      <a:pt x="122" y="52"/>
                    </a:lnTo>
                    <a:lnTo>
                      <a:pt x="118" y="82"/>
                    </a:lnTo>
                    <a:lnTo>
                      <a:pt x="112" y="114"/>
                    </a:lnTo>
                    <a:lnTo>
                      <a:pt x="98" y="184"/>
                    </a:lnTo>
                    <a:lnTo>
                      <a:pt x="80" y="258"/>
                    </a:lnTo>
                    <a:lnTo>
                      <a:pt x="80" y="258"/>
                    </a:lnTo>
                    <a:lnTo>
                      <a:pt x="64" y="324"/>
                    </a:lnTo>
                    <a:lnTo>
                      <a:pt x="44" y="394"/>
                    </a:lnTo>
                    <a:lnTo>
                      <a:pt x="22" y="460"/>
                    </a:lnTo>
                    <a:lnTo>
                      <a:pt x="4" y="514"/>
                    </a:lnTo>
                    <a:lnTo>
                      <a:pt x="4" y="514"/>
                    </a:lnTo>
                    <a:lnTo>
                      <a:pt x="0" y="528"/>
                    </a:lnTo>
                    <a:lnTo>
                      <a:pt x="2" y="532"/>
                    </a:lnTo>
                    <a:lnTo>
                      <a:pt x="2" y="534"/>
                    </a:lnTo>
                    <a:lnTo>
                      <a:pt x="4" y="534"/>
                    </a:lnTo>
                    <a:lnTo>
                      <a:pt x="8" y="534"/>
                    </a:lnTo>
                    <a:lnTo>
                      <a:pt x="14" y="528"/>
                    </a:lnTo>
                    <a:lnTo>
                      <a:pt x="14" y="528"/>
                    </a:lnTo>
                    <a:lnTo>
                      <a:pt x="34" y="516"/>
                    </a:lnTo>
                    <a:lnTo>
                      <a:pt x="56" y="504"/>
                    </a:lnTo>
                    <a:lnTo>
                      <a:pt x="78" y="496"/>
                    </a:lnTo>
                    <a:lnTo>
                      <a:pt x="104" y="488"/>
                    </a:lnTo>
                    <a:lnTo>
                      <a:pt x="132" y="484"/>
                    </a:lnTo>
                    <a:lnTo>
                      <a:pt x="158" y="484"/>
                    </a:lnTo>
                    <a:lnTo>
                      <a:pt x="186" y="486"/>
                    </a:lnTo>
                    <a:lnTo>
                      <a:pt x="214" y="492"/>
                    </a:lnTo>
                    <a:lnTo>
                      <a:pt x="214" y="492"/>
                    </a:lnTo>
                    <a:lnTo>
                      <a:pt x="190" y="480"/>
                    </a:lnTo>
                    <a:lnTo>
                      <a:pt x="168" y="472"/>
                    </a:lnTo>
                    <a:lnTo>
                      <a:pt x="130" y="456"/>
                    </a:lnTo>
                    <a:lnTo>
                      <a:pt x="114" y="448"/>
                    </a:lnTo>
                    <a:lnTo>
                      <a:pt x="104" y="440"/>
                    </a:lnTo>
                    <a:lnTo>
                      <a:pt x="96" y="430"/>
                    </a:lnTo>
                    <a:lnTo>
                      <a:pt x="92" y="418"/>
                    </a:lnTo>
                    <a:lnTo>
                      <a:pt x="92" y="418"/>
                    </a:lnTo>
                    <a:lnTo>
                      <a:pt x="92" y="396"/>
                    </a:lnTo>
                    <a:lnTo>
                      <a:pt x="96" y="356"/>
                    </a:lnTo>
                    <a:lnTo>
                      <a:pt x="110" y="244"/>
                    </a:lnTo>
                    <a:lnTo>
                      <a:pt x="116" y="180"/>
                    </a:lnTo>
                    <a:lnTo>
                      <a:pt x="120" y="114"/>
                    </a:lnTo>
                    <a:lnTo>
                      <a:pt x="124" y="54"/>
                    </a:lnTo>
                    <a:lnTo>
                      <a:pt x="122" y="24"/>
                    </a:lnTo>
                    <a:lnTo>
                      <a:pt x="120" y="0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FFFA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34" name="Freeform 54"/>
              <p:cNvSpPr>
                <a:spLocks/>
              </p:cNvSpPr>
              <p:nvPr/>
            </p:nvSpPr>
            <p:spPr bwMode="auto">
              <a:xfrm>
                <a:off x="4362" y="1096"/>
                <a:ext cx="96" cy="562"/>
              </a:xfrm>
              <a:custGeom>
                <a:avLst/>
                <a:gdLst/>
                <a:ahLst/>
                <a:cxnLst>
                  <a:cxn ang="0">
                    <a:pos x="52" y="432"/>
                  </a:cxn>
                  <a:cxn ang="0">
                    <a:pos x="52" y="432"/>
                  </a:cxn>
                  <a:cxn ang="0">
                    <a:pos x="60" y="388"/>
                  </a:cxn>
                  <a:cxn ang="0">
                    <a:pos x="66" y="334"/>
                  </a:cxn>
                  <a:cxn ang="0">
                    <a:pos x="70" y="276"/>
                  </a:cxn>
                  <a:cxn ang="0">
                    <a:pos x="74" y="214"/>
                  </a:cxn>
                  <a:cxn ang="0">
                    <a:pos x="80" y="96"/>
                  </a:cxn>
                  <a:cxn ang="0">
                    <a:pos x="82" y="44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4" y="34"/>
                  </a:cxn>
                  <a:cxn ang="0">
                    <a:pos x="82" y="78"/>
                  </a:cxn>
                  <a:cxn ang="0">
                    <a:pos x="82" y="178"/>
                  </a:cxn>
                  <a:cxn ang="0">
                    <a:pos x="84" y="290"/>
                  </a:cxn>
                  <a:cxn ang="0">
                    <a:pos x="88" y="400"/>
                  </a:cxn>
                  <a:cxn ang="0">
                    <a:pos x="88" y="400"/>
                  </a:cxn>
                  <a:cxn ang="0">
                    <a:pos x="92" y="482"/>
                  </a:cxn>
                  <a:cxn ang="0">
                    <a:pos x="96" y="540"/>
                  </a:cxn>
                  <a:cxn ang="0">
                    <a:pos x="96" y="540"/>
                  </a:cxn>
                  <a:cxn ang="0">
                    <a:pos x="96" y="558"/>
                  </a:cxn>
                  <a:cxn ang="0">
                    <a:pos x="96" y="562"/>
                  </a:cxn>
                  <a:cxn ang="0">
                    <a:pos x="92" y="562"/>
                  </a:cxn>
                  <a:cxn ang="0">
                    <a:pos x="86" y="556"/>
                  </a:cxn>
                  <a:cxn ang="0">
                    <a:pos x="78" y="546"/>
                  </a:cxn>
                  <a:cxn ang="0">
                    <a:pos x="78" y="546"/>
                  </a:cxn>
                  <a:cxn ang="0">
                    <a:pos x="68" y="536"/>
                  </a:cxn>
                  <a:cxn ang="0">
                    <a:pos x="58" y="526"/>
                  </a:cxn>
                  <a:cxn ang="0">
                    <a:pos x="34" y="510"/>
                  </a:cxn>
                  <a:cxn ang="0">
                    <a:pos x="14" y="498"/>
                  </a:cxn>
                  <a:cxn ang="0">
                    <a:pos x="0" y="492"/>
                  </a:cxn>
                  <a:cxn ang="0">
                    <a:pos x="0" y="492"/>
                  </a:cxn>
                  <a:cxn ang="0">
                    <a:pos x="12" y="486"/>
                  </a:cxn>
                  <a:cxn ang="0">
                    <a:pos x="20" y="482"/>
                  </a:cxn>
                  <a:cxn ang="0">
                    <a:pos x="26" y="476"/>
                  </a:cxn>
                  <a:cxn ang="0">
                    <a:pos x="34" y="468"/>
                  </a:cxn>
                  <a:cxn ang="0">
                    <a:pos x="42" y="458"/>
                  </a:cxn>
                  <a:cxn ang="0">
                    <a:pos x="46" y="446"/>
                  </a:cxn>
                  <a:cxn ang="0">
                    <a:pos x="52" y="432"/>
                  </a:cxn>
                  <a:cxn ang="0">
                    <a:pos x="52" y="432"/>
                  </a:cxn>
                </a:cxnLst>
                <a:rect l="0" t="0" r="r" b="b"/>
                <a:pathLst>
                  <a:path w="96" h="562">
                    <a:moveTo>
                      <a:pt x="52" y="432"/>
                    </a:moveTo>
                    <a:lnTo>
                      <a:pt x="52" y="432"/>
                    </a:lnTo>
                    <a:lnTo>
                      <a:pt x="60" y="388"/>
                    </a:lnTo>
                    <a:lnTo>
                      <a:pt x="66" y="334"/>
                    </a:lnTo>
                    <a:lnTo>
                      <a:pt x="70" y="276"/>
                    </a:lnTo>
                    <a:lnTo>
                      <a:pt x="74" y="214"/>
                    </a:lnTo>
                    <a:lnTo>
                      <a:pt x="80" y="96"/>
                    </a:lnTo>
                    <a:lnTo>
                      <a:pt x="82" y="44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4" y="34"/>
                    </a:lnTo>
                    <a:lnTo>
                      <a:pt x="82" y="78"/>
                    </a:lnTo>
                    <a:lnTo>
                      <a:pt x="82" y="178"/>
                    </a:lnTo>
                    <a:lnTo>
                      <a:pt x="84" y="290"/>
                    </a:lnTo>
                    <a:lnTo>
                      <a:pt x="88" y="400"/>
                    </a:lnTo>
                    <a:lnTo>
                      <a:pt x="88" y="400"/>
                    </a:lnTo>
                    <a:lnTo>
                      <a:pt x="92" y="482"/>
                    </a:lnTo>
                    <a:lnTo>
                      <a:pt x="96" y="540"/>
                    </a:lnTo>
                    <a:lnTo>
                      <a:pt x="96" y="540"/>
                    </a:lnTo>
                    <a:lnTo>
                      <a:pt x="96" y="558"/>
                    </a:lnTo>
                    <a:lnTo>
                      <a:pt x="96" y="562"/>
                    </a:lnTo>
                    <a:lnTo>
                      <a:pt x="92" y="562"/>
                    </a:lnTo>
                    <a:lnTo>
                      <a:pt x="86" y="556"/>
                    </a:lnTo>
                    <a:lnTo>
                      <a:pt x="78" y="546"/>
                    </a:lnTo>
                    <a:lnTo>
                      <a:pt x="78" y="546"/>
                    </a:lnTo>
                    <a:lnTo>
                      <a:pt x="68" y="536"/>
                    </a:lnTo>
                    <a:lnTo>
                      <a:pt x="58" y="526"/>
                    </a:lnTo>
                    <a:lnTo>
                      <a:pt x="34" y="510"/>
                    </a:lnTo>
                    <a:lnTo>
                      <a:pt x="14" y="498"/>
                    </a:lnTo>
                    <a:lnTo>
                      <a:pt x="0" y="492"/>
                    </a:lnTo>
                    <a:lnTo>
                      <a:pt x="0" y="492"/>
                    </a:lnTo>
                    <a:lnTo>
                      <a:pt x="12" y="486"/>
                    </a:lnTo>
                    <a:lnTo>
                      <a:pt x="20" y="482"/>
                    </a:lnTo>
                    <a:lnTo>
                      <a:pt x="26" y="476"/>
                    </a:lnTo>
                    <a:lnTo>
                      <a:pt x="34" y="468"/>
                    </a:lnTo>
                    <a:lnTo>
                      <a:pt x="42" y="458"/>
                    </a:lnTo>
                    <a:lnTo>
                      <a:pt x="46" y="446"/>
                    </a:lnTo>
                    <a:lnTo>
                      <a:pt x="52" y="432"/>
                    </a:lnTo>
                    <a:lnTo>
                      <a:pt x="52" y="432"/>
                    </a:lnTo>
                    <a:close/>
                  </a:path>
                </a:pathLst>
              </a:custGeom>
              <a:solidFill>
                <a:srgbClr val="FCD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35" name="Freeform 55"/>
              <p:cNvSpPr>
                <a:spLocks/>
              </p:cNvSpPr>
              <p:nvPr/>
            </p:nvSpPr>
            <p:spPr bwMode="auto">
              <a:xfrm>
                <a:off x="4442" y="1780"/>
                <a:ext cx="60" cy="33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2" y="30"/>
                  </a:cxn>
                  <a:cxn ang="0">
                    <a:pos x="0" y="64"/>
                  </a:cxn>
                  <a:cxn ang="0">
                    <a:pos x="0" y="96"/>
                  </a:cxn>
                  <a:cxn ang="0">
                    <a:pos x="0" y="110"/>
                  </a:cxn>
                  <a:cxn ang="0">
                    <a:pos x="2" y="120"/>
                  </a:cxn>
                  <a:cxn ang="0">
                    <a:pos x="2" y="120"/>
                  </a:cxn>
                  <a:cxn ang="0">
                    <a:pos x="14" y="152"/>
                  </a:cxn>
                  <a:cxn ang="0">
                    <a:pos x="36" y="204"/>
                  </a:cxn>
                  <a:cxn ang="0">
                    <a:pos x="46" y="236"/>
                  </a:cxn>
                  <a:cxn ang="0">
                    <a:pos x="54" y="268"/>
                  </a:cxn>
                  <a:cxn ang="0">
                    <a:pos x="58" y="302"/>
                  </a:cxn>
                  <a:cxn ang="0">
                    <a:pos x="60" y="318"/>
                  </a:cxn>
                  <a:cxn ang="0">
                    <a:pos x="60" y="334"/>
                  </a:cxn>
                  <a:cxn ang="0">
                    <a:pos x="60" y="334"/>
                  </a:cxn>
                  <a:cxn ang="0">
                    <a:pos x="60" y="310"/>
                  </a:cxn>
                  <a:cxn ang="0">
                    <a:pos x="58" y="284"/>
                  </a:cxn>
                  <a:cxn ang="0">
                    <a:pos x="54" y="256"/>
                  </a:cxn>
                  <a:cxn ang="0">
                    <a:pos x="48" y="228"/>
                  </a:cxn>
                  <a:cxn ang="0">
                    <a:pos x="32" y="172"/>
                  </a:cxn>
                  <a:cxn ang="0">
                    <a:pos x="16" y="128"/>
                  </a:cxn>
                  <a:cxn ang="0">
                    <a:pos x="16" y="128"/>
                  </a:cxn>
                  <a:cxn ang="0">
                    <a:pos x="12" y="110"/>
                  </a:cxn>
                  <a:cxn ang="0">
                    <a:pos x="8" y="92"/>
                  </a:cxn>
                  <a:cxn ang="0">
                    <a:pos x="4" y="56"/>
                  </a:cxn>
                  <a:cxn ang="0">
                    <a:pos x="4" y="24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60" h="334">
                    <a:moveTo>
                      <a:pt x="4" y="0"/>
                    </a:moveTo>
                    <a:lnTo>
                      <a:pt x="4" y="0"/>
                    </a:lnTo>
                    <a:lnTo>
                      <a:pt x="2" y="30"/>
                    </a:lnTo>
                    <a:lnTo>
                      <a:pt x="0" y="64"/>
                    </a:lnTo>
                    <a:lnTo>
                      <a:pt x="0" y="96"/>
                    </a:lnTo>
                    <a:lnTo>
                      <a:pt x="0" y="110"/>
                    </a:lnTo>
                    <a:lnTo>
                      <a:pt x="2" y="120"/>
                    </a:lnTo>
                    <a:lnTo>
                      <a:pt x="2" y="120"/>
                    </a:lnTo>
                    <a:lnTo>
                      <a:pt x="14" y="152"/>
                    </a:lnTo>
                    <a:lnTo>
                      <a:pt x="36" y="204"/>
                    </a:lnTo>
                    <a:lnTo>
                      <a:pt x="46" y="236"/>
                    </a:lnTo>
                    <a:lnTo>
                      <a:pt x="54" y="268"/>
                    </a:lnTo>
                    <a:lnTo>
                      <a:pt x="58" y="302"/>
                    </a:lnTo>
                    <a:lnTo>
                      <a:pt x="60" y="318"/>
                    </a:lnTo>
                    <a:lnTo>
                      <a:pt x="60" y="334"/>
                    </a:lnTo>
                    <a:lnTo>
                      <a:pt x="60" y="334"/>
                    </a:lnTo>
                    <a:lnTo>
                      <a:pt x="60" y="310"/>
                    </a:lnTo>
                    <a:lnTo>
                      <a:pt x="58" y="284"/>
                    </a:lnTo>
                    <a:lnTo>
                      <a:pt x="54" y="256"/>
                    </a:lnTo>
                    <a:lnTo>
                      <a:pt x="48" y="228"/>
                    </a:lnTo>
                    <a:lnTo>
                      <a:pt x="32" y="172"/>
                    </a:lnTo>
                    <a:lnTo>
                      <a:pt x="16" y="128"/>
                    </a:lnTo>
                    <a:lnTo>
                      <a:pt x="16" y="128"/>
                    </a:lnTo>
                    <a:lnTo>
                      <a:pt x="12" y="110"/>
                    </a:lnTo>
                    <a:lnTo>
                      <a:pt x="8" y="92"/>
                    </a:lnTo>
                    <a:lnTo>
                      <a:pt x="4" y="56"/>
                    </a:lnTo>
                    <a:lnTo>
                      <a:pt x="4" y="2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36" name="Freeform 56"/>
              <p:cNvSpPr>
                <a:spLocks/>
              </p:cNvSpPr>
              <p:nvPr/>
            </p:nvSpPr>
            <p:spPr bwMode="auto">
              <a:xfrm>
                <a:off x="4410" y="2004"/>
                <a:ext cx="4" cy="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4"/>
                  </a:cxn>
                  <a:cxn ang="0">
                    <a:pos x="4" y="52"/>
                  </a:cxn>
                  <a:cxn ang="0">
                    <a:pos x="2" y="76"/>
                  </a:cxn>
                  <a:cxn ang="0">
                    <a:pos x="0" y="94"/>
                  </a:cxn>
                  <a:cxn ang="0">
                    <a:pos x="0" y="0"/>
                  </a:cxn>
                </a:cxnLst>
                <a:rect l="0" t="0" r="r" b="b"/>
                <a:pathLst>
                  <a:path w="4" h="94">
                    <a:moveTo>
                      <a:pt x="0" y="0"/>
                    </a:moveTo>
                    <a:lnTo>
                      <a:pt x="0" y="0"/>
                    </a:lnTo>
                    <a:lnTo>
                      <a:pt x="4" y="24"/>
                    </a:lnTo>
                    <a:lnTo>
                      <a:pt x="4" y="52"/>
                    </a:lnTo>
                    <a:lnTo>
                      <a:pt x="2" y="76"/>
                    </a:lnTo>
                    <a:lnTo>
                      <a:pt x="0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37" name="Freeform 57"/>
              <p:cNvSpPr>
                <a:spLocks/>
              </p:cNvSpPr>
              <p:nvPr/>
            </p:nvSpPr>
            <p:spPr bwMode="auto">
              <a:xfrm>
                <a:off x="4410" y="2004"/>
                <a:ext cx="4" cy="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4"/>
                  </a:cxn>
                  <a:cxn ang="0">
                    <a:pos x="4" y="52"/>
                  </a:cxn>
                  <a:cxn ang="0">
                    <a:pos x="2" y="76"/>
                  </a:cxn>
                  <a:cxn ang="0">
                    <a:pos x="0" y="94"/>
                  </a:cxn>
                </a:cxnLst>
                <a:rect l="0" t="0" r="r" b="b"/>
                <a:pathLst>
                  <a:path w="4" h="94">
                    <a:moveTo>
                      <a:pt x="0" y="0"/>
                    </a:moveTo>
                    <a:lnTo>
                      <a:pt x="0" y="0"/>
                    </a:lnTo>
                    <a:lnTo>
                      <a:pt x="4" y="24"/>
                    </a:lnTo>
                    <a:lnTo>
                      <a:pt x="4" y="52"/>
                    </a:lnTo>
                    <a:lnTo>
                      <a:pt x="2" y="76"/>
                    </a:lnTo>
                    <a:lnTo>
                      <a:pt x="0" y="9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38" name="Freeform 58"/>
              <p:cNvSpPr>
                <a:spLocks/>
              </p:cNvSpPr>
              <p:nvPr/>
            </p:nvSpPr>
            <p:spPr bwMode="auto">
              <a:xfrm>
                <a:off x="4294" y="2024"/>
                <a:ext cx="70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2"/>
                  </a:cxn>
                  <a:cxn ang="0">
                    <a:pos x="38" y="22"/>
                  </a:cxn>
                  <a:cxn ang="0">
                    <a:pos x="58" y="10"/>
                  </a:cxn>
                  <a:cxn ang="0">
                    <a:pos x="64" y="4"/>
                  </a:cxn>
                  <a:cxn ang="0">
                    <a:pos x="70" y="0"/>
                  </a:cxn>
                  <a:cxn ang="0">
                    <a:pos x="0" y="42"/>
                  </a:cxn>
                </a:cxnLst>
                <a:rect l="0" t="0" r="r" b="b"/>
                <a:pathLst>
                  <a:path w="70" h="42">
                    <a:moveTo>
                      <a:pt x="0" y="42"/>
                    </a:moveTo>
                    <a:lnTo>
                      <a:pt x="0" y="42"/>
                    </a:lnTo>
                    <a:lnTo>
                      <a:pt x="38" y="22"/>
                    </a:lnTo>
                    <a:lnTo>
                      <a:pt x="58" y="10"/>
                    </a:lnTo>
                    <a:lnTo>
                      <a:pt x="64" y="4"/>
                    </a:lnTo>
                    <a:lnTo>
                      <a:pt x="70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39" name="Freeform 59"/>
              <p:cNvSpPr>
                <a:spLocks/>
              </p:cNvSpPr>
              <p:nvPr/>
            </p:nvSpPr>
            <p:spPr bwMode="auto">
              <a:xfrm>
                <a:off x="4294" y="2024"/>
                <a:ext cx="70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2"/>
                  </a:cxn>
                  <a:cxn ang="0">
                    <a:pos x="38" y="22"/>
                  </a:cxn>
                  <a:cxn ang="0">
                    <a:pos x="58" y="10"/>
                  </a:cxn>
                  <a:cxn ang="0">
                    <a:pos x="64" y="4"/>
                  </a:cxn>
                  <a:cxn ang="0">
                    <a:pos x="70" y="0"/>
                  </a:cxn>
                </a:cxnLst>
                <a:rect l="0" t="0" r="r" b="b"/>
                <a:pathLst>
                  <a:path w="70" h="42">
                    <a:moveTo>
                      <a:pt x="0" y="42"/>
                    </a:moveTo>
                    <a:lnTo>
                      <a:pt x="0" y="42"/>
                    </a:lnTo>
                    <a:lnTo>
                      <a:pt x="38" y="22"/>
                    </a:lnTo>
                    <a:lnTo>
                      <a:pt x="58" y="10"/>
                    </a:lnTo>
                    <a:lnTo>
                      <a:pt x="64" y="4"/>
                    </a:lnTo>
                    <a:lnTo>
                      <a:pt x="7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40" name="Freeform 60"/>
              <p:cNvSpPr>
                <a:spLocks/>
              </p:cNvSpPr>
              <p:nvPr/>
            </p:nvSpPr>
            <p:spPr bwMode="auto">
              <a:xfrm>
                <a:off x="4104" y="2042"/>
                <a:ext cx="72" cy="72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0" y="72"/>
                  </a:cxn>
                  <a:cxn ang="0">
                    <a:pos x="4" y="60"/>
                  </a:cxn>
                  <a:cxn ang="0">
                    <a:pos x="12" y="48"/>
                  </a:cxn>
                  <a:cxn ang="0">
                    <a:pos x="20" y="38"/>
                  </a:cxn>
                  <a:cxn ang="0">
                    <a:pos x="28" y="28"/>
                  </a:cxn>
                  <a:cxn ang="0">
                    <a:pos x="38" y="18"/>
                  </a:cxn>
                  <a:cxn ang="0">
                    <a:pos x="50" y="10"/>
                  </a:cxn>
                  <a:cxn ang="0">
                    <a:pos x="60" y="4"/>
                  </a:cxn>
                  <a:cxn ang="0">
                    <a:pos x="72" y="0"/>
                  </a:cxn>
                  <a:cxn ang="0">
                    <a:pos x="72" y="0"/>
                  </a:cxn>
                  <a:cxn ang="0">
                    <a:pos x="66" y="4"/>
                  </a:cxn>
                  <a:cxn ang="0">
                    <a:pos x="56" y="12"/>
                  </a:cxn>
                  <a:cxn ang="0">
                    <a:pos x="34" y="32"/>
                  </a:cxn>
                  <a:cxn ang="0">
                    <a:pos x="14" y="56"/>
                  </a:cxn>
                  <a:cxn ang="0">
                    <a:pos x="0" y="72"/>
                  </a:cxn>
                  <a:cxn ang="0">
                    <a:pos x="0" y="72"/>
                  </a:cxn>
                </a:cxnLst>
                <a:rect l="0" t="0" r="r" b="b"/>
                <a:pathLst>
                  <a:path w="72" h="72">
                    <a:moveTo>
                      <a:pt x="0" y="72"/>
                    </a:moveTo>
                    <a:lnTo>
                      <a:pt x="0" y="72"/>
                    </a:lnTo>
                    <a:lnTo>
                      <a:pt x="4" y="60"/>
                    </a:lnTo>
                    <a:lnTo>
                      <a:pt x="12" y="48"/>
                    </a:lnTo>
                    <a:lnTo>
                      <a:pt x="20" y="38"/>
                    </a:lnTo>
                    <a:lnTo>
                      <a:pt x="28" y="28"/>
                    </a:lnTo>
                    <a:lnTo>
                      <a:pt x="38" y="18"/>
                    </a:lnTo>
                    <a:lnTo>
                      <a:pt x="50" y="10"/>
                    </a:lnTo>
                    <a:lnTo>
                      <a:pt x="60" y="4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66" y="4"/>
                    </a:lnTo>
                    <a:lnTo>
                      <a:pt x="56" y="12"/>
                    </a:lnTo>
                    <a:lnTo>
                      <a:pt x="34" y="32"/>
                    </a:lnTo>
                    <a:lnTo>
                      <a:pt x="14" y="56"/>
                    </a:lnTo>
                    <a:lnTo>
                      <a:pt x="0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41" name="Freeform 61"/>
              <p:cNvSpPr>
                <a:spLocks/>
              </p:cNvSpPr>
              <p:nvPr/>
            </p:nvSpPr>
            <p:spPr bwMode="auto">
              <a:xfrm>
                <a:off x="4198" y="1742"/>
                <a:ext cx="28" cy="120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0"/>
                  </a:cxn>
                  <a:cxn ang="0">
                    <a:pos x="18" y="18"/>
                  </a:cxn>
                  <a:cxn ang="0">
                    <a:pos x="12" y="32"/>
                  </a:cxn>
                  <a:cxn ang="0">
                    <a:pos x="8" y="48"/>
                  </a:cxn>
                  <a:cxn ang="0">
                    <a:pos x="4" y="66"/>
                  </a:cxn>
                  <a:cxn ang="0">
                    <a:pos x="0" y="84"/>
                  </a:cxn>
                  <a:cxn ang="0">
                    <a:pos x="0" y="102"/>
                  </a:cxn>
                  <a:cxn ang="0">
                    <a:pos x="4" y="120"/>
                  </a:cxn>
                  <a:cxn ang="0">
                    <a:pos x="4" y="120"/>
                  </a:cxn>
                  <a:cxn ang="0">
                    <a:pos x="6" y="94"/>
                  </a:cxn>
                  <a:cxn ang="0">
                    <a:pos x="12" y="58"/>
                  </a:cxn>
                  <a:cxn ang="0">
                    <a:pos x="20" y="22"/>
                  </a:cxn>
                  <a:cxn ang="0">
                    <a:pos x="24" y="8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28" h="120">
                    <a:moveTo>
                      <a:pt x="28" y="0"/>
                    </a:moveTo>
                    <a:lnTo>
                      <a:pt x="28" y="0"/>
                    </a:lnTo>
                    <a:lnTo>
                      <a:pt x="18" y="18"/>
                    </a:lnTo>
                    <a:lnTo>
                      <a:pt x="12" y="32"/>
                    </a:lnTo>
                    <a:lnTo>
                      <a:pt x="8" y="48"/>
                    </a:lnTo>
                    <a:lnTo>
                      <a:pt x="4" y="66"/>
                    </a:lnTo>
                    <a:lnTo>
                      <a:pt x="0" y="84"/>
                    </a:lnTo>
                    <a:lnTo>
                      <a:pt x="0" y="102"/>
                    </a:lnTo>
                    <a:lnTo>
                      <a:pt x="4" y="120"/>
                    </a:lnTo>
                    <a:lnTo>
                      <a:pt x="4" y="120"/>
                    </a:lnTo>
                    <a:lnTo>
                      <a:pt x="6" y="94"/>
                    </a:lnTo>
                    <a:lnTo>
                      <a:pt x="12" y="58"/>
                    </a:lnTo>
                    <a:lnTo>
                      <a:pt x="20" y="22"/>
                    </a:lnTo>
                    <a:lnTo>
                      <a:pt x="24" y="8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42" name="Freeform 62"/>
              <p:cNvSpPr>
                <a:spLocks/>
              </p:cNvSpPr>
              <p:nvPr/>
            </p:nvSpPr>
            <p:spPr bwMode="auto">
              <a:xfrm>
                <a:off x="4128" y="1898"/>
                <a:ext cx="12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8"/>
                  </a:cxn>
                  <a:cxn ang="0">
                    <a:pos x="4" y="20"/>
                  </a:cxn>
                  <a:cxn ang="0">
                    <a:pos x="6" y="46"/>
                  </a:cxn>
                  <a:cxn ang="0">
                    <a:pos x="6" y="72"/>
                  </a:cxn>
                  <a:cxn ang="0">
                    <a:pos x="2" y="90"/>
                  </a:cxn>
                  <a:cxn ang="0">
                    <a:pos x="2" y="90"/>
                  </a:cxn>
                  <a:cxn ang="0">
                    <a:pos x="6" y="84"/>
                  </a:cxn>
                  <a:cxn ang="0">
                    <a:pos x="10" y="76"/>
                  </a:cxn>
                  <a:cxn ang="0">
                    <a:pos x="12" y="64"/>
                  </a:cxn>
                  <a:cxn ang="0">
                    <a:pos x="12" y="52"/>
                  </a:cxn>
                  <a:cxn ang="0">
                    <a:pos x="12" y="38"/>
                  </a:cxn>
                  <a:cxn ang="0">
                    <a:pos x="10" y="24"/>
                  </a:cxn>
                  <a:cxn ang="0">
                    <a:pos x="6" y="1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90">
                    <a:moveTo>
                      <a:pt x="0" y="0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4" y="20"/>
                    </a:lnTo>
                    <a:lnTo>
                      <a:pt x="6" y="46"/>
                    </a:lnTo>
                    <a:lnTo>
                      <a:pt x="6" y="72"/>
                    </a:lnTo>
                    <a:lnTo>
                      <a:pt x="2" y="90"/>
                    </a:lnTo>
                    <a:lnTo>
                      <a:pt x="2" y="90"/>
                    </a:lnTo>
                    <a:lnTo>
                      <a:pt x="6" y="84"/>
                    </a:lnTo>
                    <a:lnTo>
                      <a:pt x="10" y="76"/>
                    </a:lnTo>
                    <a:lnTo>
                      <a:pt x="12" y="64"/>
                    </a:lnTo>
                    <a:lnTo>
                      <a:pt x="12" y="52"/>
                    </a:lnTo>
                    <a:lnTo>
                      <a:pt x="12" y="38"/>
                    </a:lnTo>
                    <a:lnTo>
                      <a:pt x="10" y="24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43" name="Freeform 63"/>
              <p:cNvSpPr>
                <a:spLocks noEditPoints="1"/>
              </p:cNvSpPr>
              <p:nvPr/>
            </p:nvSpPr>
            <p:spPr bwMode="auto">
              <a:xfrm>
                <a:off x="3984" y="1602"/>
                <a:ext cx="504" cy="360"/>
              </a:xfrm>
              <a:custGeom>
                <a:avLst/>
                <a:gdLst/>
                <a:ahLst/>
                <a:cxnLst>
                  <a:cxn ang="0">
                    <a:pos x="6" y="340"/>
                  </a:cxn>
                  <a:cxn ang="0">
                    <a:pos x="14" y="316"/>
                  </a:cxn>
                  <a:cxn ang="0">
                    <a:pos x="0" y="354"/>
                  </a:cxn>
                  <a:cxn ang="0">
                    <a:pos x="490" y="202"/>
                  </a:cxn>
                  <a:cxn ang="0">
                    <a:pos x="476" y="148"/>
                  </a:cxn>
                  <a:cxn ang="0">
                    <a:pos x="450" y="98"/>
                  </a:cxn>
                  <a:cxn ang="0">
                    <a:pos x="412" y="54"/>
                  </a:cxn>
                  <a:cxn ang="0">
                    <a:pos x="364" y="22"/>
                  </a:cxn>
                  <a:cxn ang="0">
                    <a:pos x="306" y="4"/>
                  </a:cxn>
                  <a:cxn ang="0">
                    <a:pos x="262" y="2"/>
                  </a:cxn>
                  <a:cxn ang="0">
                    <a:pos x="204" y="14"/>
                  </a:cxn>
                  <a:cxn ang="0">
                    <a:pos x="158" y="44"/>
                  </a:cxn>
                  <a:cxn ang="0">
                    <a:pos x="122" y="84"/>
                  </a:cxn>
                  <a:cxn ang="0">
                    <a:pos x="64" y="182"/>
                  </a:cxn>
                  <a:cxn ang="0">
                    <a:pos x="54" y="202"/>
                  </a:cxn>
                  <a:cxn ang="0">
                    <a:pos x="32" y="264"/>
                  </a:cxn>
                  <a:cxn ang="0">
                    <a:pos x="20" y="306"/>
                  </a:cxn>
                  <a:cxn ang="0">
                    <a:pos x="44" y="274"/>
                  </a:cxn>
                  <a:cxn ang="0">
                    <a:pos x="54" y="272"/>
                  </a:cxn>
                  <a:cxn ang="0">
                    <a:pos x="68" y="288"/>
                  </a:cxn>
                  <a:cxn ang="0">
                    <a:pos x="66" y="330"/>
                  </a:cxn>
                  <a:cxn ang="0">
                    <a:pos x="76" y="330"/>
                  </a:cxn>
                  <a:cxn ang="0">
                    <a:pos x="84" y="350"/>
                  </a:cxn>
                  <a:cxn ang="0">
                    <a:pos x="94" y="358"/>
                  </a:cxn>
                  <a:cxn ang="0">
                    <a:pos x="114" y="348"/>
                  </a:cxn>
                  <a:cxn ang="0">
                    <a:pos x="126" y="318"/>
                  </a:cxn>
                  <a:cxn ang="0">
                    <a:pos x="134" y="268"/>
                  </a:cxn>
                  <a:cxn ang="0">
                    <a:pos x="142" y="218"/>
                  </a:cxn>
                  <a:cxn ang="0">
                    <a:pos x="166" y="142"/>
                  </a:cxn>
                  <a:cxn ang="0">
                    <a:pos x="176" y="124"/>
                  </a:cxn>
                  <a:cxn ang="0">
                    <a:pos x="194" y="116"/>
                  </a:cxn>
                  <a:cxn ang="0">
                    <a:pos x="200" y="118"/>
                  </a:cxn>
                  <a:cxn ang="0">
                    <a:pos x="212" y="142"/>
                  </a:cxn>
                  <a:cxn ang="0">
                    <a:pos x="226" y="128"/>
                  </a:cxn>
                  <a:cxn ang="0">
                    <a:pos x="236" y="134"/>
                  </a:cxn>
                  <a:cxn ang="0">
                    <a:pos x="244" y="102"/>
                  </a:cxn>
                  <a:cxn ang="0">
                    <a:pos x="262" y="74"/>
                  </a:cxn>
                  <a:cxn ang="0">
                    <a:pos x="274" y="66"/>
                  </a:cxn>
                  <a:cxn ang="0">
                    <a:pos x="298" y="74"/>
                  </a:cxn>
                  <a:cxn ang="0">
                    <a:pos x="322" y="90"/>
                  </a:cxn>
                  <a:cxn ang="0">
                    <a:pos x="342" y="98"/>
                  </a:cxn>
                  <a:cxn ang="0">
                    <a:pos x="350" y="108"/>
                  </a:cxn>
                  <a:cxn ang="0">
                    <a:pos x="360" y="118"/>
                  </a:cxn>
                  <a:cxn ang="0">
                    <a:pos x="384" y="124"/>
                  </a:cxn>
                  <a:cxn ang="0">
                    <a:pos x="404" y="138"/>
                  </a:cxn>
                  <a:cxn ang="0">
                    <a:pos x="424" y="164"/>
                  </a:cxn>
                  <a:cxn ang="0">
                    <a:pos x="436" y="176"/>
                  </a:cxn>
                  <a:cxn ang="0">
                    <a:pos x="446" y="166"/>
                  </a:cxn>
                  <a:cxn ang="0">
                    <a:pos x="462" y="180"/>
                  </a:cxn>
                  <a:cxn ang="0">
                    <a:pos x="478" y="214"/>
                  </a:cxn>
                  <a:cxn ang="0">
                    <a:pos x="502" y="294"/>
                  </a:cxn>
                  <a:cxn ang="0">
                    <a:pos x="504" y="298"/>
                  </a:cxn>
                  <a:cxn ang="0">
                    <a:pos x="490" y="202"/>
                  </a:cxn>
                </a:cxnLst>
                <a:rect l="0" t="0" r="r" b="b"/>
                <a:pathLst>
                  <a:path w="504" h="360">
                    <a:moveTo>
                      <a:pt x="0" y="354"/>
                    </a:moveTo>
                    <a:lnTo>
                      <a:pt x="0" y="354"/>
                    </a:lnTo>
                    <a:lnTo>
                      <a:pt x="6" y="340"/>
                    </a:lnTo>
                    <a:lnTo>
                      <a:pt x="6" y="340"/>
                    </a:lnTo>
                    <a:lnTo>
                      <a:pt x="14" y="316"/>
                    </a:lnTo>
                    <a:lnTo>
                      <a:pt x="14" y="316"/>
                    </a:lnTo>
                    <a:lnTo>
                      <a:pt x="10" y="324"/>
                    </a:lnTo>
                    <a:lnTo>
                      <a:pt x="10" y="324"/>
                    </a:lnTo>
                    <a:lnTo>
                      <a:pt x="0" y="354"/>
                    </a:lnTo>
                    <a:lnTo>
                      <a:pt x="0" y="354"/>
                    </a:lnTo>
                    <a:close/>
                    <a:moveTo>
                      <a:pt x="490" y="202"/>
                    </a:moveTo>
                    <a:lnTo>
                      <a:pt x="490" y="202"/>
                    </a:lnTo>
                    <a:lnTo>
                      <a:pt x="486" y="184"/>
                    </a:lnTo>
                    <a:lnTo>
                      <a:pt x="482" y="166"/>
                    </a:lnTo>
                    <a:lnTo>
                      <a:pt x="476" y="148"/>
                    </a:lnTo>
                    <a:lnTo>
                      <a:pt x="468" y="130"/>
                    </a:lnTo>
                    <a:lnTo>
                      <a:pt x="460" y="114"/>
                    </a:lnTo>
                    <a:lnTo>
                      <a:pt x="450" y="98"/>
                    </a:lnTo>
                    <a:lnTo>
                      <a:pt x="438" y="82"/>
                    </a:lnTo>
                    <a:lnTo>
                      <a:pt x="426" y="68"/>
                    </a:lnTo>
                    <a:lnTo>
                      <a:pt x="412" y="54"/>
                    </a:lnTo>
                    <a:lnTo>
                      <a:pt x="398" y="42"/>
                    </a:lnTo>
                    <a:lnTo>
                      <a:pt x="382" y="32"/>
                    </a:lnTo>
                    <a:lnTo>
                      <a:pt x="364" y="22"/>
                    </a:lnTo>
                    <a:lnTo>
                      <a:pt x="346" y="14"/>
                    </a:lnTo>
                    <a:lnTo>
                      <a:pt x="326" y="8"/>
                    </a:lnTo>
                    <a:lnTo>
                      <a:pt x="306" y="4"/>
                    </a:lnTo>
                    <a:lnTo>
                      <a:pt x="284" y="0"/>
                    </a:lnTo>
                    <a:lnTo>
                      <a:pt x="284" y="0"/>
                    </a:lnTo>
                    <a:lnTo>
                      <a:pt x="262" y="2"/>
                    </a:lnTo>
                    <a:lnTo>
                      <a:pt x="242" y="4"/>
                    </a:lnTo>
                    <a:lnTo>
                      <a:pt x="222" y="8"/>
                    </a:lnTo>
                    <a:lnTo>
                      <a:pt x="204" y="14"/>
                    </a:lnTo>
                    <a:lnTo>
                      <a:pt x="188" y="22"/>
                    </a:lnTo>
                    <a:lnTo>
                      <a:pt x="172" y="32"/>
                    </a:lnTo>
                    <a:lnTo>
                      <a:pt x="158" y="44"/>
                    </a:lnTo>
                    <a:lnTo>
                      <a:pt x="146" y="56"/>
                    </a:lnTo>
                    <a:lnTo>
                      <a:pt x="134" y="70"/>
                    </a:lnTo>
                    <a:lnTo>
                      <a:pt x="122" y="84"/>
                    </a:lnTo>
                    <a:lnTo>
                      <a:pt x="100" y="116"/>
                    </a:lnTo>
                    <a:lnTo>
                      <a:pt x="82" y="148"/>
                    </a:lnTo>
                    <a:lnTo>
                      <a:pt x="64" y="182"/>
                    </a:lnTo>
                    <a:lnTo>
                      <a:pt x="74" y="166"/>
                    </a:lnTo>
                    <a:lnTo>
                      <a:pt x="74" y="166"/>
                    </a:lnTo>
                    <a:lnTo>
                      <a:pt x="54" y="202"/>
                    </a:lnTo>
                    <a:lnTo>
                      <a:pt x="54" y="202"/>
                    </a:lnTo>
                    <a:lnTo>
                      <a:pt x="32" y="264"/>
                    </a:lnTo>
                    <a:lnTo>
                      <a:pt x="32" y="264"/>
                    </a:lnTo>
                    <a:lnTo>
                      <a:pt x="14" y="316"/>
                    </a:lnTo>
                    <a:lnTo>
                      <a:pt x="14" y="316"/>
                    </a:lnTo>
                    <a:lnTo>
                      <a:pt x="20" y="306"/>
                    </a:lnTo>
                    <a:lnTo>
                      <a:pt x="20" y="306"/>
                    </a:lnTo>
                    <a:lnTo>
                      <a:pt x="34" y="284"/>
                    </a:lnTo>
                    <a:lnTo>
                      <a:pt x="44" y="274"/>
                    </a:lnTo>
                    <a:lnTo>
                      <a:pt x="48" y="272"/>
                    </a:lnTo>
                    <a:lnTo>
                      <a:pt x="54" y="272"/>
                    </a:lnTo>
                    <a:lnTo>
                      <a:pt x="54" y="272"/>
                    </a:lnTo>
                    <a:lnTo>
                      <a:pt x="60" y="274"/>
                    </a:lnTo>
                    <a:lnTo>
                      <a:pt x="64" y="280"/>
                    </a:lnTo>
                    <a:lnTo>
                      <a:pt x="68" y="288"/>
                    </a:lnTo>
                    <a:lnTo>
                      <a:pt x="68" y="298"/>
                    </a:lnTo>
                    <a:lnTo>
                      <a:pt x="68" y="316"/>
                    </a:lnTo>
                    <a:lnTo>
                      <a:pt x="66" y="330"/>
                    </a:lnTo>
                    <a:lnTo>
                      <a:pt x="66" y="330"/>
                    </a:lnTo>
                    <a:lnTo>
                      <a:pt x="72" y="328"/>
                    </a:lnTo>
                    <a:lnTo>
                      <a:pt x="76" y="330"/>
                    </a:lnTo>
                    <a:lnTo>
                      <a:pt x="80" y="334"/>
                    </a:lnTo>
                    <a:lnTo>
                      <a:pt x="82" y="338"/>
                    </a:lnTo>
                    <a:lnTo>
                      <a:pt x="84" y="350"/>
                    </a:lnTo>
                    <a:lnTo>
                      <a:pt x="84" y="360"/>
                    </a:lnTo>
                    <a:lnTo>
                      <a:pt x="84" y="360"/>
                    </a:lnTo>
                    <a:lnTo>
                      <a:pt x="94" y="358"/>
                    </a:lnTo>
                    <a:lnTo>
                      <a:pt x="102" y="356"/>
                    </a:lnTo>
                    <a:lnTo>
                      <a:pt x="108" y="352"/>
                    </a:lnTo>
                    <a:lnTo>
                      <a:pt x="114" y="348"/>
                    </a:lnTo>
                    <a:lnTo>
                      <a:pt x="118" y="342"/>
                    </a:lnTo>
                    <a:lnTo>
                      <a:pt x="122" y="336"/>
                    </a:lnTo>
                    <a:lnTo>
                      <a:pt x="126" y="318"/>
                    </a:lnTo>
                    <a:lnTo>
                      <a:pt x="126" y="318"/>
                    </a:lnTo>
                    <a:lnTo>
                      <a:pt x="130" y="294"/>
                    </a:lnTo>
                    <a:lnTo>
                      <a:pt x="134" y="268"/>
                    </a:lnTo>
                    <a:lnTo>
                      <a:pt x="138" y="244"/>
                    </a:lnTo>
                    <a:lnTo>
                      <a:pt x="142" y="218"/>
                    </a:lnTo>
                    <a:lnTo>
                      <a:pt x="142" y="218"/>
                    </a:lnTo>
                    <a:lnTo>
                      <a:pt x="150" y="178"/>
                    </a:lnTo>
                    <a:lnTo>
                      <a:pt x="158" y="160"/>
                    </a:lnTo>
                    <a:lnTo>
                      <a:pt x="166" y="142"/>
                    </a:lnTo>
                    <a:lnTo>
                      <a:pt x="166" y="142"/>
                    </a:lnTo>
                    <a:lnTo>
                      <a:pt x="170" y="132"/>
                    </a:lnTo>
                    <a:lnTo>
                      <a:pt x="176" y="124"/>
                    </a:lnTo>
                    <a:lnTo>
                      <a:pt x="184" y="116"/>
                    </a:lnTo>
                    <a:lnTo>
                      <a:pt x="188" y="116"/>
                    </a:lnTo>
                    <a:lnTo>
                      <a:pt x="194" y="116"/>
                    </a:lnTo>
                    <a:lnTo>
                      <a:pt x="194" y="116"/>
                    </a:lnTo>
                    <a:lnTo>
                      <a:pt x="198" y="116"/>
                    </a:lnTo>
                    <a:lnTo>
                      <a:pt x="200" y="118"/>
                    </a:lnTo>
                    <a:lnTo>
                      <a:pt x="206" y="126"/>
                    </a:lnTo>
                    <a:lnTo>
                      <a:pt x="212" y="142"/>
                    </a:lnTo>
                    <a:lnTo>
                      <a:pt x="212" y="142"/>
                    </a:lnTo>
                    <a:lnTo>
                      <a:pt x="216" y="136"/>
                    </a:lnTo>
                    <a:lnTo>
                      <a:pt x="224" y="130"/>
                    </a:lnTo>
                    <a:lnTo>
                      <a:pt x="226" y="128"/>
                    </a:lnTo>
                    <a:lnTo>
                      <a:pt x="230" y="128"/>
                    </a:lnTo>
                    <a:lnTo>
                      <a:pt x="234" y="130"/>
                    </a:lnTo>
                    <a:lnTo>
                      <a:pt x="236" y="134"/>
                    </a:lnTo>
                    <a:lnTo>
                      <a:pt x="236" y="134"/>
                    </a:lnTo>
                    <a:lnTo>
                      <a:pt x="238" y="118"/>
                    </a:lnTo>
                    <a:lnTo>
                      <a:pt x="244" y="102"/>
                    </a:lnTo>
                    <a:lnTo>
                      <a:pt x="252" y="88"/>
                    </a:lnTo>
                    <a:lnTo>
                      <a:pt x="262" y="74"/>
                    </a:lnTo>
                    <a:lnTo>
                      <a:pt x="262" y="74"/>
                    </a:lnTo>
                    <a:lnTo>
                      <a:pt x="266" y="70"/>
                    </a:lnTo>
                    <a:lnTo>
                      <a:pt x="270" y="68"/>
                    </a:lnTo>
                    <a:lnTo>
                      <a:pt x="274" y="66"/>
                    </a:lnTo>
                    <a:lnTo>
                      <a:pt x="278" y="66"/>
                    </a:lnTo>
                    <a:lnTo>
                      <a:pt x="286" y="68"/>
                    </a:lnTo>
                    <a:lnTo>
                      <a:pt x="298" y="74"/>
                    </a:lnTo>
                    <a:lnTo>
                      <a:pt x="298" y="74"/>
                    </a:lnTo>
                    <a:lnTo>
                      <a:pt x="310" y="82"/>
                    </a:lnTo>
                    <a:lnTo>
                      <a:pt x="322" y="90"/>
                    </a:lnTo>
                    <a:lnTo>
                      <a:pt x="322" y="90"/>
                    </a:lnTo>
                    <a:lnTo>
                      <a:pt x="332" y="94"/>
                    </a:lnTo>
                    <a:lnTo>
                      <a:pt x="342" y="98"/>
                    </a:lnTo>
                    <a:lnTo>
                      <a:pt x="342" y="98"/>
                    </a:lnTo>
                    <a:lnTo>
                      <a:pt x="346" y="104"/>
                    </a:lnTo>
                    <a:lnTo>
                      <a:pt x="350" y="108"/>
                    </a:lnTo>
                    <a:lnTo>
                      <a:pt x="356" y="114"/>
                    </a:lnTo>
                    <a:lnTo>
                      <a:pt x="360" y="118"/>
                    </a:lnTo>
                    <a:lnTo>
                      <a:pt x="360" y="118"/>
                    </a:lnTo>
                    <a:lnTo>
                      <a:pt x="368" y="120"/>
                    </a:lnTo>
                    <a:lnTo>
                      <a:pt x="376" y="122"/>
                    </a:lnTo>
                    <a:lnTo>
                      <a:pt x="384" y="124"/>
                    </a:lnTo>
                    <a:lnTo>
                      <a:pt x="390" y="128"/>
                    </a:lnTo>
                    <a:lnTo>
                      <a:pt x="390" y="128"/>
                    </a:lnTo>
                    <a:lnTo>
                      <a:pt x="404" y="138"/>
                    </a:lnTo>
                    <a:lnTo>
                      <a:pt x="416" y="150"/>
                    </a:lnTo>
                    <a:lnTo>
                      <a:pt x="416" y="150"/>
                    </a:lnTo>
                    <a:lnTo>
                      <a:pt x="424" y="164"/>
                    </a:lnTo>
                    <a:lnTo>
                      <a:pt x="430" y="170"/>
                    </a:lnTo>
                    <a:lnTo>
                      <a:pt x="436" y="176"/>
                    </a:lnTo>
                    <a:lnTo>
                      <a:pt x="436" y="176"/>
                    </a:lnTo>
                    <a:lnTo>
                      <a:pt x="438" y="172"/>
                    </a:lnTo>
                    <a:lnTo>
                      <a:pt x="442" y="168"/>
                    </a:lnTo>
                    <a:lnTo>
                      <a:pt x="446" y="166"/>
                    </a:lnTo>
                    <a:lnTo>
                      <a:pt x="448" y="168"/>
                    </a:lnTo>
                    <a:lnTo>
                      <a:pt x="456" y="172"/>
                    </a:lnTo>
                    <a:lnTo>
                      <a:pt x="462" y="180"/>
                    </a:lnTo>
                    <a:lnTo>
                      <a:pt x="472" y="200"/>
                    </a:lnTo>
                    <a:lnTo>
                      <a:pt x="478" y="214"/>
                    </a:lnTo>
                    <a:lnTo>
                      <a:pt x="478" y="214"/>
                    </a:lnTo>
                    <a:lnTo>
                      <a:pt x="484" y="234"/>
                    </a:lnTo>
                    <a:lnTo>
                      <a:pt x="492" y="254"/>
                    </a:lnTo>
                    <a:lnTo>
                      <a:pt x="502" y="294"/>
                    </a:lnTo>
                    <a:lnTo>
                      <a:pt x="502" y="294"/>
                    </a:lnTo>
                    <a:lnTo>
                      <a:pt x="504" y="298"/>
                    </a:lnTo>
                    <a:lnTo>
                      <a:pt x="504" y="298"/>
                    </a:lnTo>
                    <a:lnTo>
                      <a:pt x="494" y="250"/>
                    </a:lnTo>
                    <a:lnTo>
                      <a:pt x="490" y="202"/>
                    </a:lnTo>
                    <a:lnTo>
                      <a:pt x="490" y="202"/>
                    </a:lnTo>
                    <a:close/>
                  </a:path>
                </a:pathLst>
              </a:custGeom>
              <a:solidFill>
                <a:srgbClr val="DBBD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44" name="Freeform 64"/>
              <p:cNvSpPr>
                <a:spLocks/>
              </p:cNvSpPr>
              <p:nvPr/>
            </p:nvSpPr>
            <p:spPr bwMode="auto">
              <a:xfrm>
                <a:off x="4232" y="1684"/>
                <a:ext cx="26" cy="122"/>
              </a:xfrm>
              <a:custGeom>
                <a:avLst/>
                <a:gdLst/>
                <a:ahLst/>
                <a:cxnLst>
                  <a:cxn ang="0">
                    <a:pos x="2" y="22"/>
                  </a:cxn>
                  <a:cxn ang="0">
                    <a:pos x="2" y="22"/>
                  </a:cxn>
                  <a:cxn ang="0">
                    <a:pos x="6" y="22"/>
                  </a:cxn>
                  <a:cxn ang="0">
                    <a:pos x="8" y="26"/>
                  </a:cxn>
                  <a:cxn ang="0">
                    <a:pos x="12" y="36"/>
                  </a:cxn>
                  <a:cxn ang="0">
                    <a:pos x="12" y="50"/>
                  </a:cxn>
                  <a:cxn ang="0">
                    <a:pos x="10" y="68"/>
                  </a:cxn>
                  <a:cxn ang="0">
                    <a:pos x="4" y="100"/>
                  </a:cxn>
                  <a:cxn ang="0">
                    <a:pos x="0" y="122"/>
                  </a:cxn>
                  <a:cxn ang="0">
                    <a:pos x="0" y="122"/>
                  </a:cxn>
                  <a:cxn ang="0">
                    <a:pos x="6" y="114"/>
                  </a:cxn>
                  <a:cxn ang="0">
                    <a:pos x="10" y="104"/>
                  </a:cxn>
                  <a:cxn ang="0">
                    <a:pos x="16" y="82"/>
                  </a:cxn>
                  <a:cxn ang="0">
                    <a:pos x="20" y="58"/>
                  </a:cxn>
                  <a:cxn ang="0">
                    <a:pos x="22" y="36"/>
                  </a:cxn>
                  <a:cxn ang="0">
                    <a:pos x="22" y="36"/>
                  </a:cxn>
                  <a:cxn ang="0">
                    <a:pos x="26" y="16"/>
                  </a:cxn>
                  <a:cxn ang="0">
                    <a:pos x="24" y="4"/>
                  </a:cxn>
                  <a:cxn ang="0">
                    <a:pos x="22" y="0"/>
                  </a:cxn>
                  <a:cxn ang="0">
                    <a:pos x="18" y="0"/>
                  </a:cxn>
                  <a:cxn ang="0">
                    <a:pos x="2" y="22"/>
                  </a:cxn>
                </a:cxnLst>
                <a:rect l="0" t="0" r="r" b="b"/>
                <a:pathLst>
                  <a:path w="26" h="122">
                    <a:moveTo>
                      <a:pt x="2" y="22"/>
                    </a:moveTo>
                    <a:lnTo>
                      <a:pt x="2" y="22"/>
                    </a:lnTo>
                    <a:lnTo>
                      <a:pt x="6" y="22"/>
                    </a:lnTo>
                    <a:lnTo>
                      <a:pt x="8" y="26"/>
                    </a:lnTo>
                    <a:lnTo>
                      <a:pt x="12" y="36"/>
                    </a:lnTo>
                    <a:lnTo>
                      <a:pt x="12" y="50"/>
                    </a:lnTo>
                    <a:lnTo>
                      <a:pt x="10" y="68"/>
                    </a:lnTo>
                    <a:lnTo>
                      <a:pt x="4" y="100"/>
                    </a:lnTo>
                    <a:lnTo>
                      <a:pt x="0" y="122"/>
                    </a:lnTo>
                    <a:lnTo>
                      <a:pt x="0" y="122"/>
                    </a:lnTo>
                    <a:lnTo>
                      <a:pt x="6" y="114"/>
                    </a:lnTo>
                    <a:lnTo>
                      <a:pt x="10" y="104"/>
                    </a:lnTo>
                    <a:lnTo>
                      <a:pt x="16" y="82"/>
                    </a:lnTo>
                    <a:lnTo>
                      <a:pt x="20" y="58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6" y="16"/>
                    </a:lnTo>
                    <a:lnTo>
                      <a:pt x="24" y="4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DBBD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45" name="Freeform 65"/>
              <p:cNvSpPr>
                <a:spLocks/>
              </p:cNvSpPr>
              <p:nvPr/>
            </p:nvSpPr>
            <p:spPr bwMode="auto">
              <a:xfrm>
                <a:off x="4232" y="1684"/>
                <a:ext cx="26" cy="122"/>
              </a:xfrm>
              <a:custGeom>
                <a:avLst/>
                <a:gdLst/>
                <a:ahLst/>
                <a:cxnLst>
                  <a:cxn ang="0">
                    <a:pos x="2" y="22"/>
                  </a:cxn>
                  <a:cxn ang="0">
                    <a:pos x="2" y="22"/>
                  </a:cxn>
                  <a:cxn ang="0">
                    <a:pos x="6" y="22"/>
                  </a:cxn>
                  <a:cxn ang="0">
                    <a:pos x="8" y="26"/>
                  </a:cxn>
                  <a:cxn ang="0">
                    <a:pos x="12" y="36"/>
                  </a:cxn>
                  <a:cxn ang="0">
                    <a:pos x="12" y="50"/>
                  </a:cxn>
                  <a:cxn ang="0">
                    <a:pos x="10" y="68"/>
                  </a:cxn>
                  <a:cxn ang="0">
                    <a:pos x="4" y="100"/>
                  </a:cxn>
                  <a:cxn ang="0">
                    <a:pos x="0" y="122"/>
                  </a:cxn>
                  <a:cxn ang="0">
                    <a:pos x="0" y="122"/>
                  </a:cxn>
                  <a:cxn ang="0">
                    <a:pos x="6" y="114"/>
                  </a:cxn>
                  <a:cxn ang="0">
                    <a:pos x="10" y="104"/>
                  </a:cxn>
                  <a:cxn ang="0">
                    <a:pos x="16" y="82"/>
                  </a:cxn>
                  <a:cxn ang="0">
                    <a:pos x="20" y="58"/>
                  </a:cxn>
                  <a:cxn ang="0">
                    <a:pos x="22" y="36"/>
                  </a:cxn>
                  <a:cxn ang="0">
                    <a:pos x="22" y="36"/>
                  </a:cxn>
                  <a:cxn ang="0">
                    <a:pos x="26" y="16"/>
                  </a:cxn>
                  <a:cxn ang="0">
                    <a:pos x="24" y="4"/>
                  </a:cxn>
                  <a:cxn ang="0">
                    <a:pos x="22" y="0"/>
                  </a:cxn>
                  <a:cxn ang="0">
                    <a:pos x="18" y="0"/>
                  </a:cxn>
                </a:cxnLst>
                <a:rect l="0" t="0" r="r" b="b"/>
                <a:pathLst>
                  <a:path w="26" h="122">
                    <a:moveTo>
                      <a:pt x="2" y="22"/>
                    </a:moveTo>
                    <a:lnTo>
                      <a:pt x="2" y="22"/>
                    </a:lnTo>
                    <a:lnTo>
                      <a:pt x="6" y="22"/>
                    </a:lnTo>
                    <a:lnTo>
                      <a:pt x="8" y="26"/>
                    </a:lnTo>
                    <a:lnTo>
                      <a:pt x="12" y="36"/>
                    </a:lnTo>
                    <a:lnTo>
                      <a:pt x="12" y="50"/>
                    </a:lnTo>
                    <a:lnTo>
                      <a:pt x="10" y="68"/>
                    </a:lnTo>
                    <a:lnTo>
                      <a:pt x="4" y="100"/>
                    </a:lnTo>
                    <a:lnTo>
                      <a:pt x="0" y="122"/>
                    </a:lnTo>
                    <a:lnTo>
                      <a:pt x="0" y="122"/>
                    </a:lnTo>
                    <a:lnTo>
                      <a:pt x="6" y="114"/>
                    </a:lnTo>
                    <a:lnTo>
                      <a:pt x="10" y="104"/>
                    </a:lnTo>
                    <a:lnTo>
                      <a:pt x="16" y="82"/>
                    </a:lnTo>
                    <a:lnTo>
                      <a:pt x="20" y="58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6" y="16"/>
                    </a:lnTo>
                    <a:lnTo>
                      <a:pt x="24" y="4"/>
                    </a:lnTo>
                    <a:lnTo>
                      <a:pt x="22" y="0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46" name="Freeform 66"/>
              <p:cNvSpPr>
                <a:spLocks/>
              </p:cNvSpPr>
              <p:nvPr/>
            </p:nvSpPr>
            <p:spPr bwMode="auto">
              <a:xfrm>
                <a:off x="4362" y="1758"/>
                <a:ext cx="30" cy="9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10" y="26"/>
                  </a:cxn>
                  <a:cxn ang="0">
                    <a:pos x="16" y="44"/>
                  </a:cxn>
                  <a:cxn ang="0">
                    <a:pos x="16" y="44"/>
                  </a:cxn>
                  <a:cxn ang="0">
                    <a:pos x="18" y="68"/>
                  </a:cxn>
                  <a:cxn ang="0">
                    <a:pos x="22" y="90"/>
                  </a:cxn>
                  <a:cxn ang="0">
                    <a:pos x="22" y="90"/>
                  </a:cxn>
                  <a:cxn ang="0">
                    <a:pos x="26" y="76"/>
                  </a:cxn>
                  <a:cxn ang="0">
                    <a:pos x="30" y="62"/>
                  </a:cxn>
                  <a:cxn ang="0">
                    <a:pos x="30" y="46"/>
                  </a:cxn>
                  <a:cxn ang="0">
                    <a:pos x="30" y="32"/>
                  </a:cxn>
                  <a:cxn ang="0">
                    <a:pos x="30" y="32"/>
                  </a:cxn>
                  <a:cxn ang="0">
                    <a:pos x="26" y="24"/>
                  </a:cxn>
                  <a:cxn ang="0">
                    <a:pos x="20" y="16"/>
                  </a:cxn>
                  <a:cxn ang="0">
                    <a:pos x="14" y="8"/>
                  </a:cxn>
                  <a:cxn ang="0">
                    <a:pos x="12" y="4"/>
                  </a:cxn>
                  <a:cxn ang="0">
                    <a:pos x="12" y="0"/>
                  </a:cxn>
                  <a:cxn ang="0">
                    <a:pos x="0" y="8"/>
                  </a:cxn>
                </a:cxnLst>
                <a:rect l="0" t="0" r="r" b="b"/>
                <a:pathLst>
                  <a:path w="30" h="90">
                    <a:moveTo>
                      <a:pt x="0" y="8"/>
                    </a:moveTo>
                    <a:lnTo>
                      <a:pt x="0" y="8"/>
                    </a:lnTo>
                    <a:lnTo>
                      <a:pt x="10" y="26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18" y="68"/>
                    </a:lnTo>
                    <a:lnTo>
                      <a:pt x="22" y="90"/>
                    </a:lnTo>
                    <a:lnTo>
                      <a:pt x="22" y="90"/>
                    </a:lnTo>
                    <a:lnTo>
                      <a:pt x="26" y="76"/>
                    </a:lnTo>
                    <a:lnTo>
                      <a:pt x="30" y="62"/>
                    </a:lnTo>
                    <a:lnTo>
                      <a:pt x="30" y="46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26" y="24"/>
                    </a:lnTo>
                    <a:lnTo>
                      <a:pt x="20" y="16"/>
                    </a:lnTo>
                    <a:lnTo>
                      <a:pt x="14" y="8"/>
                    </a:lnTo>
                    <a:lnTo>
                      <a:pt x="12" y="4"/>
                    </a:lnTo>
                    <a:lnTo>
                      <a:pt x="12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DBBD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47" name="Freeform 67"/>
              <p:cNvSpPr>
                <a:spLocks/>
              </p:cNvSpPr>
              <p:nvPr/>
            </p:nvSpPr>
            <p:spPr bwMode="auto">
              <a:xfrm>
                <a:off x="4362" y="1758"/>
                <a:ext cx="30" cy="9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10" y="26"/>
                  </a:cxn>
                  <a:cxn ang="0">
                    <a:pos x="16" y="44"/>
                  </a:cxn>
                  <a:cxn ang="0">
                    <a:pos x="16" y="44"/>
                  </a:cxn>
                  <a:cxn ang="0">
                    <a:pos x="18" y="68"/>
                  </a:cxn>
                  <a:cxn ang="0">
                    <a:pos x="22" y="90"/>
                  </a:cxn>
                  <a:cxn ang="0">
                    <a:pos x="22" y="90"/>
                  </a:cxn>
                  <a:cxn ang="0">
                    <a:pos x="26" y="76"/>
                  </a:cxn>
                  <a:cxn ang="0">
                    <a:pos x="30" y="62"/>
                  </a:cxn>
                  <a:cxn ang="0">
                    <a:pos x="30" y="46"/>
                  </a:cxn>
                  <a:cxn ang="0">
                    <a:pos x="30" y="32"/>
                  </a:cxn>
                  <a:cxn ang="0">
                    <a:pos x="30" y="32"/>
                  </a:cxn>
                  <a:cxn ang="0">
                    <a:pos x="26" y="24"/>
                  </a:cxn>
                  <a:cxn ang="0">
                    <a:pos x="20" y="16"/>
                  </a:cxn>
                  <a:cxn ang="0">
                    <a:pos x="14" y="8"/>
                  </a:cxn>
                  <a:cxn ang="0">
                    <a:pos x="12" y="4"/>
                  </a:cxn>
                  <a:cxn ang="0">
                    <a:pos x="12" y="0"/>
                  </a:cxn>
                </a:cxnLst>
                <a:rect l="0" t="0" r="r" b="b"/>
                <a:pathLst>
                  <a:path w="30" h="90">
                    <a:moveTo>
                      <a:pt x="0" y="8"/>
                    </a:moveTo>
                    <a:lnTo>
                      <a:pt x="0" y="8"/>
                    </a:lnTo>
                    <a:lnTo>
                      <a:pt x="10" y="26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18" y="68"/>
                    </a:lnTo>
                    <a:lnTo>
                      <a:pt x="22" y="90"/>
                    </a:lnTo>
                    <a:lnTo>
                      <a:pt x="22" y="90"/>
                    </a:lnTo>
                    <a:lnTo>
                      <a:pt x="26" y="76"/>
                    </a:lnTo>
                    <a:lnTo>
                      <a:pt x="30" y="62"/>
                    </a:lnTo>
                    <a:lnTo>
                      <a:pt x="30" y="46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26" y="24"/>
                    </a:lnTo>
                    <a:lnTo>
                      <a:pt x="20" y="16"/>
                    </a:lnTo>
                    <a:lnTo>
                      <a:pt x="14" y="8"/>
                    </a:lnTo>
                    <a:lnTo>
                      <a:pt x="12" y="4"/>
                    </a:lnTo>
                    <a:lnTo>
                      <a:pt x="12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48" name="Freeform 68"/>
              <p:cNvSpPr>
                <a:spLocks/>
              </p:cNvSpPr>
              <p:nvPr/>
            </p:nvSpPr>
            <p:spPr bwMode="auto">
              <a:xfrm>
                <a:off x="4338" y="1838"/>
                <a:ext cx="26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10" y="14"/>
                  </a:cxn>
                  <a:cxn ang="0">
                    <a:pos x="10" y="24"/>
                  </a:cxn>
                  <a:cxn ang="0">
                    <a:pos x="12" y="48"/>
                  </a:cxn>
                  <a:cxn ang="0">
                    <a:pos x="12" y="48"/>
                  </a:cxn>
                  <a:cxn ang="0">
                    <a:pos x="14" y="64"/>
                  </a:cxn>
                  <a:cxn ang="0">
                    <a:pos x="16" y="80"/>
                  </a:cxn>
                  <a:cxn ang="0">
                    <a:pos x="14" y="86"/>
                  </a:cxn>
                  <a:cxn ang="0">
                    <a:pos x="12" y="94"/>
                  </a:cxn>
                  <a:cxn ang="0">
                    <a:pos x="6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6"/>
                  </a:cxn>
                  <a:cxn ang="0">
                    <a:pos x="2" y="108"/>
                  </a:cxn>
                  <a:cxn ang="0">
                    <a:pos x="10" y="110"/>
                  </a:cxn>
                  <a:cxn ang="0">
                    <a:pos x="10" y="110"/>
                  </a:cxn>
                  <a:cxn ang="0">
                    <a:pos x="16" y="110"/>
                  </a:cxn>
                  <a:cxn ang="0">
                    <a:pos x="20" y="106"/>
                  </a:cxn>
                  <a:cxn ang="0">
                    <a:pos x="24" y="98"/>
                  </a:cxn>
                  <a:cxn ang="0">
                    <a:pos x="24" y="98"/>
                  </a:cxn>
                  <a:cxn ang="0">
                    <a:pos x="26" y="88"/>
                  </a:cxn>
                  <a:cxn ang="0">
                    <a:pos x="26" y="80"/>
                  </a:cxn>
                  <a:cxn ang="0">
                    <a:pos x="22" y="66"/>
                  </a:cxn>
                  <a:cxn ang="0">
                    <a:pos x="18" y="50"/>
                  </a:cxn>
                  <a:cxn ang="0">
                    <a:pos x="14" y="34"/>
                  </a:cxn>
                  <a:cxn ang="0">
                    <a:pos x="12" y="0"/>
                  </a:cxn>
                </a:cxnLst>
                <a:rect l="0" t="0" r="r" b="b"/>
                <a:pathLst>
                  <a:path w="26" h="110">
                    <a:moveTo>
                      <a:pt x="12" y="0"/>
                    </a:moveTo>
                    <a:lnTo>
                      <a:pt x="12" y="0"/>
                    </a:lnTo>
                    <a:lnTo>
                      <a:pt x="10" y="14"/>
                    </a:lnTo>
                    <a:lnTo>
                      <a:pt x="10" y="24"/>
                    </a:lnTo>
                    <a:lnTo>
                      <a:pt x="12" y="48"/>
                    </a:lnTo>
                    <a:lnTo>
                      <a:pt x="12" y="48"/>
                    </a:lnTo>
                    <a:lnTo>
                      <a:pt x="14" y="64"/>
                    </a:lnTo>
                    <a:lnTo>
                      <a:pt x="16" y="80"/>
                    </a:lnTo>
                    <a:lnTo>
                      <a:pt x="14" y="86"/>
                    </a:lnTo>
                    <a:lnTo>
                      <a:pt x="12" y="94"/>
                    </a:lnTo>
                    <a:lnTo>
                      <a:pt x="6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6"/>
                    </a:lnTo>
                    <a:lnTo>
                      <a:pt x="2" y="108"/>
                    </a:lnTo>
                    <a:lnTo>
                      <a:pt x="10" y="110"/>
                    </a:lnTo>
                    <a:lnTo>
                      <a:pt x="10" y="110"/>
                    </a:lnTo>
                    <a:lnTo>
                      <a:pt x="16" y="110"/>
                    </a:lnTo>
                    <a:lnTo>
                      <a:pt x="20" y="106"/>
                    </a:lnTo>
                    <a:lnTo>
                      <a:pt x="24" y="98"/>
                    </a:lnTo>
                    <a:lnTo>
                      <a:pt x="24" y="98"/>
                    </a:lnTo>
                    <a:lnTo>
                      <a:pt x="26" y="88"/>
                    </a:lnTo>
                    <a:lnTo>
                      <a:pt x="26" y="80"/>
                    </a:lnTo>
                    <a:lnTo>
                      <a:pt x="22" y="66"/>
                    </a:lnTo>
                    <a:lnTo>
                      <a:pt x="18" y="50"/>
                    </a:lnTo>
                    <a:lnTo>
                      <a:pt x="14" y="3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BBD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49" name="Freeform 69"/>
              <p:cNvSpPr>
                <a:spLocks/>
              </p:cNvSpPr>
              <p:nvPr/>
            </p:nvSpPr>
            <p:spPr bwMode="auto">
              <a:xfrm>
                <a:off x="4338" y="1838"/>
                <a:ext cx="26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10" y="14"/>
                  </a:cxn>
                  <a:cxn ang="0">
                    <a:pos x="10" y="24"/>
                  </a:cxn>
                  <a:cxn ang="0">
                    <a:pos x="12" y="48"/>
                  </a:cxn>
                  <a:cxn ang="0">
                    <a:pos x="12" y="48"/>
                  </a:cxn>
                  <a:cxn ang="0">
                    <a:pos x="14" y="64"/>
                  </a:cxn>
                  <a:cxn ang="0">
                    <a:pos x="16" y="80"/>
                  </a:cxn>
                  <a:cxn ang="0">
                    <a:pos x="14" y="86"/>
                  </a:cxn>
                  <a:cxn ang="0">
                    <a:pos x="12" y="94"/>
                  </a:cxn>
                  <a:cxn ang="0">
                    <a:pos x="6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6"/>
                  </a:cxn>
                  <a:cxn ang="0">
                    <a:pos x="2" y="108"/>
                  </a:cxn>
                  <a:cxn ang="0">
                    <a:pos x="10" y="110"/>
                  </a:cxn>
                  <a:cxn ang="0">
                    <a:pos x="10" y="110"/>
                  </a:cxn>
                  <a:cxn ang="0">
                    <a:pos x="16" y="110"/>
                  </a:cxn>
                  <a:cxn ang="0">
                    <a:pos x="20" y="106"/>
                  </a:cxn>
                  <a:cxn ang="0">
                    <a:pos x="24" y="98"/>
                  </a:cxn>
                  <a:cxn ang="0">
                    <a:pos x="24" y="98"/>
                  </a:cxn>
                  <a:cxn ang="0">
                    <a:pos x="26" y="88"/>
                  </a:cxn>
                  <a:cxn ang="0">
                    <a:pos x="26" y="80"/>
                  </a:cxn>
                  <a:cxn ang="0">
                    <a:pos x="22" y="66"/>
                  </a:cxn>
                  <a:cxn ang="0">
                    <a:pos x="18" y="50"/>
                  </a:cxn>
                  <a:cxn ang="0">
                    <a:pos x="14" y="34"/>
                  </a:cxn>
                </a:cxnLst>
                <a:rect l="0" t="0" r="r" b="b"/>
                <a:pathLst>
                  <a:path w="26" h="110">
                    <a:moveTo>
                      <a:pt x="12" y="0"/>
                    </a:moveTo>
                    <a:lnTo>
                      <a:pt x="12" y="0"/>
                    </a:lnTo>
                    <a:lnTo>
                      <a:pt x="10" y="14"/>
                    </a:lnTo>
                    <a:lnTo>
                      <a:pt x="10" y="24"/>
                    </a:lnTo>
                    <a:lnTo>
                      <a:pt x="12" y="48"/>
                    </a:lnTo>
                    <a:lnTo>
                      <a:pt x="12" y="48"/>
                    </a:lnTo>
                    <a:lnTo>
                      <a:pt x="14" y="64"/>
                    </a:lnTo>
                    <a:lnTo>
                      <a:pt x="16" y="80"/>
                    </a:lnTo>
                    <a:lnTo>
                      <a:pt x="14" y="86"/>
                    </a:lnTo>
                    <a:lnTo>
                      <a:pt x="12" y="94"/>
                    </a:lnTo>
                    <a:lnTo>
                      <a:pt x="6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6"/>
                    </a:lnTo>
                    <a:lnTo>
                      <a:pt x="2" y="108"/>
                    </a:lnTo>
                    <a:lnTo>
                      <a:pt x="10" y="110"/>
                    </a:lnTo>
                    <a:lnTo>
                      <a:pt x="10" y="110"/>
                    </a:lnTo>
                    <a:lnTo>
                      <a:pt x="16" y="110"/>
                    </a:lnTo>
                    <a:lnTo>
                      <a:pt x="20" y="106"/>
                    </a:lnTo>
                    <a:lnTo>
                      <a:pt x="24" y="98"/>
                    </a:lnTo>
                    <a:lnTo>
                      <a:pt x="24" y="98"/>
                    </a:lnTo>
                    <a:lnTo>
                      <a:pt x="26" y="88"/>
                    </a:lnTo>
                    <a:lnTo>
                      <a:pt x="26" y="80"/>
                    </a:lnTo>
                    <a:lnTo>
                      <a:pt x="22" y="66"/>
                    </a:lnTo>
                    <a:lnTo>
                      <a:pt x="18" y="50"/>
                    </a:lnTo>
                    <a:lnTo>
                      <a:pt x="14" y="3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50" name="Freeform 70"/>
              <p:cNvSpPr>
                <a:spLocks/>
              </p:cNvSpPr>
              <p:nvPr/>
            </p:nvSpPr>
            <p:spPr bwMode="auto">
              <a:xfrm>
                <a:off x="4284" y="1950"/>
                <a:ext cx="40" cy="5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12" y="4"/>
                  </a:cxn>
                  <a:cxn ang="0">
                    <a:pos x="14" y="12"/>
                  </a:cxn>
                  <a:cxn ang="0">
                    <a:pos x="16" y="20"/>
                  </a:cxn>
                  <a:cxn ang="0">
                    <a:pos x="16" y="28"/>
                  </a:cxn>
                  <a:cxn ang="0">
                    <a:pos x="14" y="36"/>
                  </a:cxn>
                  <a:cxn ang="0">
                    <a:pos x="10" y="44"/>
                  </a:cxn>
                  <a:cxn ang="0">
                    <a:pos x="6" y="52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10" y="52"/>
                  </a:cxn>
                  <a:cxn ang="0">
                    <a:pos x="20" y="48"/>
                  </a:cxn>
                  <a:cxn ang="0">
                    <a:pos x="30" y="40"/>
                  </a:cxn>
                  <a:cxn ang="0">
                    <a:pos x="36" y="32"/>
                  </a:cxn>
                  <a:cxn ang="0">
                    <a:pos x="36" y="32"/>
                  </a:cxn>
                  <a:cxn ang="0">
                    <a:pos x="40" y="28"/>
                  </a:cxn>
                  <a:cxn ang="0">
                    <a:pos x="38" y="22"/>
                  </a:cxn>
                  <a:cxn ang="0">
                    <a:pos x="38" y="22"/>
                  </a:cxn>
                  <a:cxn ang="0">
                    <a:pos x="36" y="16"/>
                  </a:cxn>
                  <a:cxn ang="0">
                    <a:pos x="30" y="12"/>
                  </a:cxn>
                  <a:cxn ang="0">
                    <a:pos x="26" y="10"/>
                  </a:cxn>
                  <a:cxn ang="0">
                    <a:pos x="20" y="8"/>
                  </a:cxn>
                  <a:cxn ang="0">
                    <a:pos x="6" y="0"/>
                  </a:cxn>
                </a:cxnLst>
                <a:rect l="0" t="0" r="r" b="b"/>
                <a:pathLst>
                  <a:path w="40" h="56">
                    <a:moveTo>
                      <a:pt x="6" y="0"/>
                    </a:moveTo>
                    <a:lnTo>
                      <a:pt x="6" y="0"/>
                    </a:lnTo>
                    <a:lnTo>
                      <a:pt x="12" y="4"/>
                    </a:lnTo>
                    <a:lnTo>
                      <a:pt x="14" y="12"/>
                    </a:lnTo>
                    <a:lnTo>
                      <a:pt x="16" y="20"/>
                    </a:lnTo>
                    <a:lnTo>
                      <a:pt x="16" y="28"/>
                    </a:lnTo>
                    <a:lnTo>
                      <a:pt x="14" y="36"/>
                    </a:lnTo>
                    <a:lnTo>
                      <a:pt x="10" y="44"/>
                    </a:lnTo>
                    <a:lnTo>
                      <a:pt x="6" y="52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0" y="52"/>
                    </a:lnTo>
                    <a:lnTo>
                      <a:pt x="20" y="48"/>
                    </a:lnTo>
                    <a:lnTo>
                      <a:pt x="30" y="40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40" y="28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6" y="16"/>
                    </a:lnTo>
                    <a:lnTo>
                      <a:pt x="30" y="12"/>
                    </a:lnTo>
                    <a:lnTo>
                      <a:pt x="26" y="10"/>
                    </a:lnTo>
                    <a:lnTo>
                      <a:pt x="20" y="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BBD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51" name="Freeform 71"/>
              <p:cNvSpPr>
                <a:spLocks/>
              </p:cNvSpPr>
              <p:nvPr/>
            </p:nvSpPr>
            <p:spPr bwMode="auto">
              <a:xfrm>
                <a:off x="4284" y="1950"/>
                <a:ext cx="40" cy="5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12" y="4"/>
                  </a:cxn>
                  <a:cxn ang="0">
                    <a:pos x="14" y="12"/>
                  </a:cxn>
                  <a:cxn ang="0">
                    <a:pos x="16" y="20"/>
                  </a:cxn>
                  <a:cxn ang="0">
                    <a:pos x="16" y="28"/>
                  </a:cxn>
                  <a:cxn ang="0">
                    <a:pos x="14" y="36"/>
                  </a:cxn>
                  <a:cxn ang="0">
                    <a:pos x="10" y="44"/>
                  </a:cxn>
                  <a:cxn ang="0">
                    <a:pos x="6" y="52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10" y="52"/>
                  </a:cxn>
                  <a:cxn ang="0">
                    <a:pos x="20" y="48"/>
                  </a:cxn>
                  <a:cxn ang="0">
                    <a:pos x="30" y="40"/>
                  </a:cxn>
                  <a:cxn ang="0">
                    <a:pos x="36" y="32"/>
                  </a:cxn>
                  <a:cxn ang="0">
                    <a:pos x="36" y="32"/>
                  </a:cxn>
                  <a:cxn ang="0">
                    <a:pos x="40" y="28"/>
                  </a:cxn>
                  <a:cxn ang="0">
                    <a:pos x="38" y="22"/>
                  </a:cxn>
                  <a:cxn ang="0">
                    <a:pos x="38" y="22"/>
                  </a:cxn>
                  <a:cxn ang="0">
                    <a:pos x="36" y="16"/>
                  </a:cxn>
                  <a:cxn ang="0">
                    <a:pos x="30" y="12"/>
                  </a:cxn>
                  <a:cxn ang="0">
                    <a:pos x="26" y="10"/>
                  </a:cxn>
                  <a:cxn ang="0">
                    <a:pos x="20" y="8"/>
                  </a:cxn>
                </a:cxnLst>
                <a:rect l="0" t="0" r="r" b="b"/>
                <a:pathLst>
                  <a:path w="40" h="56">
                    <a:moveTo>
                      <a:pt x="6" y="0"/>
                    </a:moveTo>
                    <a:lnTo>
                      <a:pt x="6" y="0"/>
                    </a:lnTo>
                    <a:lnTo>
                      <a:pt x="12" y="4"/>
                    </a:lnTo>
                    <a:lnTo>
                      <a:pt x="14" y="12"/>
                    </a:lnTo>
                    <a:lnTo>
                      <a:pt x="16" y="20"/>
                    </a:lnTo>
                    <a:lnTo>
                      <a:pt x="16" y="28"/>
                    </a:lnTo>
                    <a:lnTo>
                      <a:pt x="14" y="36"/>
                    </a:lnTo>
                    <a:lnTo>
                      <a:pt x="10" y="44"/>
                    </a:lnTo>
                    <a:lnTo>
                      <a:pt x="6" y="52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0" y="52"/>
                    </a:lnTo>
                    <a:lnTo>
                      <a:pt x="20" y="48"/>
                    </a:lnTo>
                    <a:lnTo>
                      <a:pt x="30" y="40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40" y="28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6" y="16"/>
                    </a:lnTo>
                    <a:lnTo>
                      <a:pt x="30" y="12"/>
                    </a:lnTo>
                    <a:lnTo>
                      <a:pt x="26" y="10"/>
                    </a:lnTo>
                    <a:lnTo>
                      <a:pt x="20" y="8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52" name="Freeform 72"/>
              <p:cNvSpPr>
                <a:spLocks/>
              </p:cNvSpPr>
              <p:nvPr/>
            </p:nvSpPr>
            <p:spPr bwMode="auto">
              <a:xfrm>
                <a:off x="4280" y="2040"/>
                <a:ext cx="98" cy="64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54"/>
                  </a:cxn>
                  <a:cxn ang="0">
                    <a:pos x="30" y="52"/>
                  </a:cxn>
                  <a:cxn ang="0">
                    <a:pos x="46" y="50"/>
                  </a:cxn>
                  <a:cxn ang="0">
                    <a:pos x="62" y="46"/>
                  </a:cxn>
                  <a:cxn ang="0">
                    <a:pos x="76" y="40"/>
                  </a:cxn>
                  <a:cxn ang="0">
                    <a:pos x="86" y="30"/>
                  </a:cxn>
                  <a:cxn ang="0">
                    <a:pos x="90" y="24"/>
                  </a:cxn>
                  <a:cxn ang="0">
                    <a:pos x="94" y="16"/>
                  </a:cxn>
                  <a:cxn ang="0">
                    <a:pos x="96" y="8"/>
                  </a:cxn>
                  <a:cxn ang="0">
                    <a:pos x="96" y="0"/>
                  </a:cxn>
                  <a:cxn ang="0">
                    <a:pos x="96" y="0"/>
                  </a:cxn>
                  <a:cxn ang="0">
                    <a:pos x="96" y="16"/>
                  </a:cxn>
                  <a:cxn ang="0">
                    <a:pos x="96" y="32"/>
                  </a:cxn>
                  <a:cxn ang="0">
                    <a:pos x="98" y="48"/>
                  </a:cxn>
                  <a:cxn ang="0">
                    <a:pos x="96" y="64"/>
                  </a:cxn>
                  <a:cxn ang="0">
                    <a:pos x="96" y="64"/>
                  </a:cxn>
                  <a:cxn ang="0">
                    <a:pos x="80" y="62"/>
                  </a:cxn>
                  <a:cxn ang="0">
                    <a:pos x="72" y="62"/>
                  </a:cxn>
                  <a:cxn ang="0">
                    <a:pos x="64" y="62"/>
                  </a:cxn>
                  <a:cxn ang="0">
                    <a:pos x="0" y="54"/>
                  </a:cxn>
                </a:cxnLst>
                <a:rect l="0" t="0" r="r" b="b"/>
                <a:pathLst>
                  <a:path w="98" h="64">
                    <a:moveTo>
                      <a:pt x="0" y="54"/>
                    </a:moveTo>
                    <a:lnTo>
                      <a:pt x="0" y="54"/>
                    </a:lnTo>
                    <a:lnTo>
                      <a:pt x="30" y="52"/>
                    </a:lnTo>
                    <a:lnTo>
                      <a:pt x="46" y="50"/>
                    </a:lnTo>
                    <a:lnTo>
                      <a:pt x="62" y="46"/>
                    </a:lnTo>
                    <a:lnTo>
                      <a:pt x="76" y="40"/>
                    </a:lnTo>
                    <a:lnTo>
                      <a:pt x="86" y="30"/>
                    </a:lnTo>
                    <a:lnTo>
                      <a:pt x="90" y="24"/>
                    </a:lnTo>
                    <a:lnTo>
                      <a:pt x="94" y="16"/>
                    </a:lnTo>
                    <a:lnTo>
                      <a:pt x="96" y="8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6" y="16"/>
                    </a:lnTo>
                    <a:lnTo>
                      <a:pt x="96" y="32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6" y="64"/>
                    </a:lnTo>
                    <a:lnTo>
                      <a:pt x="80" y="62"/>
                    </a:lnTo>
                    <a:lnTo>
                      <a:pt x="72" y="62"/>
                    </a:lnTo>
                    <a:lnTo>
                      <a:pt x="64" y="62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DBBD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53" name="Freeform 73"/>
              <p:cNvSpPr>
                <a:spLocks/>
              </p:cNvSpPr>
              <p:nvPr/>
            </p:nvSpPr>
            <p:spPr bwMode="auto">
              <a:xfrm>
                <a:off x="4280" y="2040"/>
                <a:ext cx="98" cy="64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54"/>
                  </a:cxn>
                  <a:cxn ang="0">
                    <a:pos x="30" y="52"/>
                  </a:cxn>
                  <a:cxn ang="0">
                    <a:pos x="46" y="50"/>
                  </a:cxn>
                  <a:cxn ang="0">
                    <a:pos x="62" y="46"/>
                  </a:cxn>
                  <a:cxn ang="0">
                    <a:pos x="76" y="40"/>
                  </a:cxn>
                  <a:cxn ang="0">
                    <a:pos x="86" y="30"/>
                  </a:cxn>
                  <a:cxn ang="0">
                    <a:pos x="90" y="24"/>
                  </a:cxn>
                  <a:cxn ang="0">
                    <a:pos x="94" y="16"/>
                  </a:cxn>
                  <a:cxn ang="0">
                    <a:pos x="96" y="8"/>
                  </a:cxn>
                  <a:cxn ang="0">
                    <a:pos x="96" y="0"/>
                  </a:cxn>
                  <a:cxn ang="0">
                    <a:pos x="96" y="0"/>
                  </a:cxn>
                  <a:cxn ang="0">
                    <a:pos x="96" y="16"/>
                  </a:cxn>
                  <a:cxn ang="0">
                    <a:pos x="96" y="32"/>
                  </a:cxn>
                  <a:cxn ang="0">
                    <a:pos x="98" y="48"/>
                  </a:cxn>
                  <a:cxn ang="0">
                    <a:pos x="96" y="64"/>
                  </a:cxn>
                  <a:cxn ang="0">
                    <a:pos x="96" y="64"/>
                  </a:cxn>
                  <a:cxn ang="0">
                    <a:pos x="80" y="62"/>
                  </a:cxn>
                  <a:cxn ang="0">
                    <a:pos x="72" y="62"/>
                  </a:cxn>
                  <a:cxn ang="0">
                    <a:pos x="64" y="62"/>
                  </a:cxn>
                </a:cxnLst>
                <a:rect l="0" t="0" r="r" b="b"/>
                <a:pathLst>
                  <a:path w="98" h="64">
                    <a:moveTo>
                      <a:pt x="0" y="54"/>
                    </a:moveTo>
                    <a:lnTo>
                      <a:pt x="0" y="54"/>
                    </a:lnTo>
                    <a:lnTo>
                      <a:pt x="30" y="52"/>
                    </a:lnTo>
                    <a:lnTo>
                      <a:pt x="46" y="50"/>
                    </a:lnTo>
                    <a:lnTo>
                      <a:pt x="62" y="46"/>
                    </a:lnTo>
                    <a:lnTo>
                      <a:pt x="76" y="40"/>
                    </a:lnTo>
                    <a:lnTo>
                      <a:pt x="86" y="30"/>
                    </a:lnTo>
                    <a:lnTo>
                      <a:pt x="90" y="24"/>
                    </a:lnTo>
                    <a:lnTo>
                      <a:pt x="94" y="16"/>
                    </a:lnTo>
                    <a:lnTo>
                      <a:pt x="96" y="8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6" y="16"/>
                    </a:lnTo>
                    <a:lnTo>
                      <a:pt x="96" y="32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6" y="64"/>
                    </a:lnTo>
                    <a:lnTo>
                      <a:pt x="80" y="62"/>
                    </a:lnTo>
                    <a:lnTo>
                      <a:pt x="72" y="62"/>
                    </a:lnTo>
                    <a:lnTo>
                      <a:pt x="64" y="62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54" name="Freeform 74"/>
              <p:cNvSpPr>
                <a:spLocks/>
              </p:cNvSpPr>
              <p:nvPr/>
            </p:nvSpPr>
            <p:spPr bwMode="auto">
              <a:xfrm>
                <a:off x="4400" y="2046"/>
                <a:ext cx="54" cy="7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40" y="20"/>
                  </a:cxn>
                  <a:cxn ang="0">
                    <a:pos x="38" y="30"/>
                  </a:cxn>
                  <a:cxn ang="0">
                    <a:pos x="34" y="40"/>
                  </a:cxn>
                  <a:cxn ang="0">
                    <a:pos x="28" y="48"/>
                  </a:cxn>
                  <a:cxn ang="0">
                    <a:pos x="20" y="54"/>
                  </a:cxn>
                  <a:cxn ang="0">
                    <a:pos x="12" y="58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6" y="60"/>
                  </a:cxn>
                  <a:cxn ang="0">
                    <a:pos x="12" y="62"/>
                  </a:cxn>
                  <a:cxn ang="0">
                    <a:pos x="26" y="66"/>
                  </a:cxn>
                  <a:cxn ang="0">
                    <a:pos x="40" y="70"/>
                  </a:cxn>
                  <a:cxn ang="0">
                    <a:pos x="52" y="74"/>
                  </a:cxn>
                  <a:cxn ang="0">
                    <a:pos x="52" y="74"/>
                  </a:cxn>
                  <a:cxn ang="0">
                    <a:pos x="54" y="56"/>
                  </a:cxn>
                  <a:cxn ang="0">
                    <a:pos x="52" y="40"/>
                  </a:cxn>
                  <a:cxn ang="0">
                    <a:pos x="42" y="0"/>
                  </a:cxn>
                </a:cxnLst>
                <a:rect l="0" t="0" r="r" b="b"/>
                <a:pathLst>
                  <a:path w="54" h="74">
                    <a:moveTo>
                      <a:pt x="42" y="0"/>
                    </a:moveTo>
                    <a:lnTo>
                      <a:pt x="42" y="0"/>
                    </a:lnTo>
                    <a:lnTo>
                      <a:pt x="40" y="20"/>
                    </a:lnTo>
                    <a:lnTo>
                      <a:pt x="38" y="30"/>
                    </a:lnTo>
                    <a:lnTo>
                      <a:pt x="34" y="40"/>
                    </a:lnTo>
                    <a:lnTo>
                      <a:pt x="28" y="48"/>
                    </a:lnTo>
                    <a:lnTo>
                      <a:pt x="20" y="54"/>
                    </a:lnTo>
                    <a:lnTo>
                      <a:pt x="12" y="58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6" y="60"/>
                    </a:lnTo>
                    <a:lnTo>
                      <a:pt x="12" y="62"/>
                    </a:lnTo>
                    <a:lnTo>
                      <a:pt x="26" y="66"/>
                    </a:lnTo>
                    <a:lnTo>
                      <a:pt x="40" y="70"/>
                    </a:lnTo>
                    <a:lnTo>
                      <a:pt x="52" y="74"/>
                    </a:lnTo>
                    <a:lnTo>
                      <a:pt x="52" y="74"/>
                    </a:lnTo>
                    <a:lnTo>
                      <a:pt x="54" y="56"/>
                    </a:lnTo>
                    <a:lnTo>
                      <a:pt x="52" y="4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BBD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55" name="Freeform 75"/>
              <p:cNvSpPr>
                <a:spLocks/>
              </p:cNvSpPr>
              <p:nvPr/>
            </p:nvSpPr>
            <p:spPr bwMode="auto">
              <a:xfrm>
                <a:off x="4400" y="2046"/>
                <a:ext cx="54" cy="7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40" y="20"/>
                  </a:cxn>
                  <a:cxn ang="0">
                    <a:pos x="38" y="30"/>
                  </a:cxn>
                  <a:cxn ang="0">
                    <a:pos x="34" y="40"/>
                  </a:cxn>
                  <a:cxn ang="0">
                    <a:pos x="28" y="48"/>
                  </a:cxn>
                  <a:cxn ang="0">
                    <a:pos x="20" y="54"/>
                  </a:cxn>
                  <a:cxn ang="0">
                    <a:pos x="12" y="58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6" y="60"/>
                  </a:cxn>
                  <a:cxn ang="0">
                    <a:pos x="12" y="62"/>
                  </a:cxn>
                  <a:cxn ang="0">
                    <a:pos x="26" y="66"/>
                  </a:cxn>
                  <a:cxn ang="0">
                    <a:pos x="40" y="70"/>
                  </a:cxn>
                  <a:cxn ang="0">
                    <a:pos x="52" y="74"/>
                  </a:cxn>
                  <a:cxn ang="0">
                    <a:pos x="52" y="74"/>
                  </a:cxn>
                  <a:cxn ang="0">
                    <a:pos x="54" y="56"/>
                  </a:cxn>
                  <a:cxn ang="0">
                    <a:pos x="52" y="40"/>
                  </a:cxn>
                </a:cxnLst>
                <a:rect l="0" t="0" r="r" b="b"/>
                <a:pathLst>
                  <a:path w="54" h="74">
                    <a:moveTo>
                      <a:pt x="42" y="0"/>
                    </a:moveTo>
                    <a:lnTo>
                      <a:pt x="42" y="0"/>
                    </a:lnTo>
                    <a:lnTo>
                      <a:pt x="40" y="20"/>
                    </a:lnTo>
                    <a:lnTo>
                      <a:pt x="38" y="30"/>
                    </a:lnTo>
                    <a:lnTo>
                      <a:pt x="34" y="40"/>
                    </a:lnTo>
                    <a:lnTo>
                      <a:pt x="28" y="48"/>
                    </a:lnTo>
                    <a:lnTo>
                      <a:pt x="20" y="54"/>
                    </a:lnTo>
                    <a:lnTo>
                      <a:pt x="12" y="58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6" y="60"/>
                    </a:lnTo>
                    <a:lnTo>
                      <a:pt x="12" y="62"/>
                    </a:lnTo>
                    <a:lnTo>
                      <a:pt x="26" y="66"/>
                    </a:lnTo>
                    <a:lnTo>
                      <a:pt x="40" y="70"/>
                    </a:lnTo>
                    <a:lnTo>
                      <a:pt x="52" y="74"/>
                    </a:lnTo>
                    <a:lnTo>
                      <a:pt x="52" y="74"/>
                    </a:lnTo>
                    <a:lnTo>
                      <a:pt x="54" y="56"/>
                    </a:lnTo>
                    <a:lnTo>
                      <a:pt x="52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56" name="Freeform 76"/>
              <p:cNvSpPr>
                <a:spLocks/>
              </p:cNvSpPr>
              <p:nvPr/>
            </p:nvSpPr>
            <p:spPr bwMode="auto">
              <a:xfrm>
                <a:off x="4494" y="2070"/>
                <a:ext cx="90" cy="118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0" y="60"/>
                  </a:cxn>
                  <a:cxn ang="0">
                    <a:pos x="12" y="62"/>
                  </a:cxn>
                  <a:cxn ang="0">
                    <a:pos x="24" y="62"/>
                  </a:cxn>
                  <a:cxn ang="0">
                    <a:pos x="30" y="62"/>
                  </a:cxn>
                  <a:cxn ang="0">
                    <a:pos x="36" y="60"/>
                  </a:cxn>
                  <a:cxn ang="0">
                    <a:pos x="40" y="56"/>
                  </a:cxn>
                  <a:cxn ang="0">
                    <a:pos x="44" y="50"/>
                  </a:cxn>
                  <a:cxn ang="0">
                    <a:pos x="44" y="50"/>
                  </a:cxn>
                  <a:cxn ang="0">
                    <a:pos x="46" y="38"/>
                  </a:cxn>
                  <a:cxn ang="0">
                    <a:pos x="48" y="24"/>
                  </a:cxn>
                  <a:cxn ang="0">
                    <a:pos x="46" y="12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8" y="30"/>
                  </a:cxn>
                  <a:cxn ang="0">
                    <a:pos x="72" y="62"/>
                  </a:cxn>
                  <a:cxn ang="0">
                    <a:pos x="72" y="62"/>
                  </a:cxn>
                  <a:cxn ang="0">
                    <a:pos x="84" y="88"/>
                  </a:cxn>
                  <a:cxn ang="0">
                    <a:pos x="88" y="102"/>
                  </a:cxn>
                  <a:cxn ang="0">
                    <a:pos x="90" y="118"/>
                  </a:cxn>
                  <a:cxn ang="0">
                    <a:pos x="90" y="118"/>
                  </a:cxn>
                  <a:cxn ang="0">
                    <a:pos x="80" y="106"/>
                  </a:cxn>
                  <a:cxn ang="0">
                    <a:pos x="68" y="94"/>
                  </a:cxn>
                  <a:cxn ang="0">
                    <a:pos x="54" y="84"/>
                  </a:cxn>
                  <a:cxn ang="0">
                    <a:pos x="40" y="78"/>
                  </a:cxn>
                  <a:cxn ang="0">
                    <a:pos x="0" y="60"/>
                  </a:cxn>
                </a:cxnLst>
                <a:rect l="0" t="0" r="r" b="b"/>
                <a:pathLst>
                  <a:path w="90" h="118">
                    <a:moveTo>
                      <a:pt x="0" y="60"/>
                    </a:moveTo>
                    <a:lnTo>
                      <a:pt x="0" y="60"/>
                    </a:lnTo>
                    <a:lnTo>
                      <a:pt x="12" y="62"/>
                    </a:lnTo>
                    <a:lnTo>
                      <a:pt x="24" y="62"/>
                    </a:lnTo>
                    <a:lnTo>
                      <a:pt x="30" y="62"/>
                    </a:lnTo>
                    <a:lnTo>
                      <a:pt x="36" y="60"/>
                    </a:lnTo>
                    <a:lnTo>
                      <a:pt x="40" y="56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46" y="38"/>
                    </a:lnTo>
                    <a:lnTo>
                      <a:pt x="48" y="24"/>
                    </a:lnTo>
                    <a:lnTo>
                      <a:pt x="46" y="1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8" y="30"/>
                    </a:lnTo>
                    <a:lnTo>
                      <a:pt x="72" y="62"/>
                    </a:lnTo>
                    <a:lnTo>
                      <a:pt x="72" y="62"/>
                    </a:lnTo>
                    <a:lnTo>
                      <a:pt x="84" y="88"/>
                    </a:lnTo>
                    <a:lnTo>
                      <a:pt x="88" y="102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80" y="106"/>
                    </a:lnTo>
                    <a:lnTo>
                      <a:pt x="68" y="94"/>
                    </a:lnTo>
                    <a:lnTo>
                      <a:pt x="54" y="84"/>
                    </a:lnTo>
                    <a:lnTo>
                      <a:pt x="40" y="78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DBBD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57" name="Freeform 77"/>
              <p:cNvSpPr>
                <a:spLocks/>
              </p:cNvSpPr>
              <p:nvPr/>
            </p:nvSpPr>
            <p:spPr bwMode="auto">
              <a:xfrm>
                <a:off x="4494" y="2070"/>
                <a:ext cx="90" cy="118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0" y="60"/>
                  </a:cxn>
                  <a:cxn ang="0">
                    <a:pos x="12" y="62"/>
                  </a:cxn>
                  <a:cxn ang="0">
                    <a:pos x="24" y="62"/>
                  </a:cxn>
                  <a:cxn ang="0">
                    <a:pos x="30" y="62"/>
                  </a:cxn>
                  <a:cxn ang="0">
                    <a:pos x="36" y="60"/>
                  </a:cxn>
                  <a:cxn ang="0">
                    <a:pos x="40" y="56"/>
                  </a:cxn>
                  <a:cxn ang="0">
                    <a:pos x="44" y="50"/>
                  </a:cxn>
                  <a:cxn ang="0">
                    <a:pos x="44" y="50"/>
                  </a:cxn>
                  <a:cxn ang="0">
                    <a:pos x="46" y="38"/>
                  </a:cxn>
                  <a:cxn ang="0">
                    <a:pos x="48" y="24"/>
                  </a:cxn>
                  <a:cxn ang="0">
                    <a:pos x="46" y="12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8" y="30"/>
                  </a:cxn>
                  <a:cxn ang="0">
                    <a:pos x="72" y="62"/>
                  </a:cxn>
                  <a:cxn ang="0">
                    <a:pos x="72" y="62"/>
                  </a:cxn>
                  <a:cxn ang="0">
                    <a:pos x="84" y="88"/>
                  </a:cxn>
                  <a:cxn ang="0">
                    <a:pos x="88" y="102"/>
                  </a:cxn>
                  <a:cxn ang="0">
                    <a:pos x="90" y="118"/>
                  </a:cxn>
                  <a:cxn ang="0">
                    <a:pos x="90" y="118"/>
                  </a:cxn>
                  <a:cxn ang="0">
                    <a:pos x="80" y="106"/>
                  </a:cxn>
                  <a:cxn ang="0">
                    <a:pos x="68" y="94"/>
                  </a:cxn>
                  <a:cxn ang="0">
                    <a:pos x="54" y="84"/>
                  </a:cxn>
                  <a:cxn ang="0">
                    <a:pos x="40" y="78"/>
                  </a:cxn>
                </a:cxnLst>
                <a:rect l="0" t="0" r="r" b="b"/>
                <a:pathLst>
                  <a:path w="90" h="118">
                    <a:moveTo>
                      <a:pt x="0" y="60"/>
                    </a:moveTo>
                    <a:lnTo>
                      <a:pt x="0" y="60"/>
                    </a:lnTo>
                    <a:lnTo>
                      <a:pt x="12" y="62"/>
                    </a:lnTo>
                    <a:lnTo>
                      <a:pt x="24" y="62"/>
                    </a:lnTo>
                    <a:lnTo>
                      <a:pt x="30" y="62"/>
                    </a:lnTo>
                    <a:lnTo>
                      <a:pt x="36" y="60"/>
                    </a:lnTo>
                    <a:lnTo>
                      <a:pt x="40" y="56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46" y="38"/>
                    </a:lnTo>
                    <a:lnTo>
                      <a:pt x="48" y="24"/>
                    </a:lnTo>
                    <a:lnTo>
                      <a:pt x="46" y="1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8" y="30"/>
                    </a:lnTo>
                    <a:lnTo>
                      <a:pt x="72" y="62"/>
                    </a:lnTo>
                    <a:lnTo>
                      <a:pt x="72" y="62"/>
                    </a:lnTo>
                    <a:lnTo>
                      <a:pt x="84" y="88"/>
                    </a:lnTo>
                    <a:lnTo>
                      <a:pt x="88" y="102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80" y="106"/>
                    </a:lnTo>
                    <a:lnTo>
                      <a:pt x="68" y="94"/>
                    </a:lnTo>
                    <a:lnTo>
                      <a:pt x="54" y="84"/>
                    </a:lnTo>
                    <a:lnTo>
                      <a:pt x="40" y="78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58" name="Freeform 78"/>
              <p:cNvSpPr>
                <a:spLocks/>
              </p:cNvSpPr>
              <p:nvPr/>
            </p:nvSpPr>
            <p:spPr bwMode="auto">
              <a:xfrm>
                <a:off x="4120" y="2042"/>
                <a:ext cx="74" cy="84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0" y="82"/>
                  </a:cxn>
                  <a:cxn ang="0">
                    <a:pos x="4" y="76"/>
                  </a:cxn>
                  <a:cxn ang="0">
                    <a:pos x="8" y="72"/>
                  </a:cxn>
                  <a:cxn ang="0">
                    <a:pos x="20" y="66"/>
                  </a:cxn>
                  <a:cxn ang="0">
                    <a:pos x="34" y="60"/>
                  </a:cxn>
                  <a:cxn ang="0">
                    <a:pos x="44" y="52"/>
                  </a:cxn>
                  <a:cxn ang="0">
                    <a:pos x="44" y="52"/>
                  </a:cxn>
                  <a:cxn ang="0">
                    <a:pos x="54" y="42"/>
                  </a:cxn>
                  <a:cxn ang="0">
                    <a:pos x="62" y="30"/>
                  </a:cxn>
                  <a:cxn ang="0">
                    <a:pos x="66" y="16"/>
                  </a:cxn>
                  <a:cxn ang="0">
                    <a:pos x="68" y="0"/>
                  </a:cxn>
                  <a:cxn ang="0">
                    <a:pos x="68" y="0"/>
                  </a:cxn>
                  <a:cxn ang="0">
                    <a:pos x="68" y="18"/>
                  </a:cxn>
                  <a:cxn ang="0">
                    <a:pos x="70" y="34"/>
                  </a:cxn>
                  <a:cxn ang="0">
                    <a:pos x="70" y="34"/>
                  </a:cxn>
                  <a:cxn ang="0">
                    <a:pos x="72" y="48"/>
                  </a:cxn>
                  <a:cxn ang="0">
                    <a:pos x="74" y="56"/>
                  </a:cxn>
                  <a:cxn ang="0">
                    <a:pos x="72" y="62"/>
                  </a:cxn>
                  <a:cxn ang="0">
                    <a:pos x="72" y="62"/>
                  </a:cxn>
                  <a:cxn ang="0">
                    <a:pos x="36" y="72"/>
                  </a:cxn>
                  <a:cxn ang="0">
                    <a:pos x="20" y="76"/>
                  </a:cxn>
                  <a:cxn ang="0">
                    <a:pos x="4" y="84"/>
                  </a:cxn>
                  <a:cxn ang="0">
                    <a:pos x="0" y="82"/>
                  </a:cxn>
                </a:cxnLst>
                <a:rect l="0" t="0" r="r" b="b"/>
                <a:pathLst>
                  <a:path w="74" h="84">
                    <a:moveTo>
                      <a:pt x="0" y="82"/>
                    </a:moveTo>
                    <a:lnTo>
                      <a:pt x="0" y="82"/>
                    </a:lnTo>
                    <a:lnTo>
                      <a:pt x="4" y="76"/>
                    </a:lnTo>
                    <a:lnTo>
                      <a:pt x="8" y="72"/>
                    </a:lnTo>
                    <a:lnTo>
                      <a:pt x="20" y="66"/>
                    </a:lnTo>
                    <a:lnTo>
                      <a:pt x="34" y="60"/>
                    </a:lnTo>
                    <a:lnTo>
                      <a:pt x="44" y="52"/>
                    </a:lnTo>
                    <a:lnTo>
                      <a:pt x="44" y="52"/>
                    </a:lnTo>
                    <a:lnTo>
                      <a:pt x="54" y="42"/>
                    </a:lnTo>
                    <a:lnTo>
                      <a:pt x="62" y="30"/>
                    </a:lnTo>
                    <a:lnTo>
                      <a:pt x="66" y="16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18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2" y="48"/>
                    </a:lnTo>
                    <a:lnTo>
                      <a:pt x="74" y="56"/>
                    </a:lnTo>
                    <a:lnTo>
                      <a:pt x="72" y="62"/>
                    </a:lnTo>
                    <a:lnTo>
                      <a:pt x="72" y="62"/>
                    </a:lnTo>
                    <a:lnTo>
                      <a:pt x="36" y="72"/>
                    </a:lnTo>
                    <a:lnTo>
                      <a:pt x="20" y="76"/>
                    </a:lnTo>
                    <a:lnTo>
                      <a:pt x="4" y="84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DBBD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59" name="Freeform 79"/>
              <p:cNvSpPr>
                <a:spLocks/>
              </p:cNvSpPr>
              <p:nvPr/>
            </p:nvSpPr>
            <p:spPr bwMode="auto">
              <a:xfrm>
                <a:off x="4120" y="2042"/>
                <a:ext cx="74" cy="84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0" y="82"/>
                  </a:cxn>
                  <a:cxn ang="0">
                    <a:pos x="4" y="76"/>
                  </a:cxn>
                  <a:cxn ang="0">
                    <a:pos x="8" y="72"/>
                  </a:cxn>
                  <a:cxn ang="0">
                    <a:pos x="20" y="66"/>
                  </a:cxn>
                  <a:cxn ang="0">
                    <a:pos x="34" y="60"/>
                  </a:cxn>
                  <a:cxn ang="0">
                    <a:pos x="44" y="52"/>
                  </a:cxn>
                  <a:cxn ang="0">
                    <a:pos x="44" y="52"/>
                  </a:cxn>
                  <a:cxn ang="0">
                    <a:pos x="54" y="42"/>
                  </a:cxn>
                  <a:cxn ang="0">
                    <a:pos x="62" y="30"/>
                  </a:cxn>
                  <a:cxn ang="0">
                    <a:pos x="66" y="16"/>
                  </a:cxn>
                  <a:cxn ang="0">
                    <a:pos x="68" y="0"/>
                  </a:cxn>
                  <a:cxn ang="0">
                    <a:pos x="68" y="0"/>
                  </a:cxn>
                  <a:cxn ang="0">
                    <a:pos x="68" y="18"/>
                  </a:cxn>
                  <a:cxn ang="0">
                    <a:pos x="70" y="34"/>
                  </a:cxn>
                  <a:cxn ang="0">
                    <a:pos x="70" y="34"/>
                  </a:cxn>
                  <a:cxn ang="0">
                    <a:pos x="72" y="48"/>
                  </a:cxn>
                  <a:cxn ang="0">
                    <a:pos x="74" y="56"/>
                  </a:cxn>
                  <a:cxn ang="0">
                    <a:pos x="72" y="62"/>
                  </a:cxn>
                  <a:cxn ang="0">
                    <a:pos x="72" y="62"/>
                  </a:cxn>
                  <a:cxn ang="0">
                    <a:pos x="36" y="72"/>
                  </a:cxn>
                  <a:cxn ang="0">
                    <a:pos x="20" y="76"/>
                  </a:cxn>
                  <a:cxn ang="0">
                    <a:pos x="4" y="84"/>
                  </a:cxn>
                </a:cxnLst>
                <a:rect l="0" t="0" r="r" b="b"/>
                <a:pathLst>
                  <a:path w="74" h="84">
                    <a:moveTo>
                      <a:pt x="0" y="82"/>
                    </a:moveTo>
                    <a:lnTo>
                      <a:pt x="0" y="82"/>
                    </a:lnTo>
                    <a:lnTo>
                      <a:pt x="4" y="76"/>
                    </a:lnTo>
                    <a:lnTo>
                      <a:pt x="8" y="72"/>
                    </a:lnTo>
                    <a:lnTo>
                      <a:pt x="20" y="66"/>
                    </a:lnTo>
                    <a:lnTo>
                      <a:pt x="34" y="60"/>
                    </a:lnTo>
                    <a:lnTo>
                      <a:pt x="44" y="52"/>
                    </a:lnTo>
                    <a:lnTo>
                      <a:pt x="44" y="52"/>
                    </a:lnTo>
                    <a:lnTo>
                      <a:pt x="54" y="42"/>
                    </a:lnTo>
                    <a:lnTo>
                      <a:pt x="62" y="30"/>
                    </a:lnTo>
                    <a:lnTo>
                      <a:pt x="66" y="16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18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2" y="48"/>
                    </a:lnTo>
                    <a:lnTo>
                      <a:pt x="74" y="56"/>
                    </a:lnTo>
                    <a:lnTo>
                      <a:pt x="72" y="62"/>
                    </a:lnTo>
                    <a:lnTo>
                      <a:pt x="72" y="62"/>
                    </a:lnTo>
                    <a:lnTo>
                      <a:pt x="36" y="72"/>
                    </a:lnTo>
                    <a:lnTo>
                      <a:pt x="20" y="76"/>
                    </a:lnTo>
                    <a:lnTo>
                      <a:pt x="4" y="8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60" name="Freeform 80"/>
              <p:cNvSpPr>
                <a:spLocks/>
              </p:cNvSpPr>
              <p:nvPr/>
            </p:nvSpPr>
            <p:spPr bwMode="auto">
              <a:xfrm>
                <a:off x="3996" y="2094"/>
                <a:ext cx="54" cy="104"/>
              </a:xfrm>
              <a:custGeom>
                <a:avLst/>
                <a:gdLst/>
                <a:ahLst/>
                <a:cxnLst>
                  <a:cxn ang="0">
                    <a:pos x="46" y="28"/>
                  </a:cxn>
                  <a:cxn ang="0">
                    <a:pos x="46" y="28"/>
                  </a:cxn>
                  <a:cxn ang="0">
                    <a:pos x="40" y="50"/>
                  </a:cxn>
                  <a:cxn ang="0">
                    <a:pos x="40" y="60"/>
                  </a:cxn>
                  <a:cxn ang="0">
                    <a:pos x="40" y="72"/>
                  </a:cxn>
                  <a:cxn ang="0">
                    <a:pos x="40" y="72"/>
                  </a:cxn>
                  <a:cxn ang="0">
                    <a:pos x="20" y="88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6" y="90"/>
                  </a:cxn>
                  <a:cxn ang="0">
                    <a:pos x="12" y="78"/>
                  </a:cxn>
                  <a:cxn ang="0">
                    <a:pos x="20" y="68"/>
                  </a:cxn>
                  <a:cxn ang="0">
                    <a:pos x="28" y="56"/>
                  </a:cxn>
                  <a:cxn ang="0">
                    <a:pos x="28" y="56"/>
                  </a:cxn>
                  <a:cxn ang="0">
                    <a:pos x="34" y="40"/>
                  </a:cxn>
                  <a:cxn ang="0">
                    <a:pos x="38" y="26"/>
                  </a:cxn>
                  <a:cxn ang="0">
                    <a:pos x="44" y="12"/>
                  </a:cxn>
                  <a:cxn ang="0">
                    <a:pos x="48" y="6"/>
                  </a:cxn>
                  <a:cxn ang="0">
                    <a:pos x="54" y="0"/>
                  </a:cxn>
                  <a:cxn ang="0">
                    <a:pos x="46" y="28"/>
                  </a:cxn>
                </a:cxnLst>
                <a:rect l="0" t="0" r="r" b="b"/>
                <a:pathLst>
                  <a:path w="54" h="104">
                    <a:moveTo>
                      <a:pt x="46" y="28"/>
                    </a:moveTo>
                    <a:lnTo>
                      <a:pt x="46" y="28"/>
                    </a:lnTo>
                    <a:lnTo>
                      <a:pt x="40" y="50"/>
                    </a:lnTo>
                    <a:lnTo>
                      <a:pt x="40" y="60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20" y="88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6" y="90"/>
                    </a:lnTo>
                    <a:lnTo>
                      <a:pt x="12" y="78"/>
                    </a:lnTo>
                    <a:lnTo>
                      <a:pt x="20" y="68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34" y="40"/>
                    </a:lnTo>
                    <a:lnTo>
                      <a:pt x="38" y="26"/>
                    </a:lnTo>
                    <a:lnTo>
                      <a:pt x="44" y="12"/>
                    </a:lnTo>
                    <a:lnTo>
                      <a:pt x="48" y="6"/>
                    </a:lnTo>
                    <a:lnTo>
                      <a:pt x="54" y="0"/>
                    </a:lnTo>
                    <a:lnTo>
                      <a:pt x="46" y="28"/>
                    </a:lnTo>
                    <a:close/>
                  </a:path>
                </a:pathLst>
              </a:custGeom>
              <a:solidFill>
                <a:srgbClr val="DBBD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61" name="Freeform 81"/>
              <p:cNvSpPr>
                <a:spLocks/>
              </p:cNvSpPr>
              <p:nvPr/>
            </p:nvSpPr>
            <p:spPr bwMode="auto">
              <a:xfrm>
                <a:off x="3996" y="2094"/>
                <a:ext cx="54" cy="104"/>
              </a:xfrm>
              <a:custGeom>
                <a:avLst/>
                <a:gdLst/>
                <a:ahLst/>
                <a:cxnLst>
                  <a:cxn ang="0">
                    <a:pos x="46" y="28"/>
                  </a:cxn>
                  <a:cxn ang="0">
                    <a:pos x="46" y="28"/>
                  </a:cxn>
                  <a:cxn ang="0">
                    <a:pos x="40" y="50"/>
                  </a:cxn>
                  <a:cxn ang="0">
                    <a:pos x="40" y="60"/>
                  </a:cxn>
                  <a:cxn ang="0">
                    <a:pos x="40" y="72"/>
                  </a:cxn>
                  <a:cxn ang="0">
                    <a:pos x="40" y="72"/>
                  </a:cxn>
                  <a:cxn ang="0">
                    <a:pos x="20" y="88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6" y="90"/>
                  </a:cxn>
                  <a:cxn ang="0">
                    <a:pos x="12" y="78"/>
                  </a:cxn>
                  <a:cxn ang="0">
                    <a:pos x="20" y="68"/>
                  </a:cxn>
                  <a:cxn ang="0">
                    <a:pos x="28" y="56"/>
                  </a:cxn>
                  <a:cxn ang="0">
                    <a:pos x="28" y="56"/>
                  </a:cxn>
                  <a:cxn ang="0">
                    <a:pos x="34" y="40"/>
                  </a:cxn>
                  <a:cxn ang="0">
                    <a:pos x="38" y="26"/>
                  </a:cxn>
                  <a:cxn ang="0">
                    <a:pos x="44" y="12"/>
                  </a:cxn>
                  <a:cxn ang="0">
                    <a:pos x="48" y="6"/>
                  </a:cxn>
                  <a:cxn ang="0">
                    <a:pos x="54" y="0"/>
                  </a:cxn>
                </a:cxnLst>
                <a:rect l="0" t="0" r="r" b="b"/>
                <a:pathLst>
                  <a:path w="54" h="104">
                    <a:moveTo>
                      <a:pt x="46" y="28"/>
                    </a:moveTo>
                    <a:lnTo>
                      <a:pt x="46" y="28"/>
                    </a:lnTo>
                    <a:lnTo>
                      <a:pt x="40" y="50"/>
                    </a:lnTo>
                    <a:lnTo>
                      <a:pt x="40" y="60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20" y="88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6" y="90"/>
                    </a:lnTo>
                    <a:lnTo>
                      <a:pt x="12" y="78"/>
                    </a:lnTo>
                    <a:lnTo>
                      <a:pt x="20" y="68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34" y="40"/>
                    </a:lnTo>
                    <a:lnTo>
                      <a:pt x="38" y="26"/>
                    </a:lnTo>
                    <a:lnTo>
                      <a:pt x="44" y="12"/>
                    </a:lnTo>
                    <a:lnTo>
                      <a:pt x="48" y="6"/>
                    </a:lnTo>
                    <a:lnTo>
                      <a:pt x="54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62" name="Freeform 82"/>
              <p:cNvSpPr>
                <a:spLocks/>
              </p:cNvSpPr>
              <p:nvPr/>
            </p:nvSpPr>
            <p:spPr bwMode="auto">
              <a:xfrm>
                <a:off x="3698" y="1586"/>
                <a:ext cx="1092" cy="2020"/>
              </a:xfrm>
              <a:custGeom>
                <a:avLst/>
                <a:gdLst/>
                <a:ahLst/>
                <a:cxnLst>
                  <a:cxn ang="0">
                    <a:pos x="552" y="1926"/>
                  </a:cxn>
                  <a:cxn ang="0">
                    <a:pos x="622" y="1934"/>
                  </a:cxn>
                  <a:cxn ang="0">
                    <a:pos x="678" y="1928"/>
                  </a:cxn>
                  <a:cxn ang="0">
                    <a:pos x="766" y="1900"/>
                  </a:cxn>
                  <a:cxn ang="0">
                    <a:pos x="854" y="1848"/>
                  </a:cxn>
                  <a:cxn ang="0">
                    <a:pos x="932" y="1768"/>
                  </a:cxn>
                  <a:cxn ang="0">
                    <a:pos x="1002" y="1664"/>
                  </a:cxn>
                  <a:cxn ang="0">
                    <a:pos x="1038" y="1578"/>
                  </a:cxn>
                  <a:cxn ang="0">
                    <a:pos x="1076" y="1440"/>
                  </a:cxn>
                  <a:cxn ang="0">
                    <a:pos x="1092" y="1298"/>
                  </a:cxn>
                  <a:cxn ang="0">
                    <a:pos x="1086" y="1152"/>
                  </a:cxn>
                  <a:cxn ang="0">
                    <a:pos x="1058" y="998"/>
                  </a:cxn>
                  <a:cxn ang="0">
                    <a:pos x="1006" y="836"/>
                  </a:cxn>
                  <a:cxn ang="0">
                    <a:pos x="906" y="592"/>
                  </a:cxn>
                  <a:cxn ang="0">
                    <a:pos x="826" y="382"/>
                  </a:cxn>
                  <a:cxn ang="0">
                    <a:pos x="794" y="242"/>
                  </a:cxn>
                  <a:cxn ang="0">
                    <a:pos x="788" y="198"/>
                  </a:cxn>
                  <a:cxn ang="0">
                    <a:pos x="770" y="144"/>
                  </a:cxn>
                  <a:cxn ang="0">
                    <a:pos x="740" y="92"/>
                  </a:cxn>
                  <a:cxn ang="0">
                    <a:pos x="698" y="48"/>
                  </a:cxn>
                  <a:cxn ang="0">
                    <a:pos x="640" y="16"/>
                  </a:cxn>
                  <a:cxn ang="0">
                    <a:pos x="570" y="0"/>
                  </a:cxn>
                  <a:cxn ang="0">
                    <a:pos x="522" y="4"/>
                  </a:cxn>
                  <a:cxn ang="0">
                    <a:pos x="462" y="28"/>
                  </a:cxn>
                  <a:cxn ang="0">
                    <a:pos x="414" y="68"/>
                  </a:cxn>
                  <a:cxn ang="0">
                    <a:pos x="364" y="136"/>
                  </a:cxn>
                  <a:cxn ang="0">
                    <a:pos x="326" y="210"/>
                  </a:cxn>
                  <a:cxn ang="0">
                    <a:pos x="212" y="516"/>
                  </a:cxn>
                  <a:cxn ang="0">
                    <a:pos x="110" y="796"/>
                  </a:cxn>
                  <a:cxn ang="0">
                    <a:pos x="54" y="972"/>
                  </a:cxn>
                  <a:cxn ang="0">
                    <a:pos x="12" y="1190"/>
                  </a:cxn>
                  <a:cxn ang="0">
                    <a:pos x="0" y="1378"/>
                  </a:cxn>
                  <a:cxn ang="0">
                    <a:pos x="8" y="1490"/>
                  </a:cxn>
                  <a:cxn ang="0">
                    <a:pos x="28" y="1598"/>
                  </a:cxn>
                  <a:cxn ang="0">
                    <a:pos x="62" y="1700"/>
                  </a:cxn>
                  <a:cxn ang="0">
                    <a:pos x="112" y="1792"/>
                  </a:cxn>
                  <a:cxn ang="0">
                    <a:pos x="178" y="1874"/>
                  </a:cxn>
                  <a:cxn ang="0">
                    <a:pos x="264" y="1944"/>
                  </a:cxn>
                  <a:cxn ang="0">
                    <a:pos x="354" y="1988"/>
                  </a:cxn>
                  <a:cxn ang="0">
                    <a:pos x="440" y="2016"/>
                  </a:cxn>
                  <a:cxn ang="0">
                    <a:pos x="486" y="2020"/>
                  </a:cxn>
                  <a:cxn ang="0">
                    <a:pos x="518" y="2012"/>
                  </a:cxn>
                  <a:cxn ang="0">
                    <a:pos x="538" y="1992"/>
                  </a:cxn>
                  <a:cxn ang="0">
                    <a:pos x="544" y="1970"/>
                  </a:cxn>
                  <a:cxn ang="0">
                    <a:pos x="532" y="1928"/>
                  </a:cxn>
                  <a:cxn ang="0">
                    <a:pos x="528" y="1920"/>
                  </a:cxn>
                  <a:cxn ang="0">
                    <a:pos x="538" y="1922"/>
                  </a:cxn>
                </a:cxnLst>
                <a:rect l="0" t="0" r="r" b="b"/>
                <a:pathLst>
                  <a:path w="1092" h="2020">
                    <a:moveTo>
                      <a:pt x="538" y="1922"/>
                    </a:moveTo>
                    <a:lnTo>
                      <a:pt x="538" y="1922"/>
                    </a:lnTo>
                    <a:lnTo>
                      <a:pt x="552" y="1926"/>
                    </a:lnTo>
                    <a:lnTo>
                      <a:pt x="570" y="1930"/>
                    </a:lnTo>
                    <a:lnTo>
                      <a:pt x="594" y="1934"/>
                    </a:lnTo>
                    <a:lnTo>
                      <a:pt x="622" y="1934"/>
                    </a:lnTo>
                    <a:lnTo>
                      <a:pt x="622" y="1934"/>
                    </a:lnTo>
                    <a:lnTo>
                      <a:pt x="650" y="1932"/>
                    </a:lnTo>
                    <a:lnTo>
                      <a:pt x="678" y="1928"/>
                    </a:lnTo>
                    <a:lnTo>
                      <a:pt x="708" y="1922"/>
                    </a:lnTo>
                    <a:lnTo>
                      <a:pt x="738" y="1912"/>
                    </a:lnTo>
                    <a:lnTo>
                      <a:pt x="766" y="1900"/>
                    </a:lnTo>
                    <a:lnTo>
                      <a:pt x="796" y="1886"/>
                    </a:lnTo>
                    <a:lnTo>
                      <a:pt x="824" y="1868"/>
                    </a:lnTo>
                    <a:lnTo>
                      <a:pt x="854" y="1848"/>
                    </a:lnTo>
                    <a:lnTo>
                      <a:pt x="880" y="1824"/>
                    </a:lnTo>
                    <a:lnTo>
                      <a:pt x="908" y="1798"/>
                    </a:lnTo>
                    <a:lnTo>
                      <a:pt x="932" y="1768"/>
                    </a:lnTo>
                    <a:lnTo>
                      <a:pt x="958" y="1736"/>
                    </a:lnTo>
                    <a:lnTo>
                      <a:pt x="980" y="1702"/>
                    </a:lnTo>
                    <a:lnTo>
                      <a:pt x="1002" y="1664"/>
                    </a:lnTo>
                    <a:lnTo>
                      <a:pt x="1020" y="1622"/>
                    </a:lnTo>
                    <a:lnTo>
                      <a:pt x="1038" y="1578"/>
                    </a:lnTo>
                    <a:lnTo>
                      <a:pt x="1038" y="1578"/>
                    </a:lnTo>
                    <a:lnTo>
                      <a:pt x="1052" y="1532"/>
                    </a:lnTo>
                    <a:lnTo>
                      <a:pt x="1064" y="1486"/>
                    </a:lnTo>
                    <a:lnTo>
                      <a:pt x="1076" y="1440"/>
                    </a:lnTo>
                    <a:lnTo>
                      <a:pt x="1082" y="1394"/>
                    </a:lnTo>
                    <a:lnTo>
                      <a:pt x="1088" y="1346"/>
                    </a:lnTo>
                    <a:lnTo>
                      <a:pt x="1092" y="1298"/>
                    </a:lnTo>
                    <a:lnTo>
                      <a:pt x="1092" y="1250"/>
                    </a:lnTo>
                    <a:lnTo>
                      <a:pt x="1090" y="1202"/>
                    </a:lnTo>
                    <a:lnTo>
                      <a:pt x="1086" y="1152"/>
                    </a:lnTo>
                    <a:lnTo>
                      <a:pt x="1078" y="1102"/>
                    </a:lnTo>
                    <a:lnTo>
                      <a:pt x="1068" y="1050"/>
                    </a:lnTo>
                    <a:lnTo>
                      <a:pt x="1058" y="998"/>
                    </a:lnTo>
                    <a:lnTo>
                      <a:pt x="1042" y="944"/>
                    </a:lnTo>
                    <a:lnTo>
                      <a:pt x="1026" y="890"/>
                    </a:lnTo>
                    <a:lnTo>
                      <a:pt x="1006" y="836"/>
                    </a:lnTo>
                    <a:lnTo>
                      <a:pt x="984" y="778"/>
                    </a:lnTo>
                    <a:lnTo>
                      <a:pt x="984" y="778"/>
                    </a:lnTo>
                    <a:lnTo>
                      <a:pt x="906" y="592"/>
                    </a:lnTo>
                    <a:lnTo>
                      <a:pt x="874" y="514"/>
                    </a:lnTo>
                    <a:lnTo>
                      <a:pt x="848" y="446"/>
                    </a:lnTo>
                    <a:lnTo>
                      <a:pt x="826" y="382"/>
                    </a:lnTo>
                    <a:lnTo>
                      <a:pt x="810" y="324"/>
                    </a:lnTo>
                    <a:lnTo>
                      <a:pt x="798" y="270"/>
                    </a:lnTo>
                    <a:lnTo>
                      <a:pt x="794" y="242"/>
                    </a:lnTo>
                    <a:lnTo>
                      <a:pt x="792" y="216"/>
                    </a:lnTo>
                    <a:lnTo>
                      <a:pt x="792" y="216"/>
                    </a:lnTo>
                    <a:lnTo>
                      <a:pt x="788" y="198"/>
                    </a:lnTo>
                    <a:lnTo>
                      <a:pt x="784" y="180"/>
                    </a:lnTo>
                    <a:lnTo>
                      <a:pt x="778" y="162"/>
                    </a:lnTo>
                    <a:lnTo>
                      <a:pt x="770" y="144"/>
                    </a:lnTo>
                    <a:lnTo>
                      <a:pt x="762" y="126"/>
                    </a:lnTo>
                    <a:lnTo>
                      <a:pt x="752" y="108"/>
                    </a:lnTo>
                    <a:lnTo>
                      <a:pt x="740" y="92"/>
                    </a:lnTo>
                    <a:lnTo>
                      <a:pt x="728" y="76"/>
                    </a:lnTo>
                    <a:lnTo>
                      <a:pt x="714" y="62"/>
                    </a:lnTo>
                    <a:lnTo>
                      <a:pt x="698" y="48"/>
                    </a:lnTo>
                    <a:lnTo>
                      <a:pt x="680" y="36"/>
                    </a:lnTo>
                    <a:lnTo>
                      <a:pt x="662" y="24"/>
                    </a:lnTo>
                    <a:lnTo>
                      <a:pt x="640" y="16"/>
                    </a:lnTo>
                    <a:lnTo>
                      <a:pt x="618" y="8"/>
                    </a:lnTo>
                    <a:lnTo>
                      <a:pt x="596" y="4"/>
                    </a:lnTo>
                    <a:lnTo>
                      <a:pt x="570" y="0"/>
                    </a:lnTo>
                    <a:lnTo>
                      <a:pt x="570" y="0"/>
                    </a:lnTo>
                    <a:lnTo>
                      <a:pt x="544" y="2"/>
                    </a:lnTo>
                    <a:lnTo>
                      <a:pt x="522" y="4"/>
                    </a:lnTo>
                    <a:lnTo>
                      <a:pt x="500" y="10"/>
                    </a:lnTo>
                    <a:lnTo>
                      <a:pt x="480" y="18"/>
                    </a:lnTo>
                    <a:lnTo>
                      <a:pt x="462" y="28"/>
                    </a:lnTo>
                    <a:lnTo>
                      <a:pt x="444" y="38"/>
                    </a:lnTo>
                    <a:lnTo>
                      <a:pt x="428" y="52"/>
                    </a:lnTo>
                    <a:lnTo>
                      <a:pt x="414" y="68"/>
                    </a:lnTo>
                    <a:lnTo>
                      <a:pt x="400" y="84"/>
                    </a:lnTo>
                    <a:lnTo>
                      <a:pt x="388" y="100"/>
                    </a:lnTo>
                    <a:lnTo>
                      <a:pt x="364" y="136"/>
                    </a:lnTo>
                    <a:lnTo>
                      <a:pt x="344" y="174"/>
                    </a:lnTo>
                    <a:lnTo>
                      <a:pt x="326" y="210"/>
                    </a:lnTo>
                    <a:lnTo>
                      <a:pt x="326" y="210"/>
                    </a:lnTo>
                    <a:lnTo>
                      <a:pt x="242" y="444"/>
                    </a:lnTo>
                    <a:lnTo>
                      <a:pt x="242" y="444"/>
                    </a:lnTo>
                    <a:lnTo>
                      <a:pt x="212" y="516"/>
                    </a:lnTo>
                    <a:lnTo>
                      <a:pt x="186" y="580"/>
                    </a:lnTo>
                    <a:lnTo>
                      <a:pt x="146" y="692"/>
                    </a:lnTo>
                    <a:lnTo>
                      <a:pt x="110" y="796"/>
                    </a:lnTo>
                    <a:lnTo>
                      <a:pt x="74" y="904"/>
                    </a:lnTo>
                    <a:lnTo>
                      <a:pt x="74" y="904"/>
                    </a:lnTo>
                    <a:lnTo>
                      <a:pt x="54" y="972"/>
                    </a:lnTo>
                    <a:lnTo>
                      <a:pt x="36" y="1042"/>
                    </a:lnTo>
                    <a:lnTo>
                      <a:pt x="22" y="1116"/>
                    </a:lnTo>
                    <a:lnTo>
                      <a:pt x="12" y="1190"/>
                    </a:lnTo>
                    <a:lnTo>
                      <a:pt x="4" y="1266"/>
                    </a:lnTo>
                    <a:lnTo>
                      <a:pt x="0" y="1342"/>
                    </a:lnTo>
                    <a:lnTo>
                      <a:pt x="0" y="1378"/>
                    </a:lnTo>
                    <a:lnTo>
                      <a:pt x="2" y="1416"/>
                    </a:lnTo>
                    <a:lnTo>
                      <a:pt x="4" y="1454"/>
                    </a:lnTo>
                    <a:lnTo>
                      <a:pt x="8" y="1490"/>
                    </a:lnTo>
                    <a:lnTo>
                      <a:pt x="14" y="1528"/>
                    </a:lnTo>
                    <a:lnTo>
                      <a:pt x="20" y="1564"/>
                    </a:lnTo>
                    <a:lnTo>
                      <a:pt x="28" y="1598"/>
                    </a:lnTo>
                    <a:lnTo>
                      <a:pt x="38" y="1634"/>
                    </a:lnTo>
                    <a:lnTo>
                      <a:pt x="50" y="1668"/>
                    </a:lnTo>
                    <a:lnTo>
                      <a:pt x="62" y="1700"/>
                    </a:lnTo>
                    <a:lnTo>
                      <a:pt x="78" y="1732"/>
                    </a:lnTo>
                    <a:lnTo>
                      <a:pt x="94" y="1764"/>
                    </a:lnTo>
                    <a:lnTo>
                      <a:pt x="112" y="1792"/>
                    </a:lnTo>
                    <a:lnTo>
                      <a:pt x="132" y="1822"/>
                    </a:lnTo>
                    <a:lnTo>
                      <a:pt x="154" y="1850"/>
                    </a:lnTo>
                    <a:lnTo>
                      <a:pt x="178" y="1874"/>
                    </a:lnTo>
                    <a:lnTo>
                      <a:pt x="206" y="1900"/>
                    </a:lnTo>
                    <a:lnTo>
                      <a:pt x="234" y="1922"/>
                    </a:lnTo>
                    <a:lnTo>
                      <a:pt x="264" y="1944"/>
                    </a:lnTo>
                    <a:lnTo>
                      <a:pt x="298" y="1964"/>
                    </a:lnTo>
                    <a:lnTo>
                      <a:pt x="298" y="1964"/>
                    </a:lnTo>
                    <a:lnTo>
                      <a:pt x="354" y="1988"/>
                    </a:lnTo>
                    <a:lnTo>
                      <a:pt x="400" y="2006"/>
                    </a:lnTo>
                    <a:lnTo>
                      <a:pt x="422" y="2012"/>
                    </a:lnTo>
                    <a:lnTo>
                      <a:pt x="440" y="2016"/>
                    </a:lnTo>
                    <a:lnTo>
                      <a:pt x="458" y="2018"/>
                    </a:lnTo>
                    <a:lnTo>
                      <a:pt x="472" y="2020"/>
                    </a:lnTo>
                    <a:lnTo>
                      <a:pt x="486" y="2020"/>
                    </a:lnTo>
                    <a:lnTo>
                      <a:pt x="498" y="2018"/>
                    </a:lnTo>
                    <a:lnTo>
                      <a:pt x="510" y="2016"/>
                    </a:lnTo>
                    <a:lnTo>
                      <a:pt x="518" y="2012"/>
                    </a:lnTo>
                    <a:lnTo>
                      <a:pt x="526" y="2006"/>
                    </a:lnTo>
                    <a:lnTo>
                      <a:pt x="532" y="2000"/>
                    </a:lnTo>
                    <a:lnTo>
                      <a:pt x="538" y="1992"/>
                    </a:lnTo>
                    <a:lnTo>
                      <a:pt x="540" y="1986"/>
                    </a:lnTo>
                    <a:lnTo>
                      <a:pt x="540" y="1986"/>
                    </a:lnTo>
                    <a:lnTo>
                      <a:pt x="544" y="1970"/>
                    </a:lnTo>
                    <a:lnTo>
                      <a:pt x="544" y="1956"/>
                    </a:lnTo>
                    <a:lnTo>
                      <a:pt x="540" y="1942"/>
                    </a:lnTo>
                    <a:lnTo>
                      <a:pt x="532" y="1928"/>
                    </a:lnTo>
                    <a:lnTo>
                      <a:pt x="532" y="1928"/>
                    </a:lnTo>
                    <a:lnTo>
                      <a:pt x="528" y="1922"/>
                    </a:lnTo>
                    <a:lnTo>
                      <a:pt x="528" y="1920"/>
                    </a:lnTo>
                    <a:lnTo>
                      <a:pt x="530" y="1920"/>
                    </a:lnTo>
                    <a:lnTo>
                      <a:pt x="538" y="1922"/>
                    </a:lnTo>
                    <a:lnTo>
                      <a:pt x="538" y="1922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63" name="Freeform 83"/>
              <p:cNvSpPr>
                <a:spLocks/>
              </p:cNvSpPr>
              <p:nvPr/>
            </p:nvSpPr>
            <p:spPr bwMode="auto">
              <a:xfrm>
                <a:off x="3714" y="1602"/>
                <a:ext cx="876" cy="1988"/>
              </a:xfrm>
              <a:custGeom>
                <a:avLst/>
                <a:gdLst/>
                <a:ahLst/>
                <a:cxnLst>
                  <a:cxn ang="0">
                    <a:pos x="490" y="1900"/>
                  </a:cxn>
                  <a:cxn ang="0">
                    <a:pos x="508" y="1922"/>
                  </a:cxn>
                  <a:cxn ang="0">
                    <a:pos x="514" y="1940"/>
                  </a:cxn>
                  <a:cxn ang="0">
                    <a:pos x="512" y="1954"/>
                  </a:cxn>
                  <a:cxn ang="0">
                    <a:pos x="510" y="1964"/>
                  </a:cxn>
                  <a:cxn ang="0">
                    <a:pos x="502" y="1976"/>
                  </a:cxn>
                  <a:cxn ang="0">
                    <a:pos x="490" y="1984"/>
                  </a:cxn>
                  <a:cxn ang="0">
                    <a:pos x="480" y="1986"/>
                  </a:cxn>
                  <a:cxn ang="0">
                    <a:pos x="450" y="1988"/>
                  </a:cxn>
                  <a:cxn ang="0">
                    <a:pos x="402" y="1978"/>
                  </a:cxn>
                  <a:cxn ang="0">
                    <a:pos x="334" y="1954"/>
                  </a:cxn>
                  <a:cxn ang="0">
                    <a:pos x="288" y="1934"/>
                  </a:cxn>
                  <a:cxn ang="0">
                    <a:pos x="232" y="1898"/>
                  </a:cxn>
                  <a:cxn ang="0">
                    <a:pos x="182" y="1854"/>
                  </a:cxn>
                  <a:cxn ang="0">
                    <a:pos x="136" y="1806"/>
                  </a:cxn>
                  <a:cxn ang="0">
                    <a:pos x="98" y="1752"/>
                  </a:cxn>
                  <a:cxn ang="0">
                    <a:pos x="66" y="1690"/>
                  </a:cxn>
                  <a:cxn ang="0">
                    <a:pos x="40" y="1624"/>
                  </a:cxn>
                  <a:cxn ang="0">
                    <a:pos x="22" y="1552"/>
                  </a:cxn>
                  <a:cxn ang="0">
                    <a:pos x="8" y="1472"/>
                  </a:cxn>
                  <a:cxn ang="0">
                    <a:pos x="2" y="1408"/>
                  </a:cxn>
                  <a:cxn ang="0">
                    <a:pos x="0" y="1342"/>
                  </a:cxn>
                  <a:cxn ang="0">
                    <a:pos x="8" y="1208"/>
                  </a:cxn>
                  <a:cxn ang="0">
                    <a:pos x="26" y="1084"/>
                  </a:cxn>
                  <a:cxn ang="0">
                    <a:pos x="50" y="976"/>
                  </a:cxn>
                  <a:cxn ang="0">
                    <a:pos x="74" y="892"/>
                  </a:cxn>
                  <a:cxn ang="0">
                    <a:pos x="104" y="804"/>
                  </a:cxn>
                  <a:cxn ang="0">
                    <a:pos x="130" y="722"/>
                  </a:cxn>
                  <a:cxn ang="0">
                    <a:pos x="196" y="544"/>
                  </a:cxn>
                  <a:cxn ang="0">
                    <a:pos x="240" y="434"/>
                  </a:cxn>
                  <a:cxn ang="0">
                    <a:pos x="240" y="432"/>
                  </a:cxn>
                  <a:cxn ang="0">
                    <a:pos x="324" y="200"/>
                  </a:cxn>
                  <a:cxn ang="0">
                    <a:pos x="328" y="192"/>
                  </a:cxn>
                  <a:cxn ang="0">
                    <a:pos x="366" y="122"/>
                  </a:cxn>
                  <a:cxn ang="0">
                    <a:pos x="400" y="74"/>
                  </a:cxn>
                  <a:cxn ang="0">
                    <a:pos x="426" y="46"/>
                  </a:cxn>
                  <a:cxn ang="0">
                    <a:pos x="456" y="24"/>
                  </a:cxn>
                  <a:cxn ang="0">
                    <a:pos x="490" y="8"/>
                  </a:cxn>
                  <a:cxn ang="0">
                    <a:pos x="530" y="2"/>
                  </a:cxn>
                  <a:cxn ang="0">
                    <a:pos x="554" y="0"/>
                  </a:cxn>
                  <a:cxn ang="0">
                    <a:pos x="596" y="8"/>
                  </a:cxn>
                  <a:cxn ang="0">
                    <a:pos x="634" y="22"/>
                  </a:cxn>
                  <a:cxn ang="0">
                    <a:pos x="668" y="42"/>
                  </a:cxn>
                  <a:cxn ang="0">
                    <a:pos x="696" y="68"/>
                  </a:cxn>
                  <a:cxn ang="0">
                    <a:pos x="720" y="98"/>
                  </a:cxn>
                  <a:cxn ang="0">
                    <a:pos x="738" y="130"/>
                  </a:cxn>
                  <a:cxn ang="0">
                    <a:pos x="752" y="166"/>
                  </a:cxn>
                  <a:cxn ang="0">
                    <a:pos x="760" y="202"/>
                  </a:cxn>
                  <a:cxn ang="0">
                    <a:pos x="764" y="244"/>
                  </a:cxn>
                  <a:cxn ang="0">
                    <a:pos x="782" y="328"/>
                  </a:cxn>
                  <a:cxn ang="0">
                    <a:pos x="810" y="420"/>
                  </a:cxn>
                  <a:cxn ang="0">
                    <a:pos x="876" y="584"/>
                  </a:cxn>
                </a:cxnLst>
                <a:rect l="0" t="0" r="r" b="b"/>
                <a:pathLst>
                  <a:path w="876" h="1988">
                    <a:moveTo>
                      <a:pt x="490" y="1900"/>
                    </a:moveTo>
                    <a:lnTo>
                      <a:pt x="490" y="1900"/>
                    </a:lnTo>
                    <a:lnTo>
                      <a:pt x="502" y="1912"/>
                    </a:lnTo>
                    <a:lnTo>
                      <a:pt x="508" y="1922"/>
                    </a:lnTo>
                    <a:lnTo>
                      <a:pt x="512" y="1932"/>
                    </a:lnTo>
                    <a:lnTo>
                      <a:pt x="514" y="1940"/>
                    </a:lnTo>
                    <a:lnTo>
                      <a:pt x="514" y="1948"/>
                    </a:lnTo>
                    <a:lnTo>
                      <a:pt x="512" y="1954"/>
                    </a:lnTo>
                    <a:lnTo>
                      <a:pt x="510" y="1964"/>
                    </a:lnTo>
                    <a:lnTo>
                      <a:pt x="510" y="1964"/>
                    </a:lnTo>
                    <a:lnTo>
                      <a:pt x="506" y="1970"/>
                    </a:lnTo>
                    <a:lnTo>
                      <a:pt x="502" y="1976"/>
                    </a:lnTo>
                    <a:lnTo>
                      <a:pt x="496" y="1980"/>
                    </a:lnTo>
                    <a:lnTo>
                      <a:pt x="490" y="1984"/>
                    </a:lnTo>
                    <a:lnTo>
                      <a:pt x="490" y="1984"/>
                    </a:lnTo>
                    <a:lnTo>
                      <a:pt x="480" y="1986"/>
                    </a:lnTo>
                    <a:lnTo>
                      <a:pt x="468" y="1988"/>
                    </a:lnTo>
                    <a:lnTo>
                      <a:pt x="450" y="1988"/>
                    </a:lnTo>
                    <a:lnTo>
                      <a:pt x="430" y="1984"/>
                    </a:lnTo>
                    <a:lnTo>
                      <a:pt x="402" y="1978"/>
                    </a:lnTo>
                    <a:lnTo>
                      <a:pt x="370" y="1968"/>
                    </a:lnTo>
                    <a:lnTo>
                      <a:pt x="334" y="1954"/>
                    </a:lnTo>
                    <a:lnTo>
                      <a:pt x="288" y="1934"/>
                    </a:lnTo>
                    <a:lnTo>
                      <a:pt x="288" y="1934"/>
                    </a:lnTo>
                    <a:lnTo>
                      <a:pt x="260" y="1916"/>
                    </a:lnTo>
                    <a:lnTo>
                      <a:pt x="232" y="1898"/>
                    </a:lnTo>
                    <a:lnTo>
                      <a:pt x="206" y="1876"/>
                    </a:lnTo>
                    <a:lnTo>
                      <a:pt x="182" y="1854"/>
                    </a:lnTo>
                    <a:lnTo>
                      <a:pt x="158" y="1832"/>
                    </a:lnTo>
                    <a:lnTo>
                      <a:pt x="136" y="1806"/>
                    </a:lnTo>
                    <a:lnTo>
                      <a:pt x="118" y="1780"/>
                    </a:lnTo>
                    <a:lnTo>
                      <a:pt x="98" y="1752"/>
                    </a:lnTo>
                    <a:lnTo>
                      <a:pt x="82" y="1722"/>
                    </a:lnTo>
                    <a:lnTo>
                      <a:pt x="66" y="1690"/>
                    </a:lnTo>
                    <a:lnTo>
                      <a:pt x="52" y="1658"/>
                    </a:lnTo>
                    <a:lnTo>
                      <a:pt x="40" y="1624"/>
                    </a:lnTo>
                    <a:lnTo>
                      <a:pt x="30" y="1588"/>
                    </a:lnTo>
                    <a:lnTo>
                      <a:pt x="22" y="1552"/>
                    </a:lnTo>
                    <a:lnTo>
                      <a:pt x="14" y="1512"/>
                    </a:lnTo>
                    <a:lnTo>
                      <a:pt x="8" y="1472"/>
                    </a:lnTo>
                    <a:lnTo>
                      <a:pt x="8" y="1472"/>
                    </a:lnTo>
                    <a:lnTo>
                      <a:pt x="2" y="1408"/>
                    </a:lnTo>
                    <a:lnTo>
                      <a:pt x="0" y="1342"/>
                    </a:lnTo>
                    <a:lnTo>
                      <a:pt x="0" y="1342"/>
                    </a:lnTo>
                    <a:lnTo>
                      <a:pt x="2" y="1274"/>
                    </a:lnTo>
                    <a:lnTo>
                      <a:pt x="8" y="1208"/>
                    </a:lnTo>
                    <a:lnTo>
                      <a:pt x="16" y="1144"/>
                    </a:lnTo>
                    <a:lnTo>
                      <a:pt x="26" y="1084"/>
                    </a:lnTo>
                    <a:lnTo>
                      <a:pt x="36" y="1028"/>
                    </a:lnTo>
                    <a:lnTo>
                      <a:pt x="50" y="976"/>
                    </a:lnTo>
                    <a:lnTo>
                      <a:pt x="62" y="932"/>
                    </a:lnTo>
                    <a:lnTo>
                      <a:pt x="74" y="892"/>
                    </a:lnTo>
                    <a:lnTo>
                      <a:pt x="74" y="892"/>
                    </a:lnTo>
                    <a:lnTo>
                      <a:pt x="104" y="804"/>
                    </a:lnTo>
                    <a:lnTo>
                      <a:pt x="104" y="804"/>
                    </a:lnTo>
                    <a:lnTo>
                      <a:pt x="130" y="722"/>
                    </a:lnTo>
                    <a:lnTo>
                      <a:pt x="160" y="638"/>
                    </a:lnTo>
                    <a:lnTo>
                      <a:pt x="196" y="544"/>
                    </a:lnTo>
                    <a:lnTo>
                      <a:pt x="240" y="434"/>
                    </a:lnTo>
                    <a:lnTo>
                      <a:pt x="240" y="434"/>
                    </a:lnTo>
                    <a:lnTo>
                      <a:pt x="240" y="432"/>
                    </a:lnTo>
                    <a:lnTo>
                      <a:pt x="240" y="432"/>
                    </a:lnTo>
                    <a:lnTo>
                      <a:pt x="324" y="200"/>
                    </a:lnTo>
                    <a:lnTo>
                      <a:pt x="324" y="20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46" y="156"/>
                    </a:lnTo>
                    <a:lnTo>
                      <a:pt x="366" y="122"/>
                    </a:lnTo>
                    <a:lnTo>
                      <a:pt x="388" y="90"/>
                    </a:lnTo>
                    <a:lnTo>
                      <a:pt x="400" y="74"/>
                    </a:lnTo>
                    <a:lnTo>
                      <a:pt x="412" y="60"/>
                    </a:lnTo>
                    <a:lnTo>
                      <a:pt x="426" y="46"/>
                    </a:lnTo>
                    <a:lnTo>
                      <a:pt x="440" y="34"/>
                    </a:lnTo>
                    <a:lnTo>
                      <a:pt x="456" y="24"/>
                    </a:lnTo>
                    <a:lnTo>
                      <a:pt x="472" y="16"/>
                    </a:lnTo>
                    <a:lnTo>
                      <a:pt x="490" y="8"/>
                    </a:lnTo>
                    <a:lnTo>
                      <a:pt x="510" y="4"/>
                    </a:lnTo>
                    <a:lnTo>
                      <a:pt x="530" y="2"/>
                    </a:lnTo>
                    <a:lnTo>
                      <a:pt x="554" y="0"/>
                    </a:lnTo>
                    <a:lnTo>
                      <a:pt x="554" y="0"/>
                    </a:lnTo>
                    <a:lnTo>
                      <a:pt x="576" y="4"/>
                    </a:lnTo>
                    <a:lnTo>
                      <a:pt x="596" y="8"/>
                    </a:lnTo>
                    <a:lnTo>
                      <a:pt x="616" y="14"/>
                    </a:lnTo>
                    <a:lnTo>
                      <a:pt x="634" y="22"/>
                    </a:lnTo>
                    <a:lnTo>
                      <a:pt x="652" y="32"/>
                    </a:lnTo>
                    <a:lnTo>
                      <a:pt x="668" y="42"/>
                    </a:lnTo>
                    <a:lnTo>
                      <a:pt x="682" y="54"/>
                    </a:lnTo>
                    <a:lnTo>
                      <a:pt x="696" y="68"/>
                    </a:lnTo>
                    <a:lnTo>
                      <a:pt x="708" y="82"/>
                    </a:lnTo>
                    <a:lnTo>
                      <a:pt x="720" y="98"/>
                    </a:lnTo>
                    <a:lnTo>
                      <a:pt x="730" y="114"/>
                    </a:lnTo>
                    <a:lnTo>
                      <a:pt x="738" y="130"/>
                    </a:lnTo>
                    <a:lnTo>
                      <a:pt x="746" y="148"/>
                    </a:lnTo>
                    <a:lnTo>
                      <a:pt x="752" y="166"/>
                    </a:lnTo>
                    <a:lnTo>
                      <a:pt x="756" y="184"/>
                    </a:lnTo>
                    <a:lnTo>
                      <a:pt x="760" y="202"/>
                    </a:lnTo>
                    <a:lnTo>
                      <a:pt x="760" y="202"/>
                    </a:lnTo>
                    <a:lnTo>
                      <a:pt x="764" y="244"/>
                    </a:lnTo>
                    <a:lnTo>
                      <a:pt x="772" y="286"/>
                    </a:lnTo>
                    <a:lnTo>
                      <a:pt x="782" y="328"/>
                    </a:lnTo>
                    <a:lnTo>
                      <a:pt x="794" y="372"/>
                    </a:lnTo>
                    <a:lnTo>
                      <a:pt x="810" y="420"/>
                    </a:lnTo>
                    <a:lnTo>
                      <a:pt x="830" y="470"/>
                    </a:lnTo>
                    <a:lnTo>
                      <a:pt x="876" y="58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64" name="Freeform 84"/>
              <p:cNvSpPr>
                <a:spLocks/>
              </p:cNvSpPr>
              <p:nvPr/>
            </p:nvSpPr>
            <p:spPr bwMode="auto">
              <a:xfrm>
                <a:off x="4222" y="2268"/>
                <a:ext cx="552" cy="1236"/>
              </a:xfrm>
              <a:custGeom>
                <a:avLst/>
                <a:gdLst/>
                <a:ahLst/>
                <a:cxnLst>
                  <a:cxn ang="0">
                    <a:pos x="402" y="0"/>
                  </a:cxn>
                  <a:cxn ang="0">
                    <a:pos x="446" y="102"/>
                  </a:cxn>
                  <a:cxn ang="0">
                    <a:pos x="446" y="102"/>
                  </a:cxn>
                  <a:cxn ang="0">
                    <a:pos x="470" y="168"/>
                  </a:cxn>
                  <a:cxn ang="0">
                    <a:pos x="492" y="230"/>
                  </a:cxn>
                  <a:cxn ang="0">
                    <a:pos x="510" y="292"/>
                  </a:cxn>
                  <a:cxn ang="0">
                    <a:pos x="526" y="352"/>
                  </a:cxn>
                  <a:cxn ang="0">
                    <a:pos x="536" y="410"/>
                  </a:cxn>
                  <a:cxn ang="0">
                    <a:pos x="544" y="468"/>
                  </a:cxn>
                  <a:cxn ang="0">
                    <a:pos x="550" y="526"/>
                  </a:cxn>
                  <a:cxn ang="0">
                    <a:pos x="552" y="582"/>
                  </a:cxn>
                  <a:cxn ang="0">
                    <a:pos x="552" y="582"/>
                  </a:cxn>
                  <a:cxn ang="0">
                    <a:pos x="550" y="622"/>
                  </a:cxn>
                  <a:cxn ang="0">
                    <a:pos x="548" y="662"/>
                  </a:cxn>
                  <a:cxn ang="0">
                    <a:pos x="544" y="700"/>
                  </a:cxn>
                  <a:cxn ang="0">
                    <a:pos x="538" y="738"/>
                  </a:cxn>
                  <a:cxn ang="0">
                    <a:pos x="530" y="778"/>
                  </a:cxn>
                  <a:cxn ang="0">
                    <a:pos x="522" y="816"/>
                  </a:cxn>
                  <a:cxn ang="0">
                    <a:pos x="510" y="854"/>
                  </a:cxn>
                  <a:cxn ang="0">
                    <a:pos x="498" y="890"/>
                  </a:cxn>
                  <a:cxn ang="0">
                    <a:pos x="498" y="890"/>
                  </a:cxn>
                  <a:cxn ang="0">
                    <a:pos x="482" y="934"/>
                  </a:cxn>
                  <a:cxn ang="0">
                    <a:pos x="462" y="974"/>
                  </a:cxn>
                  <a:cxn ang="0">
                    <a:pos x="442" y="1012"/>
                  </a:cxn>
                  <a:cxn ang="0">
                    <a:pos x="420" y="1046"/>
                  </a:cxn>
                  <a:cxn ang="0">
                    <a:pos x="396" y="1076"/>
                  </a:cxn>
                  <a:cxn ang="0">
                    <a:pos x="372" y="1104"/>
                  </a:cxn>
                  <a:cxn ang="0">
                    <a:pos x="346" y="1130"/>
                  </a:cxn>
                  <a:cxn ang="0">
                    <a:pos x="318" y="1152"/>
                  </a:cxn>
                  <a:cxn ang="0">
                    <a:pos x="292" y="1172"/>
                  </a:cxn>
                  <a:cxn ang="0">
                    <a:pos x="264" y="1190"/>
                  </a:cxn>
                  <a:cxn ang="0">
                    <a:pos x="236" y="1204"/>
                  </a:cxn>
                  <a:cxn ang="0">
                    <a:pos x="206" y="1216"/>
                  </a:cxn>
                  <a:cxn ang="0">
                    <a:pos x="178" y="1224"/>
                  </a:cxn>
                  <a:cxn ang="0">
                    <a:pos x="152" y="1230"/>
                  </a:cxn>
                  <a:cxn ang="0">
                    <a:pos x="124" y="1234"/>
                  </a:cxn>
                  <a:cxn ang="0">
                    <a:pos x="98" y="1236"/>
                  </a:cxn>
                  <a:cxn ang="0">
                    <a:pos x="98" y="1236"/>
                  </a:cxn>
                  <a:cxn ang="0">
                    <a:pos x="74" y="1236"/>
                  </a:cxn>
                  <a:cxn ang="0">
                    <a:pos x="52" y="1234"/>
                  </a:cxn>
                  <a:cxn ang="0">
                    <a:pos x="36" y="1230"/>
                  </a:cxn>
                  <a:cxn ang="0">
                    <a:pos x="24" y="1226"/>
                  </a:cxn>
                  <a:cxn ang="0">
                    <a:pos x="10" y="1220"/>
                  </a:cxn>
                  <a:cxn ang="0">
                    <a:pos x="4" y="1216"/>
                  </a:cxn>
                  <a:cxn ang="0">
                    <a:pos x="4" y="1216"/>
                  </a:cxn>
                  <a:cxn ang="0">
                    <a:pos x="4" y="1216"/>
                  </a:cxn>
                  <a:cxn ang="0">
                    <a:pos x="4" y="1216"/>
                  </a:cxn>
                  <a:cxn ang="0">
                    <a:pos x="0" y="1212"/>
                  </a:cxn>
                </a:cxnLst>
                <a:rect l="0" t="0" r="r" b="b"/>
                <a:pathLst>
                  <a:path w="552" h="1236">
                    <a:moveTo>
                      <a:pt x="402" y="0"/>
                    </a:moveTo>
                    <a:lnTo>
                      <a:pt x="446" y="102"/>
                    </a:lnTo>
                    <a:lnTo>
                      <a:pt x="446" y="102"/>
                    </a:lnTo>
                    <a:lnTo>
                      <a:pt x="470" y="168"/>
                    </a:lnTo>
                    <a:lnTo>
                      <a:pt x="492" y="230"/>
                    </a:lnTo>
                    <a:lnTo>
                      <a:pt x="510" y="292"/>
                    </a:lnTo>
                    <a:lnTo>
                      <a:pt x="526" y="352"/>
                    </a:lnTo>
                    <a:lnTo>
                      <a:pt x="536" y="410"/>
                    </a:lnTo>
                    <a:lnTo>
                      <a:pt x="544" y="468"/>
                    </a:lnTo>
                    <a:lnTo>
                      <a:pt x="550" y="526"/>
                    </a:lnTo>
                    <a:lnTo>
                      <a:pt x="552" y="582"/>
                    </a:lnTo>
                    <a:lnTo>
                      <a:pt x="552" y="582"/>
                    </a:lnTo>
                    <a:lnTo>
                      <a:pt x="550" y="622"/>
                    </a:lnTo>
                    <a:lnTo>
                      <a:pt x="548" y="662"/>
                    </a:lnTo>
                    <a:lnTo>
                      <a:pt x="544" y="700"/>
                    </a:lnTo>
                    <a:lnTo>
                      <a:pt x="538" y="738"/>
                    </a:lnTo>
                    <a:lnTo>
                      <a:pt x="530" y="778"/>
                    </a:lnTo>
                    <a:lnTo>
                      <a:pt x="522" y="816"/>
                    </a:lnTo>
                    <a:lnTo>
                      <a:pt x="510" y="854"/>
                    </a:lnTo>
                    <a:lnTo>
                      <a:pt x="498" y="890"/>
                    </a:lnTo>
                    <a:lnTo>
                      <a:pt x="498" y="890"/>
                    </a:lnTo>
                    <a:lnTo>
                      <a:pt x="482" y="934"/>
                    </a:lnTo>
                    <a:lnTo>
                      <a:pt x="462" y="974"/>
                    </a:lnTo>
                    <a:lnTo>
                      <a:pt x="442" y="1012"/>
                    </a:lnTo>
                    <a:lnTo>
                      <a:pt x="420" y="1046"/>
                    </a:lnTo>
                    <a:lnTo>
                      <a:pt x="396" y="1076"/>
                    </a:lnTo>
                    <a:lnTo>
                      <a:pt x="372" y="1104"/>
                    </a:lnTo>
                    <a:lnTo>
                      <a:pt x="346" y="1130"/>
                    </a:lnTo>
                    <a:lnTo>
                      <a:pt x="318" y="1152"/>
                    </a:lnTo>
                    <a:lnTo>
                      <a:pt x="292" y="1172"/>
                    </a:lnTo>
                    <a:lnTo>
                      <a:pt x="264" y="1190"/>
                    </a:lnTo>
                    <a:lnTo>
                      <a:pt x="236" y="1204"/>
                    </a:lnTo>
                    <a:lnTo>
                      <a:pt x="206" y="1216"/>
                    </a:lnTo>
                    <a:lnTo>
                      <a:pt x="178" y="1224"/>
                    </a:lnTo>
                    <a:lnTo>
                      <a:pt x="152" y="1230"/>
                    </a:lnTo>
                    <a:lnTo>
                      <a:pt x="124" y="1234"/>
                    </a:lnTo>
                    <a:lnTo>
                      <a:pt x="98" y="1236"/>
                    </a:lnTo>
                    <a:lnTo>
                      <a:pt x="98" y="1236"/>
                    </a:lnTo>
                    <a:lnTo>
                      <a:pt x="74" y="1236"/>
                    </a:lnTo>
                    <a:lnTo>
                      <a:pt x="52" y="1234"/>
                    </a:lnTo>
                    <a:lnTo>
                      <a:pt x="36" y="1230"/>
                    </a:lnTo>
                    <a:lnTo>
                      <a:pt x="24" y="1226"/>
                    </a:lnTo>
                    <a:lnTo>
                      <a:pt x="10" y="1220"/>
                    </a:lnTo>
                    <a:lnTo>
                      <a:pt x="4" y="1216"/>
                    </a:lnTo>
                    <a:lnTo>
                      <a:pt x="4" y="1216"/>
                    </a:lnTo>
                    <a:lnTo>
                      <a:pt x="4" y="1216"/>
                    </a:lnTo>
                    <a:lnTo>
                      <a:pt x="4" y="1216"/>
                    </a:lnTo>
                    <a:lnTo>
                      <a:pt x="0" y="12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65" name="Freeform 85"/>
              <p:cNvSpPr>
                <a:spLocks/>
              </p:cNvSpPr>
              <p:nvPr/>
            </p:nvSpPr>
            <p:spPr bwMode="auto">
              <a:xfrm>
                <a:off x="3890" y="2114"/>
                <a:ext cx="848" cy="1366"/>
              </a:xfrm>
              <a:custGeom>
                <a:avLst/>
                <a:gdLst/>
                <a:ahLst/>
                <a:cxnLst>
                  <a:cxn ang="0">
                    <a:pos x="306" y="1350"/>
                  </a:cxn>
                  <a:cxn ang="0">
                    <a:pos x="218" y="1294"/>
                  </a:cxn>
                  <a:cxn ang="0">
                    <a:pos x="108" y="1158"/>
                  </a:cxn>
                  <a:cxn ang="0">
                    <a:pos x="56" y="1054"/>
                  </a:cxn>
                  <a:cxn ang="0">
                    <a:pos x="16" y="920"/>
                  </a:cxn>
                  <a:cxn ang="0">
                    <a:pos x="0" y="774"/>
                  </a:cxn>
                  <a:cxn ang="0">
                    <a:pos x="4" y="698"/>
                  </a:cxn>
                  <a:cxn ang="0">
                    <a:pos x="22" y="664"/>
                  </a:cxn>
                  <a:cxn ang="0">
                    <a:pos x="42" y="672"/>
                  </a:cxn>
                  <a:cxn ang="0">
                    <a:pos x="52" y="724"/>
                  </a:cxn>
                  <a:cxn ang="0">
                    <a:pos x="60" y="852"/>
                  </a:cxn>
                  <a:cxn ang="0">
                    <a:pos x="108" y="1064"/>
                  </a:cxn>
                  <a:cxn ang="0">
                    <a:pos x="198" y="1214"/>
                  </a:cxn>
                  <a:cxn ang="0">
                    <a:pos x="326" y="1302"/>
                  </a:cxn>
                  <a:cxn ang="0">
                    <a:pos x="436" y="1324"/>
                  </a:cxn>
                  <a:cxn ang="0">
                    <a:pos x="554" y="1302"/>
                  </a:cxn>
                  <a:cxn ang="0">
                    <a:pos x="638" y="1252"/>
                  </a:cxn>
                  <a:cxn ang="0">
                    <a:pos x="718" y="1166"/>
                  </a:cxn>
                  <a:cxn ang="0">
                    <a:pos x="782" y="1058"/>
                  </a:cxn>
                  <a:cxn ang="0">
                    <a:pos x="824" y="932"/>
                  </a:cxn>
                  <a:cxn ang="0">
                    <a:pos x="846" y="794"/>
                  </a:cxn>
                  <a:cxn ang="0">
                    <a:pos x="846" y="654"/>
                  </a:cxn>
                  <a:cxn ang="0">
                    <a:pos x="826" y="556"/>
                  </a:cxn>
                  <a:cxn ang="0">
                    <a:pos x="780" y="464"/>
                  </a:cxn>
                  <a:cxn ang="0">
                    <a:pos x="726" y="396"/>
                  </a:cxn>
                  <a:cxn ang="0">
                    <a:pos x="644" y="348"/>
                  </a:cxn>
                  <a:cxn ang="0">
                    <a:pos x="550" y="334"/>
                  </a:cxn>
                  <a:cxn ang="0">
                    <a:pos x="466" y="344"/>
                  </a:cxn>
                  <a:cxn ang="0">
                    <a:pos x="426" y="356"/>
                  </a:cxn>
                  <a:cxn ang="0">
                    <a:pos x="418" y="352"/>
                  </a:cxn>
                  <a:cxn ang="0">
                    <a:pos x="424" y="340"/>
                  </a:cxn>
                  <a:cxn ang="0">
                    <a:pos x="468" y="328"/>
                  </a:cxn>
                  <a:cxn ang="0">
                    <a:pos x="586" y="314"/>
                  </a:cxn>
                  <a:cxn ang="0">
                    <a:pos x="630" y="308"/>
                  </a:cxn>
                  <a:cxn ang="0">
                    <a:pos x="680" y="282"/>
                  </a:cxn>
                  <a:cxn ang="0">
                    <a:pos x="708" y="242"/>
                  </a:cxn>
                  <a:cxn ang="0">
                    <a:pos x="710" y="190"/>
                  </a:cxn>
                  <a:cxn ang="0">
                    <a:pos x="680" y="112"/>
                  </a:cxn>
                  <a:cxn ang="0">
                    <a:pos x="624" y="66"/>
                  </a:cxn>
                  <a:cxn ang="0">
                    <a:pos x="604" y="56"/>
                  </a:cxn>
                  <a:cxn ang="0">
                    <a:pos x="496" y="28"/>
                  </a:cxn>
                  <a:cxn ang="0">
                    <a:pos x="392" y="20"/>
                  </a:cxn>
                  <a:cxn ang="0">
                    <a:pos x="272" y="40"/>
                  </a:cxn>
                  <a:cxn ang="0">
                    <a:pos x="158" y="94"/>
                  </a:cxn>
                  <a:cxn ang="0">
                    <a:pos x="126" y="106"/>
                  </a:cxn>
                  <a:cxn ang="0">
                    <a:pos x="128" y="92"/>
                  </a:cxn>
                  <a:cxn ang="0">
                    <a:pos x="168" y="60"/>
                  </a:cxn>
                  <a:cxn ang="0">
                    <a:pos x="288" y="14"/>
                  </a:cxn>
                  <a:cxn ang="0">
                    <a:pos x="408" y="0"/>
                  </a:cxn>
                  <a:cxn ang="0">
                    <a:pos x="526" y="14"/>
                  </a:cxn>
                  <a:cxn ang="0">
                    <a:pos x="634" y="48"/>
                  </a:cxn>
                  <a:cxn ang="0">
                    <a:pos x="704" y="98"/>
                  </a:cxn>
                </a:cxnLst>
                <a:rect l="0" t="0" r="r" b="b"/>
                <a:pathLst>
                  <a:path w="848" h="1366">
                    <a:moveTo>
                      <a:pt x="332" y="1366"/>
                    </a:moveTo>
                    <a:lnTo>
                      <a:pt x="332" y="1366"/>
                    </a:lnTo>
                    <a:lnTo>
                      <a:pt x="320" y="1358"/>
                    </a:lnTo>
                    <a:lnTo>
                      <a:pt x="306" y="1350"/>
                    </a:lnTo>
                    <a:lnTo>
                      <a:pt x="274" y="1336"/>
                    </a:lnTo>
                    <a:lnTo>
                      <a:pt x="274" y="1336"/>
                    </a:lnTo>
                    <a:lnTo>
                      <a:pt x="248" y="1318"/>
                    </a:lnTo>
                    <a:lnTo>
                      <a:pt x="218" y="1294"/>
                    </a:lnTo>
                    <a:lnTo>
                      <a:pt x="188" y="1264"/>
                    </a:lnTo>
                    <a:lnTo>
                      <a:pt x="154" y="1226"/>
                    </a:lnTo>
                    <a:lnTo>
                      <a:pt x="124" y="1182"/>
                    </a:lnTo>
                    <a:lnTo>
                      <a:pt x="108" y="1158"/>
                    </a:lnTo>
                    <a:lnTo>
                      <a:pt x="94" y="1134"/>
                    </a:lnTo>
                    <a:lnTo>
                      <a:pt x="80" y="1108"/>
                    </a:lnTo>
                    <a:lnTo>
                      <a:pt x="66" y="1082"/>
                    </a:lnTo>
                    <a:lnTo>
                      <a:pt x="56" y="1054"/>
                    </a:lnTo>
                    <a:lnTo>
                      <a:pt x="44" y="1024"/>
                    </a:lnTo>
                    <a:lnTo>
                      <a:pt x="44" y="1024"/>
                    </a:lnTo>
                    <a:lnTo>
                      <a:pt x="28" y="970"/>
                    </a:lnTo>
                    <a:lnTo>
                      <a:pt x="16" y="920"/>
                    </a:lnTo>
                    <a:lnTo>
                      <a:pt x="8" y="876"/>
                    </a:lnTo>
                    <a:lnTo>
                      <a:pt x="4" y="838"/>
                    </a:lnTo>
                    <a:lnTo>
                      <a:pt x="0" y="804"/>
                    </a:lnTo>
                    <a:lnTo>
                      <a:pt x="0" y="774"/>
                    </a:lnTo>
                    <a:lnTo>
                      <a:pt x="0" y="728"/>
                    </a:lnTo>
                    <a:lnTo>
                      <a:pt x="0" y="720"/>
                    </a:lnTo>
                    <a:lnTo>
                      <a:pt x="0" y="720"/>
                    </a:lnTo>
                    <a:lnTo>
                      <a:pt x="4" y="698"/>
                    </a:lnTo>
                    <a:lnTo>
                      <a:pt x="8" y="680"/>
                    </a:lnTo>
                    <a:lnTo>
                      <a:pt x="14" y="670"/>
                    </a:lnTo>
                    <a:lnTo>
                      <a:pt x="22" y="664"/>
                    </a:lnTo>
                    <a:lnTo>
                      <a:pt x="22" y="664"/>
                    </a:lnTo>
                    <a:lnTo>
                      <a:pt x="30" y="662"/>
                    </a:lnTo>
                    <a:lnTo>
                      <a:pt x="36" y="664"/>
                    </a:lnTo>
                    <a:lnTo>
                      <a:pt x="36" y="664"/>
                    </a:lnTo>
                    <a:lnTo>
                      <a:pt x="42" y="672"/>
                    </a:lnTo>
                    <a:lnTo>
                      <a:pt x="48" y="684"/>
                    </a:lnTo>
                    <a:lnTo>
                      <a:pt x="52" y="702"/>
                    </a:lnTo>
                    <a:lnTo>
                      <a:pt x="52" y="724"/>
                    </a:lnTo>
                    <a:lnTo>
                      <a:pt x="52" y="724"/>
                    </a:lnTo>
                    <a:lnTo>
                      <a:pt x="52" y="726"/>
                    </a:lnTo>
                    <a:lnTo>
                      <a:pt x="52" y="726"/>
                    </a:lnTo>
                    <a:lnTo>
                      <a:pt x="56" y="792"/>
                    </a:lnTo>
                    <a:lnTo>
                      <a:pt x="60" y="852"/>
                    </a:lnTo>
                    <a:lnTo>
                      <a:pt x="68" y="912"/>
                    </a:lnTo>
                    <a:lnTo>
                      <a:pt x="80" y="966"/>
                    </a:lnTo>
                    <a:lnTo>
                      <a:pt x="92" y="1016"/>
                    </a:lnTo>
                    <a:lnTo>
                      <a:pt x="108" y="1064"/>
                    </a:lnTo>
                    <a:lnTo>
                      <a:pt x="128" y="1106"/>
                    </a:lnTo>
                    <a:lnTo>
                      <a:pt x="148" y="1146"/>
                    </a:lnTo>
                    <a:lnTo>
                      <a:pt x="172" y="1182"/>
                    </a:lnTo>
                    <a:lnTo>
                      <a:pt x="198" y="1214"/>
                    </a:lnTo>
                    <a:lnTo>
                      <a:pt x="226" y="1242"/>
                    </a:lnTo>
                    <a:lnTo>
                      <a:pt x="258" y="1266"/>
                    </a:lnTo>
                    <a:lnTo>
                      <a:pt x="290" y="1286"/>
                    </a:lnTo>
                    <a:lnTo>
                      <a:pt x="326" y="1302"/>
                    </a:lnTo>
                    <a:lnTo>
                      <a:pt x="364" y="1314"/>
                    </a:lnTo>
                    <a:lnTo>
                      <a:pt x="406" y="1322"/>
                    </a:lnTo>
                    <a:lnTo>
                      <a:pt x="406" y="1322"/>
                    </a:lnTo>
                    <a:lnTo>
                      <a:pt x="436" y="1324"/>
                    </a:lnTo>
                    <a:lnTo>
                      <a:pt x="466" y="1324"/>
                    </a:lnTo>
                    <a:lnTo>
                      <a:pt x="496" y="1320"/>
                    </a:lnTo>
                    <a:lnTo>
                      <a:pt x="524" y="1312"/>
                    </a:lnTo>
                    <a:lnTo>
                      <a:pt x="554" y="1302"/>
                    </a:lnTo>
                    <a:lnTo>
                      <a:pt x="582" y="1288"/>
                    </a:lnTo>
                    <a:lnTo>
                      <a:pt x="610" y="1272"/>
                    </a:lnTo>
                    <a:lnTo>
                      <a:pt x="638" y="1252"/>
                    </a:lnTo>
                    <a:lnTo>
                      <a:pt x="638" y="1252"/>
                    </a:lnTo>
                    <a:lnTo>
                      <a:pt x="660" y="1232"/>
                    </a:lnTo>
                    <a:lnTo>
                      <a:pt x="680" y="1212"/>
                    </a:lnTo>
                    <a:lnTo>
                      <a:pt x="700" y="1190"/>
                    </a:lnTo>
                    <a:lnTo>
                      <a:pt x="718" y="1166"/>
                    </a:lnTo>
                    <a:lnTo>
                      <a:pt x="736" y="1142"/>
                    </a:lnTo>
                    <a:lnTo>
                      <a:pt x="752" y="1114"/>
                    </a:lnTo>
                    <a:lnTo>
                      <a:pt x="768" y="1088"/>
                    </a:lnTo>
                    <a:lnTo>
                      <a:pt x="782" y="1058"/>
                    </a:lnTo>
                    <a:lnTo>
                      <a:pt x="794" y="1028"/>
                    </a:lnTo>
                    <a:lnTo>
                      <a:pt x="806" y="998"/>
                    </a:lnTo>
                    <a:lnTo>
                      <a:pt x="816" y="966"/>
                    </a:lnTo>
                    <a:lnTo>
                      <a:pt x="824" y="932"/>
                    </a:lnTo>
                    <a:lnTo>
                      <a:pt x="832" y="898"/>
                    </a:lnTo>
                    <a:lnTo>
                      <a:pt x="838" y="864"/>
                    </a:lnTo>
                    <a:lnTo>
                      <a:pt x="844" y="830"/>
                    </a:lnTo>
                    <a:lnTo>
                      <a:pt x="846" y="794"/>
                    </a:lnTo>
                    <a:lnTo>
                      <a:pt x="846" y="794"/>
                    </a:lnTo>
                    <a:lnTo>
                      <a:pt x="848" y="736"/>
                    </a:lnTo>
                    <a:lnTo>
                      <a:pt x="848" y="682"/>
                    </a:lnTo>
                    <a:lnTo>
                      <a:pt x="846" y="654"/>
                    </a:lnTo>
                    <a:lnTo>
                      <a:pt x="844" y="630"/>
                    </a:lnTo>
                    <a:lnTo>
                      <a:pt x="838" y="604"/>
                    </a:lnTo>
                    <a:lnTo>
                      <a:pt x="834" y="580"/>
                    </a:lnTo>
                    <a:lnTo>
                      <a:pt x="826" y="556"/>
                    </a:lnTo>
                    <a:lnTo>
                      <a:pt x="818" y="532"/>
                    </a:lnTo>
                    <a:lnTo>
                      <a:pt x="808" y="510"/>
                    </a:lnTo>
                    <a:lnTo>
                      <a:pt x="794" y="486"/>
                    </a:lnTo>
                    <a:lnTo>
                      <a:pt x="780" y="464"/>
                    </a:lnTo>
                    <a:lnTo>
                      <a:pt x="764" y="440"/>
                    </a:lnTo>
                    <a:lnTo>
                      <a:pt x="746" y="418"/>
                    </a:lnTo>
                    <a:lnTo>
                      <a:pt x="726" y="396"/>
                    </a:lnTo>
                    <a:lnTo>
                      <a:pt x="726" y="396"/>
                    </a:lnTo>
                    <a:lnTo>
                      <a:pt x="716" y="386"/>
                    </a:lnTo>
                    <a:lnTo>
                      <a:pt x="704" y="376"/>
                    </a:lnTo>
                    <a:lnTo>
                      <a:pt x="676" y="360"/>
                    </a:lnTo>
                    <a:lnTo>
                      <a:pt x="644" y="348"/>
                    </a:lnTo>
                    <a:lnTo>
                      <a:pt x="610" y="340"/>
                    </a:lnTo>
                    <a:lnTo>
                      <a:pt x="590" y="336"/>
                    </a:lnTo>
                    <a:lnTo>
                      <a:pt x="570" y="334"/>
                    </a:lnTo>
                    <a:lnTo>
                      <a:pt x="550" y="334"/>
                    </a:lnTo>
                    <a:lnTo>
                      <a:pt x="530" y="334"/>
                    </a:lnTo>
                    <a:lnTo>
                      <a:pt x="510" y="336"/>
                    </a:lnTo>
                    <a:lnTo>
                      <a:pt x="488" y="340"/>
                    </a:lnTo>
                    <a:lnTo>
                      <a:pt x="466" y="344"/>
                    </a:lnTo>
                    <a:lnTo>
                      <a:pt x="444" y="352"/>
                    </a:lnTo>
                    <a:lnTo>
                      <a:pt x="444" y="352"/>
                    </a:lnTo>
                    <a:lnTo>
                      <a:pt x="434" y="354"/>
                    </a:lnTo>
                    <a:lnTo>
                      <a:pt x="426" y="356"/>
                    </a:lnTo>
                    <a:lnTo>
                      <a:pt x="422" y="354"/>
                    </a:lnTo>
                    <a:lnTo>
                      <a:pt x="418" y="354"/>
                    </a:lnTo>
                    <a:lnTo>
                      <a:pt x="418" y="354"/>
                    </a:lnTo>
                    <a:lnTo>
                      <a:pt x="418" y="352"/>
                    </a:lnTo>
                    <a:lnTo>
                      <a:pt x="418" y="348"/>
                    </a:lnTo>
                    <a:lnTo>
                      <a:pt x="418" y="348"/>
                    </a:lnTo>
                    <a:lnTo>
                      <a:pt x="420" y="344"/>
                    </a:lnTo>
                    <a:lnTo>
                      <a:pt x="424" y="340"/>
                    </a:lnTo>
                    <a:lnTo>
                      <a:pt x="430" y="338"/>
                    </a:lnTo>
                    <a:lnTo>
                      <a:pt x="438" y="334"/>
                    </a:lnTo>
                    <a:lnTo>
                      <a:pt x="468" y="328"/>
                    </a:lnTo>
                    <a:lnTo>
                      <a:pt x="468" y="328"/>
                    </a:lnTo>
                    <a:lnTo>
                      <a:pt x="492" y="322"/>
                    </a:lnTo>
                    <a:lnTo>
                      <a:pt x="520" y="316"/>
                    </a:lnTo>
                    <a:lnTo>
                      <a:pt x="552" y="314"/>
                    </a:lnTo>
                    <a:lnTo>
                      <a:pt x="586" y="314"/>
                    </a:lnTo>
                    <a:lnTo>
                      <a:pt x="586" y="314"/>
                    </a:lnTo>
                    <a:lnTo>
                      <a:pt x="600" y="314"/>
                    </a:lnTo>
                    <a:lnTo>
                      <a:pt x="616" y="312"/>
                    </a:lnTo>
                    <a:lnTo>
                      <a:pt x="630" y="308"/>
                    </a:lnTo>
                    <a:lnTo>
                      <a:pt x="644" y="304"/>
                    </a:lnTo>
                    <a:lnTo>
                      <a:pt x="656" y="298"/>
                    </a:lnTo>
                    <a:lnTo>
                      <a:pt x="668" y="290"/>
                    </a:lnTo>
                    <a:lnTo>
                      <a:pt x="680" y="282"/>
                    </a:lnTo>
                    <a:lnTo>
                      <a:pt x="690" y="272"/>
                    </a:lnTo>
                    <a:lnTo>
                      <a:pt x="690" y="272"/>
                    </a:lnTo>
                    <a:lnTo>
                      <a:pt x="702" y="258"/>
                    </a:lnTo>
                    <a:lnTo>
                      <a:pt x="708" y="242"/>
                    </a:lnTo>
                    <a:lnTo>
                      <a:pt x="712" y="226"/>
                    </a:lnTo>
                    <a:lnTo>
                      <a:pt x="712" y="210"/>
                    </a:lnTo>
                    <a:lnTo>
                      <a:pt x="712" y="210"/>
                    </a:lnTo>
                    <a:lnTo>
                      <a:pt x="710" y="190"/>
                    </a:lnTo>
                    <a:lnTo>
                      <a:pt x="706" y="172"/>
                    </a:lnTo>
                    <a:lnTo>
                      <a:pt x="700" y="152"/>
                    </a:lnTo>
                    <a:lnTo>
                      <a:pt x="692" y="132"/>
                    </a:lnTo>
                    <a:lnTo>
                      <a:pt x="680" y="112"/>
                    </a:lnTo>
                    <a:lnTo>
                      <a:pt x="666" y="94"/>
                    </a:lnTo>
                    <a:lnTo>
                      <a:pt x="646" y="78"/>
                    </a:lnTo>
                    <a:lnTo>
                      <a:pt x="636" y="72"/>
                    </a:lnTo>
                    <a:lnTo>
                      <a:pt x="624" y="66"/>
                    </a:lnTo>
                    <a:lnTo>
                      <a:pt x="624" y="66"/>
                    </a:lnTo>
                    <a:lnTo>
                      <a:pt x="624" y="66"/>
                    </a:lnTo>
                    <a:lnTo>
                      <a:pt x="624" y="66"/>
                    </a:lnTo>
                    <a:lnTo>
                      <a:pt x="604" y="56"/>
                    </a:lnTo>
                    <a:lnTo>
                      <a:pt x="582" y="46"/>
                    </a:lnTo>
                    <a:lnTo>
                      <a:pt x="556" y="38"/>
                    </a:lnTo>
                    <a:lnTo>
                      <a:pt x="526" y="32"/>
                    </a:lnTo>
                    <a:lnTo>
                      <a:pt x="496" y="28"/>
                    </a:lnTo>
                    <a:lnTo>
                      <a:pt x="462" y="24"/>
                    </a:lnTo>
                    <a:lnTo>
                      <a:pt x="428" y="22"/>
                    </a:lnTo>
                    <a:lnTo>
                      <a:pt x="392" y="20"/>
                    </a:lnTo>
                    <a:lnTo>
                      <a:pt x="392" y="20"/>
                    </a:lnTo>
                    <a:lnTo>
                      <a:pt x="362" y="22"/>
                    </a:lnTo>
                    <a:lnTo>
                      <a:pt x="332" y="26"/>
                    </a:lnTo>
                    <a:lnTo>
                      <a:pt x="302" y="32"/>
                    </a:lnTo>
                    <a:lnTo>
                      <a:pt x="272" y="40"/>
                    </a:lnTo>
                    <a:lnTo>
                      <a:pt x="240" y="52"/>
                    </a:lnTo>
                    <a:lnTo>
                      <a:pt x="212" y="64"/>
                    </a:lnTo>
                    <a:lnTo>
                      <a:pt x="184" y="78"/>
                    </a:lnTo>
                    <a:lnTo>
                      <a:pt x="158" y="94"/>
                    </a:lnTo>
                    <a:lnTo>
                      <a:pt x="158" y="94"/>
                    </a:lnTo>
                    <a:lnTo>
                      <a:pt x="142" y="102"/>
                    </a:lnTo>
                    <a:lnTo>
                      <a:pt x="132" y="106"/>
                    </a:lnTo>
                    <a:lnTo>
                      <a:pt x="126" y="106"/>
                    </a:lnTo>
                    <a:lnTo>
                      <a:pt x="124" y="106"/>
                    </a:lnTo>
                    <a:lnTo>
                      <a:pt x="124" y="106"/>
                    </a:lnTo>
                    <a:lnTo>
                      <a:pt x="124" y="102"/>
                    </a:lnTo>
                    <a:lnTo>
                      <a:pt x="128" y="92"/>
                    </a:lnTo>
                    <a:lnTo>
                      <a:pt x="138" y="82"/>
                    </a:lnTo>
                    <a:lnTo>
                      <a:pt x="154" y="68"/>
                    </a:lnTo>
                    <a:lnTo>
                      <a:pt x="154" y="68"/>
                    </a:lnTo>
                    <a:lnTo>
                      <a:pt x="168" y="60"/>
                    </a:lnTo>
                    <a:lnTo>
                      <a:pt x="190" y="48"/>
                    </a:lnTo>
                    <a:lnTo>
                      <a:pt x="216" y="36"/>
                    </a:lnTo>
                    <a:lnTo>
                      <a:pt x="250" y="24"/>
                    </a:lnTo>
                    <a:lnTo>
                      <a:pt x="288" y="14"/>
                    </a:lnTo>
                    <a:lnTo>
                      <a:pt x="332" y="6"/>
                    </a:lnTo>
                    <a:lnTo>
                      <a:pt x="356" y="2"/>
                    </a:lnTo>
                    <a:lnTo>
                      <a:pt x="382" y="0"/>
                    </a:lnTo>
                    <a:lnTo>
                      <a:pt x="408" y="0"/>
                    </a:lnTo>
                    <a:lnTo>
                      <a:pt x="434" y="2"/>
                    </a:lnTo>
                    <a:lnTo>
                      <a:pt x="434" y="2"/>
                    </a:lnTo>
                    <a:lnTo>
                      <a:pt x="480" y="6"/>
                    </a:lnTo>
                    <a:lnTo>
                      <a:pt x="526" y="14"/>
                    </a:lnTo>
                    <a:lnTo>
                      <a:pt x="572" y="24"/>
                    </a:lnTo>
                    <a:lnTo>
                      <a:pt x="594" y="32"/>
                    </a:lnTo>
                    <a:lnTo>
                      <a:pt x="614" y="40"/>
                    </a:lnTo>
                    <a:lnTo>
                      <a:pt x="634" y="48"/>
                    </a:lnTo>
                    <a:lnTo>
                      <a:pt x="654" y="60"/>
                    </a:lnTo>
                    <a:lnTo>
                      <a:pt x="672" y="72"/>
                    </a:lnTo>
                    <a:lnTo>
                      <a:pt x="688" y="84"/>
                    </a:lnTo>
                    <a:lnTo>
                      <a:pt x="704" y="98"/>
                    </a:lnTo>
                    <a:lnTo>
                      <a:pt x="716" y="116"/>
                    </a:lnTo>
                    <a:lnTo>
                      <a:pt x="726" y="134"/>
                    </a:lnTo>
                    <a:lnTo>
                      <a:pt x="734" y="15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66" name="Freeform 86"/>
              <p:cNvSpPr>
                <a:spLocks/>
              </p:cNvSpPr>
              <p:nvPr/>
            </p:nvSpPr>
            <p:spPr bwMode="auto">
              <a:xfrm>
                <a:off x="3874" y="2098"/>
                <a:ext cx="848" cy="1404"/>
              </a:xfrm>
              <a:custGeom>
                <a:avLst/>
                <a:gdLst/>
                <a:ahLst/>
                <a:cxnLst>
                  <a:cxn ang="0">
                    <a:pos x="670" y="58"/>
                  </a:cxn>
                  <a:cxn ang="0">
                    <a:pos x="538" y="12"/>
                  </a:cxn>
                  <a:cxn ang="0">
                    <a:pos x="424" y="0"/>
                  </a:cxn>
                  <a:cxn ang="0">
                    <a:pos x="300" y="14"/>
                  </a:cxn>
                  <a:cxn ang="0">
                    <a:pos x="176" y="62"/>
                  </a:cxn>
                  <a:cxn ang="0">
                    <a:pos x="142" y="86"/>
                  </a:cxn>
                  <a:cxn ang="0">
                    <a:pos x="124" y="118"/>
                  </a:cxn>
                  <a:cxn ang="0">
                    <a:pos x="130" y="136"/>
                  </a:cxn>
                  <a:cxn ang="0">
                    <a:pos x="158" y="136"/>
                  </a:cxn>
                  <a:cxn ang="0">
                    <a:pos x="208" y="108"/>
                  </a:cxn>
                  <a:cxn ang="0">
                    <a:pos x="322" y="64"/>
                  </a:cxn>
                  <a:cxn ang="0">
                    <a:pos x="408" y="52"/>
                  </a:cxn>
                  <a:cxn ang="0">
                    <a:pos x="538" y="64"/>
                  </a:cxn>
                  <a:cxn ang="0">
                    <a:pos x="632" y="96"/>
                  </a:cxn>
                  <a:cxn ang="0">
                    <a:pos x="650" y="104"/>
                  </a:cxn>
                  <a:cxn ang="0">
                    <a:pos x="696" y="160"/>
                  </a:cxn>
                  <a:cxn ang="0">
                    <a:pos x="712" y="228"/>
                  </a:cxn>
                  <a:cxn ang="0">
                    <a:pos x="694" y="278"/>
                  </a:cxn>
                  <a:cxn ang="0">
                    <a:pos x="666" y="300"/>
                  </a:cxn>
                  <a:cxn ang="0">
                    <a:pos x="616" y="314"/>
                  </a:cxn>
                  <a:cxn ang="0">
                    <a:pos x="534" y="316"/>
                  </a:cxn>
                  <a:cxn ang="0">
                    <a:pos x="452" y="334"/>
                  </a:cxn>
                  <a:cxn ang="0">
                    <a:pos x="418" y="360"/>
                  </a:cxn>
                  <a:cxn ang="0">
                    <a:pos x="420" y="376"/>
                  </a:cxn>
                  <a:cxn ang="0">
                    <a:pos x="438" y="388"/>
                  </a:cxn>
                  <a:cxn ang="0">
                    <a:pos x="486" y="376"/>
                  </a:cxn>
                  <a:cxn ang="0">
                    <a:pos x="566" y="366"/>
                  </a:cxn>
                  <a:cxn ang="0">
                    <a:pos x="684" y="390"/>
                  </a:cxn>
                  <a:cxn ang="0">
                    <a:pos x="730" y="422"/>
                  </a:cxn>
                  <a:cxn ang="0">
                    <a:pos x="796" y="510"/>
                  </a:cxn>
                  <a:cxn ang="0">
                    <a:pos x="834" y="602"/>
                  </a:cxn>
                  <a:cxn ang="0">
                    <a:pos x="848" y="752"/>
                  </a:cxn>
                  <a:cxn ang="0">
                    <a:pos x="838" y="876"/>
                  </a:cxn>
                  <a:cxn ang="0">
                    <a:pos x="806" y="1006"/>
                  </a:cxn>
                  <a:cxn ang="0">
                    <a:pos x="754" y="1122"/>
                  </a:cxn>
                  <a:cxn ang="0">
                    <a:pos x="684" y="1216"/>
                  </a:cxn>
                  <a:cxn ang="0">
                    <a:pos x="618" y="1274"/>
                  </a:cxn>
                  <a:cxn ang="0">
                    <a:pos x="508" y="1320"/>
                  </a:cxn>
                  <a:cxn ang="0">
                    <a:pos x="424" y="1322"/>
                  </a:cxn>
                  <a:cxn ang="0">
                    <a:pos x="332" y="1296"/>
                  </a:cxn>
                  <a:cxn ang="0">
                    <a:pos x="258" y="1250"/>
                  </a:cxn>
                  <a:cxn ang="0">
                    <a:pos x="200" y="1186"/>
                  </a:cxn>
                  <a:cxn ang="0">
                    <a:pos x="122" y="1022"/>
                  </a:cxn>
                  <a:cxn ang="0">
                    <a:pos x="90" y="834"/>
                  </a:cxn>
                  <a:cxn ang="0">
                    <a:pos x="84" y="730"/>
                  </a:cxn>
                  <a:cxn ang="0">
                    <a:pos x="72" y="676"/>
                  </a:cxn>
                  <a:cxn ang="0">
                    <a:pos x="54" y="664"/>
                  </a:cxn>
                  <a:cxn ang="0">
                    <a:pos x="30" y="664"/>
                  </a:cxn>
                  <a:cxn ang="0">
                    <a:pos x="10" y="690"/>
                  </a:cxn>
                  <a:cxn ang="0">
                    <a:pos x="0" y="744"/>
                  </a:cxn>
                  <a:cxn ang="0">
                    <a:pos x="8" y="894"/>
                  </a:cxn>
                  <a:cxn ang="0">
                    <a:pos x="46" y="1046"/>
                  </a:cxn>
                  <a:cxn ang="0">
                    <a:pos x="96" y="1158"/>
                  </a:cxn>
                  <a:cxn ang="0">
                    <a:pos x="192" y="1292"/>
                  </a:cxn>
                  <a:cxn ang="0">
                    <a:pos x="282" y="1366"/>
                  </a:cxn>
                </a:cxnLst>
                <a:rect l="0" t="0" r="r" b="b"/>
                <a:pathLst>
                  <a:path w="848" h="1404">
                    <a:moveTo>
                      <a:pt x="718" y="90"/>
                    </a:moveTo>
                    <a:lnTo>
                      <a:pt x="718" y="90"/>
                    </a:lnTo>
                    <a:lnTo>
                      <a:pt x="696" y="72"/>
                    </a:lnTo>
                    <a:lnTo>
                      <a:pt x="670" y="58"/>
                    </a:lnTo>
                    <a:lnTo>
                      <a:pt x="642" y="44"/>
                    </a:lnTo>
                    <a:lnTo>
                      <a:pt x="610" y="32"/>
                    </a:lnTo>
                    <a:lnTo>
                      <a:pt x="576" y="20"/>
                    </a:lnTo>
                    <a:lnTo>
                      <a:pt x="538" y="12"/>
                    </a:lnTo>
                    <a:lnTo>
                      <a:pt x="496" y="6"/>
                    </a:lnTo>
                    <a:lnTo>
                      <a:pt x="452" y="2"/>
                    </a:lnTo>
                    <a:lnTo>
                      <a:pt x="452" y="2"/>
                    </a:lnTo>
                    <a:lnTo>
                      <a:pt x="424" y="0"/>
                    </a:lnTo>
                    <a:lnTo>
                      <a:pt x="396" y="0"/>
                    </a:lnTo>
                    <a:lnTo>
                      <a:pt x="370" y="2"/>
                    </a:lnTo>
                    <a:lnTo>
                      <a:pt x="346" y="6"/>
                    </a:lnTo>
                    <a:lnTo>
                      <a:pt x="300" y="14"/>
                    </a:lnTo>
                    <a:lnTo>
                      <a:pt x="260" y="26"/>
                    </a:lnTo>
                    <a:lnTo>
                      <a:pt x="226" y="38"/>
                    </a:lnTo>
                    <a:lnTo>
                      <a:pt x="198" y="50"/>
                    </a:lnTo>
                    <a:lnTo>
                      <a:pt x="176" y="62"/>
                    </a:lnTo>
                    <a:lnTo>
                      <a:pt x="162" y="70"/>
                    </a:lnTo>
                    <a:lnTo>
                      <a:pt x="162" y="70"/>
                    </a:lnTo>
                    <a:lnTo>
                      <a:pt x="150" y="78"/>
                    </a:lnTo>
                    <a:lnTo>
                      <a:pt x="142" y="86"/>
                    </a:lnTo>
                    <a:lnTo>
                      <a:pt x="134" y="94"/>
                    </a:lnTo>
                    <a:lnTo>
                      <a:pt x="128" y="102"/>
                    </a:lnTo>
                    <a:lnTo>
                      <a:pt x="124" y="110"/>
                    </a:lnTo>
                    <a:lnTo>
                      <a:pt x="124" y="118"/>
                    </a:lnTo>
                    <a:lnTo>
                      <a:pt x="124" y="124"/>
                    </a:lnTo>
                    <a:lnTo>
                      <a:pt x="126" y="130"/>
                    </a:lnTo>
                    <a:lnTo>
                      <a:pt x="126" y="130"/>
                    </a:lnTo>
                    <a:lnTo>
                      <a:pt x="130" y="136"/>
                    </a:lnTo>
                    <a:lnTo>
                      <a:pt x="134" y="138"/>
                    </a:lnTo>
                    <a:lnTo>
                      <a:pt x="140" y="138"/>
                    </a:lnTo>
                    <a:lnTo>
                      <a:pt x="148" y="138"/>
                    </a:lnTo>
                    <a:lnTo>
                      <a:pt x="158" y="136"/>
                    </a:lnTo>
                    <a:lnTo>
                      <a:pt x="168" y="132"/>
                    </a:lnTo>
                    <a:lnTo>
                      <a:pt x="182" y="124"/>
                    </a:lnTo>
                    <a:lnTo>
                      <a:pt x="182" y="124"/>
                    </a:lnTo>
                    <a:lnTo>
                      <a:pt x="208" y="108"/>
                    </a:lnTo>
                    <a:lnTo>
                      <a:pt x="234" y="94"/>
                    </a:lnTo>
                    <a:lnTo>
                      <a:pt x="262" y="82"/>
                    </a:lnTo>
                    <a:lnTo>
                      <a:pt x="292" y="72"/>
                    </a:lnTo>
                    <a:lnTo>
                      <a:pt x="322" y="64"/>
                    </a:lnTo>
                    <a:lnTo>
                      <a:pt x="350" y="58"/>
                    </a:lnTo>
                    <a:lnTo>
                      <a:pt x="380" y="54"/>
                    </a:lnTo>
                    <a:lnTo>
                      <a:pt x="408" y="52"/>
                    </a:lnTo>
                    <a:lnTo>
                      <a:pt x="408" y="52"/>
                    </a:lnTo>
                    <a:lnTo>
                      <a:pt x="442" y="54"/>
                    </a:lnTo>
                    <a:lnTo>
                      <a:pt x="476" y="56"/>
                    </a:lnTo>
                    <a:lnTo>
                      <a:pt x="508" y="58"/>
                    </a:lnTo>
                    <a:lnTo>
                      <a:pt x="538" y="64"/>
                    </a:lnTo>
                    <a:lnTo>
                      <a:pt x="566" y="70"/>
                    </a:lnTo>
                    <a:lnTo>
                      <a:pt x="592" y="78"/>
                    </a:lnTo>
                    <a:lnTo>
                      <a:pt x="614" y="86"/>
                    </a:lnTo>
                    <a:lnTo>
                      <a:pt x="632" y="96"/>
                    </a:lnTo>
                    <a:lnTo>
                      <a:pt x="632" y="96"/>
                    </a:lnTo>
                    <a:lnTo>
                      <a:pt x="632" y="96"/>
                    </a:lnTo>
                    <a:lnTo>
                      <a:pt x="632" y="96"/>
                    </a:lnTo>
                    <a:lnTo>
                      <a:pt x="650" y="104"/>
                    </a:lnTo>
                    <a:lnTo>
                      <a:pt x="664" y="116"/>
                    </a:lnTo>
                    <a:lnTo>
                      <a:pt x="676" y="128"/>
                    </a:lnTo>
                    <a:lnTo>
                      <a:pt x="686" y="144"/>
                    </a:lnTo>
                    <a:lnTo>
                      <a:pt x="696" y="160"/>
                    </a:lnTo>
                    <a:lnTo>
                      <a:pt x="702" y="180"/>
                    </a:lnTo>
                    <a:lnTo>
                      <a:pt x="708" y="202"/>
                    </a:lnTo>
                    <a:lnTo>
                      <a:pt x="712" y="228"/>
                    </a:lnTo>
                    <a:lnTo>
                      <a:pt x="712" y="228"/>
                    </a:lnTo>
                    <a:lnTo>
                      <a:pt x="712" y="244"/>
                    </a:lnTo>
                    <a:lnTo>
                      <a:pt x="708" y="256"/>
                    </a:lnTo>
                    <a:lnTo>
                      <a:pt x="702" y="268"/>
                    </a:lnTo>
                    <a:lnTo>
                      <a:pt x="694" y="278"/>
                    </a:lnTo>
                    <a:lnTo>
                      <a:pt x="694" y="278"/>
                    </a:lnTo>
                    <a:lnTo>
                      <a:pt x="686" y="286"/>
                    </a:lnTo>
                    <a:lnTo>
                      <a:pt x="676" y="292"/>
                    </a:lnTo>
                    <a:lnTo>
                      <a:pt x="666" y="300"/>
                    </a:lnTo>
                    <a:lnTo>
                      <a:pt x="654" y="304"/>
                    </a:lnTo>
                    <a:lnTo>
                      <a:pt x="642" y="308"/>
                    </a:lnTo>
                    <a:lnTo>
                      <a:pt x="628" y="312"/>
                    </a:lnTo>
                    <a:lnTo>
                      <a:pt x="616" y="314"/>
                    </a:lnTo>
                    <a:lnTo>
                      <a:pt x="604" y="314"/>
                    </a:lnTo>
                    <a:lnTo>
                      <a:pt x="604" y="314"/>
                    </a:lnTo>
                    <a:lnTo>
                      <a:pt x="566" y="314"/>
                    </a:lnTo>
                    <a:lnTo>
                      <a:pt x="534" y="316"/>
                    </a:lnTo>
                    <a:lnTo>
                      <a:pt x="506" y="322"/>
                    </a:lnTo>
                    <a:lnTo>
                      <a:pt x="480" y="328"/>
                    </a:lnTo>
                    <a:lnTo>
                      <a:pt x="452" y="334"/>
                    </a:lnTo>
                    <a:lnTo>
                      <a:pt x="452" y="334"/>
                    </a:lnTo>
                    <a:lnTo>
                      <a:pt x="438" y="340"/>
                    </a:lnTo>
                    <a:lnTo>
                      <a:pt x="428" y="346"/>
                    </a:lnTo>
                    <a:lnTo>
                      <a:pt x="422" y="354"/>
                    </a:lnTo>
                    <a:lnTo>
                      <a:pt x="418" y="360"/>
                    </a:lnTo>
                    <a:lnTo>
                      <a:pt x="418" y="360"/>
                    </a:lnTo>
                    <a:lnTo>
                      <a:pt x="416" y="366"/>
                    </a:lnTo>
                    <a:lnTo>
                      <a:pt x="418" y="372"/>
                    </a:lnTo>
                    <a:lnTo>
                      <a:pt x="420" y="376"/>
                    </a:lnTo>
                    <a:lnTo>
                      <a:pt x="424" y="382"/>
                    </a:lnTo>
                    <a:lnTo>
                      <a:pt x="424" y="382"/>
                    </a:lnTo>
                    <a:lnTo>
                      <a:pt x="428" y="384"/>
                    </a:lnTo>
                    <a:lnTo>
                      <a:pt x="438" y="388"/>
                    </a:lnTo>
                    <a:lnTo>
                      <a:pt x="450" y="386"/>
                    </a:lnTo>
                    <a:lnTo>
                      <a:pt x="466" y="382"/>
                    </a:lnTo>
                    <a:lnTo>
                      <a:pt x="466" y="382"/>
                    </a:lnTo>
                    <a:lnTo>
                      <a:pt x="486" y="376"/>
                    </a:lnTo>
                    <a:lnTo>
                      <a:pt x="508" y="372"/>
                    </a:lnTo>
                    <a:lnTo>
                      <a:pt x="528" y="368"/>
                    </a:lnTo>
                    <a:lnTo>
                      <a:pt x="546" y="366"/>
                    </a:lnTo>
                    <a:lnTo>
                      <a:pt x="566" y="366"/>
                    </a:lnTo>
                    <a:lnTo>
                      <a:pt x="586" y="366"/>
                    </a:lnTo>
                    <a:lnTo>
                      <a:pt x="622" y="370"/>
                    </a:lnTo>
                    <a:lnTo>
                      <a:pt x="654" y="378"/>
                    </a:lnTo>
                    <a:lnTo>
                      <a:pt x="684" y="390"/>
                    </a:lnTo>
                    <a:lnTo>
                      <a:pt x="710" y="406"/>
                    </a:lnTo>
                    <a:lnTo>
                      <a:pt x="722" y="414"/>
                    </a:lnTo>
                    <a:lnTo>
                      <a:pt x="730" y="422"/>
                    </a:lnTo>
                    <a:lnTo>
                      <a:pt x="730" y="422"/>
                    </a:lnTo>
                    <a:lnTo>
                      <a:pt x="750" y="444"/>
                    </a:lnTo>
                    <a:lnTo>
                      <a:pt x="768" y="466"/>
                    </a:lnTo>
                    <a:lnTo>
                      <a:pt x="784" y="488"/>
                    </a:lnTo>
                    <a:lnTo>
                      <a:pt x="796" y="510"/>
                    </a:lnTo>
                    <a:lnTo>
                      <a:pt x="808" y="532"/>
                    </a:lnTo>
                    <a:lnTo>
                      <a:pt x="818" y="556"/>
                    </a:lnTo>
                    <a:lnTo>
                      <a:pt x="826" y="578"/>
                    </a:lnTo>
                    <a:lnTo>
                      <a:pt x="834" y="602"/>
                    </a:lnTo>
                    <a:lnTo>
                      <a:pt x="840" y="624"/>
                    </a:lnTo>
                    <a:lnTo>
                      <a:pt x="844" y="648"/>
                    </a:lnTo>
                    <a:lnTo>
                      <a:pt x="848" y="700"/>
                    </a:lnTo>
                    <a:lnTo>
                      <a:pt x="848" y="752"/>
                    </a:lnTo>
                    <a:lnTo>
                      <a:pt x="846" y="808"/>
                    </a:lnTo>
                    <a:lnTo>
                      <a:pt x="846" y="808"/>
                    </a:lnTo>
                    <a:lnTo>
                      <a:pt x="844" y="842"/>
                    </a:lnTo>
                    <a:lnTo>
                      <a:pt x="838" y="876"/>
                    </a:lnTo>
                    <a:lnTo>
                      <a:pt x="832" y="910"/>
                    </a:lnTo>
                    <a:lnTo>
                      <a:pt x="826" y="942"/>
                    </a:lnTo>
                    <a:lnTo>
                      <a:pt x="816" y="976"/>
                    </a:lnTo>
                    <a:lnTo>
                      <a:pt x="806" y="1006"/>
                    </a:lnTo>
                    <a:lnTo>
                      <a:pt x="796" y="1036"/>
                    </a:lnTo>
                    <a:lnTo>
                      <a:pt x="782" y="1066"/>
                    </a:lnTo>
                    <a:lnTo>
                      <a:pt x="768" y="1094"/>
                    </a:lnTo>
                    <a:lnTo>
                      <a:pt x="754" y="1122"/>
                    </a:lnTo>
                    <a:lnTo>
                      <a:pt x="738" y="1148"/>
                    </a:lnTo>
                    <a:lnTo>
                      <a:pt x="720" y="1172"/>
                    </a:lnTo>
                    <a:lnTo>
                      <a:pt x="702" y="1196"/>
                    </a:lnTo>
                    <a:lnTo>
                      <a:pt x="684" y="1216"/>
                    </a:lnTo>
                    <a:lnTo>
                      <a:pt x="664" y="1236"/>
                    </a:lnTo>
                    <a:lnTo>
                      <a:pt x="644" y="1254"/>
                    </a:lnTo>
                    <a:lnTo>
                      <a:pt x="644" y="1254"/>
                    </a:lnTo>
                    <a:lnTo>
                      <a:pt x="618" y="1274"/>
                    </a:lnTo>
                    <a:lnTo>
                      <a:pt x="590" y="1290"/>
                    </a:lnTo>
                    <a:lnTo>
                      <a:pt x="564" y="1304"/>
                    </a:lnTo>
                    <a:lnTo>
                      <a:pt x="536" y="1314"/>
                    </a:lnTo>
                    <a:lnTo>
                      <a:pt x="508" y="1320"/>
                    </a:lnTo>
                    <a:lnTo>
                      <a:pt x="480" y="1324"/>
                    </a:lnTo>
                    <a:lnTo>
                      <a:pt x="452" y="1324"/>
                    </a:lnTo>
                    <a:lnTo>
                      <a:pt x="424" y="1322"/>
                    </a:lnTo>
                    <a:lnTo>
                      <a:pt x="424" y="1322"/>
                    </a:lnTo>
                    <a:lnTo>
                      <a:pt x="398" y="1318"/>
                    </a:lnTo>
                    <a:lnTo>
                      <a:pt x="376" y="1312"/>
                    </a:lnTo>
                    <a:lnTo>
                      <a:pt x="352" y="1304"/>
                    </a:lnTo>
                    <a:lnTo>
                      <a:pt x="332" y="1296"/>
                    </a:lnTo>
                    <a:lnTo>
                      <a:pt x="312" y="1286"/>
                    </a:lnTo>
                    <a:lnTo>
                      <a:pt x="292" y="1276"/>
                    </a:lnTo>
                    <a:lnTo>
                      <a:pt x="274" y="1262"/>
                    </a:lnTo>
                    <a:lnTo>
                      <a:pt x="258" y="1250"/>
                    </a:lnTo>
                    <a:lnTo>
                      <a:pt x="242" y="1236"/>
                    </a:lnTo>
                    <a:lnTo>
                      <a:pt x="226" y="1220"/>
                    </a:lnTo>
                    <a:lnTo>
                      <a:pt x="212" y="1204"/>
                    </a:lnTo>
                    <a:lnTo>
                      <a:pt x="200" y="1186"/>
                    </a:lnTo>
                    <a:lnTo>
                      <a:pt x="176" y="1148"/>
                    </a:lnTo>
                    <a:lnTo>
                      <a:pt x="154" y="1108"/>
                    </a:lnTo>
                    <a:lnTo>
                      <a:pt x="138" y="1066"/>
                    </a:lnTo>
                    <a:lnTo>
                      <a:pt x="122" y="1022"/>
                    </a:lnTo>
                    <a:lnTo>
                      <a:pt x="112" y="976"/>
                    </a:lnTo>
                    <a:lnTo>
                      <a:pt x="102" y="930"/>
                    </a:lnTo>
                    <a:lnTo>
                      <a:pt x="94" y="882"/>
                    </a:lnTo>
                    <a:lnTo>
                      <a:pt x="90" y="834"/>
                    </a:lnTo>
                    <a:lnTo>
                      <a:pt x="86" y="788"/>
                    </a:lnTo>
                    <a:lnTo>
                      <a:pt x="84" y="742"/>
                    </a:lnTo>
                    <a:lnTo>
                      <a:pt x="84" y="742"/>
                    </a:lnTo>
                    <a:lnTo>
                      <a:pt x="84" y="730"/>
                    </a:lnTo>
                    <a:lnTo>
                      <a:pt x="84" y="730"/>
                    </a:lnTo>
                    <a:lnTo>
                      <a:pt x="84" y="708"/>
                    </a:lnTo>
                    <a:lnTo>
                      <a:pt x="78" y="692"/>
                    </a:lnTo>
                    <a:lnTo>
                      <a:pt x="72" y="676"/>
                    </a:lnTo>
                    <a:lnTo>
                      <a:pt x="66" y="672"/>
                    </a:lnTo>
                    <a:lnTo>
                      <a:pt x="60" y="666"/>
                    </a:lnTo>
                    <a:lnTo>
                      <a:pt x="60" y="666"/>
                    </a:lnTo>
                    <a:lnTo>
                      <a:pt x="54" y="664"/>
                    </a:lnTo>
                    <a:lnTo>
                      <a:pt x="46" y="662"/>
                    </a:lnTo>
                    <a:lnTo>
                      <a:pt x="38" y="662"/>
                    </a:lnTo>
                    <a:lnTo>
                      <a:pt x="30" y="664"/>
                    </a:lnTo>
                    <a:lnTo>
                      <a:pt x="30" y="664"/>
                    </a:lnTo>
                    <a:lnTo>
                      <a:pt x="24" y="670"/>
                    </a:lnTo>
                    <a:lnTo>
                      <a:pt x="18" y="674"/>
                    </a:lnTo>
                    <a:lnTo>
                      <a:pt x="14" y="682"/>
                    </a:lnTo>
                    <a:lnTo>
                      <a:pt x="10" y="690"/>
                    </a:lnTo>
                    <a:lnTo>
                      <a:pt x="4" y="710"/>
                    </a:lnTo>
                    <a:lnTo>
                      <a:pt x="0" y="736"/>
                    </a:lnTo>
                    <a:lnTo>
                      <a:pt x="0" y="744"/>
                    </a:lnTo>
                    <a:lnTo>
                      <a:pt x="0" y="744"/>
                    </a:lnTo>
                    <a:lnTo>
                      <a:pt x="0" y="790"/>
                    </a:lnTo>
                    <a:lnTo>
                      <a:pt x="0" y="820"/>
                    </a:lnTo>
                    <a:lnTo>
                      <a:pt x="4" y="854"/>
                    </a:lnTo>
                    <a:lnTo>
                      <a:pt x="8" y="894"/>
                    </a:lnTo>
                    <a:lnTo>
                      <a:pt x="16" y="940"/>
                    </a:lnTo>
                    <a:lnTo>
                      <a:pt x="28" y="990"/>
                    </a:lnTo>
                    <a:lnTo>
                      <a:pt x="46" y="1046"/>
                    </a:lnTo>
                    <a:lnTo>
                      <a:pt x="46" y="1046"/>
                    </a:lnTo>
                    <a:lnTo>
                      <a:pt x="56" y="1076"/>
                    </a:lnTo>
                    <a:lnTo>
                      <a:pt x="68" y="1104"/>
                    </a:lnTo>
                    <a:lnTo>
                      <a:pt x="82" y="1132"/>
                    </a:lnTo>
                    <a:lnTo>
                      <a:pt x="96" y="1158"/>
                    </a:lnTo>
                    <a:lnTo>
                      <a:pt x="110" y="1184"/>
                    </a:lnTo>
                    <a:lnTo>
                      <a:pt x="126" y="1208"/>
                    </a:lnTo>
                    <a:lnTo>
                      <a:pt x="158" y="1252"/>
                    </a:lnTo>
                    <a:lnTo>
                      <a:pt x="192" y="1292"/>
                    </a:lnTo>
                    <a:lnTo>
                      <a:pt x="224" y="1324"/>
                    </a:lnTo>
                    <a:lnTo>
                      <a:pt x="254" y="1348"/>
                    </a:lnTo>
                    <a:lnTo>
                      <a:pt x="282" y="1366"/>
                    </a:lnTo>
                    <a:lnTo>
                      <a:pt x="282" y="1366"/>
                    </a:lnTo>
                    <a:lnTo>
                      <a:pt x="296" y="1374"/>
                    </a:lnTo>
                    <a:lnTo>
                      <a:pt x="308" y="1384"/>
                    </a:lnTo>
                    <a:lnTo>
                      <a:pt x="330" y="140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67" name="Freeform 87"/>
              <p:cNvSpPr>
                <a:spLocks/>
              </p:cNvSpPr>
              <p:nvPr/>
            </p:nvSpPr>
            <p:spPr bwMode="auto">
              <a:xfrm>
                <a:off x="3794" y="2190"/>
                <a:ext cx="294" cy="1312"/>
              </a:xfrm>
              <a:custGeom>
                <a:avLst/>
                <a:gdLst/>
                <a:ahLst/>
                <a:cxnLst>
                  <a:cxn ang="0">
                    <a:pos x="218" y="0"/>
                  </a:cxn>
                  <a:cxn ang="0">
                    <a:pos x="218" y="0"/>
                  </a:cxn>
                  <a:cxn ang="0">
                    <a:pos x="206" y="12"/>
                  </a:cxn>
                  <a:cxn ang="0">
                    <a:pos x="178" y="46"/>
                  </a:cxn>
                  <a:cxn ang="0">
                    <a:pos x="162" y="68"/>
                  </a:cxn>
                  <a:cxn ang="0">
                    <a:pos x="144" y="94"/>
                  </a:cxn>
                  <a:cxn ang="0">
                    <a:pos x="126" y="124"/>
                  </a:cxn>
                  <a:cxn ang="0">
                    <a:pos x="110" y="158"/>
                  </a:cxn>
                  <a:cxn ang="0">
                    <a:pos x="110" y="158"/>
                  </a:cxn>
                  <a:cxn ang="0">
                    <a:pos x="98" y="184"/>
                  </a:cxn>
                  <a:cxn ang="0">
                    <a:pos x="86" y="214"/>
                  </a:cxn>
                  <a:cxn ang="0">
                    <a:pos x="74" y="246"/>
                  </a:cxn>
                  <a:cxn ang="0">
                    <a:pos x="64" y="282"/>
                  </a:cxn>
                  <a:cxn ang="0">
                    <a:pos x="44" y="362"/>
                  </a:cxn>
                  <a:cxn ang="0">
                    <a:pos x="26" y="446"/>
                  </a:cxn>
                  <a:cxn ang="0">
                    <a:pos x="12" y="536"/>
                  </a:cxn>
                  <a:cxn ang="0">
                    <a:pos x="6" y="580"/>
                  </a:cxn>
                  <a:cxn ang="0">
                    <a:pos x="4" y="624"/>
                  </a:cxn>
                  <a:cxn ang="0">
                    <a:pos x="0" y="668"/>
                  </a:cxn>
                  <a:cxn ang="0">
                    <a:pos x="0" y="710"/>
                  </a:cxn>
                  <a:cxn ang="0">
                    <a:pos x="0" y="752"/>
                  </a:cxn>
                  <a:cxn ang="0">
                    <a:pos x="2" y="792"/>
                  </a:cxn>
                  <a:cxn ang="0">
                    <a:pos x="2" y="792"/>
                  </a:cxn>
                  <a:cxn ang="0">
                    <a:pos x="6" y="828"/>
                  </a:cxn>
                  <a:cxn ang="0">
                    <a:pos x="12" y="864"/>
                  </a:cxn>
                  <a:cxn ang="0">
                    <a:pos x="18" y="898"/>
                  </a:cxn>
                  <a:cxn ang="0">
                    <a:pos x="24" y="934"/>
                  </a:cxn>
                  <a:cxn ang="0">
                    <a:pos x="34" y="970"/>
                  </a:cxn>
                  <a:cxn ang="0">
                    <a:pos x="46" y="1004"/>
                  </a:cxn>
                  <a:cxn ang="0">
                    <a:pos x="58" y="1038"/>
                  </a:cxn>
                  <a:cxn ang="0">
                    <a:pos x="74" y="1072"/>
                  </a:cxn>
                  <a:cxn ang="0">
                    <a:pos x="92" y="1104"/>
                  </a:cxn>
                  <a:cxn ang="0">
                    <a:pos x="112" y="1136"/>
                  </a:cxn>
                  <a:cxn ang="0">
                    <a:pos x="134" y="1168"/>
                  </a:cxn>
                  <a:cxn ang="0">
                    <a:pos x="160" y="1200"/>
                  </a:cxn>
                  <a:cxn ang="0">
                    <a:pos x="188" y="1230"/>
                  </a:cxn>
                  <a:cxn ang="0">
                    <a:pos x="220" y="1258"/>
                  </a:cxn>
                  <a:cxn ang="0">
                    <a:pos x="256" y="1286"/>
                  </a:cxn>
                  <a:cxn ang="0">
                    <a:pos x="294" y="1312"/>
                  </a:cxn>
                </a:cxnLst>
                <a:rect l="0" t="0" r="r" b="b"/>
                <a:pathLst>
                  <a:path w="294" h="1312">
                    <a:moveTo>
                      <a:pt x="218" y="0"/>
                    </a:moveTo>
                    <a:lnTo>
                      <a:pt x="218" y="0"/>
                    </a:lnTo>
                    <a:lnTo>
                      <a:pt x="206" y="12"/>
                    </a:lnTo>
                    <a:lnTo>
                      <a:pt x="178" y="46"/>
                    </a:lnTo>
                    <a:lnTo>
                      <a:pt x="162" y="68"/>
                    </a:lnTo>
                    <a:lnTo>
                      <a:pt x="144" y="94"/>
                    </a:lnTo>
                    <a:lnTo>
                      <a:pt x="126" y="124"/>
                    </a:lnTo>
                    <a:lnTo>
                      <a:pt x="110" y="158"/>
                    </a:lnTo>
                    <a:lnTo>
                      <a:pt x="110" y="158"/>
                    </a:lnTo>
                    <a:lnTo>
                      <a:pt x="98" y="184"/>
                    </a:lnTo>
                    <a:lnTo>
                      <a:pt x="86" y="214"/>
                    </a:lnTo>
                    <a:lnTo>
                      <a:pt x="74" y="246"/>
                    </a:lnTo>
                    <a:lnTo>
                      <a:pt x="64" y="282"/>
                    </a:lnTo>
                    <a:lnTo>
                      <a:pt x="44" y="362"/>
                    </a:lnTo>
                    <a:lnTo>
                      <a:pt x="26" y="446"/>
                    </a:lnTo>
                    <a:lnTo>
                      <a:pt x="12" y="536"/>
                    </a:lnTo>
                    <a:lnTo>
                      <a:pt x="6" y="580"/>
                    </a:lnTo>
                    <a:lnTo>
                      <a:pt x="4" y="624"/>
                    </a:lnTo>
                    <a:lnTo>
                      <a:pt x="0" y="668"/>
                    </a:lnTo>
                    <a:lnTo>
                      <a:pt x="0" y="710"/>
                    </a:lnTo>
                    <a:lnTo>
                      <a:pt x="0" y="752"/>
                    </a:lnTo>
                    <a:lnTo>
                      <a:pt x="2" y="792"/>
                    </a:lnTo>
                    <a:lnTo>
                      <a:pt x="2" y="792"/>
                    </a:lnTo>
                    <a:lnTo>
                      <a:pt x="6" y="828"/>
                    </a:lnTo>
                    <a:lnTo>
                      <a:pt x="12" y="864"/>
                    </a:lnTo>
                    <a:lnTo>
                      <a:pt x="18" y="898"/>
                    </a:lnTo>
                    <a:lnTo>
                      <a:pt x="24" y="934"/>
                    </a:lnTo>
                    <a:lnTo>
                      <a:pt x="34" y="970"/>
                    </a:lnTo>
                    <a:lnTo>
                      <a:pt x="46" y="1004"/>
                    </a:lnTo>
                    <a:lnTo>
                      <a:pt x="58" y="1038"/>
                    </a:lnTo>
                    <a:lnTo>
                      <a:pt x="74" y="1072"/>
                    </a:lnTo>
                    <a:lnTo>
                      <a:pt x="92" y="1104"/>
                    </a:lnTo>
                    <a:lnTo>
                      <a:pt x="112" y="1136"/>
                    </a:lnTo>
                    <a:lnTo>
                      <a:pt x="134" y="1168"/>
                    </a:lnTo>
                    <a:lnTo>
                      <a:pt x="160" y="1200"/>
                    </a:lnTo>
                    <a:lnTo>
                      <a:pt x="188" y="1230"/>
                    </a:lnTo>
                    <a:lnTo>
                      <a:pt x="220" y="1258"/>
                    </a:lnTo>
                    <a:lnTo>
                      <a:pt x="256" y="1286"/>
                    </a:lnTo>
                    <a:lnTo>
                      <a:pt x="294" y="13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68" name="Freeform 88"/>
              <p:cNvSpPr>
                <a:spLocks/>
              </p:cNvSpPr>
              <p:nvPr/>
            </p:nvSpPr>
            <p:spPr bwMode="auto">
              <a:xfrm>
                <a:off x="4024" y="1058"/>
                <a:ext cx="466" cy="744"/>
              </a:xfrm>
              <a:custGeom>
                <a:avLst/>
                <a:gdLst/>
                <a:ahLst/>
                <a:cxnLst>
                  <a:cxn ang="0">
                    <a:pos x="184" y="0"/>
                  </a:cxn>
                  <a:cxn ang="0">
                    <a:pos x="184" y="0"/>
                  </a:cxn>
                  <a:cxn ang="0">
                    <a:pos x="182" y="34"/>
                  </a:cxn>
                  <a:cxn ang="0">
                    <a:pos x="180" y="70"/>
                  </a:cxn>
                  <a:cxn ang="0">
                    <a:pos x="174" y="110"/>
                  </a:cxn>
                  <a:cxn ang="0">
                    <a:pos x="168" y="150"/>
                  </a:cxn>
                  <a:cxn ang="0">
                    <a:pos x="150" y="240"/>
                  </a:cxn>
                  <a:cxn ang="0">
                    <a:pos x="126" y="334"/>
                  </a:cxn>
                  <a:cxn ang="0">
                    <a:pos x="98" y="432"/>
                  </a:cxn>
                  <a:cxn ang="0">
                    <a:pos x="68" y="534"/>
                  </a:cxn>
                  <a:cxn ang="0">
                    <a:pos x="34" y="636"/>
                  </a:cxn>
                  <a:cxn ang="0">
                    <a:pos x="0" y="738"/>
                  </a:cxn>
                  <a:cxn ang="0">
                    <a:pos x="0" y="738"/>
                  </a:cxn>
                  <a:cxn ang="0">
                    <a:pos x="18" y="702"/>
                  </a:cxn>
                  <a:cxn ang="0">
                    <a:pos x="38" y="664"/>
                  </a:cxn>
                  <a:cxn ang="0">
                    <a:pos x="62" y="628"/>
                  </a:cxn>
                  <a:cxn ang="0">
                    <a:pos x="74" y="612"/>
                  </a:cxn>
                  <a:cxn ang="0">
                    <a:pos x="88" y="596"/>
                  </a:cxn>
                  <a:cxn ang="0">
                    <a:pos x="102" y="580"/>
                  </a:cxn>
                  <a:cxn ang="0">
                    <a:pos x="118" y="566"/>
                  </a:cxn>
                  <a:cxn ang="0">
                    <a:pos x="136" y="556"/>
                  </a:cxn>
                  <a:cxn ang="0">
                    <a:pos x="154" y="546"/>
                  </a:cxn>
                  <a:cxn ang="0">
                    <a:pos x="174" y="538"/>
                  </a:cxn>
                  <a:cxn ang="0">
                    <a:pos x="196" y="532"/>
                  </a:cxn>
                  <a:cxn ang="0">
                    <a:pos x="218" y="530"/>
                  </a:cxn>
                  <a:cxn ang="0">
                    <a:pos x="244" y="528"/>
                  </a:cxn>
                  <a:cxn ang="0">
                    <a:pos x="244" y="528"/>
                  </a:cxn>
                  <a:cxn ang="0">
                    <a:pos x="270" y="532"/>
                  </a:cxn>
                  <a:cxn ang="0">
                    <a:pos x="292" y="536"/>
                  </a:cxn>
                  <a:cxn ang="0">
                    <a:pos x="314" y="544"/>
                  </a:cxn>
                  <a:cxn ang="0">
                    <a:pos x="336" y="552"/>
                  </a:cxn>
                  <a:cxn ang="0">
                    <a:pos x="354" y="564"/>
                  </a:cxn>
                  <a:cxn ang="0">
                    <a:pos x="372" y="576"/>
                  </a:cxn>
                  <a:cxn ang="0">
                    <a:pos x="388" y="590"/>
                  </a:cxn>
                  <a:cxn ang="0">
                    <a:pos x="402" y="604"/>
                  </a:cxn>
                  <a:cxn ang="0">
                    <a:pos x="414" y="620"/>
                  </a:cxn>
                  <a:cxn ang="0">
                    <a:pos x="426" y="636"/>
                  </a:cxn>
                  <a:cxn ang="0">
                    <a:pos x="436" y="654"/>
                  </a:cxn>
                  <a:cxn ang="0">
                    <a:pos x="444" y="672"/>
                  </a:cxn>
                  <a:cxn ang="0">
                    <a:pos x="452" y="690"/>
                  </a:cxn>
                  <a:cxn ang="0">
                    <a:pos x="458" y="708"/>
                  </a:cxn>
                  <a:cxn ang="0">
                    <a:pos x="462" y="726"/>
                  </a:cxn>
                  <a:cxn ang="0">
                    <a:pos x="466" y="744"/>
                  </a:cxn>
                  <a:cxn ang="0">
                    <a:pos x="466" y="744"/>
                  </a:cxn>
                  <a:cxn ang="0">
                    <a:pos x="456" y="600"/>
                  </a:cxn>
                  <a:cxn ang="0">
                    <a:pos x="444" y="408"/>
                  </a:cxn>
                  <a:cxn ang="0">
                    <a:pos x="440" y="304"/>
                  </a:cxn>
                  <a:cxn ang="0">
                    <a:pos x="438" y="198"/>
                  </a:cxn>
                  <a:cxn ang="0">
                    <a:pos x="440" y="96"/>
                  </a:cxn>
                  <a:cxn ang="0">
                    <a:pos x="444" y="0"/>
                  </a:cxn>
                </a:cxnLst>
                <a:rect l="0" t="0" r="r" b="b"/>
                <a:pathLst>
                  <a:path w="466" h="744">
                    <a:moveTo>
                      <a:pt x="184" y="0"/>
                    </a:moveTo>
                    <a:lnTo>
                      <a:pt x="184" y="0"/>
                    </a:lnTo>
                    <a:lnTo>
                      <a:pt x="182" y="34"/>
                    </a:lnTo>
                    <a:lnTo>
                      <a:pt x="180" y="70"/>
                    </a:lnTo>
                    <a:lnTo>
                      <a:pt x="174" y="110"/>
                    </a:lnTo>
                    <a:lnTo>
                      <a:pt x="168" y="150"/>
                    </a:lnTo>
                    <a:lnTo>
                      <a:pt x="150" y="240"/>
                    </a:lnTo>
                    <a:lnTo>
                      <a:pt x="126" y="334"/>
                    </a:lnTo>
                    <a:lnTo>
                      <a:pt x="98" y="432"/>
                    </a:lnTo>
                    <a:lnTo>
                      <a:pt x="68" y="534"/>
                    </a:lnTo>
                    <a:lnTo>
                      <a:pt x="34" y="636"/>
                    </a:lnTo>
                    <a:lnTo>
                      <a:pt x="0" y="738"/>
                    </a:lnTo>
                    <a:lnTo>
                      <a:pt x="0" y="738"/>
                    </a:lnTo>
                    <a:lnTo>
                      <a:pt x="18" y="702"/>
                    </a:lnTo>
                    <a:lnTo>
                      <a:pt x="38" y="664"/>
                    </a:lnTo>
                    <a:lnTo>
                      <a:pt x="62" y="628"/>
                    </a:lnTo>
                    <a:lnTo>
                      <a:pt x="74" y="612"/>
                    </a:lnTo>
                    <a:lnTo>
                      <a:pt x="88" y="596"/>
                    </a:lnTo>
                    <a:lnTo>
                      <a:pt x="102" y="580"/>
                    </a:lnTo>
                    <a:lnTo>
                      <a:pt x="118" y="566"/>
                    </a:lnTo>
                    <a:lnTo>
                      <a:pt x="136" y="556"/>
                    </a:lnTo>
                    <a:lnTo>
                      <a:pt x="154" y="546"/>
                    </a:lnTo>
                    <a:lnTo>
                      <a:pt x="174" y="538"/>
                    </a:lnTo>
                    <a:lnTo>
                      <a:pt x="196" y="532"/>
                    </a:lnTo>
                    <a:lnTo>
                      <a:pt x="218" y="530"/>
                    </a:lnTo>
                    <a:lnTo>
                      <a:pt x="244" y="528"/>
                    </a:lnTo>
                    <a:lnTo>
                      <a:pt x="244" y="528"/>
                    </a:lnTo>
                    <a:lnTo>
                      <a:pt x="270" y="532"/>
                    </a:lnTo>
                    <a:lnTo>
                      <a:pt x="292" y="536"/>
                    </a:lnTo>
                    <a:lnTo>
                      <a:pt x="314" y="544"/>
                    </a:lnTo>
                    <a:lnTo>
                      <a:pt x="336" y="552"/>
                    </a:lnTo>
                    <a:lnTo>
                      <a:pt x="354" y="564"/>
                    </a:lnTo>
                    <a:lnTo>
                      <a:pt x="372" y="576"/>
                    </a:lnTo>
                    <a:lnTo>
                      <a:pt x="388" y="590"/>
                    </a:lnTo>
                    <a:lnTo>
                      <a:pt x="402" y="604"/>
                    </a:lnTo>
                    <a:lnTo>
                      <a:pt x="414" y="620"/>
                    </a:lnTo>
                    <a:lnTo>
                      <a:pt x="426" y="636"/>
                    </a:lnTo>
                    <a:lnTo>
                      <a:pt x="436" y="654"/>
                    </a:lnTo>
                    <a:lnTo>
                      <a:pt x="444" y="672"/>
                    </a:lnTo>
                    <a:lnTo>
                      <a:pt x="452" y="690"/>
                    </a:lnTo>
                    <a:lnTo>
                      <a:pt x="458" y="708"/>
                    </a:lnTo>
                    <a:lnTo>
                      <a:pt x="462" y="726"/>
                    </a:lnTo>
                    <a:lnTo>
                      <a:pt x="466" y="744"/>
                    </a:lnTo>
                    <a:lnTo>
                      <a:pt x="466" y="744"/>
                    </a:lnTo>
                    <a:lnTo>
                      <a:pt x="456" y="600"/>
                    </a:lnTo>
                    <a:lnTo>
                      <a:pt x="444" y="408"/>
                    </a:lnTo>
                    <a:lnTo>
                      <a:pt x="440" y="304"/>
                    </a:lnTo>
                    <a:lnTo>
                      <a:pt x="438" y="198"/>
                    </a:lnTo>
                    <a:lnTo>
                      <a:pt x="440" y="96"/>
                    </a:lnTo>
                    <a:lnTo>
                      <a:pt x="444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69" name="Freeform 89"/>
              <p:cNvSpPr>
                <a:spLocks/>
              </p:cNvSpPr>
              <p:nvPr/>
            </p:nvSpPr>
            <p:spPr bwMode="auto">
              <a:xfrm>
                <a:off x="3958" y="2838"/>
                <a:ext cx="756" cy="584"/>
              </a:xfrm>
              <a:custGeom>
                <a:avLst/>
                <a:gdLst/>
                <a:ahLst/>
                <a:cxnLst>
                  <a:cxn ang="0">
                    <a:pos x="340" y="582"/>
                  </a:cxn>
                  <a:cxn ang="0">
                    <a:pos x="396" y="584"/>
                  </a:cxn>
                  <a:cxn ang="0">
                    <a:pos x="452" y="574"/>
                  </a:cxn>
                  <a:cxn ang="0">
                    <a:pos x="506" y="550"/>
                  </a:cxn>
                  <a:cxn ang="0">
                    <a:pos x="560" y="514"/>
                  </a:cxn>
                  <a:cxn ang="0">
                    <a:pos x="578" y="498"/>
                  </a:cxn>
                  <a:cxn ang="0">
                    <a:pos x="612" y="464"/>
                  </a:cxn>
                  <a:cxn ang="0">
                    <a:pos x="644" y="422"/>
                  </a:cxn>
                  <a:cxn ang="0">
                    <a:pos x="672" y="378"/>
                  </a:cxn>
                  <a:cxn ang="0">
                    <a:pos x="708" y="302"/>
                  </a:cxn>
                  <a:cxn ang="0">
                    <a:pos x="744" y="192"/>
                  </a:cxn>
                  <a:cxn ang="0">
                    <a:pos x="756" y="134"/>
                  </a:cxn>
                  <a:cxn ang="0">
                    <a:pos x="738" y="156"/>
                  </a:cxn>
                  <a:cxn ang="0">
                    <a:pos x="700" y="192"/>
                  </a:cxn>
                  <a:cxn ang="0">
                    <a:pos x="652" y="220"/>
                  </a:cxn>
                  <a:cxn ang="0">
                    <a:pos x="600" y="240"/>
                  </a:cxn>
                  <a:cxn ang="0">
                    <a:pos x="542" y="252"/>
                  </a:cxn>
                  <a:cxn ang="0">
                    <a:pos x="480" y="256"/>
                  </a:cxn>
                  <a:cxn ang="0">
                    <a:pos x="416" y="252"/>
                  </a:cxn>
                  <a:cxn ang="0">
                    <a:pos x="352" y="244"/>
                  </a:cxn>
                  <a:cxn ang="0">
                    <a:pos x="290" y="228"/>
                  </a:cxn>
                  <a:cxn ang="0">
                    <a:pos x="230" y="208"/>
                  </a:cxn>
                  <a:cxn ang="0">
                    <a:pos x="174" y="184"/>
                  </a:cxn>
                  <a:cxn ang="0">
                    <a:pos x="122" y="156"/>
                  </a:cxn>
                  <a:cxn ang="0">
                    <a:pos x="78" y="126"/>
                  </a:cxn>
                  <a:cxn ang="0">
                    <a:pos x="42" y="92"/>
                  </a:cxn>
                  <a:cxn ang="0">
                    <a:pos x="18" y="56"/>
                  </a:cxn>
                  <a:cxn ang="0">
                    <a:pos x="2" y="18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94"/>
                  </a:cxn>
                  <a:cxn ang="0">
                    <a:pos x="18" y="190"/>
                  </a:cxn>
                  <a:cxn ang="0">
                    <a:pos x="38" y="282"/>
                  </a:cxn>
                  <a:cxn ang="0">
                    <a:pos x="70" y="368"/>
                  </a:cxn>
                  <a:cxn ang="0">
                    <a:pos x="116" y="446"/>
                  </a:cxn>
                  <a:cxn ang="0">
                    <a:pos x="142" y="480"/>
                  </a:cxn>
                  <a:cxn ang="0">
                    <a:pos x="174" y="510"/>
                  </a:cxn>
                  <a:cxn ang="0">
                    <a:pos x="208" y="536"/>
                  </a:cxn>
                  <a:cxn ang="0">
                    <a:pos x="248" y="556"/>
                  </a:cxn>
                  <a:cxn ang="0">
                    <a:pos x="292" y="572"/>
                  </a:cxn>
                  <a:cxn ang="0">
                    <a:pos x="340" y="582"/>
                  </a:cxn>
                </a:cxnLst>
                <a:rect l="0" t="0" r="r" b="b"/>
                <a:pathLst>
                  <a:path w="756" h="584">
                    <a:moveTo>
                      <a:pt x="340" y="582"/>
                    </a:moveTo>
                    <a:lnTo>
                      <a:pt x="340" y="582"/>
                    </a:lnTo>
                    <a:lnTo>
                      <a:pt x="368" y="584"/>
                    </a:lnTo>
                    <a:lnTo>
                      <a:pt x="396" y="584"/>
                    </a:lnTo>
                    <a:lnTo>
                      <a:pt x="424" y="580"/>
                    </a:lnTo>
                    <a:lnTo>
                      <a:pt x="452" y="574"/>
                    </a:lnTo>
                    <a:lnTo>
                      <a:pt x="480" y="564"/>
                    </a:lnTo>
                    <a:lnTo>
                      <a:pt x="506" y="550"/>
                    </a:lnTo>
                    <a:lnTo>
                      <a:pt x="534" y="534"/>
                    </a:lnTo>
                    <a:lnTo>
                      <a:pt x="560" y="514"/>
                    </a:lnTo>
                    <a:lnTo>
                      <a:pt x="560" y="514"/>
                    </a:lnTo>
                    <a:lnTo>
                      <a:pt x="578" y="498"/>
                    </a:lnTo>
                    <a:lnTo>
                      <a:pt x="596" y="482"/>
                    </a:lnTo>
                    <a:lnTo>
                      <a:pt x="612" y="464"/>
                    </a:lnTo>
                    <a:lnTo>
                      <a:pt x="628" y="444"/>
                    </a:lnTo>
                    <a:lnTo>
                      <a:pt x="644" y="422"/>
                    </a:lnTo>
                    <a:lnTo>
                      <a:pt x="658" y="400"/>
                    </a:lnTo>
                    <a:lnTo>
                      <a:pt x="672" y="378"/>
                    </a:lnTo>
                    <a:lnTo>
                      <a:pt x="686" y="354"/>
                    </a:lnTo>
                    <a:lnTo>
                      <a:pt x="708" y="302"/>
                    </a:lnTo>
                    <a:lnTo>
                      <a:pt x="728" y="248"/>
                    </a:lnTo>
                    <a:lnTo>
                      <a:pt x="744" y="192"/>
                    </a:lnTo>
                    <a:lnTo>
                      <a:pt x="756" y="134"/>
                    </a:lnTo>
                    <a:lnTo>
                      <a:pt x="756" y="134"/>
                    </a:lnTo>
                    <a:lnTo>
                      <a:pt x="756" y="134"/>
                    </a:lnTo>
                    <a:lnTo>
                      <a:pt x="738" y="156"/>
                    </a:lnTo>
                    <a:lnTo>
                      <a:pt x="720" y="176"/>
                    </a:lnTo>
                    <a:lnTo>
                      <a:pt x="700" y="192"/>
                    </a:lnTo>
                    <a:lnTo>
                      <a:pt x="678" y="208"/>
                    </a:lnTo>
                    <a:lnTo>
                      <a:pt x="652" y="220"/>
                    </a:lnTo>
                    <a:lnTo>
                      <a:pt x="626" y="232"/>
                    </a:lnTo>
                    <a:lnTo>
                      <a:pt x="600" y="240"/>
                    </a:lnTo>
                    <a:lnTo>
                      <a:pt x="570" y="246"/>
                    </a:lnTo>
                    <a:lnTo>
                      <a:pt x="542" y="252"/>
                    </a:lnTo>
                    <a:lnTo>
                      <a:pt x="510" y="254"/>
                    </a:lnTo>
                    <a:lnTo>
                      <a:pt x="480" y="256"/>
                    </a:lnTo>
                    <a:lnTo>
                      <a:pt x="448" y="254"/>
                    </a:lnTo>
                    <a:lnTo>
                      <a:pt x="416" y="252"/>
                    </a:lnTo>
                    <a:lnTo>
                      <a:pt x="384" y="248"/>
                    </a:lnTo>
                    <a:lnTo>
                      <a:pt x="352" y="244"/>
                    </a:lnTo>
                    <a:lnTo>
                      <a:pt x="320" y="236"/>
                    </a:lnTo>
                    <a:lnTo>
                      <a:pt x="290" y="228"/>
                    </a:lnTo>
                    <a:lnTo>
                      <a:pt x="260" y="220"/>
                    </a:lnTo>
                    <a:lnTo>
                      <a:pt x="230" y="208"/>
                    </a:lnTo>
                    <a:lnTo>
                      <a:pt x="200" y="196"/>
                    </a:lnTo>
                    <a:lnTo>
                      <a:pt x="174" y="184"/>
                    </a:lnTo>
                    <a:lnTo>
                      <a:pt x="146" y="170"/>
                    </a:lnTo>
                    <a:lnTo>
                      <a:pt x="122" y="156"/>
                    </a:lnTo>
                    <a:lnTo>
                      <a:pt x="100" y="142"/>
                    </a:lnTo>
                    <a:lnTo>
                      <a:pt x="78" y="126"/>
                    </a:lnTo>
                    <a:lnTo>
                      <a:pt x="60" y="108"/>
                    </a:lnTo>
                    <a:lnTo>
                      <a:pt x="42" y="92"/>
                    </a:lnTo>
                    <a:lnTo>
                      <a:pt x="28" y="74"/>
                    </a:lnTo>
                    <a:lnTo>
                      <a:pt x="18" y="56"/>
                    </a:lnTo>
                    <a:lnTo>
                      <a:pt x="8" y="36"/>
                    </a:lnTo>
                    <a:lnTo>
                      <a:pt x="2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8"/>
                    </a:lnTo>
                    <a:lnTo>
                      <a:pt x="6" y="94"/>
                    </a:lnTo>
                    <a:lnTo>
                      <a:pt x="10" y="142"/>
                    </a:lnTo>
                    <a:lnTo>
                      <a:pt x="18" y="190"/>
                    </a:lnTo>
                    <a:lnTo>
                      <a:pt x="28" y="236"/>
                    </a:lnTo>
                    <a:lnTo>
                      <a:pt x="38" y="282"/>
                    </a:lnTo>
                    <a:lnTo>
                      <a:pt x="54" y="326"/>
                    </a:lnTo>
                    <a:lnTo>
                      <a:pt x="70" y="368"/>
                    </a:lnTo>
                    <a:lnTo>
                      <a:pt x="92" y="408"/>
                    </a:lnTo>
                    <a:lnTo>
                      <a:pt x="116" y="446"/>
                    </a:lnTo>
                    <a:lnTo>
                      <a:pt x="128" y="464"/>
                    </a:lnTo>
                    <a:lnTo>
                      <a:pt x="142" y="480"/>
                    </a:lnTo>
                    <a:lnTo>
                      <a:pt x="158" y="496"/>
                    </a:lnTo>
                    <a:lnTo>
                      <a:pt x="174" y="510"/>
                    </a:lnTo>
                    <a:lnTo>
                      <a:pt x="190" y="522"/>
                    </a:lnTo>
                    <a:lnTo>
                      <a:pt x="208" y="536"/>
                    </a:lnTo>
                    <a:lnTo>
                      <a:pt x="228" y="546"/>
                    </a:lnTo>
                    <a:lnTo>
                      <a:pt x="248" y="556"/>
                    </a:lnTo>
                    <a:lnTo>
                      <a:pt x="268" y="564"/>
                    </a:lnTo>
                    <a:lnTo>
                      <a:pt x="292" y="572"/>
                    </a:lnTo>
                    <a:lnTo>
                      <a:pt x="314" y="578"/>
                    </a:lnTo>
                    <a:lnTo>
                      <a:pt x="340" y="582"/>
                    </a:lnTo>
                    <a:lnTo>
                      <a:pt x="340" y="582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70" name="Freeform 90"/>
              <p:cNvSpPr>
                <a:spLocks/>
              </p:cNvSpPr>
              <p:nvPr/>
            </p:nvSpPr>
            <p:spPr bwMode="auto">
              <a:xfrm>
                <a:off x="4160" y="3440"/>
                <a:ext cx="96" cy="5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12" y="16"/>
                  </a:cxn>
                  <a:cxn ang="0">
                    <a:pos x="36" y="30"/>
                  </a:cxn>
                  <a:cxn ang="0">
                    <a:pos x="60" y="44"/>
                  </a:cxn>
                  <a:cxn ang="0">
                    <a:pos x="78" y="52"/>
                  </a:cxn>
                  <a:cxn ang="0">
                    <a:pos x="78" y="52"/>
                  </a:cxn>
                  <a:cxn ang="0">
                    <a:pos x="84" y="52"/>
                  </a:cxn>
                  <a:cxn ang="0">
                    <a:pos x="88" y="52"/>
                  </a:cxn>
                  <a:cxn ang="0">
                    <a:pos x="92" y="48"/>
                  </a:cxn>
                  <a:cxn ang="0">
                    <a:pos x="94" y="44"/>
                  </a:cxn>
                  <a:cxn ang="0">
                    <a:pos x="96" y="42"/>
                  </a:cxn>
                  <a:cxn ang="0">
                    <a:pos x="96" y="42"/>
                  </a:cxn>
                  <a:cxn ang="0">
                    <a:pos x="50" y="0"/>
                  </a:cxn>
                  <a:cxn ang="0">
                    <a:pos x="0" y="6"/>
                  </a:cxn>
                </a:cxnLst>
                <a:rect l="0" t="0" r="r" b="b"/>
                <a:pathLst>
                  <a:path w="96" h="52">
                    <a:moveTo>
                      <a:pt x="0" y="6"/>
                    </a:moveTo>
                    <a:lnTo>
                      <a:pt x="0" y="6"/>
                    </a:lnTo>
                    <a:lnTo>
                      <a:pt x="12" y="16"/>
                    </a:lnTo>
                    <a:lnTo>
                      <a:pt x="36" y="30"/>
                    </a:lnTo>
                    <a:lnTo>
                      <a:pt x="60" y="44"/>
                    </a:lnTo>
                    <a:lnTo>
                      <a:pt x="78" y="52"/>
                    </a:lnTo>
                    <a:lnTo>
                      <a:pt x="78" y="52"/>
                    </a:lnTo>
                    <a:lnTo>
                      <a:pt x="84" y="52"/>
                    </a:lnTo>
                    <a:lnTo>
                      <a:pt x="88" y="52"/>
                    </a:lnTo>
                    <a:lnTo>
                      <a:pt x="92" y="48"/>
                    </a:lnTo>
                    <a:lnTo>
                      <a:pt x="94" y="44"/>
                    </a:lnTo>
                    <a:lnTo>
                      <a:pt x="96" y="42"/>
                    </a:lnTo>
                    <a:lnTo>
                      <a:pt x="96" y="42"/>
                    </a:lnTo>
                    <a:lnTo>
                      <a:pt x="5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5003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71" name="Freeform 91"/>
              <p:cNvSpPr>
                <a:spLocks/>
              </p:cNvSpPr>
              <p:nvPr/>
            </p:nvSpPr>
            <p:spPr bwMode="auto">
              <a:xfrm>
                <a:off x="4160" y="3440"/>
                <a:ext cx="96" cy="5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12" y="16"/>
                  </a:cxn>
                  <a:cxn ang="0">
                    <a:pos x="36" y="30"/>
                  </a:cxn>
                  <a:cxn ang="0">
                    <a:pos x="60" y="44"/>
                  </a:cxn>
                  <a:cxn ang="0">
                    <a:pos x="78" y="52"/>
                  </a:cxn>
                  <a:cxn ang="0">
                    <a:pos x="78" y="52"/>
                  </a:cxn>
                  <a:cxn ang="0">
                    <a:pos x="84" y="52"/>
                  </a:cxn>
                  <a:cxn ang="0">
                    <a:pos x="88" y="52"/>
                  </a:cxn>
                  <a:cxn ang="0">
                    <a:pos x="92" y="48"/>
                  </a:cxn>
                  <a:cxn ang="0">
                    <a:pos x="94" y="44"/>
                  </a:cxn>
                  <a:cxn ang="0">
                    <a:pos x="96" y="42"/>
                  </a:cxn>
                  <a:cxn ang="0">
                    <a:pos x="96" y="42"/>
                  </a:cxn>
                  <a:cxn ang="0">
                    <a:pos x="50" y="0"/>
                  </a:cxn>
                </a:cxnLst>
                <a:rect l="0" t="0" r="r" b="b"/>
                <a:pathLst>
                  <a:path w="96" h="52">
                    <a:moveTo>
                      <a:pt x="0" y="6"/>
                    </a:moveTo>
                    <a:lnTo>
                      <a:pt x="0" y="6"/>
                    </a:lnTo>
                    <a:lnTo>
                      <a:pt x="12" y="16"/>
                    </a:lnTo>
                    <a:lnTo>
                      <a:pt x="36" y="30"/>
                    </a:lnTo>
                    <a:lnTo>
                      <a:pt x="60" y="44"/>
                    </a:lnTo>
                    <a:lnTo>
                      <a:pt x="78" y="52"/>
                    </a:lnTo>
                    <a:lnTo>
                      <a:pt x="78" y="52"/>
                    </a:lnTo>
                    <a:lnTo>
                      <a:pt x="84" y="52"/>
                    </a:lnTo>
                    <a:lnTo>
                      <a:pt x="88" y="52"/>
                    </a:lnTo>
                    <a:lnTo>
                      <a:pt x="92" y="48"/>
                    </a:lnTo>
                    <a:lnTo>
                      <a:pt x="94" y="44"/>
                    </a:lnTo>
                    <a:lnTo>
                      <a:pt x="96" y="42"/>
                    </a:lnTo>
                    <a:lnTo>
                      <a:pt x="96" y="42"/>
                    </a:lnTo>
                    <a:lnTo>
                      <a:pt x="5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72" name="Freeform 92"/>
              <p:cNvSpPr>
                <a:spLocks/>
              </p:cNvSpPr>
              <p:nvPr/>
            </p:nvSpPr>
            <p:spPr bwMode="auto">
              <a:xfrm>
                <a:off x="3958" y="2840"/>
                <a:ext cx="756" cy="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18"/>
                  </a:cxn>
                  <a:cxn ang="0">
                    <a:pos x="10" y="36"/>
                  </a:cxn>
                  <a:cxn ang="0">
                    <a:pos x="18" y="56"/>
                  </a:cxn>
                  <a:cxn ang="0">
                    <a:pos x="30" y="74"/>
                  </a:cxn>
                  <a:cxn ang="0">
                    <a:pos x="44" y="90"/>
                  </a:cxn>
                  <a:cxn ang="0">
                    <a:pos x="62" y="108"/>
                  </a:cxn>
                  <a:cxn ang="0">
                    <a:pos x="80" y="124"/>
                  </a:cxn>
                  <a:cxn ang="0">
                    <a:pos x="102" y="140"/>
                  </a:cxn>
                  <a:cxn ang="0">
                    <a:pos x="124" y="156"/>
                  </a:cxn>
                  <a:cxn ang="0">
                    <a:pos x="150" y="170"/>
                  </a:cxn>
                  <a:cxn ang="0">
                    <a:pos x="176" y="184"/>
                  </a:cxn>
                  <a:cxn ang="0">
                    <a:pos x="202" y="196"/>
                  </a:cxn>
                  <a:cxn ang="0">
                    <a:pos x="232" y="208"/>
                  </a:cxn>
                  <a:cxn ang="0">
                    <a:pos x="262" y="218"/>
                  </a:cxn>
                  <a:cxn ang="0">
                    <a:pos x="292" y="226"/>
                  </a:cxn>
                  <a:cxn ang="0">
                    <a:pos x="322" y="234"/>
                  </a:cxn>
                  <a:cxn ang="0">
                    <a:pos x="354" y="242"/>
                  </a:cxn>
                  <a:cxn ang="0">
                    <a:pos x="386" y="246"/>
                  </a:cxn>
                  <a:cxn ang="0">
                    <a:pos x="418" y="250"/>
                  </a:cxn>
                  <a:cxn ang="0">
                    <a:pos x="450" y="252"/>
                  </a:cxn>
                  <a:cxn ang="0">
                    <a:pos x="482" y="254"/>
                  </a:cxn>
                  <a:cxn ang="0">
                    <a:pos x="512" y="252"/>
                  </a:cxn>
                  <a:cxn ang="0">
                    <a:pos x="542" y="250"/>
                  </a:cxn>
                  <a:cxn ang="0">
                    <a:pos x="572" y="244"/>
                  </a:cxn>
                  <a:cxn ang="0">
                    <a:pos x="600" y="238"/>
                  </a:cxn>
                  <a:cxn ang="0">
                    <a:pos x="628" y="230"/>
                  </a:cxn>
                  <a:cxn ang="0">
                    <a:pos x="654" y="218"/>
                  </a:cxn>
                  <a:cxn ang="0">
                    <a:pos x="678" y="206"/>
                  </a:cxn>
                  <a:cxn ang="0">
                    <a:pos x="700" y="190"/>
                  </a:cxn>
                  <a:cxn ang="0">
                    <a:pos x="720" y="174"/>
                  </a:cxn>
                  <a:cxn ang="0">
                    <a:pos x="738" y="154"/>
                  </a:cxn>
                  <a:cxn ang="0">
                    <a:pos x="756" y="132"/>
                  </a:cxn>
                  <a:cxn ang="0">
                    <a:pos x="0" y="0"/>
                  </a:cxn>
                </a:cxnLst>
                <a:rect l="0" t="0" r="r" b="b"/>
                <a:pathLst>
                  <a:path w="756" h="254">
                    <a:moveTo>
                      <a:pt x="0" y="0"/>
                    </a:moveTo>
                    <a:lnTo>
                      <a:pt x="0" y="0"/>
                    </a:lnTo>
                    <a:lnTo>
                      <a:pt x="4" y="18"/>
                    </a:lnTo>
                    <a:lnTo>
                      <a:pt x="10" y="36"/>
                    </a:lnTo>
                    <a:lnTo>
                      <a:pt x="18" y="56"/>
                    </a:lnTo>
                    <a:lnTo>
                      <a:pt x="30" y="74"/>
                    </a:lnTo>
                    <a:lnTo>
                      <a:pt x="44" y="90"/>
                    </a:lnTo>
                    <a:lnTo>
                      <a:pt x="62" y="108"/>
                    </a:lnTo>
                    <a:lnTo>
                      <a:pt x="80" y="124"/>
                    </a:lnTo>
                    <a:lnTo>
                      <a:pt x="102" y="140"/>
                    </a:lnTo>
                    <a:lnTo>
                      <a:pt x="124" y="156"/>
                    </a:lnTo>
                    <a:lnTo>
                      <a:pt x="150" y="170"/>
                    </a:lnTo>
                    <a:lnTo>
                      <a:pt x="176" y="184"/>
                    </a:lnTo>
                    <a:lnTo>
                      <a:pt x="202" y="196"/>
                    </a:lnTo>
                    <a:lnTo>
                      <a:pt x="232" y="208"/>
                    </a:lnTo>
                    <a:lnTo>
                      <a:pt x="262" y="218"/>
                    </a:lnTo>
                    <a:lnTo>
                      <a:pt x="292" y="226"/>
                    </a:lnTo>
                    <a:lnTo>
                      <a:pt x="322" y="234"/>
                    </a:lnTo>
                    <a:lnTo>
                      <a:pt x="354" y="242"/>
                    </a:lnTo>
                    <a:lnTo>
                      <a:pt x="386" y="246"/>
                    </a:lnTo>
                    <a:lnTo>
                      <a:pt x="418" y="250"/>
                    </a:lnTo>
                    <a:lnTo>
                      <a:pt x="450" y="252"/>
                    </a:lnTo>
                    <a:lnTo>
                      <a:pt x="482" y="254"/>
                    </a:lnTo>
                    <a:lnTo>
                      <a:pt x="512" y="252"/>
                    </a:lnTo>
                    <a:lnTo>
                      <a:pt x="542" y="250"/>
                    </a:lnTo>
                    <a:lnTo>
                      <a:pt x="572" y="244"/>
                    </a:lnTo>
                    <a:lnTo>
                      <a:pt x="600" y="238"/>
                    </a:lnTo>
                    <a:lnTo>
                      <a:pt x="628" y="230"/>
                    </a:lnTo>
                    <a:lnTo>
                      <a:pt x="654" y="218"/>
                    </a:lnTo>
                    <a:lnTo>
                      <a:pt x="678" y="206"/>
                    </a:lnTo>
                    <a:lnTo>
                      <a:pt x="700" y="190"/>
                    </a:lnTo>
                    <a:lnTo>
                      <a:pt x="720" y="174"/>
                    </a:lnTo>
                    <a:lnTo>
                      <a:pt x="738" y="154"/>
                    </a:lnTo>
                    <a:lnTo>
                      <a:pt x="756" y="13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73" name="Freeform 93"/>
              <p:cNvSpPr>
                <a:spLocks noEditPoints="1"/>
              </p:cNvSpPr>
              <p:nvPr/>
            </p:nvSpPr>
            <p:spPr bwMode="auto">
              <a:xfrm>
                <a:off x="4240" y="2468"/>
                <a:ext cx="356" cy="136"/>
              </a:xfrm>
              <a:custGeom>
                <a:avLst/>
                <a:gdLst/>
                <a:ahLst/>
                <a:cxnLst>
                  <a:cxn ang="0">
                    <a:pos x="18" y="66"/>
                  </a:cxn>
                  <a:cxn ang="0">
                    <a:pos x="306" y="26"/>
                  </a:cxn>
                  <a:cxn ang="0">
                    <a:pos x="266" y="32"/>
                  </a:cxn>
                  <a:cxn ang="0">
                    <a:pos x="254" y="18"/>
                  </a:cxn>
                  <a:cxn ang="0">
                    <a:pos x="222" y="14"/>
                  </a:cxn>
                  <a:cxn ang="0">
                    <a:pos x="196" y="4"/>
                  </a:cxn>
                  <a:cxn ang="0">
                    <a:pos x="168" y="6"/>
                  </a:cxn>
                  <a:cxn ang="0">
                    <a:pos x="148" y="36"/>
                  </a:cxn>
                  <a:cxn ang="0">
                    <a:pos x="132" y="14"/>
                  </a:cxn>
                  <a:cxn ang="0">
                    <a:pos x="100" y="24"/>
                  </a:cxn>
                  <a:cxn ang="0">
                    <a:pos x="66" y="40"/>
                  </a:cxn>
                  <a:cxn ang="0">
                    <a:pos x="40" y="74"/>
                  </a:cxn>
                  <a:cxn ang="0">
                    <a:pos x="26" y="88"/>
                  </a:cxn>
                  <a:cxn ang="0">
                    <a:pos x="14" y="74"/>
                  </a:cxn>
                  <a:cxn ang="0">
                    <a:pos x="0" y="106"/>
                  </a:cxn>
                  <a:cxn ang="0">
                    <a:pos x="12" y="112"/>
                  </a:cxn>
                  <a:cxn ang="0">
                    <a:pos x="48" y="110"/>
                  </a:cxn>
                  <a:cxn ang="0">
                    <a:pos x="68" y="126"/>
                  </a:cxn>
                  <a:cxn ang="0">
                    <a:pos x="100" y="116"/>
                  </a:cxn>
                  <a:cxn ang="0">
                    <a:pos x="108" y="96"/>
                  </a:cxn>
                  <a:cxn ang="0">
                    <a:pos x="116" y="128"/>
                  </a:cxn>
                  <a:cxn ang="0">
                    <a:pos x="150" y="128"/>
                  </a:cxn>
                  <a:cxn ang="0">
                    <a:pos x="162" y="126"/>
                  </a:cxn>
                  <a:cxn ang="0">
                    <a:pos x="188" y="132"/>
                  </a:cxn>
                  <a:cxn ang="0">
                    <a:pos x="208" y="128"/>
                  </a:cxn>
                  <a:cxn ang="0">
                    <a:pos x="232" y="136"/>
                  </a:cxn>
                  <a:cxn ang="0">
                    <a:pos x="260" y="124"/>
                  </a:cxn>
                  <a:cxn ang="0">
                    <a:pos x="292" y="120"/>
                  </a:cxn>
                  <a:cxn ang="0">
                    <a:pos x="320" y="110"/>
                  </a:cxn>
                  <a:cxn ang="0">
                    <a:pos x="350" y="96"/>
                  </a:cxn>
                  <a:cxn ang="0">
                    <a:pos x="352" y="66"/>
                  </a:cxn>
                  <a:cxn ang="0">
                    <a:pos x="182" y="80"/>
                  </a:cxn>
                  <a:cxn ang="0">
                    <a:pos x="154" y="64"/>
                  </a:cxn>
                  <a:cxn ang="0">
                    <a:pos x="134" y="94"/>
                  </a:cxn>
                  <a:cxn ang="0">
                    <a:pos x="122" y="74"/>
                  </a:cxn>
                  <a:cxn ang="0">
                    <a:pos x="70" y="86"/>
                  </a:cxn>
                  <a:cxn ang="0">
                    <a:pos x="68" y="74"/>
                  </a:cxn>
                  <a:cxn ang="0">
                    <a:pos x="86" y="66"/>
                  </a:cxn>
                  <a:cxn ang="0">
                    <a:pos x="114" y="58"/>
                  </a:cxn>
                  <a:cxn ang="0">
                    <a:pos x="122" y="42"/>
                  </a:cxn>
                  <a:cxn ang="0">
                    <a:pos x="152" y="64"/>
                  </a:cxn>
                  <a:cxn ang="0">
                    <a:pos x="176" y="38"/>
                  </a:cxn>
                  <a:cxn ang="0">
                    <a:pos x="186" y="48"/>
                  </a:cxn>
                  <a:cxn ang="0">
                    <a:pos x="192" y="64"/>
                  </a:cxn>
                  <a:cxn ang="0">
                    <a:pos x="228" y="66"/>
                  </a:cxn>
                  <a:cxn ang="0">
                    <a:pos x="228" y="104"/>
                  </a:cxn>
                  <a:cxn ang="0">
                    <a:pos x="224" y="76"/>
                  </a:cxn>
                  <a:cxn ang="0">
                    <a:pos x="222" y="50"/>
                  </a:cxn>
                  <a:cxn ang="0">
                    <a:pos x="238" y="54"/>
                  </a:cxn>
                  <a:cxn ang="0">
                    <a:pos x="324" y="84"/>
                  </a:cxn>
                  <a:cxn ang="0">
                    <a:pos x="298" y="66"/>
                  </a:cxn>
                  <a:cxn ang="0">
                    <a:pos x="274" y="80"/>
                  </a:cxn>
                  <a:cxn ang="0">
                    <a:pos x="276" y="98"/>
                  </a:cxn>
                  <a:cxn ang="0">
                    <a:pos x="262" y="64"/>
                  </a:cxn>
                  <a:cxn ang="0">
                    <a:pos x="294" y="60"/>
                  </a:cxn>
                  <a:cxn ang="0">
                    <a:pos x="328" y="82"/>
                  </a:cxn>
                </a:cxnLst>
                <a:rect l="0" t="0" r="r" b="b"/>
                <a:pathLst>
                  <a:path w="356" h="136">
                    <a:moveTo>
                      <a:pt x="18" y="66"/>
                    </a:moveTo>
                    <a:lnTo>
                      <a:pt x="18" y="66"/>
                    </a:lnTo>
                    <a:lnTo>
                      <a:pt x="16" y="70"/>
                    </a:lnTo>
                    <a:lnTo>
                      <a:pt x="16" y="70"/>
                    </a:lnTo>
                    <a:lnTo>
                      <a:pt x="18" y="66"/>
                    </a:lnTo>
                    <a:lnTo>
                      <a:pt x="18" y="66"/>
                    </a:lnTo>
                    <a:lnTo>
                      <a:pt x="18" y="66"/>
                    </a:lnTo>
                    <a:lnTo>
                      <a:pt x="18" y="66"/>
                    </a:lnTo>
                    <a:close/>
                    <a:moveTo>
                      <a:pt x="322" y="36"/>
                    </a:moveTo>
                    <a:lnTo>
                      <a:pt x="316" y="32"/>
                    </a:lnTo>
                    <a:lnTo>
                      <a:pt x="316" y="32"/>
                    </a:lnTo>
                    <a:lnTo>
                      <a:pt x="306" y="26"/>
                    </a:lnTo>
                    <a:lnTo>
                      <a:pt x="298" y="22"/>
                    </a:lnTo>
                    <a:lnTo>
                      <a:pt x="292" y="22"/>
                    </a:lnTo>
                    <a:lnTo>
                      <a:pt x="286" y="22"/>
                    </a:lnTo>
                    <a:lnTo>
                      <a:pt x="274" y="26"/>
                    </a:lnTo>
                    <a:lnTo>
                      <a:pt x="266" y="32"/>
                    </a:lnTo>
                    <a:lnTo>
                      <a:pt x="266" y="32"/>
                    </a:lnTo>
                    <a:lnTo>
                      <a:pt x="260" y="36"/>
                    </a:lnTo>
                    <a:lnTo>
                      <a:pt x="260" y="36"/>
                    </a:lnTo>
                    <a:lnTo>
                      <a:pt x="258" y="34"/>
                    </a:lnTo>
                    <a:lnTo>
                      <a:pt x="258" y="34"/>
                    </a:lnTo>
                    <a:lnTo>
                      <a:pt x="256" y="24"/>
                    </a:lnTo>
                    <a:lnTo>
                      <a:pt x="254" y="1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0" y="12"/>
                    </a:lnTo>
                    <a:lnTo>
                      <a:pt x="230" y="12"/>
                    </a:lnTo>
                    <a:lnTo>
                      <a:pt x="230" y="12"/>
                    </a:lnTo>
                    <a:lnTo>
                      <a:pt x="222" y="14"/>
                    </a:lnTo>
                    <a:lnTo>
                      <a:pt x="216" y="18"/>
                    </a:lnTo>
                    <a:lnTo>
                      <a:pt x="208" y="26"/>
                    </a:lnTo>
                    <a:lnTo>
                      <a:pt x="208" y="26"/>
                    </a:lnTo>
                    <a:lnTo>
                      <a:pt x="204" y="18"/>
                    </a:lnTo>
                    <a:lnTo>
                      <a:pt x="200" y="8"/>
                    </a:lnTo>
                    <a:lnTo>
                      <a:pt x="196" y="4"/>
                    </a:lnTo>
                    <a:lnTo>
                      <a:pt x="192" y="2"/>
                    </a:lnTo>
                    <a:lnTo>
                      <a:pt x="186" y="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72" y="2"/>
                    </a:lnTo>
                    <a:lnTo>
                      <a:pt x="168" y="6"/>
                    </a:lnTo>
                    <a:lnTo>
                      <a:pt x="158" y="12"/>
                    </a:lnTo>
                    <a:lnTo>
                      <a:pt x="154" y="22"/>
                    </a:lnTo>
                    <a:lnTo>
                      <a:pt x="150" y="30"/>
                    </a:lnTo>
                    <a:lnTo>
                      <a:pt x="150" y="30"/>
                    </a:lnTo>
                    <a:lnTo>
                      <a:pt x="148" y="36"/>
                    </a:lnTo>
                    <a:lnTo>
                      <a:pt x="148" y="36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44" y="28"/>
                    </a:lnTo>
                    <a:lnTo>
                      <a:pt x="140" y="20"/>
                    </a:lnTo>
                    <a:lnTo>
                      <a:pt x="136" y="16"/>
                    </a:lnTo>
                    <a:lnTo>
                      <a:pt x="132" y="14"/>
                    </a:lnTo>
                    <a:lnTo>
                      <a:pt x="126" y="12"/>
                    </a:lnTo>
                    <a:lnTo>
                      <a:pt x="120" y="12"/>
                    </a:lnTo>
                    <a:lnTo>
                      <a:pt x="120" y="12"/>
                    </a:lnTo>
                    <a:lnTo>
                      <a:pt x="112" y="14"/>
                    </a:lnTo>
                    <a:lnTo>
                      <a:pt x="108" y="16"/>
                    </a:lnTo>
                    <a:lnTo>
                      <a:pt x="100" y="24"/>
                    </a:lnTo>
                    <a:lnTo>
                      <a:pt x="96" y="32"/>
                    </a:lnTo>
                    <a:lnTo>
                      <a:pt x="94" y="40"/>
                    </a:lnTo>
                    <a:lnTo>
                      <a:pt x="94" y="40"/>
                    </a:lnTo>
                    <a:lnTo>
                      <a:pt x="86" y="38"/>
                    </a:lnTo>
                    <a:lnTo>
                      <a:pt x="76" y="38"/>
                    </a:lnTo>
                    <a:lnTo>
                      <a:pt x="66" y="40"/>
                    </a:lnTo>
                    <a:lnTo>
                      <a:pt x="60" y="44"/>
                    </a:lnTo>
                    <a:lnTo>
                      <a:pt x="54" y="48"/>
                    </a:lnTo>
                    <a:lnTo>
                      <a:pt x="54" y="48"/>
                    </a:lnTo>
                    <a:lnTo>
                      <a:pt x="48" y="56"/>
                    </a:lnTo>
                    <a:lnTo>
                      <a:pt x="44" y="62"/>
                    </a:lnTo>
                    <a:lnTo>
                      <a:pt x="40" y="74"/>
                    </a:lnTo>
                    <a:lnTo>
                      <a:pt x="40" y="74"/>
                    </a:lnTo>
                    <a:lnTo>
                      <a:pt x="38" y="84"/>
                    </a:lnTo>
                    <a:lnTo>
                      <a:pt x="32" y="90"/>
                    </a:lnTo>
                    <a:lnTo>
                      <a:pt x="32" y="90"/>
                    </a:lnTo>
                    <a:lnTo>
                      <a:pt x="28" y="90"/>
                    </a:lnTo>
                    <a:lnTo>
                      <a:pt x="26" y="88"/>
                    </a:lnTo>
                    <a:lnTo>
                      <a:pt x="26" y="88"/>
                    </a:lnTo>
                    <a:lnTo>
                      <a:pt x="18" y="84"/>
                    </a:lnTo>
                    <a:lnTo>
                      <a:pt x="18" y="84"/>
                    </a:lnTo>
                    <a:lnTo>
                      <a:pt x="16" y="82"/>
                    </a:lnTo>
                    <a:lnTo>
                      <a:pt x="14" y="78"/>
                    </a:lnTo>
                    <a:lnTo>
                      <a:pt x="14" y="74"/>
                    </a:lnTo>
                    <a:lnTo>
                      <a:pt x="16" y="70"/>
                    </a:lnTo>
                    <a:lnTo>
                      <a:pt x="16" y="70"/>
                    </a:lnTo>
                    <a:lnTo>
                      <a:pt x="6" y="9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6" y="108"/>
                    </a:lnTo>
                    <a:lnTo>
                      <a:pt x="12" y="112"/>
                    </a:lnTo>
                    <a:lnTo>
                      <a:pt x="12" y="112"/>
                    </a:lnTo>
                    <a:lnTo>
                      <a:pt x="18" y="114"/>
                    </a:lnTo>
                    <a:lnTo>
                      <a:pt x="26" y="118"/>
                    </a:lnTo>
                    <a:lnTo>
                      <a:pt x="34" y="116"/>
                    </a:lnTo>
                    <a:lnTo>
                      <a:pt x="46" y="112"/>
                    </a:lnTo>
                    <a:lnTo>
                      <a:pt x="46" y="112"/>
                    </a:lnTo>
                    <a:lnTo>
                      <a:pt x="48" y="110"/>
                    </a:lnTo>
                    <a:lnTo>
                      <a:pt x="48" y="110"/>
                    </a:lnTo>
                    <a:lnTo>
                      <a:pt x="50" y="112"/>
                    </a:lnTo>
                    <a:lnTo>
                      <a:pt x="50" y="112"/>
                    </a:lnTo>
                    <a:lnTo>
                      <a:pt x="52" y="116"/>
                    </a:lnTo>
                    <a:lnTo>
                      <a:pt x="58" y="122"/>
                    </a:lnTo>
                    <a:lnTo>
                      <a:pt x="68" y="126"/>
                    </a:lnTo>
                    <a:lnTo>
                      <a:pt x="74" y="128"/>
                    </a:lnTo>
                    <a:lnTo>
                      <a:pt x="80" y="128"/>
                    </a:lnTo>
                    <a:lnTo>
                      <a:pt x="80" y="128"/>
                    </a:lnTo>
                    <a:lnTo>
                      <a:pt x="86" y="126"/>
                    </a:lnTo>
                    <a:lnTo>
                      <a:pt x="92" y="122"/>
                    </a:lnTo>
                    <a:lnTo>
                      <a:pt x="100" y="116"/>
                    </a:lnTo>
                    <a:lnTo>
                      <a:pt x="104" y="108"/>
                    </a:lnTo>
                    <a:lnTo>
                      <a:pt x="106" y="100"/>
                    </a:lnTo>
                    <a:lnTo>
                      <a:pt x="106" y="100"/>
                    </a:lnTo>
                    <a:lnTo>
                      <a:pt x="108" y="96"/>
                    </a:lnTo>
                    <a:lnTo>
                      <a:pt x="108" y="96"/>
                    </a:lnTo>
                    <a:lnTo>
                      <a:pt x="108" y="96"/>
                    </a:lnTo>
                    <a:lnTo>
                      <a:pt x="108" y="96"/>
                    </a:lnTo>
                    <a:lnTo>
                      <a:pt x="108" y="106"/>
                    </a:lnTo>
                    <a:lnTo>
                      <a:pt x="108" y="106"/>
                    </a:lnTo>
                    <a:lnTo>
                      <a:pt x="110" y="114"/>
                    </a:lnTo>
                    <a:lnTo>
                      <a:pt x="114" y="122"/>
                    </a:lnTo>
                    <a:lnTo>
                      <a:pt x="116" y="128"/>
                    </a:lnTo>
                    <a:lnTo>
                      <a:pt x="122" y="130"/>
                    </a:lnTo>
                    <a:lnTo>
                      <a:pt x="126" y="134"/>
                    </a:lnTo>
                    <a:lnTo>
                      <a:pt x="134" y="134"/>
                    </a:lnTo>
                    <a:lnTo>
                      <a:pt x="134" y="134"/>
                    </a:lnTo>
                    <a:lnTo>
                      <a:pt x="142" y="132"/>
                    </a:lnTo>
                    <a:lnTo>
                      <a:pt x="150" y="128"/>
                    </a:lnTo>
                    <a:lnTo>
                      <a:pt x="154" y="122"/>
                    </a:lnTo>
                    <a:lnTo>
                      <a:pt x="158" y="116"/>
                    </a:lnTo>
                    <a:lnTo>
                      <a:pt x="158" y="116"/>
                    </a:lnTo>
                    <a:lnTo>
                      <a:pt x="158" y="120"/>
                    </a:lnTo>
                    <a:lnTo>
                      <a:pt x="162" y="126"/>
                    </a:lnTo>
                    <a:lnTo>
                      <a:pt x="162" y="126"/>
                    </a:lnTo>
                    <a:lnTo>
                      <a:pt x="168" y="130"/>
                    </a:lnTo>
                    <a:lnTo>
                      <a:pt x="172" y="132"/>
                    </a:lnTo>
                    <a:lnTo>
                      <a:pt x="178" y="134"/>
                    </a:lnTo>
                    <a:lnTo>
                      <a:pt x="178" y="134"/>
                    </a:lnTo>
                    <a:lnTo>
                      <a:pt x="182" y="132"/>
                    </a:lnTo>
                    <a:lnTo>
                      <a:pt x="188" y="132"/>
                    </a:lnTo>
                    <a:lnTo>
                      <a:pt x="194" y="126"/>
                    </a:lnTo>
                    <a:lnTo>
                      <a:pt x="200" y="118"/>
                    </a:lnTo>
                    <a:lnTo>
                      <a:pt x="202" y="110"/>
                    </a:lnTo>
                    <a:lnTo>
                      <a:pt x="202" y="110"/>
                    </a:lnTo>
                    <a:lnTo>
                      <a:pt x="206" y="122"/>
                    </a:lnTo>
                    <a:lnTo>
                      <a:pt x="208" y="128"/>
                    </a:lnTo>
                    <a:lnTo>
                      <a:pt x="214" y="132"/>
                    </a:lnTo>
                    <a:lnTo>
                      <a:pt x="214" y="132"/>
                    </a:lnTo>
                    <a:lnTo>
                      <a:pt x="220" y="136"/>
                    </a:lnTo>
                    <a:lnTo>
                      <a:pt x="226" y="136"/>
                    </a:lnTo>
                    <a:lnTo>
                      <a:pt x="232" y="136"/>
                    </a:lnTo>
                    <a:lnTo>
                      <a:pt x="232" y="136"/>
                    </a:lnTo>
                    <a:lnTo>
                      <a:pt x="240" y="134"/>
                    </a:lnTo>
                    <a:lnTo>
                      <a:pt x="246" y="130"/>
                    </a:lnTo>
                    <a:lnTo>
                      <a:pt x="250" y="124"/>
                    </a:lnTo>
                    <a:lnTo>
                      <a:pt x="252" y="118"/>
                    </a:lnTo>
                    <a:lnTo>
                      <a:pt x="252" y="118"/>
                    </a:lnTo>
                    <a:lnTo>
                      <a:pt x="260" y="124"/>
                    </a:lnTo>
                    <a:lnTo>
                      <a:pt x="260" y="124"/>
                    </a:lnTo>
                    <a:lnTo>
                      <a:pt x="270" y="126"/>
                    </a:lnTo>
                    <a:lnTo>
                      <a:pt x="276" y="126"/>
                    </a:lnTo>
                    <a:lnTo>
                      <a:pt x="282" y="124"/>
                    </a:lnTo>
                    <a:lnTo>
                      <a:pt x="282" y="124"/>
                    </a:lnTo>
                    <a:lnTo>
                      <a:pt x="292" y="120"/>
                    </a:lnTo>
                    <a:lnTo>
                      <a:pt x="298" y="114"/>
                    </a:lnTo>
                    <a:lnTo>
                      <a:pt x="302" y="108"/>
                    </a:lnTo>
                    <a:lnTo>
                      <a:pt x="302" y="100"/>
                    </a:lnTo>
                    <a:lnTo>
                      <a:pt x="302" y="100"/>
                    </a:lnTo>
                    <a:lnTo>
                      <a:pt x="310" y="106"/>
                    </a:lnTo>
                    <a:lnTo>
                      <a:pt x="320" y="110"/>
                    </a:lnTo>
                    <a:lnTo>
                      <a:pt x="326" y="110"/>
                    </a:lnTo>
                    <a:lnTo>
                      <a:pt x="332" y="110"/>
                    </a:lnTo>
                    <a:lnTo>
                      <a:pt x="338" y="106"/>
                    </a:lnTo>
                    <a:lnTo>
                      <a:pt x="344" y="102"/>
                    </a:lnTo>
                    <a:lnTo>
                      <a:pt x="344" y="102"/>
                    </a:lnTo>
                    <a:lnTo>
                      <a:pt x="350" y="96"/>
                    </a:lnTo>
                    <a:lnTo>
                      <a:pt x="354" y="90"/>
                    </a:lnTo>
                    <a:lnTo>
                      <a:pt x="356" y="84"/>
                    </a:lnTo>
                    <a:lnTo>
                      <a:pt x="356" y="78"/>
                    </a:lnTo>
                    <a:lnTo>
                      <a:pt x="356" y="78"/>
                    </a:lnTo>
                    <a:lnTo>
                      <a:pt x="356" y="72"/>
                    </a:lnTo>
                    <a:lnTo>
                      <a:pt x="352" y="66"/>
                    </a:lnTo>
                    <a:lnTo>
                      <a:pt x="344" y="54"/>
                    </a:lnTo>
                    <a:lnTo>
                      <a:pt x="334" y="46"/>
                    </a:lnTo>
                    <a:lnTo>
                      <a:pt x="322" y="36"/>
                    </a:lnTo>
                    <a:lnTo>
                      <a:pt x="322" y="36"/>
                    </a:lnTo>
                    <a:close/>
                    <a:moveTo>
                      <a:pt x="182" y="80"/>
                    </a:moveTo>
                    <a:lnTo>
                      <a:pt x="182" y="80"/>
                    </a:lnTo>
                    <a:lnTo>
                      <a:pt x="178" y="74"/>
                    </a:lnTo>
                    <a:lnTo>
                      <a:pt x="170" y="68"/>
                    </a:lnTo>
                    <a:lnTo>
                      <a:pt x="170" y="68"/>
                    </a:lnTo>
                    <a:lnTo>
                      <a:pt x="164" y="66"/>
                    </a:lnTo>
                    <a:lnTo>
                      <a:pt x="158" y="64"/>
                    </a:lnTo>
                    <a:lnTo>
                      <a:pt x="154" y="64"/>
                    </a:lnTo>
                    <a:lnTo>
                      <a:pt x="150" y="66"/>
                    </a:lnTo>
                    <a:lnTo>
                      <a:pt x="150" y="66"/>
                    </a:lnTo>
                    <a:lnTo>
                      <a:pt x="142" y="72"/>
                    </a:lnTo>
                    <a:lnTo>
                      <a:pt x="138" y="78"/>
                    </a:lnTo>
                    <a:lnTo>
                      <a:pt x="136" y="86"/>
                    </a:lnTo>
                    <a:lnTo>
                      <a:pt x="134" y="94"/>
                    </a:lnTo>
                    <a:lnTo>
                      <a:pt x="134" y="94"/>
                    </a:lnTo>
                    <a:lnTo>
                      <a:pt x="134" y="96"/>
                    </a:lnTo>
                    <a:lnTo>
                      <a:pt x="134" y="96"/>
                    </a:lnTo>
                    <a:lnTo>
                      <a:pt x="132" y="88"/>
                    </a:lnTo>
                    <a:lnTo>
                      <a:pt x="128" y="80"/>
                    </a:lnTo>
                    <a:lnTo>
                      <a:pt x="122" y="74"/>
                    </a:lnTo>
                    <a:lnTo>
                      <a:pt x="112" y="70"/>
                    </a:lnTo>
                    <a:lnTo>
                      <a:pt x="112" y="70"/>
                    </a:lnTo>
                    <a:lnTo>
                      <a:pt x="102" y="70"/>
                    </a:lnTo>
                    <a:lnTo>
                      <a:pt x="94" y="72"/>
                    </a:lnTo>
                    <a:lnTo>
                      <a:pt x="80" y="78"/>
                    </a:lnTo>
                    <a:lnTo>
                      <a:pt x="70" y="86"/>
                    </a:lnTo>
                    <a:lnTo>
                      <a:pt x="66" y="88"/>
                    </a:lnTo>
                    <a:lnTo>
                      <a:pt x="64" y="88"/>
                    </a:lnTo>
                    <a:lnTo>
                      <a:pt x="64" y="88"/>
                    </a:lnTo>
                    <a:lnTo>
                      <a:pt x="66" y="82"/>
                    </a:lnTo>
                    <a:lnTo>
                      <a:pt x="66" y="82"/>
                    </a:lnTo>
                    <a:lnTo>
                      <a:pt x="68" y="74"/>
                    </a:lnTo>
                    <a:lnTo>
                      <a:pt x="72" y="68"/>
                    </a:lnTo>
                    <a:lnTo>
                      <a:pt x="72" y="68"/>
                    </a:lnTo>
                    <a:lnTo>
                      <a:pt x="76" y="64"/>
                    </a:lnTo>
                    <a:lnTo>
                      <a:pt x="80" y="64"/>
                    </a:lnTo>
                    <a:lnTo>
                      <a:pt x="86" y="66"/>
                    </a:lnTo>
                    <a:lnTo>
                      <a:pt x="86" y="66"/>
                    </a:lnTo>
                    <a:lnTo>
                      <a:pt x="96" y="68"/>
                    </a:lnTo>
                    <a:lnTo>
                      <a:pt x="100" y="68"/>
                    </a:lnTo>
                    <a:lnTo>
                      <a:pt x="106" y="66"/>
                    </a:lnTo>
                    <a:lnTo>
                      <a:pt x="106" y="66"/>
                    </a:lnTo>
                    <a:lnTo>
                      <a:pt x="112" y="62"/>
                    </a:lnTo>
                    <a:lnTo>
                      <a:pt x="114" y="58"/>
                    </a:lnTo>
                    <a:lnTo>
                      <a:pt x="118" y="48"/>
                    </a:lnTo>
                    <a:lnTo>
                      <a:pt x="118" y="48"/>
                    </a:lnTo>
                    <a:lnTo>
                      <a:pt x="122" y="40"/>
                    </a:lnTo>
                    <a:lnTo>
                      <a:pt x="122" y="40"/>
                    </a:lnTo>
                    <a:lnTo>
                      <a:pt x="122" y="42"/>
                    </a:lnTo>
                    <a:lnTo>
                      <a:pt x="122" y="42"/>
                    </a:lnTo>
                    <a:lnTo>
                      <a:pt x="124" y="50"/>
                    </a:lnTo>
                    <a:lnTo>
                      <a:pt x="128" y="58"/>
                    </a:lnTo>
                    <a:lnTo>
                      <a:pt x="132" y="62"/>
                    </a:lnTo>
                    <a:lnTo>
                      <a:pt x="138" y="64"/>
                    </a:lnTo>
                    <a:lnTo>
                      <a:pt x="144" y="66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62" y="60"/>
                    </a:lnTo>
                    <a:lnTo>
                      <a:pt x="168" y="54"/>
                    </a:lnTo>
                    <a:lnTo>
                      <a:pt x="172" y="46"/>
                    </a:lnTo>
                    <a:lnTo>
                      <a:pt x="176" y="38"/>
                    </a:lnTo>
                    <a:lnTo>
                      <a:pt x="176" y="38"/>
                    </a:lnTo>
                    <a:lnTo>
                      <a:pt x="178" y="32"/>
                    </a:lnTo>
                    <a:lnTo>
                      <a:pt x="180" y="28"/>
                    </a:lnTo>
                    <a:lnTo>
                      <a:pt x="180" y="28"/>
                    </a:lnTo>
                    <a:lnTo>
                      <a:pt x="182" y="36"/>
                    </a:lnTo>
                    <a:lnTo>
                      <a:pt x="182" y="36"/>
                    </a:lnTo>
                    <a:lnTo>
                      <a:pt x="186" y="48"/>
                    </a:lnTo>
                    <a:lnTo>
                      <a:pt x="190" y="54"/>
                    </a:lnTo>
                    <a:lnTo>
                      <a:pt x="194" y="58"/>
                    </a:lnTo>
                    <a:lnTo>
                      <a:pt x="194" y="58"/>
                    </a:lnTo>
                    <a:lnTo>
                      <a:pt x="196" y="60"/>
                    </a:lnTo>
                    <a:lnTo>
                      <a:pt x="196" y="60"/>
                    </a:lnTo>
                    <a:lnTo>
                      <a:pt x="192" y="64"/>
                    </a:lnTo>
                    <a:lnTo>
                      <a:pt x="186" y="68"/>
                    </a:lnTo>
                    <a:lnTo>
                      <a:pt x="182" y="80"/>
                    </a:lnTo>
                    <a:lnTo>
                      <a:pt x="182" y="80"/>
                    </a:lnTo>
                    <a:close/>
                    <a:moveTo>
                      <a:pt x="232" y="58"/>
                    </a:moveTo>
                    <a:lnTo>
                      <a:pt x="232" y="58"/>
                    </a:lnTo>
                    <a:lnTo>
                      <a:pt x="228" y="66"/>
                    </a:lnTo>
                    <a:lnTo>
                      <a:pt x="226" y="74"/>
                    </a:lnTo>
                    <a:lnTo>
                      <a:pt x="226" y="74"/>
                    </a:lnTo>
                    <a:lnTo>
                      <a:pt x="228" y="90"/>
                    </a:lnTo>
                    <a:lnTo>
                      <a:pt x="228" y="90"/>
                    </a:lnTo>
                    <a:lnTo>
                      <a:pt x="228" y="104"/>
                    </a:lnTo>
                    <a:lnTo>
                      <a:pt x="228" y="104"/>
                    </a:lnTo>
                    <a:lnTo>
                      <a:pt x="228" y="104"/>
                    </a:lnTo>
                    <a:lnTo>
                      <a:pt x="228" y="104"/>
                    </a:lnTo>
                    <a:lnTo>
                      <a:pt x="228" y="96"/>
                    </a:lnTo>
                    <a:lnTo>
                      <a:pt x="228" y="96"/>
                    </a:lnTo>
                    <a:lnTo>
                      <a:pt x="226" y="86"/>
                    </a:lnTo>
                    <a:lnTo>
                      <a:pt x="224" y="76"/>
                    </a:lnTo>
                    <a:lnTo>
                      <a:pt x="220" y="68"/>
                    </a:lnTo>
                    <a:lnTo>
                      <a:pt x="216" y="64"/>
                    </a:lnTo>
                    <a:lnTo>
                      <a:pt x="212" y="62"/>
                    </a:lnTo>
                    <a:lnTo>
                      <a:pt x="212" y="62"/>
                    </a:lnTo>
                    <a:lnTo>
                      <a:pt x="218" y="56"/>
                    </a:lnTo>
                    <a:lnTo>
                      <a:pt x="222" y="50"/>
                    </a:lnTo>
                    <a:lnTo>
                      <a:pt x="222" y="50"/>
                    </a:lnTo>
                    <a:lnTo>
                      <a:pt x="228" y="44"/>
                    </a:lnTo>
                    <a:lnTo>
                      <a:pt x="232" y="40"/>
                    </a:lnTo>
                    <a:lnTo>
                      <a:pt x="232" y="40"/>
                    </a:lnTo>
                    <a:lnTo>
                      <a:pt x="234" y="46"/>
                    </a:lnTo>
                    <a:lnTo>
                      <a:pt x="238" y="54"/>
                    </a:lnTo>
                    <a:lnTo>
                      <a:pt x="238" y="54"/>
                    </a:lnTo>
                    <a:lnTo>
                      <a:pt x="232" y="58"/>
                    </a:lnTo>
                    <a:lnTo>
                      <a:pt x="232" y="58"/>
                    </a:lnTo>
                    <a:close/>
                    <a:moveTo>
                      <a:pt x="328" y="82"/>
                    </a:moveTo>
                    <a:lnTo>
                      <a:pt x="328" y="82"/>
                    </a:lnTo>
                    <a:lnTo>
                      <a:pt x="324" y="84"/>
                    </a:lnTo>
                    <a:lnTo>
                      <a:pt x="324" y="84"/>
                    </a:lnTo>
                    <a:lnTo>
                      <a:pt x="318" y="78"/>
                    </a:lnTo>
                    <a:lnTo>
                      <a:pt x="318" y="78"/>
                    </a:lnTo>
                    <a:lnTo>
                      <a:pt x="312" y="72"/>
                    </a:lnTo>
                    <a:lnTo>
                      <a:pt x="306" y="68"/>
                    </a:lnTo>
                    <a:lnTo>
                      <a:pt x="298" y="66"/>
                    </a:lnTo>
                    <a:lnTo>
                      <a:pt x="288" y="66"/>
                    </a:lnTo>
                    <a:lnTo>
                      <a:pt x="288" y="66"/>
                    </a:lnTo>
                    <a:lnTo>
                      <a:pt x="280" y="70"/>
                    </a:lnTo>
                    <a:lnTo>
                      <a:pt x="276" y="76"/>
                    </a:lnTo>
                    <a:lnTo>
                      <a:pt x="276" y="76"/>
                    </a:lnTo>
                    <a:lnTo>
                      <a:pt x="274" y="80"/>
                    </a:lnTo>
                    <a:lnTo>
                      <a:pt x="274" y="84"/>
                    </a:lnTo>
                    <a:lnTo>
                      <a:pt x="274" y="84"/>
                    </a:lnTo>
                    <a:lnTo>
                      <a:pt x="276" y="94"/>
                    </a:lnTo>
                    <a:lnTo>
                      <a:pt x="276" y="94"/>
                    </a:lnTo>
                    <a:lnTo>
                      <a:pt x="276" y="98"/>
                    </a:lnTo>
                    <a:lnTo>
                      <a:pt x="276" y="98"/>
                    </a:lnTo>
                    <a:lnTo>
                      <a:pt x="272" y="92"/>
                    </a:lnTo>
                    <a:lnTo>
                      <a:pt x="268" y="86"/>
                    </a:lnTo>
                    <a:lnTo>
                      <a:pt x="268" y="86"/>
                    </a:lnTo>
                    <a:lnTo>
                      <a:pt x="266" y="74"/>
                    </a:lnTo>
                    <a:lnTo>
                      <a:pt x="262" y="64"/>
                    </a:lnTo>
                    <a:lnTo>
                      <a:pt x="262" y="64"/>
                    </a:lnTo>
                    <a:lnTo>
                      <a:pt x="268" y="62"/>
                    </a:lnTo>
                    <a:lnTo>
                      <a:pt x="274" y="60"/>
                    </a:lnTo>
                    <a:lnTo>
                      <a:pt x="284" y="54"/>
                    </a:lnTo>
                    <a:lnTo>
                      <a:pt x="284" y="54"/>
                    </a:lnTo>
                    <a:lnTo>
                      <a:pt x="286" y="58"/>
                    </a:lnTo>
                    <a:lnTo>
                      <a:pt x="294" y="60"/>
                    </a:lnTo>
                    <a:lnTo>
                      <a:pt x="308" y="68"/>
                    </a:lnTo>
                    <a:lnTo>
                      <a:pt x="322" y="74"/>
                    </a:lnTo>
                    <a:lnTo>
                      <a:pt x="328" y="76"/>
                    </a:lnTo>
                    <a:lnTo>
                      <a:pt x="330" y="80"/>
                    </a:lnTo>
                    <a:lnTo>
                      <a:pt x="330" y="80"/>
                    </a:lnTo>
                    <a:lnTo>
                      <a:pt x="328" y="82"/>
                    </a:lnTo>
                    <a:lnTo>
                      <a:pt x="328" y="82"/>
                    </a:lnTo>
                    <a:close/>
                  </a:path>
                </a:pathLst>
              </a:custGeom>
              <a:solidFill>
                <a:srgbClr val="DCBE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74" name="Freeform 94"/>
              <p:cNvSpPr>
                <a:spLocks noEditPoints="1"/>
              </p:cNvSpPr>
              <p:nvPr/>
            </p:nvSpPr>
            <p:spPr bwMode="auto">
              <a:xfrm>
                <a:off x="4186" y="2594"/>
                <a:ext cx="502" cy="192"/>
              </a:xfrm>
              <a:custGeom>
                <a:avLst/>
                <a:gdLst/>
                <a:ahLst/>
                <a:cxnLst>
                  <a:cxn ang="0">
                    <a:pos x="494" y="74"/>
                  </a:cxn>
                  <a:cxn ang="0">
                    <a:pos x="438" y="44"/>
                  </a:cxn>
                  <a:cxn ang="0">
                    <a:pos x="430" y="20"/>
                  </a:cxn>
                  <a:cxn ang="0">
                    <a:pos x="384" y="32"/>
                  </a:cxn>
                  <a:cxn ang="0">
                    <a:pos x="376" y="10"/>
                  </a:cxn>
                  <a:cxn ang="0">
                    <a:pos x="324" y="22"/>
                  </a:cxn>
                  <a:cxn ang="0">
                    <a:pos x="316" y="74"/>
                  </a:cxn>
                  <a:cxn ang="0">
                    <a:pos x="298" y="14"/>
                  </a:cxn>
                  <a:cxn ang="0">
                    <a:pos x="262" y="24"/>
                  </a:cxn>
                  <a:cxn ang="0">
                    <a:pos x="242" y="4"/>
                  </a:cxn>
                  <a:cxn ang="0">
                    <a:pos x="210" y="32"/>
                  </a:cxn>
                  <a:cxn ang="0">
                    <a:pos x="188" y="8"/>
                  </a:cxn>
                  <a:cxn ang="0">
                    <a:pos x="162" y="24"/>
                  </a:cxn>
                  <a:cxn ang="0">
                    <a:pos x="110" y="30"/>
                  </a:cxn>
                  <a:cxn ang="0">
                    <a:pos x="72" y="26"/>
                  </a:cxn>
                  <a:cxn ang="0">
                    <a:pos x="20" y="50"/>
                  </a:cxn>
                  <a:cxn ang="0">
                    <a:pos x="28" y="72"/>
                  </a:cxn>
                  <a:cxn ang="0">
                    <a:pos x="70" y="116"/>
                  </a:cxn>
                  <a:cxn ang="0">
                    <a:pos x="116" y="148"/>
                  </a:cxn>
                  <a:cxn ang="0">
                    <a:pos x="160" y="126"/>
                  </a:cxn>
                  <a:cxn ang="0">
                    <a:pos x="196" y="148"/>
                  </a:cxn>
                  <a:cxn ang="0">
                    <a:pos x="236" y="156"/>
                  </a:cxn>
                  <a:cxn ang="0">
                    <a:pos x="282" y="128"/>
                  </a:cxn>
                  <a:cxn ang="0">
                    <a:pos x="288" y="174"/>
                  </a:cxn>
                  <a:cxn ang="0">
                    <a:pos x="336" y="160"/>
                  </a:cxn>
                  <a:cxn ang="0">
                    <a:pos x="380" y="128"/>
                  </a:cxn>
                  <a:cxn ang="0">
                    <a:pos x="384" y="162"/>
                  </a:cxn>
                  <a:cxn ang="0">
                    <a:pos x="424" y="188"/>
                  </a:cxn>
                  <a:cxn ang="0">
                    <a:pos x="440" y="146"/>
                  </a:cxn>
                  <a:cxn ang="0">
                    <a:pos x="466" y="176"/>
                  </a:cxn>
                  <a:cxn ang="0">
                    <a:pos x="502" y="122"/>
                  </a:cxn>
                  <a:cxn ang="0">
                    <a:pos x="78" y="90"/>
                  </a:cxn>
                  <a:cxn ang="0">
                    <a:pos x="66" y="58"/>
                  </a:cxn>
                  <a:cxn ang="0">
                    <a:pos x="94" y="80"/>
                  </a:cxn>
                  <a:cxn ang="0">
                    <a:pos x="138" y="108"/>
                  </a:cxn>
                  <a:cxn ang="0">
                    <a:pos x="112" y="90"/>
                  </a:cxn>
                  <a:cxn ang="0">
                    <a:pos x="126" y="56"/>
                  </a:cxn>
                  <a:cxn ang="0">
                    <a:pos x="136" y="70"/>
                  </a:cxn>
                  <a:cxn ang="0">
                    <a:pos x="234" y="82"/>
                  </a:cxn>
                  <a:cxn ang="0">
                    <a:pos x="192" y="122"/>
                  </a:cxn>
                  <a:cxn ang="0">
                    <a:pos x="168" y="82"/>
                  </a:cxn>
                  <a:cxn ang="0">
                    <a:pos x="202" y="86"/>
                  </a:cxn>
                  <a:cxn ang="0">
                    <a:pos x="234" y="82"/>
                  </a:cxn>
                  <a:cxn ang="0">
                    <a:pos x="250" y="96"/>
                  </a:cxn>
                  <a:cxn ang="0">
                    <a:pos x="278" y="64"/>
                  </a:cxn>
                  <a:cxn ang="0">
                    <a:pos x="256" y="124"/>
                  </a:cxn>
                  <a:cxn ang="0">
                    <a:pos x="352" y="50"/>
                  </a:cxn>
                  <a:cxn ang="0">
                    <a:pos x="310" y="150"/>
                  </a:cxn>
                  <a:cxn ang="0">
                    <a:pos x="310" y="124"/>
                  </a:cxn>
                  <a:cxn ang="0">
                    <a:pos x="314" y="118"/>
                  </a:cxn>
                  <a:cxn ang="0">
                    <a:pos x="344" y="102"/>
                  </a:cxn>
                  <a:cxn ang="0">
                    <a:pos x="352" y="80"/>
                  </a:cxn>
                  <a:cxn ang="0">
                    <a:pos x="388" y="92"/>
                  </a:cxn>
                  <a:cxn ang="0">
                    <a:pos x="388" y="92"/>
                  </a:cxn>
                  <a:cxn ang="0">
                    <a:pos x="434" y="114"/>
                  </a:cxn>
                  <a:cxn ang="0">
                    <a:pos x="414" y="160"/>
                  </a:cxn>
                  <a:cxn ang="0">
                    <a:pos x="412" y="122"/>
                  </a:cxn>
                  <a:cxn ang="0">
                    <a:pos x="450" y="82"/>
                  </a:cxn>
                  <a:cxn ang="0">
                    <a:pos x="466" y="74"/>
                  </a:cxn>
                </a:cxnLst>
                <a:rect l="0" t="0" r="r" b="b"/>
                <a:pathLst>
                  <a:path w="502" h="192">
                    <a:moveTo>
                      <a:pt x="458" y="38"/>
                    </a:moveTo>
                    <a:lnTo>
                      <a:pt x="458" y="38"/>
                    </a:lnTo>
                    <a:lnTo>
                      <a:pt x="458" y="38"/>
                    </a:lnTo>
                    <a:lnTo>
                      <a:pt x="458" y="38"/>
                    </a:lnTo>
                    <a:lnTo>
                      <a:pt x="458" y="38"/>
                    </a:lnTo>
                    <a:lnTo>
                      <a:pt x="458" y="38"/>
                    </a:lnTo>
                    <a:lnTo>
                      <a:pt x="458" y="38"/>
                    </a:lnTo>
                    <a:lnTo>
                      <a:pt x="458" y="38"/>
                    </a:lnTo>
                    <a:close/>
                    <a:moveTo>
                      <a:pt x="494" y="74"/>
                    </a:moveTo>
                    <a:lnTo>
                      <a:pt x="494" y="74"/>
                    </a:lnTo>
                    <a:lnTo>
                      <a:pt x="490" y="64"/>
                    </a:lnTo>
                    <a:lnTo>
                      <a:pt x="486" y="56"/>
                    </a:lnTo>
                    <a:lnTo>
                      <a:pt x="482" y="50"/>
                    </a:lnTo>
                    <a:lnTo>
                      <a:pt x="476" y="46"/>
                    </a:lnTo>
                    <a:lnTo>
                      <a:pt x="466" y="40"/>
                    </a:lnTo>
                    <a:lnTo>
                      <a:pt x="458" y="38"/>
                    </a:lnTo>
                    <a:lnTo>
                      <a:pt x="458" y="38"/>
                    </a:lnTo>
                    <a:lnTo>
                      <a:pt x="450" y="38"/>
                    </a:lnTo>
                    <a:lnTo>
                      <a:pt x="444" y="40"/>
                    </a:lnTo>
                    <a:lnTo>
                      <a:pt x="438" y="44"/>
                    </a:lnTo>
                    <a:lnTo>
                      <a:pt x="434" y="48"/>
                    </a:lnTo>
                    <a:lnTo>
                      <a:pt x="428" y="60"/>
                    </a:lnTo>
                    <a:lnTo>
                      <a:pt x="424" y="72"/>
                    </a:lnTo>
                    <a:lnTo>
                      <a:pt x="424" y="72"/>
                    </a:lnTo>
                    <a:lnTo>
                      <a:pt x="426" y="58"/>
                    </a:lnTo>
                    <a:lnTo>
                      <a:pt x="426" y="58"/>
                    </a:lnTo>
                    <a:lnTo>
                      <a:pt x="430" y="42"/>
                    </a:lnTo>
                    <a:lnTo>
                      <a:pt x="430" y="30"/>
                    </a:lnTo>
                    <a:lnTo>
                      <a:pt x="430" y="30"/>
                    </a:lnTo>
                    <a:lnTo>
                      <a:pt x="430" y="20"/>
                    </a:lnTo>
                    <a:lnTo>
                      <a:pt x="426" y="12"/>
                    </a:lnTo>
                    <a:lnTo>
                      <a:pt x="426" y="12"/>
                    </a:lnTo>
                    <a:lnTo>
                      <a:pt x="418" y="8"/>
                    </a:lnTo>
                    <a:lnTo>
                      <a:pt x="410" y="6"/>
                    </a:lnTo>
                    <a:lnTo>
                      <a:pt x="410" y="6"/>
                    </a:lnTo>
                    <a:lnTo>
                      <a:pt x="404" y="8"/>
                    </a:lnTo>
                    <a:lnTo>
                      <a:pt x="398" y="10"/>
                    </a:lnTo>
                    <a:lnTo>
                      <a:pt x="394" y="14"/>
                    </a:lnTo>
                    <a:lnTo>
                      <a:pt x="390" y="20"/>
                    </a:lnTo>
                    <a:lnTo>
                      <a:pt x="384" y="32"/>
                    </a:lnTo>
                    <a:lnTo>
                      <a:pt x="380" y="46"/>
                    </a:lnTo>
                    <a:lnTo>
                      <a:pt x="380" y="46"/>
                    </a:lnTo>
                    <a:lnTo>
                      <a:pt x="378" y="54"/>
                    </a:lnTo>
                    <a:lnTo>
                      <a:pt x="378" y="54"/>
                    </a:lnTo>
                    <a:lnTo>
                      <a:pt x="378" y="50"/>
                    </a:lnTo>
                    <a:lnTo>
                      <a:pt x="378" y="50"/>
                    </a:lnTo>
                    <a:lnTo>
                      <a:pt x="382" y="28"/>
                    </a:lnTo>
                    <a:lnTo>
                      <a:pt x="382" y="28"/>
                    </a:lnTo>
                    <a:lnTo>
                      <a:pt x="380" y="16"/>
                    </a:lnTo>
                    <a:lnTo>
                      <a:pt x="376" y="10"/>
                    </a:lnTo>
                    <a:lnTo>
                      <a:pt x="372" y="6"/>
                    </a:lnTo>
                    <a:lnTo>
                      <a:pt x="372" y="6"/>
                    </a:lnTo>
                    <a:lnTo>
                      <a:pt x="366" y="2"/>
                    </a:lnTo>
                    <a:lnTo>
                      <a:pt x="360" y="0"/>
                    </a:lnTo>
                    <a:lnTo>
                      <a:pt x="352" y="2"/>
                    </a:lnTo>
                    <a:lnTo>
                      <a:pt x="344" y="4"/>
                    </a:lnTo>
                    <a:lnTo>
                      <a:pt x="344" y="4"/>
                    </a:lnTo>
                    <a:lnTo>
                      <a:pt x="334" y="10"/>
                    </a:lnTo>
                    <a:lnTo>
                      <a:pt x="328" y="14"/>
                    </a:lnTo>
                    <a:lnTo>
                      <a:pt x="324" y="22"/>
                    </a:lnTo>
                    <a:lnTo>
                      <a:pt x="322" y="28"/>
                    </a:lnTo>
                    <a:lnTo>
                      <a:pt x="322" y="42"/>
                    </a:lnTo>
                    <a:lnTo>
                      <a:pt x="324" y="56"/>
                    </a:lnTo>
                    <a:lnTo>
                      <a:pt x="324" y="56"/>
                    </a:lnTo>
                    <a:lnTo>
                      <a:pt x="326" y="64"/>
                    </a:lnTo>
                    <a:lnTo>
                      <a:pt x="326" y="72"/>
                    </a:lnTo>
                    <a:lnTo>
                      <a:pt x="326" y="72"/>
                    </a:lnTo>
                    <a:lnTo>
                      <a:pt x="324" y="72"/>
                    </a:lnTo>
                    <a:lnTo>
                      <a:pt x="316" y="74"/>
                    </a:lnTo>
                    <a:lnTo>
                      <a:pt x="316" y="74"/>
                    </a:lnTo>
                    <a:lnTo>
                      <a:pt x="312" y="74"/>
                    </a:lnTo>
                    <a:lnTo>
                      <a:pt x="308" y="74"/>
                    </a:lnTo>
                    <a:lnTo>
                      <a:pt x="308" y="74"/>
                    </a:lnTo>
                    <a:lnTo>
                      <a:pt x="306" y="68"/>
                    </a:lnTo>
                    <a:lnTo>
                      <a:pt x="306" y="62"/>
                    </a:lnTo>
                    <a:lnTo>
                      <a:pt x="306" y="46"/>
                    </a:lnTo>
                    <a:lnTo>
                      <a:pt x="306" y="46"/>
                    </a:lnTo>
                    <a:lnTo>
                      <a:pt x="306" y="28"/>
                    </a:lnTo>
                    <a:lnTo>
                      <a:pt x="304" y="20"/>
                    </a:lnTo>
                    <a:lnTo>
                      <a:pt x="298" y="14"/>
                    </a:lnTo>
                    <a:lnTo>
                      <a:pt x="298" y="14"/>
                    </a:lnTo>
                    <a:lnTo>
                      <a:pt x="294" y="10"/>
                    </a:lnTo>
                    <a:lnTo>
                      <a:pt x="290" y="8"/>
                    </a:lnTo>
                    <a:lnTo>
                      <a:pt x="290" y="8"/>
                    </a:lnTo>
                    <a:lnTo>
                      <a:pt x="286" y="10"/>
                    </a:lnTo>
                    <a:lnTo>
                      <a:pt x="286" y="10"/>
                    </a:lnTo>
                    <a:lnTo>
                      <a:pt x="276" y="10"/>
                    </a:lnTo>
                    <a:lnTo>
                      <a:pt x="276" y="10"/>
                    </a:lnTo>
                    <a:lnTo>
                      <a:pt x="268" y="16"/>
                    </a:lnTo>
                    <a:lnTo>
                      <a:pt x="262" y="24"/>
                    </a:lnTo>
                    <a:lnTo>
                      <a:pt x="258" y="34"/>
                    </a:lnTo>
                    <a:lnTo>
                      <a:pt x="256" y="44"/>
                    </a:lnTo>
                    <a:lnTo>
                      <a:pt x="256" y="44"/>
                    </a:lnTo>
                    <a:lnTo>
                      <a:pt x="256" y="42"/>
                    </a:lnTo>
                    <a:lnTo>
                      <a:pt x="256" y="42"/>
                    </a:lnTo>
                    <a:lnTo>
                      <a:pt x="254" y="22"/>
                    </a:lnTo>
                    <a:lnTo>
                      <a:pt x="252" y="14"/>
                    </a:lnTo>
                    <a:lnTo>
                      <a:pt x="246" y="8"/>
                    </a:lnTo>
                    <a:lnTo>
                      <a:pt x="246" y="8"/>
                    </a:lnTo>
                    <a:lnTo>
                      <a:pt x="242" y="4"/>
                    </a:lnTo>
                    <a:lnTo>
                      <a:pt x="242" y="4"/>
                    </a:lnTo>
                    <a:lnTo>
                      <a:pt x="238" y="6"/>
                    </a:lnTo>
                    <a:lnTo>
                      <a:pt x="232" y="8"/>
                    </a:lnTo>
                    <a:lnTo>
                      <a:pt x="232" y="8"/>
                    </a:lnTo>
                    <a:lnTo>
                      <a:pt x="226" y="6"/>
                    </a:lnTo>
                    <a:lnTo>
                      <a:pt x="226" y="6"/>
                    </a:lnTo>
                    <a:lnTo>
                      <a:pt x="220" y="12"/>
                    </a:lnTo>
                    <a:lnTo>
                      <a:pt x="216" y="18"/>
                    </a:lnTo>
                    <a:lnTo>
                      <a:pt x="210" y="32"/>
                    </a:lnTo>
                    <a:lnTo>
                      <a:pt x="210" y="32"/>
                    </a:lnTo>
                    <a:lnTo>
                      <a:pt x="210" y="30"/>
                    </a:lnTo>
                    <a:lnTo>
                      <a:pt x="210" y="30"/>
                    </a:lnTo>
                    <a:lnTo>
                      <a:pt x="210" y="16"/>
                    </a:lnTo>
                    <a:lnTo>
                      <a:pt x="206" y="10"/>
                    </a:lnTo>
                    <a:lnTo>
                      <a:pt x="202" y="6"/>
                    </a:lnTo>
                    <a:lnTo>
                      <a:pt x="202" y="6"/>
                    </a:lnTo>
                    <a:lnTo>
                      <a:pt x="200" y="4"/>
                    </a:lnTo>
                    <a:lnTo>
                      <a:pt x="200" y="4"/>
                    </a:lnTo>
                    <a:lnTo>
                      <a:pt x="196" y="6"/>
                    </a:lnTo>
                    <a:lnTo>
                      <a:pt x="188" y="8"/>
                    </a:lnTo>
                    <a:lnTo>
                      <a:pt x="188" y="8"/>
                    </a:lnTo>
                    <a:lnTo>
                      <a:pt x="178" y="6"/>
                    </a:lnTo>
                    <a:lnTo>
                      <a:pt x="178" y="6"/>
                    </a:lnTo>
                    <a:lnTo>
                      <a:pt x="172" y="12"/>
                    </a:lnTo>
                    <a:lnTo>
                      <a:pt x="168" y="20"/>
                    </a:lnTo>
                    <a:lnTo>
                      <a:pt x="164" y="36"/>
                    </a:lnTo>
                    <a:lnTo>
                      <a:pt x="164" y="36"/>
                    </a:lnTo>
                    <a:lnTo>
                      <a:pt x="164" y="34"/>
                    </a:lnTo>
                    <a:lnTo>
                      <a:pt x="164" y="34"/>
                    </a:lnTo>
                    <a:lnTo>
                      <a:pt x="162" y="2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52" y="10"/>
                    </a:lnTo>
                    <a:lnTo>
                      <a:pt x="144" y="8"/>
                    </a:lnTo>
                    <a:lnTo>
                      <a:pt x="144" y="8"/>
                    </a:lnTo>
                    <a:lnTo>
                      <a:pt x="136" y="8"/>
                    </a:lnTo>
                    <a:lnTo>
                      <a:pt x="130" y="10"/>
                    </a:lnTo>
                    <a:lnTo>
                      <a:pt x="124" y="14"/>
                    </a:lnTo>
                    <a:lnTo>
                      <a:pt x="118" y="18"/>
                    </a:lnTo>
                    <a:lnTo>
                      <a:pt x="110" y="30"/>
                    </a:lnTo>
                    <a:lnTo>
                      <a:pt x="102" y="42"/>
                    </a:lnTo>
                    <a:lnTo>
                      <a:pt x="102" y="42"/>
                    </a:lnTo>
                    <a:lnTo>
                      <a:pt x="102" y="42"/>
                    </a:lnTo>
                    <a:lnTo>
                      <a:pt x="102" y="42"/>
                    </a:lnTo>
                    <a:lnTo>
                      <a:pt x="100" y="36"/>
                    </a:lnTo>
                    <a:lnTo>
                      <a:pt x="94" y="30"/>
                    </a:lnTo>
                    <a:lnTo>
                      <a:pt x="90" y="26"/>
                    </a:lnTo>
                    <a:lnTo>
                      <a:pt x="82" y="26"/>
                    </a:lnTo>
                    <a:lnTo>
                      <a:pt x="82" y="26"/>
                    </a:lnTo>
                    <a:lnTo>
                      <a:pt x="72" y="26"/>
                    </a:lnTo>
                    <a:lnTo>
                      <a:pt x="62" y="30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32" y="42"/>
                    </a:lnTo>
                    <a:lnTo>
                      <a:pt x="28" y="42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0" y="50"/>
                    </a:lnTo>
                    <a:lnTo>
                      <a:pt x="14" y="60"/>
                    </a:lnTo>
                    <a:lnTo>
                      <a:pt x="6" y="7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8" y="76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28" y="72"/>
                    </a:lnTo>
                    <a:lnTo>
                      <a:pt x="32" y="72"/>
                    </a:lnTo>
                    <a:lnTo>
                      <a:pt x="36" y="74"/>
                    </a:lnTo>
                    <a:lnTo>
                      <a:pt x="42" y="80"/>
                    </a:lnTo>
                    <a:lnTo>
                      <a:pt x="46" y="90"/>
                    </a:lnTo>
                    <a:lnTo>
                      <a:pt x="46" y="90"/>
                    </a:lnTo>
                    <a:lnTo>
                      <a:pt x="50" y="98"/>
                    </a:lnTo>
                    <a:lnTo>
                      <a:pt x="54" y="104"/>
                    </a:lnTo>
                    <a:lnTo>
                      <a:pt x="60" y="112"/>
                    </a:lnTo>
                    <a:lnTo>
                      <a:pt x="70" y="116"/>
                    </a:lnTo>
                    <a:lnTo>
                      <a:pt x="70" y="116"/>
                    </a:lnTo>
                    <a:lnTo>
                      <a:pt x="78" y="118"/>
                    </a:lnTo>
                    <a:lnTo>
                      <a:pt x="86" y="116"/>
                    </a:lnTo>
                    <a:lnTo>
                      <a:pt x="92" y="114"/>
                    </a:lnTo>
                    <a:lnTo>
                      <a:pt x="96" y="110"/>
                    </a:lnTo>
                    <a:lnTo>
                      <a:pt x="96" y="110"/>
                    </a:lnTo>
                    <a:lnTo>
                      <a:pt x="100" y="122"/>
                    </a:lnTo>
                    <a:lnTo>
                      <a:pt x="100" y="122"/>
                    </a:lnTo>
                    <a:lnTo>
                      <a:pt x="106" y="138"/>
                    </a:lnTo>
                    <a:lnTo>
                      <a:pt x="110" y="144"/>
                    </a:lnTo>
                    <a:lnTo>
                      <a:pt x="116" y="148"/>
                    </a:lnTo>
                    <a:lnTo>
                      <a:pt x="116" y="148"/>
                    </a:lnTo>
                    <a:lnTo>
                      <a:pt x="124" y="150"/>
                    </a:lnTo>
                    <a:lnTo>
                      <a:pt x="132" y="148"/>
                    </a:lnTo>
                    <a:lnTo>
                      <a:pt x="140" y="146"/>
                    </a:lnTo>
                    <a:lnTo>
                      <a:pt x="146" y="142"/>
                    </a:lnTo>
                    <a:lnTo>
                      <a:pt x="146" y="142"/>
                    </a:lnTo>
                    <a:lnTo>
                      <a:pt x="154" y="136"/>
                    </a:lnTo>
                    <a:lnTo>
                      <a:pt x="160" y="126"/>
                    </a:lnTo>
                    <a:lnTo>
                      <a:pt x="160" y="126"/>
                    </a:lnTo>
                    <a:lnTo>
                      <a:pt x="160" y="126"/>
                    </a:lnTo>
                    <a:lnTo>
                      <a:pt x="162" y="126"/>
                    </a:lnTo>
                    <a:lnTo>
                      <a:pt x="164" y="128"/>
                    </a:lnTo>
                    <a:lnTo>
                      <a:pt x="164" y="128"/>
                    </a:lnTo>
                    <a:lnTo>
                      <a:pt x="168" y="138"/>
                    </a:lnTo>
                    <a:lnTo>
                      <a:pt x="170" y="142"/>
                    </a:lnTo>
                    <a:lnTo>
                      <a:pt x="176" y="146"/>
                    </a:lnTo>
                    <a:lnTo>
                      <a:pt x="176" y="146"/>
                    </a:lnTo>
                    <a:lnTo>
                      <a:pt x="184" y="150"/>
                    </a:lnTo>
                    <a:lnTo>
                      <a:pt x="188" y="150"/>
                    </a:lnTo>
                    <a:lnTo>
                      <a:pt x="196" y="148"/>
                    </a:lnTo>
                    <a:lnTo>
                      <a:pt x="196" y="148"/>
                    </a:lnTo>
                    <a:lnTo>
                      <a:pt x="206" y="144"/>
                    </a:lnTo>
                    <a:lnTo>
                      <a:pt x="214" y="136"/>
                    </a:lnTo>
                    <a:lnTo>
                      <a:pt x="220" y="128"/>
                    </a:lnTo>
                    <a:lnTo>
                      <a:pt x="226" y="118"/>
                    </a:lnTo>
                    <a:lnTo>
                      <a:pt x="226" y="118"/>
                    </a:lnTo>
                    <a:lnTo>
                      <a:pt x="226" y="130"/>
                    </a:lnTo>
                    <a:lnTo>
                      <a:pt x="228" y="144"/>
                    </a:lnTo>
                    <a:lnTo>
                      <a:pt x="232" y="150"/>
                    </a:lnTo>
                    <a:lnTo>
                      <a:pt x="236" y="156"/>
                    </a:lnTo>
                    <a:lnTo>
                      <a:pt x="242" y="160"/>
                    </a:lnTo>
                    <a:lnTo>
                      <a:pt x="250" y="162"/>
                    </a:lnTo>
                    <a:lnTo>
                      <a:pt x="250" y="162"/>
                    </a:lnTo>
                    <a:lnTo>
                      <a:pt x="256" y="164"/>
                    </a:lnTo>
                    <a:lnTo>
                      <a:pt x="262" y="162"/>
                    </a:lnTo>
                    <a:lnTo>
                      <a:pt x="268" y="160"/>
                    </a:lnTo>
                    <a:lnTo>
                      <a:pt x="268" y="160"/>
                    </a:lnTo>
                    <a:lnTo>
                      <a:pt x="274" y="154"/>
                    </a:lnTo>
                    <a:lnTo>
                      <a:pt x="278" y="146"/>
                    </a:lnTo>
                    <a:lnTo>
                      <a:pt x="282" y="128"/>
                    </a:lnTo>
                    <a:lnTo>
                      <a:pt x="282" y="128"/>
                    </a:lnTo>
                    <a:lnTo>
                      <a:pt x="284" y="124"/>
                    </a:lnTo>
                    <a:lnTo>
                      <a:pt x="284" y="124"/>
                    </a:lnTo>
                    <a:lnTo>
                      <a:pt x="282" y="138"/>
                    </a:lnTo>
                    <a:lnTo>
                      <a:pt x="282" y="138"/>
                    </a:lnTo>
                    <a:lnTo>
                      <a:pt x="282" y="152"/>
                    </a:lnTo>
                    <a:lnTo>
                      <a:pt x="282" y="152"/>
                    </a:lnTo>
                    <a:lnTo>
                      <a:pt x="282" y="164"/>
                    </a:lnTo>
                    <a:lnTo>
                      <a:pt x="284" y="170"/>
                    </a:lnTo>
                    <a:lnTo>
                      <a:pt x="288" y="174"/>
                    </a:lnTo>
                    <a:lnTo>
                      <a:pt x="288" y="174"/>
                    </a:lnTo>
                    <a:lnTo>
                      <a:pt x="294" y="178"/>
                    </a:lnTo>
                    <a:lnTo>
                      <a:pt x="300" y="180"/>
                    </a:lnTo>
                    <a:lnTo>
                      <a:pt x="306" y="180"/>
                    </a:lnTo>
                    <a:lnTo>
                      <a:pt x="306" y="180"/>
                    </a:lnTo>
                    <a:lnTo>
                      <a:pt x="316" y="180"/>
                    </a:lnTo>
                    <a:lnTo>
                      <a:pt x="322" y="178"/>
                    </a:lnTo>
                    <a:lnTo>
                      <a:pt x="328" y="174"/>
                    </a:lnTo>
                    <a:lnTo>
                      <a:pt x="332" y="170"/>
                    </a:lnTo>
                    <a:lnTo>
                      <a:pt x="336" y="160"/>
                    </a:lnTo>
                    <a:lnTo>
                      <a:pt x="336" y="150"/>
                    </a:lnTo>
                    <a:lnTo>
                      <a:pt x="336" y="150"/>
                    </a:lnTo>
                    <a:lnTo>
                      <a:pt x="338" y="136"/>
                    </a:lnTo>
                    <a:lnTo>
                      <a:pt x="338" y="136"/>
                    </a:lnTo>
                    <a:lnTo>
                      <a:pt x="346" y="140"/>
                    </a:lnTo>
                    <a:lnTo>
                      <a:pt x="354" y="140"/>
                    </a:lnTo>
                    <a:lnTo>
                      <a:pt x="354" y="140"/>
                    </a:lnTo>
                    <a:lnTo>
                      <a:pt x="366" y="140"/>
                    </a:lnTo>
                    <a:lnTo>
                      <a:pt x="374" y="134"/>
                    </a:lnTo>
                    <a:lnTo>
                      <a:pt x="380" y="128"/>
                    </a:lnTo>
                    <a:lnTo>
                      <a:pt x="384" y="122"/>
                    </a:lnTo>
                    <a:lnTo>
                      <a:pt x="384" y="122"/>
                    </a:lnTo>
                    <a:lnTo>
                      <a:pt x="384" y="122"/>
                    </a:lnTo>
                    <a:lnTo>
                      <a:pt x="384" y="122"/>
                    </a:lnTo>
                    <a:lnTo>
                      <a:pt x="386" y="128"/>
                    </a:lnTo>
                    <a:lnTo>
                      <a:pt x="386" y="128"/>
                    </a:lnTo>
                    <a:lnTo>
                      <a:pt x="384" y="144"/>
                    </a:lnTo>
                    <a:lnTo>
                      <a:pt x="384" y="144"/>
                    </a:lnTo>
                    <a:lnTo>
                      <a:pt x="384" y="162"/>
                    </a:lnTo>
                    <a:lnTo>
                      <a:pt x="384" y="162"/>
                    </a:lnTo>
                    <a:lnTo>
                      <a:pt x="384" y="176"/>
                    </a:lnTo>
                    <a:lnTo>
                      <a:pt x="388" y="182"/>
                    </a:lnTo>
                    <a:lnTo>
                      <a:pt x="392" y="188"/>
                    </a:lnTo>
                    <a:lnTo>
                      <a:pt x="392" y="188"/>
                    </a:lnTo>
                    <a:lnTo>
                      <a:pt x="396" y="190"/>
                    </a:lnTo>
                    <a:lnTo>
                      <a:pt x="400" y="192"/>
                    </a:lnTo>
                    <a:lnTo>
                      <a:pt x="408" y="192"/>
                    </a:lnTo>
                    <a:lnTo>
                      <a:pt x="416" y="192"/>
                    </a:lnTo>
                    <a:lnTo>
                      <a:pt x="416" y="192"/>
                    </a:lnTo>
                    <a:lnTo>
                      <a:pt x="424" y="188"/>
                    </a:lnTo>
                    <a:lnTo>
                      <a:pt x="430" y="186"/>
                    </a:lnTo>
                    <a:lnTo>
                      <a:pt x="434" y="182"/>
                    </a:lnTo>
                    <a:lnTo>
                      <a:pt x="436" y="176"/>
                    </a:lnTo>
                    <a:lnTo>
                      <a:pt x="440" y="166"/>
                    </a:lnTo>
                    <a:lnTo>
                      <a:pt x="440" y="158"/>
                    </a:lnTo>
                    <a:lnTo>
                      <a:pt x="440" y="158"/>
                    </a:lnTo>
                    <a:lnTo>
                      <a:pt x="440" y="152"/>
                    </a:lnTo>
                    <a:lnTo>
                      <a:pt x="440" y="152"/>
                    </a:lnTo>
                    <a:lnTo>
                      <a:pt x="440" y="146"/>
                    </a:lnTo>
                    <a:lnTo>
                      <a:pt x="440" y="146"/>
                    </a:lnTo>
                    <a:lnTo>
                      <a:pt x="442" y="140"/>
                    </a:lnTo>
                    <a:lnTo>
                      <a:pt x="444" y="138"/>
                    </a:lnTo>
                    <a:lnTo>
                      <a:pt x="444" y="138"/>
                    </a:lnTo>
                    <a:lnTo>
                      <a:pt x="448" y="150"/>
                    </a:lnTo>
                    <a:lnTo>
                      <a:pt x="448" y="150"/>
                    </a:lnTo>
                    <a:lnTo>
                      <a:pt x="450" y="158"/>
                    </a:lnTo>
                    <a:lnTo>
                      <a:pt x="454" y="166"/>
                    </a:lnTo>
                    <a:lnTo>
                      <a:pt x="460" y="172"/>
                    </a:lnTo>
                    <a:lnTo>
                      <a:pt x="466" y="176"/>
                    </a:lnTo>
                    <a:lnTo>
                      <a:pt x="466" y="176"/>
                    </a:lnTo>
                    <a:lnTo>
                      <a:pt x="470" y="176"/>
                    </a:lnTo>
                    <a:lnTo>
                      <a:pt x="476" y="176"/>
                    </a:lnTo>
                    <a:lnTo>
                      <a:pt x="482" y="174"/>
                    </a:lnTo>
                    <a:lnTo>
                      <a:pt x="488" y="170"/>
                    </a:lnTo>
                    <a:lnTo>
                      <a:pt x="488" y="170"/>
                    </a:lnTo>
                    <a:lnTo>
                      <a:pt x="494" y="162"/>
                    </a:lnTo>
                    <a:lnTo>
                      <a:pt x="498" y="152"/>
                    </a:lnTo>
                    <a:lnTo>
                      <a:pt x="500" y="138"/>
                    </a:lnTo>
                    <a:lnTo>
                      <a:pt x="502" y="122"/>
                    </a:lnTo>
                    <a:lnTo>
                      <a:pt x="502" y="122"/>
                    </a:lnTo>
                    <a:lnTo>
                      <a:pt x="500" y="96"/>
                    </a:lnTo>
                    <a:lnTo>
                      <a:pt x="494" y="74"/>
                    </a:lnTo>
                    <a:lnTo>
                      <a:pt x="494" y="74"/>
                    </a:lnTo>
                    <a:close/>
                    <a:moveTo>
                      <a:pt x="94" y="80"/>
                    </a:moveTo>
                    <a:lnTo>
                      <a:pt x="94" y="80"/>
                    </a:lnTo>
                    <a:lnTo>
                      <a:pt x="88" y="82"/>
                    </a:lnTo>
                    <a:lnTo>
                      <a:pt x="84" y="84"/>
                    </a:lnTo>
                    <a:lnTo>
                      <a:pt x="80" y="88"/>
                    </a:lnTo>
                    <a:lnTo>
                      <a:pt x="80" y="88"/>
                    </a:lnTo>
                    <a:lnTo>
                      <a:pt x="78" y="90"/>
                    </a:lnTo>
                    <a:lnTo>
                      <a:pt x="78" y="90"/>
                    </a:lnTo>
                    <a:lnTo>
                      <a:pt x="76" y="90"/>
                    </a:lnTo>
                    <a:lnTo>
                      <a:pt x="76" y="90"/>
                    </a:lnTo>
                    <a:lnTo>
                      <a:pt x="74" y="86"/>
                    </a:lnTo>
                    <a:lnTo>
                      <a:pt x="70" y="80"/>
                    </a:lnTo>
                    <a:lnTo>
                      <a:pt x="70" y="80"/>
                    </a:lnTo>
                    <a:lnTo>
                      <a:pt x="66" y="70"/>
                    </a:lnTo>
                    <a:lnTo>
                      <a:pt x="66" y="70"/>
                    </a:lnTo>
                    <a:lnTo>
                      <a:pt x="64" y="62"/>
                    </a:lnTo>
                    <a:lnTo>
                      <a:pt x="66" y="58"/>
                    </a:lnTo>
                    <a:lnTo>
                      <a:pt x="68" y="56"/>
                    </a:lnTo>
                    <a:lnTo>
                      <a:pt x="68" y="56"/>
                    </a:lnTo>
                    <a:lnTo>
                      <a:pt x="78" y="52"/>
                    </a:lnTo>
                    <a:lnTo>
                      <a:pt x="78" y="52"/>
                    </a:lnTo>
                    <a:lnTo>
                      <a:pt x="80" y="60"/>
                    </a:lnTo>
                    <a:lnTo>
                      <a:pt x="80" y="60"/>
                    </a:lnTo>
                    <a:lnTo>
                      <a:pt x="86" y="72"/>
                    </a:lnTo>
                    <a:lnTo>
                      <a:pt x="88" y="76"/>
                    </a:lnTo>
                    <a:lnTo>
                      <a:pt x="94" y="80"/>
                    </a:lnTo>
                    <a:lnTo>
                      <a:pt x="94" y="80"/>
                    </a:lnTo>
                    <a:lnTo>
                      <a:pt x="96" y="80"/>
                    </a:lnTo>
                    <a:lnTo>
                      <a:pt x="96" y="80"/>
                    </a:lnTo>
                    <a:lnTo>
                      <a:pt x="94" y="80"/>
                    </a:lnTo>
                    <a:lnTo>
                      <a:pt x="94" y="80"/>
                    </a:lnTo>
                    <a:close/>
                    <a:moveTo>
                      <a:pt x="152" y="84"/>
                    </a:moveTo>
                    <a:lnTo>
                      <a:pt x="152" y="84"/>
                    </a:lnTo>
                    <a:lnTo>
                      <a:pt x="146" y="90"/>
                    </a:lnTo>
                    <a:lnTo>
                      <a:pt x="142" y="96"/>
                    </a:lnTo>
                    <a:lnTo>
                      <a:pt x="138" y="108"/>
                    </a:lnTo>
                    <a:lnTo>
                      <a:pt x="138" y="108"/>
                    </a:lnTo>
                    <a:lnTo>
                      <a:pt x="136" y="114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30" y="120"/>
                    </a:lnTo>
                    <a:lnTo>
                      <a:pt x="128" y="120"/>
                    </a:lnTo>
                    <a:lnTo>
                      <a:pt x="126" y="116"/>
                    </a:lnTo>
                    <a:lnTo>
                      <a:pt x="126" y="116"/>
                    </a:lnTo>
                    <a:lnTo>
                      <a:pt x="122" y="102"/>
                    </a:lnTo>
                    <a:lnTo>
                      <a:pt x="118" y="96"/>
                    </a:lnTo>
                    <a:lnTo>
                      <a:pt x="112" y="90"/>
                    </a:lnTo>
                    <a:lnTo>
                      <a:pt x="112" y="90"/>
                    </a:lnTo>
                    <a:lnTo>
                      <a:pt x="106" y="84"/>
                    </a:lnTo>
                    <a:lnTo>
                      <a:pt x="98" y="80"/>
                    </a:lnTo>
                    <a:lnTo>
                      <a:pt x="98" y="80"/>
                    </a:lnTo>
                    <a:lnTo>
                      <a:pt x="104" y="8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118" y="68"/>
                    </a:lnTo>
                    <a:lnTo>
                      <a:pt x="126" y="56"/>
                    </a:lnTo>
                    <a:lnTo>
                      <a:pt x="126" y="56"/>
                    </a:lnTo>
                    <a:lnTo>
                      <a:pt x="128" y="50"/>
                    </a:lnTo>
                    <a:lnTo>
                      <a:pt x="128" y="50"/>
                    </a:lnTo>
                    <a:lnTo>
                      <a:pt x="130" y="48"/>
                    </a:lnTo>
                    <a:lnTo>
                      <a:pt x="132" y="48"/>
                    </a:lnTo>
                    <a:lnTo>
                      <a:pt x="134" y="50"/>
                    </a:lnTo>
                    <a:lnTo>
                      <a:pt x="136" y="52"/>
                    </a:lnTo>
                    <a:lnTo>
                      <a:pt x="136" y="52"/>
                    </a:lnTo>
                    <a:lnTo>
                      <a:pt x="134" y="58"/>
                    </a:lnTo>
                    <a:lnTo>
                      <a:pt x="134" y="58"/>
                    </a:lnTo>
                    <a:lnTo>
                      <a:pt x="136" y="70"/>
                    </a:lnTo>
                    <a:lnTo>
                      <a:pt x="138" y="74"/>
                    </a:lnTo>
                    <a:lnTo>
                      <a:pt x="142" y="78"/>
                    </a:lnTo>
                    <a:lnTo>
                      <a:pt x="142" y="78"/>
                    </a:lnTo>
                    <a:lnTo>
                      <a:pt x="146" y="82"/>
                    </a:lnTo>
                    <a:lnTo>
                      <a:pt x="152" y="84"/>
                    </a:lnTo>
                    <a:lnTo>
                      <a:pt x="152" y="84"/>
                    </a:lnTo>
                    <a:lnTo>
                      <a:pt x="152" y="84"/>
                    </a:lnTo>
                    <a:lnTo>
                      <a:pt x="152" y="84"/>
                    </a:lnTo>
                    <a:close/>
                    <a:moveTo>
                      <a:pt x="234" y="82"/>
                    </a:moveTo>
                    <a:lnTo>
                      <a:pt x="234" y="82"/>
                    </a:lnTo>
                    <a:lnTo>
                      <a:pt x="228" y="82"/>
                    </a:lnTo>
                    <a:lnTo>
                      <a:pt x="222" y="84"/>
                    </a:lnTo>
                    <a:lnTo>
                      <a:pt x="218" y="86"/>
                    </a:lnTo>
                    <a:lnTo>
                      <a:pt x="214" y="88"/>
                    </a:lnTo>
                    <a:lnTo>
                      <a:pt x="208" y="96"/>
                    </a:lnTo>
                    <a:lnTo>
                      <a:pt x="202" y="106"/>
                    </a:lnTo>
                    <a:lnTo>
                      <a:pt x="202" y="106"/>
                    </a:lnTo>
                    <a:lnTo>
                      <a:pt x="198" y="114"/>
                    </a:lnTo>
                    <a:lnTo>
                      <a:pt x="192" y="122"/>
                    </a:lnTo>
                    <a:lnTo>
                      <a:pt x="192" y="122"/>
                    </a:lnTo>
                    <a:lnTo>
                      <a:pt x="190" y="118"/>
                    </a:lnTo>
                    <a:lnTo>
                      <a:pt x="190" y="118"/>
                    </a:lnTo>
                    <a:lnTo>
                      <a:pt x="190" y="108"/>
                    </a:lnTo>
                    <a:lnTo>
                      <a:pt x="186" y="98"/>
                    </a:lnTo>
                    <a:lnTo>
                      <a:pt x="184" y="92"/>
                    </a:lnTo>
                    <a:lnTo>
                      <a:pt x="180" y="88"/>
                    </a:lnTo>
                    <a:lnTo>
                      <a:pt x="176" y="86"/>
                    </a:lnTo>
                    <a:lnTo>
                      <a:pt x="170" y="82"/>
                    </a:lnTo>
                    <a:lnTo>
                      <a:pt x="170" y="82"/>
                    </a:lnTo>
                    <a:lnTo>
                      <a:pt x="168" y="82"/>
                    </a:lnTo>
                    <a:lnTo>
                      <a:pt x="168" y="82"/>
                    </a:lnTo>
                    <a:lnTo>
                      <a:pt x="174" y="80"/>
                    </a:lnTo>
                    <a:lnTo>
                      <a:pt x="178" y="76"/>
                    </a:lnTo>
                    <a:lnTo>
                      <a:pt x="184" y="64"/>
                    </a:lnTo>
                    <a:lnTo>
                      <a:pt x="184" y="64"/>
                    </a:lnTo>
                    <a:lnTo>
                      <a:pt x="186" y="72"/>
                    </a:lnTo>
                    <a:lnTo>
                      <a:pt x="190" y="78"/>
                    </a:lnTo>
                    <a:lnTo>
                      <a:pt x="194" y="84"/>
                    </a:lnTo>
                    <a:lnTo>
                      <a:pt x="202" y="86"/>
                    </a:lnTo>
                    <a:lnTo>
                      <a:pt x="202" y="86"/>
                    </a:lnTo>
                    <a:lnTo>
                      <a:pt x="208" y="86"/>
                    </a:lnTo>
                    <a:lnTo>
                      <a:pt x="214" y="86"/>
                    </a:lnTo>
                    <a:lnTo>
                      <a:pt x="220" y="80"/>
                    </a:lnTo>
                    <a:lnTo>
                      <a:pt x="226" y="72"/>
                    </a:lnTo>
                    <a:lnTo>
                      <a:pt x="230" y="62"/>
                    </a:lnTo>
                    <a:lnTo>
                      <a:pt x="230" y="62"/>
                    </a:lnTo>
                    <a:lnTo>
                      <a:pt x="234" y="74"/>
                    </a:lnTo>
                    <a:lnTo>
                      <a:pt x="238" y="84"/>
                    </a:lnTo>
                    <a:lnTo>
                      <a:pt x="238" y="84"/>
                    </a:lnTo>
                    <a:lnTo>
                      <a:pt x="234" y="82"/>
                    </a:lnTo>
                    <a:lnTo>
                      <a:pt x="234" y="82"/>
                    </a:lnTo>
                    <a:close/>
                    <a:moveTo>
                      <a:pt x="256" y="124"/>
                    </a:moveTo>
                    <a:lnTo>
                      <a:pt x="256" y="124"/>
                    </a:lnTo>
                    <a:lnTo>
                      <a:pt x="254" y="134"/>
                    </a:lnTo>
                    <a:lnTo>
                      <a:pt x="254" y="134"/>
                    </a:lnTo>
                    <a:lnTo>
                      <a:pt x="252" y="126"/>
                    </a:lnTo>
                    <a:lnTo>
                      <a:pt x="252" y="118"/>
                    </a:lnTo>
                    <a:lnTo>
                      <a:pt x="252" y="118"/>
                    </a:lnTo>
                    <a:lnTo>
                      <a:pt x="252" y="104"/>
                    </a:lnTo>
                    <a:lnTo>
                      <a:pt x="250" y="96"/>
                    </a:lnTo>
                    <a:lnTo>
                      <a:pt x="246" y="90"/>
                    </a:lnTo>
                    <a:lnTo>
                      <a:pt x="246" y="90"/>
                    </a:lnTo>
                    <a:lnTo>
                      <a:pt x="252" y="92"/>
                    </a:lnTo>
                    <a:lnTo>
                      <a:pt x="252" y="92"/>
                    </a:lnTo>
                    <a:lnTo>
                      <a:pt x="258" y="92"/>
                    </a:lnTo>
                    <a:lnTo>
                      <a:pt x="264" y="90"/>
                    </a:lnTo>
                    <a:lnTo>
                      <a:pt x="270" y="84"/>
                    </a:lnTo>
                    <a:lnTo>
                      <a:pt x="276" y="74"/>
                    </a:lnTo>
                    <a:lnTo>
                      <a:pt x="278" y="64"/>
                    </a:lnTo>
                    <a:lnTo>
                      <a:pt x="278" y="64"/>
                    </a:lnTo>
                    <a:lnTo>
                      <a:pt x="280" y="72"/>
                    </a:lnTo>
                    <a:lnTo>
                      <a:pt x="282" y="80"/>
                    </a:lnTo>
                    <a:lnTo>
                      <a:pt x="282" y="80"/>
                    </a:lnTo>
                    <a:lnTo>
                      <a:pt x="276" y="84"/>
                    </a:lnTo>
                    <a:lnTo>
                      <a:pt x="270" y="88"/>
                    </a:lnTo>
                    <a:lnTo>
                      <a:pt x="266" y="94"/>
                    </a:lnTo>
                    <a:lnTo>
                      <a:pt x="262" y="100"/>
                    </a:lnTo>
                    <a:lnTo>
                      <a:pt x="258" y="112"/>
                    </a:lnTo>
                    <a:lnTo>
                      <a:pt x="256" y="124"/>
                    </a:lnTo>
                    <a:lnTo>
                      <a:pt x="256" y="124"/>
                    </a:lnTo>
                    <a:close/>
                    <a:moveTo>
                      <a:pt x="354" y="30"/>
                    </a:moveTo>
                    <a:lnTo>
                      <a:pt x="354" y="30"/>
                    </a:lnTo>
                    <a:lnTo>
                      <a:pt x="354" y="28"/>
                    </a:lnTo>
                    <a:lnTo>
                      <a:pt x="354" y="28"/>
                    </a:lnTo>
                    <a:lnTo>
                      <a:pt x="352" y="46"/>
                    </a:lnTo>
                    <a:lnTo>
                      <a:pt x="352" y="46"/>
                    </a:lnTo>
                    <a:lnTo>
                      <a:pt x="352" y="52"/>
                    </a:lnTo>
                    <a:lnTo>
                      <a:pt x="352" y="52"/>
                    </a:lnTo>
                    <a:lnTo>
                      <a:pt x="352" y="50"/>
                    </a:lnTo>
                    <a:lnTo>
                      <a:pt x="352" y="50"/>
                    </a:lnTo>
                    <a:lnTo>
                      <a:pt x="348" y="36"/>
                    </a:lnTo>
                    <a:lnTo>
                      <a:pt x="348" y="36"/>
                    </a:lnTo>
                    <a:lnTo>
                      <a:pt x="350" y="32"/>
                    </a:lnTo>
                    <a:lnTo>
                      <a:pt x="354" y="30"/>
                    </a:lnTo>
                    <a:lnTo>
                      <a:pt x="354" y="30"/>
                    </a:lnTo>
                    <a:close/>
                    <a:moveTo>
                      <a:pt x="314" y="118"/>
                    </a:moveTo>
                    <a:lnTo>
                      <a:pt x="314" y="118"/>
                    </a:lnTo>
                    <a:lnTo>
                      <a:pt x="310" y="136"/>
                    </a:lnTo>
                    <a:lnTo>
                      <a:pt x="310" y="150"/>
                    </a:lnTo>
                    <a:lnTo>
                      <a:pt x="310" y="150"/>
                    </a:lnTo>
                    <a:lnTo>
                      <a:pt x="310" y="154"/>
                    </a:lnTo>
                    <a:lnTo>
                      <a:pt x="310" y="154"/>
                    </a:lnTo>
                    <a:lnTo>
                      <a:pt x="308" y="154"/>
                    </a:lnTo>
                    <a:lnTo>
                      <a:pt x="308" y="154"/>
                    </a:lnTo>
                    <a:lnTo>
                      <a:pt x="308" y="152"/>
                    </a:lnTo>
                    <a:lnTo>
                      <a:pt x="308" y="152"/>
                    </a:lnTo>
                    <a:lnTo>
                      <a:pt x="308" y="140"/>
                    </a:lnTo>
                    <a:lnTo>
                      <a:pt x="308" y="140"/>
                    </a:lnTo>
                    <a:lnTo>
                      <a:pt x="310" y="124"/>
                    </a:lnTo>
                    <a:lnTo>
                      <a:pt x="310" y="124"/>
                    </a:lnTo>
                    <a:lnTo>
                      <a:pt x="310" y="112"/>
                    </a:lnTo>
                    <a:lnTo>
                      <a:pt x="306" y="100"/>
                    </a:lnTo>
                    <a:lnTo>
                      <a:pt x="306" y="100"/>
                    </a:lnTo>
                    <a:lnTo>
                      <a:pt x="318" y="100"/>
                    </a:lnTo>
                    <a:lnTo>
                      <a:pt x="318" y="100"/>
                    </a:lnTo>
                    <a:lnTo>
                      <a:pt x="328" y="100"/>
                    </a:lnTo>
                    <a:lnTo>
                      <a:pt x="328" y="100"/>
                    </a:lnTo>
                    <a:lnTo>
                      <a:pt x="324" y="102"/>
                    </a:lnTo>
                    <a:lnTo>
                      <a:pt x="320" y="108"/>
                    </a:lnTo>
                    <a:lnTo>
                      <a:pt x="314" y="118"/>
                    </a:lnTo>
                    <a:lnTo>
                      <a:pt x="314" y="118"/>
                    </a:lnTo>
                    <a:close/>
                    <a:moveTo>
                      <a:pt x="364" y="106"/>
                    </a:moveTo>
                    <a:lnTo>
                      <a:pt x="364" y="106"/>
                    </a:lnTo>
                    <a:lnTo>
                      <a:pt x="360" y="110"/>
                    </a:lnTo>
                    <a:lnTo>
                      <a:pt x="356" y="114"/>
                    </a:lnTo>
                    <a:lnTo>
                      <a:pt x="356" y="114"/>
                    </a:lnTo>
                    <a:lnTo>
                      <a:pt x="352" y="114"/>
                    </a:lnTo>
                    <a:lnTo>
                      <a:pt x="350" y="108"/>
                    </a:lnTo>
                    <a:lnTo>
                      <a:pt x="350" y="108"/>
                    </a:lnTo>
                    <a:lnTo>
                      <a:pt x="344" y="102"/>
                    </a:lnTo>
                    <a:lnTo>
                      <a:pt x="338" y="98"/>
                    </a:lnTo>
                    <a:lnTo>
                      <a:pt x="332" y="98"/>
                    </a:lnTo>
                    <a:lnTo>
                      <a:pt x="332" y="98"/>
                    </a:lnTo>
                    <a:lnTo>
                      <a:pt x="330" y="98"/>
                    </a:lnTo>
                    <a:lnTo>
                      <a:pt x="330" y="98"/>
                    </a:lnTo>
                    <a:lnTo>
                      <a:pt x="340" y="94"/>
                    </a:lnTo>
                    <a:lnTo>
                      <a:pt x="348" y="88"/>
                    </a:lnTo>
                    <a:lnTo>
                      <a:pt x="348" y="88"/>
                    </a:lnTo>
                    <a:lnTo>
                      <a:pt x="352" y="80"/>
                    </a:lnTo>
                    <a:lnTo>
                      <a:pt x="352" y="80"/>
                    </a:lnTo>
                    <a:lnTo>
                      <a:pt x="354" y="86"/>
                    </a:lnTo>
                    <a:lnTo>
                      <a:pt x="356" y="90"/>
                    </a:lnTo>
                    <a:lnTo>
                      <a:pt x="362" y="94"/>
                    </a:lnTo>
                    <a:lnTo>
                      <a:pt x="368" y="96"/>
                    </a:lnTo>
                    <a:lnTo>
                      <a:pt x="368" y="96"/>
                    </a:lnTo>
                    <a:lnTo>
                      <a:pt x="372" y="96"/>
                    </a:lnTo>
                    <a:lnTo>
                      <a:pt x="372" y="96"/>
                    </a:lnTo>
                    <a:lnTo>
                      <a:pt x="364" y="106"/>
                    </a:lnTo>
                    <a:lnTo>
                      <a:pt x="364" y="106"/>
                    </a:lnTo>
                    <a:close/>
                    <a:moveTo>
                      <a:pt x="388" y="92"/>
                    </a:moveTo>
                    <a:lnTo>
                      <a:pt x="388" y="92"/>
                    </a:lnTo>
                    <a:lnTo>
                      <a:pt x="392" y="86"/>
                    </a:lnTo>
                    <a:lnTo>
                      <a:pt x="396" y="80"/>
                    </a:lnTo>
                    <a:lnTo>
                      <a:pt x="396" y="80"/>
                    </a:lnTo>
                    <a:lnTo>
                      <a:pt x="396" y="88"/>
                    </a:lnTo>
                    <a:lnTo>
                      <a:pt x="396" y="88"/>
                    </a:lnTo>
                    <a:lnTo>
                      <a:pt x="396" y="96"/>
                    </a:lnTo>
                    <a:lnTo>
                      <a:pt x="396" y="96"/>
                    </a:lnTo>
                    <a:lnTo>
                      <a:pt x="392" y="94"/>
                    </a:lnTo>
                    <a:lnTo>
                      <a:pt x="388" y="92"/>
                    </a:lnTo>
                    <a:lnTo>
                      <a:pt x="388" y="92"/>
                    </a:lnTo>
                    <a:close/>
                    <a:moveTo>
                      <a:pt x="468" y="130"/>
                    </a:moveTo>
                    <a:lnTo>
                      <a:pt x="468" y="130"/>
                    </a:lnTo>
                    <a:lnTo>
                      <a:pt x="462" y="120"/>
                    </a:lnTo>
                    <a:lnTo>
                      <a:pt x="458" y="116"/>
                    </a:lnTo>
                    <a:lnTo>
                      <a:pt x="454" y="112"/>
                    </a:lnTo>
                    <a:lnTo>
                      <a:pt x="454" y="112"/>
                    </a:lnTo>
                    <a:lnTo>
                      <a:pt x="446" y="110"/>
                    </a:lnTo>
                    <a:lnTo>
                      <a:pt x="440" y="112"/>
                    </a:lnTo>
                    <a:lnTo>
                      <a:pt x="434" y="114"/>
                    </a:lnTo>
                    <a:lnTo>
                      <a:pt x="434" y="114"/>
                    </a:lnTo>
                    <a:lnTo>
                      <a:pt x="422" y="120"/>
                    </a:lnTo>
                    <a:lnTo>
                      <a:pt x="418" y="130"/>
                    </a:lnTo>
                    <a:lnTo>
                      <a:pt x="414" y="138"/>
                    </a:lnTo>
                    <a:lnTo>
                      <a:pt x="414" y="146"/>
                    </a:lnTo>
                    <a:lnTo>
                      <a:pt x="414" y="146"/>
                    </a:lnTo>
                    <a:lnTo>
                      <a:pt x="414" y="154"/>
                    </a:lnTo>
                    <a:lnTo>
                      <a:pt x="414" y="154"/>
                    </a:lnTo>
                    <a:lnTo>
                      <a:pt x="414" y="160"/>
                    </a:lnTo>
                    <a:lnTo>
                      <a:pt x="414" y="160"/>
                    </a:lnTo>
                    <a:lnTo>
                      <a:pt x="414" y="164"/>
                    </a:lnTo>
                    <a:lnTo>
                      <a:pt x="410" y="166"/>
                    </a:lnTo>
                    <a:lnTo>
                      <a:pt x="410" y="166"/>
                    </a:lnTo>
                    <a:lnTo>
                      <a:pt x="410" y="164"/>
                    </a:lnTo>
                    <a:lnTo>
                      <a:pt x="410" y="164"/>
                    </a:lnTo>
                    <a:lnTo>
                      <a:pt x="412" y="148"/>
                    </a:lnTo>
                    <a:lnTo>
                      <a:pt x="412" y="148"/>
                    </a:lnTo>
                    <a:lnTo>
                      <a:pt x="412" y="128"/>
                    </a:lnTo>
                    <a:lnTo>
                      <a:pt x="412" y="128"/>
                    </a:lnTo>
                    <a:lnTo>
                      <a:pt x="412" y="122"/>
                    </a:lnTo>
                    <a:lnTo>
                      <a:pt x="410" y="114"/>
                    </a:lnTo>
                    <a:lnTo>
                      <a:pt x="410" y="114"/>
                    </a:lnTo>
                    <a:lnTo>
                      <a:pt x="416" y="116"/>
                    </a:lnTo>
                    <a:lnTo>
                      <a:pt x="416" y="116"/>
                    </a:lnTo>
                    <a:lnTo>
                      <a:pt x="424" y="118"/>
                    </a:lnTo>
                    <a:lnTo>
                      <a:pt x="430" y="114"/>
                    </a:lnTo>
                    <a:lnTo>
                      <a:pt x="436" y="110"/>
                    </a:lnTo>
                    <a:lnTo>
                      <a:pt x="440" y="106"/>
                    </a:lnTo>
                    <a:lnTo>
                      <a:pt x="446" y="94"/>
                    </a:lnTo>
                    <a:lnTo>
                      <a:pt x="450" y="82"/>
                    </a:lnTo>
                    <a:lnTo>
                      <a:pt x="450" y="82"/>
                    </a:lnTo>
                    <a:lnTo>
                      <a:pt x="452" y="72"/>
                    </a:lnTo>
                    <a:lnTo>
                      <a:pt x="456" y="64"/>
                    </a:lnTo>
                    <a:lnTo>
                      <a:pt x="456" y="64"/>
                    </a:lnTo>
                    <a:lnTo>
                      <a:pt x="456" y="64"/>
                    </a:lnTo>
                    <a:lnTo>
                      <a:pt x="456" y="64"/>
                    </a:lnTo>
                    <a:lnTo>
                      <a:pt x="460" y="66"/>
                    </a:lnTo>
                    <a:lnTo>
                      <a:pt x="462" y="68"/>
                    </a:lnTo>
                    <a:lnTo>
                      <a:pt x="466" y="74"/>
                    </a:lnTo>
                    <a:lnTo>
                      <a:pt x="466" y="74"/>
                    </a:lnTo>
                    <a:lnTo>
                      <a:pt x="470" y="84"/>
                    </a:lnTo>
                    <a:lnTo>
                      <a:pt x="472" y="96"/>
                    </a:lnTo>
                    <a:lnTo>
                      <a:pt x="474" y="122"/>
                    </a:lnTo>
                    <a:lnTo>
                      <a:pt x="474" y="122"/>
                    </a:lnTo>
                    <a:lnTo>
                      <a:pt x="474" y="126"/>
                    </a:lnTo>
                    <a:lnTo>
                      <a:pt x="472" y="130"/>
                    </a:lnTo>
                    <a:lnTo>
                      <a:pt x="470" y="130"/>
                    </a:lnTo>
                    <a:lnTo>
                      <a:pt x="468" y="130"/>
                    </a:lnTo>
                    <a:lnTo>
                      <a:pt x="468" y="130"/>
                    </a:lnTo>
                    <a:close/>
                  </a:path>
                </a:pathLst>
              </a:custGeom>
              <a:solidFill>
                <a:srgbClr val="DCBE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75" name="Freeform 95"/>
              <p:cNvSpPr>
                <a:spLocks noEditPoints="1"/>
              </p:cNvSpPr>
              <p:nvPr/>
            </p:nvSpPr>
            <p:spPr bwMode="auto">
              <a:xfrm>
                <a:off x="4126" y="2710"/>
                <a:ext cx="578" cy="232"/>
              </a:xfrm>
              <a:custGeom>
                <a:avLst/>
                <a:gdLst/>
                <a:ahLst/>
                <a:cxnLst>
                  <a:cxn ang="0">
                    <a:pos x="520" y="106"/>
                  </a:cxn>
                  <a:cxn ang="0">
                    <a:pos x="480" y="94"/>
                  </a:cxn>
                  <a:cxn ang="0">
                    <a:pos x="466" y="132"/>
                  </a:cxn>
                  <a:cxn ang="0">
                    <a:pos x="458" y="98"/>
                  </a:cxn>
                  <a:cxn ang="0">
                    <a:pos x="410" y="100"/>
                  </a:cxn>
                  <a:cxn ang="0">
                    <a:pos x="366" y="72"/>
                  </a:cxn>
                  <a:cxn ang="0">
                    <a:pos x="354" y="120"/>
                  </a:cxn>
                  <a:cxn ang="0">
                    <a:pos x="326" y="92"/>
                  </a:cxn>
                  <a:cxn ang="0">
                    <a:pos x="306" y="74"/>
                  </a:cxn>
                  <a:cxn ang="0">
                    <a:pos x="260" y="74"/>
                  </a:cxn>
                  <a:cxn ang="0">
                    <a:pos x="226" y="54"/>
                  </a:cxn>
                  <a:cxn ang="0">
                    <a:pos x="186" y="56"/>
                  </a:cxn>
                  <a:cxn ang="0">
                    <a:pos x="142" y="32"/>
                  </a:cxn>
                  <a:cxn ang="0">
                    <a:pos x="104" y="8"/>
                  </a:cxn>
                  <a:cxn ang="0">
                    <a:pos x="52" y="14"/>
                  </a:cxn>
                  <a:cxn ang="0">
                    <a:pos x="2" y="32"/>
                  </a:cxn>
                  <a:cxn ang="0">
                    <a:pos x="52" y="68"/>
                  </a:cxn>
                  <a:cxn ang="0">
                    <a:pos x="86" y="100"/>
                  </a:cxn>
                  <a:cxn ang="0">
                    <a:pos x="118" y="118"/>
                  </a:cxn>
                  <a:cxn ang="0">
                    <a:pos x="168" y="116"/>
                  </a:cxn>
                  <a:cxn ang="0">
                    <a:pos x="172" y="144"/>
                  </a:cxn>
                  <a:cxn ang="0">
                    <a:pos x="224" y="142"/>
                  </a:cxn>
                  <a:cxn ang="0">
                    <a:pos x="236" y="180"/>
                  </a:cxn>
                  <a:cxn ang="0">
                    <a:pos x="288" y="168"/>
                  </a:cxn>
                  <a:cxn ang="0">
                    <a:pos x="298" y="166"/>
                  </a:cxn>
                  <a:cxn ang="0">
                    <a:pos x="320" y="210"/>
                  </a:cxn>
                  <a:cxn ang="0">
                    <a:pos x="356" y="200"/>
                  </a:cxn>
                  <a:cxn ang="0">
                    <a:pos x="418" y="178"/>
                  </a:cxn>
                  <a:cxn ang="0">
                    <a:pos x="452" y="214"/>
                  </a:cxn>
                  <a:cxn ang="0">
                    <a:pos x="488" y="200"/>
                  </a:cxn>
                  <a:cxn ang="0">
                    <a:pos x="524" y="230"/>
                  </a:cxn>
                  <a:cxn ang="0">
                    <a:pos x="578" y="122"/>
                  </a:cxn>
                  <a:cxn ang="0">
                    <a:pos x="266" y="142"/>
                  </a:cxn>
                  <a:cxn ang="0">
                    <a:pos x="256" y="152"/>
                  </a:cxn>
                  <a:cxn ang="0">
                    <a:pos x="232" y="112"/>
                  </a:cxn>
                  <a:cxn ang="0">
                    <a:pos x="194" y="108"/>
                  </a:cxn>
                  <a:cxn ang="0">
                    <a:pos x="148" y="88"/>
                  </a:cxn>
                  <a:cxn ang="0">
                    <a:pos x="106" y="70"/>
                  </a:cxn>
                  <a:cxn ang="0">
                    <a:pos x="86" y="70"/>
                  </a:cxn>
                  <a:cxn ang="0">
                    <a:pos x="70" y="40"/>
                  </a:cxn>
                  <a:cxn ang="0">
                    <a:pos x="100" y="52"/>
                  </a:cxn>
                  <a:cxn ang="0">
                    <a:pos x="156" y="54"/>
                  </a:cxn>
                  <a:cxn ang="0">
                    <a:pos x="186" y="94"/>
                  </a:cxn>
                  <a:cxn ang="0">
                    <a:pos x="238" y="108"/>
                  </a:cxn>
                  <a:cxn ang="0">
                    <a:pos x="282" y="98"/>
                  </a:cxn>
                  <a:cxn ang="0">
                    <a:pos x="334" y="144"/>
                  </a:cxn>
                  <a:cxn ang="0">
                    <a:pos x="318" y="124"/>
                  </a:cxn>
                  <a:cxn ang="0">
                    <a:pos x="530" y="188"/>
                  </a:cxn>
                  <a:cxn ang="0">
                    <a:pos x="486" y="170"/>
                  </a:cxn>
                  <a:cxn ang="0">
                    <a:pos x="442" y="152"/>
                  </a:cxn>
                  <a:cxn ang="0">
                    <a:pos x="388" y="176"/>
                  </a:cxn>
                  <a:cxn ang="0">
                    <a:pos x="360" y="148"/>
                  </a:cxn>
                  <a:cxn ang="0">
                    <a:pos x="380" y="110"/>
                  </a:cxn>
                  <a:cxn ang="0">
                    <a:pos x="384" y="126"/>
                  </a:cxn>
                  <a:cxn ang="0">
                    <a:pos x="432" y="124"/>
                  </a:cxn>
                  <a:cxn ang="0">
                    <a:pos x="434" y="120"/>
                  </a:cxn>
                  <a:cxn ang="0">
                    <a:pos x="486" y="150"/>
                  </a:cxn>
                  <a:cxn ang="0">
                    <a:pos x="492" y="120"/>
                  </a:cxn>
                  <a:cxn ang="0">
                    <a:pos x="506" y="168"/>
                  </a:cxn>
                  <a:cxn ang="0">
                    <a:pos x="544" y="130"/>
                  </a:cxn>
                  <a:cxn ang="0">
                    <a:pos x="538" y="174"/>
                  </a:cxn>
                </a:cxnLst>
                <a:rect l="0" t="0" r="r" b="b"/>
                <a:pathLst>
                  <a:path w="578" h="232">
                    <a:moveTo>
                      <a:pt x="572" y="98"/>
                    </a:moveTo>
                    <a:lnTo>
                      <a:pt x="572" y="98"/>
                    </a:lnTo>
                    <a:lnTo>
                      <a:pt x="566" y="92"/>
                    </a:lnTo>
                    <a:lnTo>
                      <a:pt x="560" y="90"/>
                    </a:lnTo>
                    <a:lnTo>
                      <a:pt x="552" y="88"/>
                    </a:lnTo>
                    <a:lnTo>
                      <a:pt x="542" y="90"/>
                    </a:lnTo>
                    <a:lnTo>
                      <a:pt x="542" y="90"/>
                    </a:lnTo>
                    <a:lnTo>
                      <a:pt x="532" y="94"/>
                    </a:lnTo>
                    <a:lnTo>
                      <a:pt x="526" y="100"/>
                    </a:lnTo>
                    <a:lnTo>
                      <a:pt x="520" y="106"/>
                    </a:lnTo>
                    <a:lnTo>
                      <a:pt x="518" y="114"/>
                    </a:lnTo>
                    <a:lnTo>
                      <a:pt x="518" y="114"/>
                    </a:lnTo>
                    <a:lnTo>
                      <a:pt x="514" y="106"/>
                    </a:lnTo>
                    <a:lnTo>
                      <a:pt x="510" y="98"/>
                    </a:lnTo>
                    <a:lnTo>
                      <a:pt x="510" y="98"/>
                    </a:lnTo>
                    <a:lnTo>
                      <a:pt x="500" y="94"/>
                    </a:lnTo>
                    <a:lnTo>
                      <a:pt x="494" y="92"/>
                    </a:lnTo>
                    <a:lnTo>
                      <a:pt x="488" y="92"/>
                    </a:lnTo>
                    <a:lnTo>
                      <a:pt x="488" y="92"/>
                    </a:lnTo>
                    <a:lnTo>
                      <a:pt x="480" y="94"/>
                    </a:lnTo>
                    <a:lnTo>
                      <a:pt x="476" y="96"/>
                    </a:lnTo>
                    <a:lnTo>
                      <a:pt x="472" y="100"/>
                    </a:lnTo>
                    <a:lnTo>
                      <a:pt x="468" y="104"/>
                    </a:lnTo>
                    <a:lnTo>
                      <a:pt x="466" y="112"/>
                    </a:lnTo>
                    <a:lnTo>
                      <a:pt x="464" y="122"/>
                    </a:lnTo>
                    <a:lnTo>
                      <a:pt x="464" y="122"/>
                    </a:lnTo>
                    <a:lnTo>
                      <a:pt x="466" y="126"/>
                    </a:lnTo>
                    <a:lnTo>
                      <a:pt x="466" y="126"/>
                    </a:lnTo>
                    <a:lnTo>
                      <a:pt x="466" y="132"/>
                    </a:lnTo>
                    <a:lnTo>
                      <a:pt x="466" y="132"/>
                    </a:lnTo>
                    <a:lnTo>
                      <a:pt x="466" y="132"/>
                    </a:lnTo>
                    <a:lnTo>
                      <a:pt x="466" y="132"/>
                    </a:lnTo>
                    <a:lnTo>
                      <a:pt x="464" y="132"/>
                    </a:lnTo>
                    <a:lnTo>
                      <a:pt x="464" y="132"/>
                    </a:lnTo>
                    <a:lnTo>
                      <a:pt x="462" y="132"/>
                    </a:lnTo>
                    <a:lnTo>
                      <a:pt x="462" y="132"/>
                    </a:lnTo>
                    <a:lnTo>
                      <a:pt x="462" y="120"/>
                    </a:lnTo>
                    <a:lnTo>
                      <a:pt x="462" y="120"/>
                    </a:lnTo>
                    <a:lnTo>
                      <a:pt x="460" y="104"/>
                    </a:lnTo>
                    <a:lnTo>
                      <a:pt x="458" y="98"/>
                    </a:lnTo>
                    <a:lnTo>
                      <a:pt x="452" y="92"/>
                    </a:lnTo>
                    <a:lnTo>
                      <a:pt x="452" y="92"/>
                    </a:lnTo>
                    <a:lnTo>
                      <a:pt x="448" y="88"/>
                    </a:lnTo>
                    <a:lnTo>
                      <a:pt x="442" y="86"/>
                    </a:lnTo>
                    <a:lnTo>
                      <a:pt x="430" y="88"/>
                    </a:lnTo>
                    <a:lnTo>
                      <a:pt x="430" y="88"/>
                    </a:lnTo>
                    <a:lnTo>
                      <a:pt x="422" y="90"/>
                    </a:lnTo>
                    <a:lnTo>
                      <a:pt x="416" y="92"/>
                    </a:lnTo>
                    <a:lnTo>
                      <a:pt x="412" y="96"/>
                    </a:lnTo>
                    <a:lnTo>
                      <a:pt x="410" y="100"/>
                    </a:lnTo>
                    <a:lnTo>
                      <a:pt x="410" y="100"/>
                    </a:lnTo>
                    <a:lnTo>
                      <a:pt x="408" y="90"/>
                    </a:lnTo>
                    <a:lnTo>
                      <a:pt x="406" y="80"/>
                    </a:lnTo>
                    <a:lnTo>
                      <a:pt x="402" y="72"/>
                    </a:lnTo>
                    <a:lnTo>
                      <a:pt x="396" y="66"/>
                    </a:lnTo>
                    <a:lnTo>
                      <a:pt x="396" y="66"/>
                    </a:lnTo>
                    <a:lnTo>
                      <a:pt x="390" y="66"/>
                    </a:lnTo>
                    <a:lnTo>
                      <a:pt x="384" y="66"/>
                    </a:lnTo>
                    <a:lnTo>
                      <a:pt x="376" y="68"/>
                    </a:lnTo>
                    <a:lnTo>
                      <a:pt x="366" y="72"/>
                    </a:lnTo>
                    <a:lnTo>
                      <a:pt x="362" y="78"/>
                    </a:lnTo>
                    <a:lnTo>
                      <a:pt x="362" y="78"/>
                    </a:lnTo>
                    <a:lnTo>
                      <a:pt x="356" y="82"/>
                    </a:lnTo>
                    <a:lnTo>
                      <a:pt x="354" y="88"/>
                    </a:lnTo>
                    <a:lnTo>
                      <a:pt x="352" y="100"/>
                    </a:lnTo>
                    <a:lnTo>
                      <a:pt x="352" y="100"/>
                    </a:lnTo>
                    <a:lnTo>
                      <a:pt x="354" y="114"/>
                    </a:lnTo>
                    <a:lnTo>
                      <a:pt x="354" y="114"/>
                    </a:lnTo>
                    <a:lnTo>
                      <a:pt x="354" y="120"/>
                    </a:lnTo>
                    <a:lnTo>
                      <a:pt x="354" y="120"/>
                    </a:lnTo>
                    <a:lnTo>
                      <a:pt x="354" y="120"/>
                    </a:lnTo>
                    <a:lnTo>
                      <a:pt x="354" y="120"/>
                    </a:lnTo>
                    <a:lnTo>
                      <a:pt x="354" y="116"/>
                    </a:lnTo>
                    <a:lnTo>
                      <a:pt x="354" y="116"/>
                    </a:lnTo>
                    <a:lnTo>
                      <a:pt x="350" y="104"/>
                    </a:lnTo>
                    <a:lnTo>
                      <a:pt x="346" y="98"/>
                    </a:lnTo>
                    <a:lnTo>
                      <a:pt x="340" y="94"/>
                    </a:lnTo>
                    <a:lnTo>
                      <a:pt x="340" y="94"/>
                    </a:lnTo>
                    <a:lnTo>
                      <a:pt x="332" y="90"/>
                    </a:lnTo>
                    <a:lnTo>
                      <a:pt x="326" y="92"/>
                    </a:lnTo>
                    <a:lnTo>
                      <a:pt x="320" y="94"/>
                    </a:lnTo>
                    <a:lnTo>
                      <a:pt x="314" y="96"/>
                    </a:lnTo>
                    <a:lnTo>
                      <a:pt x="314" y="96"/>
                    </a:lnTo>
                    <a:lnTo>
                      <a:pt x="310" y="98"/>
                    </a:lnTo>
                    <a:lnTo>
                      <a:pt x="310" y="98"/>
                    </a:lnTo>
                    <a:lnTo>
                      <a:pt x="310" y="96"/>
                    </a:lnTo>
                    <a:lnTo>
                      <a:pt x="308" y="90"/>
                    </a:lnTo>
                    <a:lnTo>
                      <a:pt x="308" y="90"/>
                    </a:lnTo>
                    <a:lnTo>
                      <a:pt x="308" y="82"/>
                    </a:lnTo>
                    <a:lnTo>
                      <a:pt x="306" y="74"/>
                    </a:lnTo>
                    <a:lnTo>
                      <a:pt x="300" y="66"/>
                    </a:lnTo>
                    <a:lnTo>
                      <a:pt x="292" y="58"/>
                    </a:lnTo>
                    <a:lnTo>
                      <a:pt x="292" y="58"/>
                    </a:lnTo>
                    <a:lnTo>
                      <a:pt x="284" y="54"/>
                    </a:lnTo>
                    <a:lnTo>
                      <a:pt x="278" y="52"/>
                    </a:lnTo>
                    <a:lnTo>
                      <a:pt x="272" y="54"/>
                    </a:lnTo>
                    <a:lnTo>
                      <a:pt x="272" y="54"/>
                    </a:lnTo>
                    <a:lnTo>
                      <a:pt x="266" y="58"/>
                    </a:lnTo>
                    <a:lnTo>
                      <a:pt x="264" y="64"/>
                    </a:lnTo>
                    <a:lnTo>
                      <a:pt x="260" y="74"/>
                    </a:lnTo>
                    <a:lnTo>
                      <a:pt x="260" y="74"/>
                    </a:lnTo>
                    <a:lnTo>
                      <a:pt x="260" y="84"/>
                    </a:lnTo>
                    <a:lnTo>
                      <a:pt x="256" y="90"/>
                    </a:lnTo>
                    <a:lnTo>
                      <a:pt x="256" y="90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40" y="64"/>
                    </a:lnTo>
                    <a:lnTo>
                      <a:pt x="234" y="58"/>
                    </a:lnTo>
                    <a:lnTo>
                      <a:pt x="226" y="54"/>
                    </a:lnTo>
                    <a:lnTo>
                      <a:pt x="226" y="54"/>
                    </a:lnTo>
                    <a:lnTo>
                      <a:pt x="216" y="52"/>
                    </a:lnTo>
                    <a:lnTo>
                      <a:pt x="208" y="54"/>
                    </a:lnTo>
                    <a:lnTo>
                      <a:pt x="208" y="54"/>
                    </a:lnTo>
                    <a:lnTo>
                      <a:pt x="202" y="56"/>
                    </a:lnTo>
                    <a:lnTo>
                      <a:pt x="200" y="60"/>
                    </a:lnTo>
                    <a:lnTo>
                      <a:pt x="196" y="68"/>
                    </a:lnTo>
                    <a:lnTo>
                      <a:pt x="196" y="68"/>
                    </a:lnTo>
                    <a:lnTo>
                      <a:pt x="192" y="66"/>
                    </a:lnTo>
                    <a:lnTo>
                      <a:pt x="190" y="64"/>
                    </a:lnTo>
                    <a:lnTo>
                      <a:pt x="186" y="56"/>
                    </a:lnTo>
                    <a:lnTo>
                      <a:pt x="186" y="56"/>
                    </a:lnTo>
                    <a:lnTo>
                      <a:pt x="184" y="48"/>
                    </a:lnTo>
                    <a:lnTo>
                      <a:pt x="180" y="40"/>
                    </a:lnTo>
                    <a:lnTo>
                      <a:pt x="174" y="32"/>
                    </a:lnTo>
                    <a:lnTo>
                      <a:pt x="170" y="30"/>
                    </a:lnTo>
                    <a:lnTo>
                      <a:pt x="164" y="28"/>
                    </a:lnTo>
                    <a:lnTo>
                      <a:pt x="164" y="28"/>
                    </a:lnTo>
                    <a:lnTo>
                      <a:pt x="156" y="26"/>
                    </a:lnTo>
                    <a:lnTo>
                      <a:pt x="150" y="28"/>
                    </a:lnTo>
                    <a:lnTo>
                      <a:pt x="142" y="32"/>
                    </a:lnTo>
                    <a:lnTo>
                      <a:pt x="142" y="32"/>
                    </a:lnTo>
                    <a:lnTo>
                      <a:pt x="136" y="34"/>
                    </a:lnTo>
                    <a:lnTo>
                      <a:pt x="124" y="36"/>
                    </a:lnTo>
                    <a:lnTo>
                      <a:pt x="124" y="36"/>
                    </a:lnTo>
                    <a:lnTo>
                      <a:pt x="120" y="34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16" y="22"/>
                    </a:lnTo>
                    <a:lnTo>
                      <a:pt x="110" y="14"/>
                    </a:lnTo>
                    <a:lnTo>
                      <a:pt x="104" y="8"/>
                    </a:lnTo>
                    <a:lnTo>
                      <a:pt x="98" y="6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80" y="4"/>
                    </a:lnTo>
                    <a:lnTo>
                      <a:pt x="74" y="6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0" y="16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36" y="10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0" y="16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0" y="34"/>
                    </a:lnTo>
                    <a:lnTo>
                      <a:pt x="2" y="34"/>
                    </a:lnTo>
                    <a:lnTo>
                      <a:pt x="8" y="34"/>
                    </a:lnTo>
                    <a:lnTo>
                      <a:pt x="18" y="36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42" y="50"/>
                    </a:lnTo>
                    <a:lnTo>
                      <a:pt x="48" y="60"/>
                    </a:lnTo>
                    <a:lnTo>
                      <a:pt x="52" y="68"/>
                    </a:lnTo>
                    <a:lnTo>
                      <a:pt x="52" y="68"/>
                    </a:lnTo>
                    <a:lnTo>
                      <a:pt x="58" y="72"/>
                    </a:lnTo>
                    <a:lnTo>
                      <a:pt x="60" y="76"/>
                    </a:lnTo>
                    <a:lnTo>
                      <a:pt x="60" y="76"/>
                    </a:lnTo>
                    <a:lnTo>
                      <a:pt x="62" y="82"/>
                    </a:lnTo>
                    <a:lnTo>
                      <a:pt x="64" y="86"/>
                    </a:lnTo>
                    <a:lnTo>
                      <a:pt x="68" y="92"/>
                    </a:lnTo>
                    <a:lnTo>
                      <a:pt x="76" y="98"/>
                    </a:lnTo>
                    <a:lnTo>
                      <a:pt x="76" y="98"/>
                    </a:lnTo>
                    <a:lnTo>
                      <a:pt x="86" y="100"/>
                    </a:lnTo>
                    <a:lnTo>
                      <a:pt x="96" y="100"/>
                    </a:lnTo>
                    <a:lnTo>
                      <a:pt x="106" y="98"/>
                    </a:lnTo>
                    <a:lnTo>
                      <a:pt x="114" y="96"/>
                    </a:lnTo>
                    <a:lnTo>
                      <a:pt x="114" y="96"/>
                    </a:lnTo>
                    <a:lnTo>
                      <a:pt x="120" y="94"/>
                    </a:lnTo>
                    <a:lnTo>
                      <a:pt x="120" y="94"/>
                    </a:lnTo>
                    <a:lnTo>
                      <a:pt x="116" y="102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8" y="118"/>
                    </a:lnTo>
                    <a:lnTo>
                      <a:pt x="122" y="126"/>
                    </a:lnTo>
                    <a:lnTo>
                      <a:pt x="122" y="126"/>
                    </a:lnTo>
                    <a:lnTo>
                      <a:pt x="130" y="132"/>
                    </a:lnTo>
                    <a:lnTo>
                      <a:pt x="136" y="134"/>
                    </a:lnTo>
                    <a:lnTo>
                      <a:pt x="136" y="134"/>
                    </a:lnTo>
                    <a:lnTo>
                      <a:pt x="142" y="134"/>
                    </a:lnTo>
                    <a:lnTo>
                      <a:pt x="150" y="130"/>
                    </a:lnTo>
                    <a:lnTo>
                      <a:pt x="160" y="122"/>
                    </a:lnTo>
                    <a:lnTo>
                      <a:pt x="160" y="122"/>
                    </a:lnTo>
                    <a:lnTo>
                      <a:pt x="168" y="116"/>
                    </a:lnTo>
                    <a:lnTo>
                      <a:pt x="168" y="116"/>
                    </a:lnTo>
                    <a:lnTo>
                      <a:pt x="170" y="118"/>
                    </a:lnTo>
                    <a:lnTo>
                      <a:pt x="170" y="122"/>
                    </a:lnTo>
                    <a:lnTo>
                      <a:pt x="170" y="122"/>
                    </a:lnTo>
                    <a:lnTo>
                      <a:pt x="170" y="126"/>
                    </a:lnTo>
                    <a:lnTo>
                      <a:pt x="170" y="126"/>
                    </a:lnTo>
                    <a:lnTo>
                      <a:pt x="170" y="130"/>
                    </a:lnTo>
                    <a:lnTo>
                      <a:pt x="170" y="130"/>
                    </a:lnTo>
                    <a:lnTo>
                      <a:pt x="170" y="136"/>
                    </a:lnTo>
                    <a:lnTo>
                      <a:pt x="172" y="144"/>
                    </a:lnTo>
                    <a:lnTo>
                      <a:pt x="176" y="150"/>
                    </a:lnTo>
                    <a:lnTo>
                      <a:pt x="182" y="154"/>
                    </a:lnTo>
                    <a:lnTo>
                      <a:pt x="182" y="154"/>
                    </a:lnTo>
                    <a:lnTo>
                      <a:pt x="188" y="156"/>
                    </a:lnTo>
                    <a:lnTo>
                      <a:pt x="192" y="158"/>
                    </a:lnTo>
                    <a:lnTo>
                      <a:pt x="202" y="156"/>
                    </a:lnTo>
                    <a:lnTo>
                      <a:pt x="210" y="152"/>
                    </a:lnTo>
                    <a:lnTo>
                      <a:pt x="218" y="148"/>
                    </a:lnTo>
                    <a:lnTo>
                      <a:pt x="218" y="148"/>
                    </a:lnTo>
                    <a:lnTo>
                      <a:pt x="224" y="142"/>
                    </a:lnTo>
                    <a:lnTo>
                      <a:pt x="232" y="140"/>
                    </a:lnTo>
                    <a:lnTo>
                      <a:pt x="232" y="140"/>
                    </a:lnTo>
                    <a:lnTo>
                      <a:pt x="230" y="146"/>
                    </a:lnTo>
                    <a:lnTo>
                      <a:pt x="230" y="146"/>
                    </a:lnTo>
                    <a:lnTo>
                      <a:pt x="228" y="152"/>
                    </a:lnTo>
                    <a:lnTo>
                      <a:pt x="228" y="160"/>
                    </a:lnTo>
                    <a:lnTo>
                      <a:pt x="228" y="160"/>
                    </a:lnTo>
                    <a:lnTo>
                      <a:pt x="228" y="168"/>
                    </a:lnTo>
                    <a:lnTo>
                      <a:pt x="232" y="174"/>
                    </a:lnTo>
                    <a:lnTo>
                      <a:pt x="236" y="180"/>
                    </a:lnTo>
                    <a:lnTo>
                      <a:pt x="244" y="184"/>
                    </a:lnTo>
                    <a:lnTo>
                      <a:pt x="244" y="184"/>
                    </a:lnTo>
                    <a:lnTo>
                      <a:pt x="252" y="188"/>
                    </a:lnTo>
                    <a:lnTo>
                      <a:pt x="260" y="190"/>
                    </a:lnTo>
                    <a:lnTo>
                      <a:pt x="266" y="188"/>
                    </a:lnTo>
                    <a:lnTo>
                      <a:pt x="272" y="186"/>
                    </a:lnTo>
                    <a:lnTo>
                      <a:pt x="272" y="186"/>
                    </a:lnTo>
                    <a:lnTo>
                      <a:pt x="278" y="182"/>
                    </a:lnTo>
                    <a:lnTo>
                      <a:pt x="282" y="178"/>
                    </a:lnTo>
                    <a:lnTo>
                      <a:pt x="288" y="168"/>
                    </a:lnTo>
                    <a:lnTo>
                      <a:pt x="292" y="158"/>
                    </a:lnTo>
                    <a:lnTo>
                      <a:pt x="294" y="150"/>
                    </a:lnTo>
                    <a:lnTo>
                      <a:pt x="294" y="150"/>
                    </a:lnTo>
                    <a:lnTo>
                      <a:pt x="296" y="150"/>
                    </a:lnTo>
                    <a:lnTo>
                      <a:pt x="296" y="150"/>
                    </a:lnTo>
                    <a:lnTo>
                      <a:pt x="298" y="152"/>
                    </a:lnTo>
                    <a:lnTo>
                      <a:pt x="298" y="156"/>
                    </a:lnTo>
                    <a:lnTo>
                      <a:pt x="298" y="156"/>
                    </a:lnTo>
                    <a:lnTo>
                      <a:pt x="298" y="156"/>
                    </a:lnTo>
                    <a:lnTo>
                      <a:pt x="298" y="166"/>
                    </a:lnTo>
                    <a:lnTo>
                      <a:pt x="298" y="166"/>
                    </a:lnTo>
                    <a:lnTo>
                      <a:pt x="298" y="178"/>
                    </a:lnTo>
                    <a:lnTo>
                      <a:pt x="298" y="178"/>
                    </a:lnTo>
                    <a:lnTo>
                      <a:pt x="298" y="188"/>
                    </a:lnTo>
                    <a:lnTo>
                      <a:pt x="302" y="198"/>
                    </a:lnTo>
                    <a:lnTo>
                      <a:pt x="304" y="202"/>
                    </a:lnTo>
                    <a:lnTo>
                      <a:pt x="308" y="206"/>
                    </a:lnTo>
                    <a:lnTo>
                      <a:pt x="314" y="208"/>
                    </a:lnTo>
                    <a:lnTo>
                      <a:pt x="320" y="210"/>
                    </a:lnTo>
                    <a:lnTo>
                      <a:pt x="320" y="210"/>
                    </a:lnTo>
                    <a:lnTo>
                      <a:pt x="328" y="210"/>
                    </a:lnTo>
                    <a:lnTo>
                      <a:pt x="334" y="206"/>
                    </a:lnTo>
                    <a:lnTo>
                      <a:pt x="340" y="200"/>
                    </a:lnTo>
                    <a:lnTo>
                      <a:pt x="342" y="192"/>
                    </a:lnTo>
                    <a:lnTo>
                      <a:pt x="342" y="192"/>
                    </a:lnTo>
                    <a:lnTo>
                      <a:pt x="346" y="190"/>
                    </a:lnTo>
                    <a:lnTo>
                      <a:pt x="348" y="190"/>
                    </a:lnTo>
                    <a:lnTo>
                      <a:pt x="348" y="192"/>
                    </a:lnTo>
                    <a:lnTo>
                      <a:pt x="348" y="192"/>
                    </a:lnTo>
                    <a:lnTo>
                      <a:pt x="356" y="200"/>
                    </a:lnTo>
                    <a:lnTo>
                      <a:pt x="368" y="208"/>
                    </a:lnTo>
                    <a:lnTo>
                      <a:pt x="368" y="208"/>
                    </a:lnTo>
                    <a:lnTo>
                      <a:pt x="376" y="210"/>
                    </a:lnTo>
                    <a:lnTo>
                      <a:pt x="384" y="212"/>
                    </a:lnTo>
                    <a:lnTo>
                      <a:pt x="390" y="210"/>
                    </a:lnTo>
                    <a:lnTo>
                      <a:pt x="396" y="206"/>
                    </a:lnTo>
                    <a:lnTo>
                      <a:pt x="406" y="198"/>
                    </a:lnTo>
                    <a:lnTo>
                      <a:pt x="410" y="188"/>
                    </a:lnTo>
                    <a:lnTo>
                      <a:pt x="410" y="188"/>
                    </a:lnTo>
                    <a:lnTo>
                      <a:pt x="418" y="178"/>
                    </a:lnTo>
                    <a:lnTo>
                      <a:pt x="420" y="176"/>
                    </a:lnTo>
                    <a:lnTo>
                      <a:pt x="422" y="176"/>
                    </a:lnTo>
                    <a:lnTo>
                      <a:pt x="422" y="176"/>
                    </a:lnTo>
                    <a:lnTo>
                      <a:pt x="428" y="178"/>
                    </a:lnTo>
                    <a:lnTo>
                      <a:pt x="432" y="180"/>
                    </a:lnTo>
                    <a:lnTo>
                      <a:pt x="438" y="194"/>
                    </a:lnTo>
                    <a:lnTo>
                      <a:pt x="438" y="194"/>
                    </a:lnTo>
                    <a:lnTo>
                      <a:pt x="442" y="202"/>
                    </a:lnTo>
                    <a:lnTo>
                      <a:pt x="448" y="210"/>
                    </a:lnTo>
                    <a:lnTo>
                      <a:pt x="452" y="214"/>
                    </a:lnTo>
                    <a:lnTo>
                      <a:pt x="458" y="216"/>
                    </a:lnTo>
                    <a:lnTo>
                      <a:pt x="464" y="218"/>
                    </a:lnTo>
                    <a:lnTo>
                      <a:pt x="470" y="216"/>
                    </a:lnTo>
                    <a:lnTo>
                      <a:pt x="470" y="216"/>
                    </a:lnTo>
                    <a:lnTo>
                      <a:pt x="476" y="212"/>
                    </a:lnTo>
                    <a:lnTo>
                      <a:pt x="482" y="206"/>
                    </a:lnTo>
                    <a:lnTo>
                      <a:pt x="482" y="206"/>
                    </a:lnTo>
                    <a:lnTo>
                      <a:pt x="486" y="202"/>
                    </a:lnTo>
                    <a:lnTo>
                      <a:pt x="486" y="202"/>
                    </a:lnTo>
                    <a:lnTo>
                      <a:pt x="488" y="200"/>
                    </a:lnTo>
                    <a:lnTo>
                      <a:pt x="490" y="200"/>
                    </a:lnTo>
                    <a:lnTo>
                      <a:pt x="494" y="204"/>
                    </a:lnTo>
                    <a:lnTo>
                      <a:pt x="494" y="204"/>
                    </a:lnTo>
                    <a:lnTo>
                      <a:pt x="496" y="218"/>
                    </a:lnTo>
                    <a:lnTo>
                      <a:pt x="500" y="224"/>
                    </a:lnTo>
                    <a:lnTo>
                      <a:pt x="504" y="230"/>
                    </a:lnTo>
                    <a:lnTo>
                      <a:pt x="504" y="230"/>
                    </a:lnTo>
                    <a:lnTo>
                      <a:pt x="510" y="232"/>
                    </a:lnTo>
                    <a:lnTo>
                      <a:pt x="518" y="232"/>
                    </a:lnTo>
                    <a:lnTo>
                      <a:pt x="524" y="230"/>
                    </a:lnTo>
                    <a:lnTo>
                      <a:pt x="530" y="226"/>
                    </a:lnTo>
                    <a:lnTo>
                      <a:pt x="540" y="216"/>
                    </a:lnTo>
                    <a:lnTo>
                      <a:pt x="550" y="206"/>
                    </a:lnTo>
                    <a:lnTo>
                      <a:pt x="550" y="206"/>
                    </a:lnTo>
                    <a:lnTo>
                      <a:pt x="558" y="196"/>
                    </a:lnTo>
                    <a:lnTo>
                      <a:pt x="564" y="182"/>
                    </a:lnTo>
                    <a:lnTo>
                      <a:pt x="570" y="168"/>
                    </a:lnTo>
                    <a:lnTo>
                      <a:pt x="574" y="152"/>
                    </a:lnTo>
                    <a:lnTo>
                      <a:pt x="576" y="136"/>
                    </a:lnTo>
                    <a:lnTo>
                      <a:pt x="578" y="122"/>
                    </a:lnTo>
                    <a:lnTo>
                      <a:pt x="576" y="108"/>
                    </a:lnTo>
                    <a:lnTo>
                      <a:pt x="572" y="98"/>
                    </a:lnTo>
                    <a:lnTo>
                      <a:pt x="572" y="98"/>
                    </a:lnTo>
                    <a:close/>
                    <a:moveTo>
                      <a:pt x="294" y="122"/>
                    </a:moveTo>
                    <a:lnTo>
                      <a:pt x="294" y="122"/>
                    </a:lnTo>
                    <a:lnTo>
                      <a:pt x="284" y="124"/>
                    </a:lnTo>
                    <a:lnTo>
                      <a:pt x="276" y="128"/>
                    </a:lnTo>
                    <a:lnTo>
                      <a:pt x="270" y="134"/>
                    </a:lnTo>
                    <a:lnTo>
                      <a:pt x="266" y="142"/>
                    </a:lnTo>
                    <a:lnTo>
                      <a:pt x="266" y="142"/>
                    </a:lnTo>
                    <a:lnTo>
                      <a:pt x="264" y="156"/>
                    </a:lnTo>
                    <a:lnTo>
                      <a:pt x="260" y="162"/>
                    </a:lnTo>
                    <a:lnTo>
                      <a:pt x="260" y="162"/>
                    </a:lnTo>
                    <a:lnTo>
                      <a:pt x="256" y="162"/>
                    </a:lnTo>
                    <a:lnTo>
                      <a:pt x="256" y="162"/>
                    </a:lnTo>
                    <a:lnTo>
                      <a:pt x="254" y="160"/>
                    </a:lnTo>
                    <a:lnTo>
                      <a:pt x="254" y="160"/>
                    </a:lnTo>
                    <a:lnTo>
                      <a:pt x="254" y="160"/>
                    </a:lnTo>
                    <a:lnTo>
                      <a:pt x="254" y="160"/>
                    </a:lnTo>
                    <a:lnTo>
                      <a:pt x="256" y="152"/>
                    </a:lnTo>
                    <a:lnTo>
                      <a:pt x="256" y="152"/>
                    </a:lnTo>
                    <a:lnTo>
                      <a:pt x="258" y="138"/>
                    </a:lnTo>
                    <a:lnTo>
                      <a:pt x="258" y="138"/>
                    </a:lnTo>
                    <a:lnTo>
                      <a:pt x="258" y="132"/>
                    </a:lnTo>
                    <a:lnTo>
                      <a:pt x="256" y="126"/>
                    </a:lnTo>
                    <a:lnTo>
                      <a:pt x="252" y="120"/>
                    </a:lnTo>
                    <a:lnTo>
                      <a:pt x="244" y="116"/>
                    </a:lnTo>
                    <a:lnTo>
                      <a:pt x="244" y="116"/>
                    </a:lnTo>
                    <a:lnTo>
                      <a:pt x="238" y="114"/>
                    </a:lnTo>
                    <a:lnTo>
                      <a:pt x="232" y="112"/>
                    </a:lnTo>
                    <a:lnTo>
                      <a:pt x="222" y="114"/>
                    </a:lnTo>
                    <a:lnTo>
                      <a:pt x="212" y="120"/>
                    </a:lnTo>
                    <a:lnTo>
                      <a:pt x="202" y="124"/>
                    </a:lnTo>
                    <a:lnTo>
                      <a:pt x="202" y="124"/>
                    </a:lnTo>
                    <a:lnTo>
                      <a:pt x="200" y="126"/>
                    </a:lnTo>
                    <a:lnTo>
                      <a:pt x="198" y="126"/>
                    </a:lnTo>
                    <a:lnTo>
                      <a:pt x="198" y="122"/>
                    </a:lnTo>
                    <a:lnTo>
                      <a:pt x="198" y="122"/>
                    </a:lnTo>
                    <a:lnTo>
                      <a:pt x="196" y="114"/>
                    </a:lnTo>
                    <a:lnTo>
                      <a:pt x="194" y="108"/>
                    </a:lnTo>
                    <a:lnTo>
                      <a:pt x="190" y="100"/>
                    </a:lnTo>
                    <a:lnTo>
                      <a:pt x="182" y="92"/>
                    </a:lnTo>
                    <a:lnTo>
                      <a:pt x="182" y="92"/>
                    </a:lnTo>
                    <a:lnTo>
                      <a:pt x="178" y="90"/>
                    </a:lnTo>
                    <a:lnTo>
                      <a:pt x="172" y="88"/>
                    </a:lnTo>
                    <a:lnTo>
                      <a:pt x="162" y="90"/>
                    </a:lnTo>
                    <a:lnTo>
                      <a:pt x="154" y="94"/>
                    </a:lnTo>
                    <a:lnTo>
                      <a:pt x="146" y="98"/>
                    </a:lnTo>
                    <a:lnTo>
                      <a:pt x="146" y="98"/>
                    </a:lnTo>
                    <a:lnTo>
                      <a:pt x="148" y="88"/>
                    </a:lnTo>
                    <a:lnTo>
                      <a:pt x="148" y="88"/>
                    </a:lnTo>
                    <a:lnTo>
                      <a:pt x="148" y="84"/>
                    </a:lnTo>
                    <a:lnTo>
                      <a:pt x="146" y="80"/>
                    </a:lnTo>
                    <a:lnTo>
                      <a:pt x="146" y="80"/>
                    </a:lnTo>
                    <a:lnTo>
                      <a:pt x="140" y="72"/>
                    </a:lnTo>
                    <a:lnTo>
                      <a:pt x="130" y="68"/>
                    </a:lnTo>
                    <a:lnTo>
                      <a:pt x="130" y="68"/>
                    </a:lnTo>
                    <a:lnTo>
                      <a:pt x="124" y="66"/>
                    </a:lnTo>
                    <a:lnTo>
                      <a:pt x="118" y="68"/>
                    </a:lnTo>
                    <a:lnTo>
                      <a:pt x="106" y="70"/>
                    </a:lnTo>
                    <a:lnTo>
                      <a:pt x="106" y="70"/>
                    </a:lnTo>
                    <a:lnTo>
                      <a:pt x="96" y="74"/>
                    </a:lnTo>
                    <a:lnTo>
                      <a:pt x="92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2"/>
                    </a:lnTo>
                    <a:lnTo>
                      <a:pt x="86" y="72"/>
                    </a:lnTo>
                    <a:lnTo>
                      <a:pt x="86" y="72"/>
                    </a:lnTo>
                    <a:lnTo>
                      <a:pt x="86" y="72"/>
                    </a:lnTo>
                    <a:lnTo>
                      <a:pt x="86" y="70"/>
                    </a:lnTo>
                    <a:lnTo>
                      <a:pt x="86" y="70"/>
                    </a:lnTo>
                    <a:lnTo>
                      <a:pt x="84" y="64"/>
                    </a:lnTo>
                    <a:lnTo>
                      <a:pt x="82" y="58"/>
                    </a:lnTo>
                    <a:lnTo>
                      <a:pt x="76" y="54"/>
                    </a:lnTo>
                    <a:lnTo>
                      <a:pt x="70" y="48"/>
                    </a:lnTo>
                    <a:lnTo>
                      <a:pt x="70" y="48"/>
                    </a:lnTo>
                    <a:lnTo>
                      <a:pt x="66" y="44"/>
                    </a:lnTo>
                    <a:lnTo>
                      <a:pt x="66" y="42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80" y="34"/>
                    </a:lnTo>
                    <a:lnTo>
                      <a:pt x="80" y="34"/>
                    </a:lnTo>
                    <a:lnTo>
                      <a:pt x="84" y="32"/>
                    </a:lnTo>
                    <a:lnTo>
                      <a:pt x="90" y="30"/>
                    </a:lnTo>
                    <a:lnTo>
                      <a:pt x="90" y="32"/>
                    </a:lnTo>
                    <a:lnTo>
                      <a:pt x="90" y="32"/>
                    </a:lnTo>
                    <a:lnTo>
                      <a:pt x="92" y="36"/>
                    </a:lnTo>
                    <a:lnTo>
                      <a:pt x="92" y="36"/>
                    </a:lnTo>
                    <a:lnTo>
                      <a:pt x="96" y="44"/>
                    </a:lnTo>
                    <a:lnTo>
                      <a:pt x="100" y="52"/>
                    </a:lnTo>
                    <a:lnTo>
                      <a:pt x="108" y="58"/>
                    </a:lnTo>
                    <a:lnTo>
                      <a:pt x="114" y="60"/>
                    </a:lnTo>
                    <a:lnTo>
                      <a:pt x="122" y="62"/>
                    </a:lnTo>
                    <a:lnTo>
                      <a:pt x="122" y="62"/>
                    </a:lnTo>
                    <a:lnTo>
                      <a:pt x="134" y="62"/>
                    </a:lnTo>
                    <a:lnTo>
                      <a:pt x="144" y="60"/>
                    </a:lnTo>
                    <a:lnTo>
                      <a:pt x="150" y="58"/>
                    </a:lnTo>
                    <a:lnTo>
                      <a:pt x="156" y="54"/>
                    </a:lnTo>
                    <a:lnTo>
                      <a:pt x="156" y="54"/>
                    </a:lnTo>
                    <a:lnTo>
                      <a:pt x="156" y="54"/>
                    </a:lnTo>
                    <a:lnTo>
                      <a:pt x="156" y="54"/>
                    </a:lnTo>
                    <a:lnTo>
                      <a:pt x="158" y="56"/>
                    </a:lnTo>
                    <a:lnTo>
                      <a:pt x="162" y="62"/>
                    </a:lnTo>
                    <a:lnTo>
                      <a:pt x="162" y="62"/>
                    </a:lnTo>
                    <a:lnTo>
                      <a:pt x="164" y="70"/>
                    </a:lnTo>
                    <a:lnTo>
                      <a:pt x="168" y="80"/>
                    </a:lnTo>
                    <a:lnTo>
                      <a:pt x="176" y="88"/>
                    </a:lnTo>
                    <a:lnTo>
                      <a:pt x="180" y="92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98" y="96"/>
                    </a:lnTo>
                    <a:lnTo>
                      <a:pt x="204" y="96"/>
                    </a:lnTo>
                    <a:lnTo>
                      <a:pt x="208" y="94"/>
                    </a:lnTo>
                    <a:lnTo>
                      <a:pt x="208" y="94"/>
                    </a:lnTo>
                    <a:lnTo>
                      <a:pt x="216" y="88"/>
                    </a:lnTo>
                    <a:lnTo>
                      <a:pt x="220" y="82"/>
                    </a:lnTo>
                    <a:lnTo>
                      <a:pt x="220" y="82"/>
                    </a:lnTo>
                    <a:lnTo>
                      <a:pt x="228" y="94"/>
                    </a:lnTo>
                    <a:lnTo>
                      <a:pt x="228" y="94"/>
                    </a:lnTo>
                    <a:lnTo>
                      <a:pt x="238" y="108"/>
                    </a:lnTo>
                    <a:lnTo>
                      <a:pt x="244" y="114"/>
                    </a:lnTo>
                    <a:lnTo>
                      <a:pt x="252" y="118"/>
                    </a:lnTo>
                    <a:lnTo>
                      <a:pt x="252" y="118"/>
                    </a:lnTo>
                    <a:lnTo>
                      <a:pt x="260" y="118"/>
                    </a:lnTo>
                    <a:lnTo>
                      <a:pt x="266" y="116"/>
                    </a:lnTo>
                    <a:lnTo>
                      <a:pt x="270" y="112"/>
                    </a:lnTo>
                    <a:lnTo>
                      <a:pt x="270" y="112"/>
                    </a:lnTo>
                    <a:lnTo>
                      <a:pt x="278" y="106"/>
                    </a:lnTo>
                    <a:lnTo>
                      <a:pt x="282" y="98"/>
                    </a:lnTo>
                    <a:lnTo>
                      <a:pt x="282" y="98"/>
                    </a:lnTo>
                    <a:lnTo>
                      <a:pt x="286" y="108"/>
                    </a:lnTo>
                    <a:lnTo>
                      <a:pt x="288" y="114"/>
                    </a:lnTo>
                    <a:lnTo>
                      <a:pt x="294" y="120"/>
                    </a:lnTo>
                    <a:lnTo>
                      <a:pt x="294" y="120"/>
                    </a:lnTo>
                    <a:lnTo>
                      <a:pt x="298" y="122"/>
                    </a:lnTo>
                    <a:lnTo>
                      <a:pt x="298" y="122"/>
                    </a:lnTo>
                    <a:lnTo>
                      <a:pt x="294" y="122"/>
                    </a:lnTo>
                    <a:lnTo>
                      <a:pt x="294" y="122"/>
                    </a:lnTo>
                    <a:close/>
                    <a:moveTo>
                      <a:pt x="334" y="144"/>
                    </a:moveTo>
                    <a:lnTo>
                      <a:pt x="334" y="144"/>
                    </a:lnTo>
                    <a:lnTo>
                      <a:pt x="328" y="148"/>
                    </a:lnTo>
                    <a:lnTo>
                      <a:pt x="324" y="154"/>
                    </a:lnTo>
                    <a:lnTo>
                      <a:pt x="324" y="154"/>
                    </a:lnTo>
                    <a:lnTo>
                      <a:pt x="324" y="144"/>
                    </a:lnTo>
                    <a:lnTo>
                      <a:pt x="320" y="136"/>
                    </a:lnTo>
                    <a:lnTo>
                      <a:pt x="314" y="130"/>
                    </a:lnTo>
                    <a:lnTo>
                      <a:pt x="306" y="126"/>
                    </a:lnTo>
                    <a:lnTo>
                      <a:pt x="306" y="126"/>
                    </a:lnTo>
                    <a:lnTo>
                      <a:pt x="312" y="126"/>
                    </a:lnTo>
                    <a:lnTo>
                      <a:pt x="318" y="124"/>
                    </a:lnTo>
                    <a:lnTo>
                      <a:pt x="326" y="120"/>
                    </a:lnTo>
                    <a:lnTo>
                      <a:pt x="326" y="120"/>
                    </a:lnTo>
                    <a:lnTo>
                      <a:pt x="330" y="132"/>
                    </a:lnTo>
                    <a:lnTo>
                      <a:pt x="334" y="136"/>
                    </a:lnTo>
                    <a:lnTo>
                      <a:pt x="340" y="142"/>
                    </a:lnTo>
                    <a:lnTo>
                      <a:pt x="340" y="142"/>
                    </a:lnTo>
                    <a:lnTo>
                      <a:pt x="334" y="144"/>
                    </a:lnTo>
                    <a:lnTo>
                      <a:pt x="334" y="144"/>
                    </a:lnTo>
                    <a:close/>
                    <a:moveTo>
                      <a:pt x="530" y="188"/>
                    </a:moveTo>
                    <a:lnTo>
                      <a:pt x="530" y="188"/>
                    </a:lnTo>
                    <a:lnTo>
                      <a:pt x="520" y="200"/>
                    </a:lnTo>
                    <a:lnTo>
                      <a:pt x="520" y="200"/>
                    </a:lnTo>
                    <a:lnTo>
                      <a:pt x="518" y="192"/>
                    </a:lnTo>
                    <a:lnTo>
                      <a:pt x="516" y="182"/>
                    </a:lnTo>
                    <a:lnTo>
                      <a:pt x="512" y="176"/>
                    </a:lnTo>
                    <a:lnTo>
                      <a:pt x="506" y="170"/>
                    </a:lnTo>
                    <a:lnTo>
                      <a:pt x="506" y="170"/>
                    </a:lnTo>
                    <a:lnTo>
                      <a:pt x="498" y="168"/>
                    </a:lnTo>
                    <a:lnTo>
                      <a:pt x="492" y="168"/>
                    </a:lnTo>
                    <a:lnTo>
                      <a:pt x="486" y="170"/>
                    </a:lnTo>
                    <a:lnTo>
                      <a:pt x="486" y="170"/>
                    </a:lnTo>
                    <a:lnTo>
                      <a:pt x="472" y="178"/>
                    </a:lnTo>
                    <a:lnTo>
                      <a:pt x="464" y="186"/>
                    </a:lnTo>
                    <a:lnTo>
                      <a:pt x="464" y="186"/>
                    </a:lnTo>
                    <a:lnTo>
                      <a:pt x="462" y="184"/>
                    </a:lnTo>
                    <a:lnTo>
                      <a:pt x="462" y="184"/>
                    </a:lnTo>
                    <a:lnTo>
                      <a:pt x="458" y="174"/>
                    </a:lnTo>
                    <a:lnTo>
                      <a:pt x="452" y="162"/>
                    </a:lnTo>
                    <a:lnTo>
                      <a:pt x="448" y="156"/>
                    </a:lnTo>
                    <a:lnTo>
                      <a:pt x="442" y="152"/>
                    </a:lnTo>
                    <a:lnTo>
                      <a:pt x="434" y="148"/>
                    </a:lnTo>
                    <a:lnTo>
                      <a:pt x="428" y="146"/>
                    </a:lnTo>
                    <a:lnTo>
                      <a:pt x="428" y="146"/>
                    </a:lnTo>
                    <a:lnTo>
                      <a:pt x="418" y="144"/>
                    </a:lnTo>
                    <a:lnTo>
                      <a:pt x="412" y="146"/>
                    </a:lnTo>
                    <a:lnTo>
                      <a:pt x="406" y="150"/>
                    </a:lnTo>
                    <a:lnTo>
                      <a:pt x="400" y="154"/>
                    </a:lnTo>
                    <a:lnTo>
                      <a:pt x="392" y="166"/>
                    </a:lnTo>
                    <a:lnTo>
                      <a:pt x="388" y="176"/>
                    </a:lnTo>
                    <a:lnTo>
                      <a:pt x="388" y="176"/>
                    </a:lnTo>
                    <a:lnTo>
                      <a:pt x="382" y="180"/>
                    </a:lnTo>
                    <a:lnTo>
                      <a:pt x="380" y="182"/>
                    </a:lnTo>
                    <a:lnTo>
                      <a:pt x="374" y="182"/>
                    </a:lnTo>
                    <a:lnTo>
                      <a:pt x="374" y="182"/>
                    </a:lnTo>
                    <a:lnTo>
                      <a:pt x="372" y="176"/>
                    </a:lnTo>
                    <a:lnTo>
                      <a:pt x="370" y="170"/>
                    </a:lnTo>
                    <a:lnTo>
                      <a:pt x="370" y="170"/>
                    </a:lnTo>
                    <a:lnTo>
                      <a:pt x="368" y="158"/>
                    </a:lnTo>
                    <a:lnTo>
                      <a:pt x="366" y="152"/>
                    </a:lnTo>
                    <a:lnTo>
                      <a:pt x="360" y="148"/>
                    </a:lnTo>
                    <a:lnTo>
                      <a:pt x="360" y="148"/>
                    </a:lnTo>
                    <a:lnTo>
                      <a:pt x="368" y="146"/>
                    </a:lnTo>
                    <a:lnTo>
                      <a:pt x="374" y="142"/>
                    </a:lnTo>
                    <a:lnTo>
                      <a:pt x="374" y="142"/>
                    </a:lnTo>
                    <a:lnTo>
                      <a:pt x="378" y="138"/>
                    </a:lnTo>
                    <a:lnTo>
                      <a:pt x="380" y="132"/>
                    </a:lnTo>
                    <a:lnTo>
                      <a:pt x="382" y="124"/>
                    </a:lnTo>
                    <a:lnTo>
                      <a:pt x="382" y="124"/>
                    </a:lnTo>
                    <a:lnTo>
                      <a:pt x="380" y="110"/>
                    </a:lnTo>
                    <a:lnTo>
                      <a:pt x="380" y="110"/>
                    </a:lnTo>
                    <a:lnTo>
                      <a:pt x="378" y="100"/>
                    </a:lnTo>
                    <a:lnTo>
                      <a:pt x="378" y="100"/>
                    </a:lnTo>
                    <a:lnTo>
                      <a:pt x="380" y="98"/>
                    </a:lnTo>
                    <a:lnTo>
                      <a:pt x="380" y="98"/>
                    </a:lnTo>
                    <a:lnTo>
                      <a:pt x="382" y="94"/>
                    </a:lnTo>
                    <a:lnTo>
                      <a:pt x="382" y="94"/>
                    </a:lnTo>
                    <a:lnTo>
                      <a:pt x="382" y="106"/>
                    </a:lnTo>
                    <a:lnTo>
                      <a:pt x="382" y="106"/>
                    </a:lnTo>
                    <a:lnTo>
                      <a:pt x="384" y="116"/>
                    </a:lnTo>
                    <a:lnTo>
                      <a:pt x="384" y="126"/>
                    </a:lnTo>
                    <a:lnTo>
                      <a:pt x="388" y="136"/>
                    </a:lnTo>
                    <a:lnTo>
                      <a:pt x="394" y="142"/>
                    </a:lnTo>
                    <a:lnTo>
                      <a:pt x="394" y="142"/>
                    </a:lnTo>
                    <a:lnTo>
                      <a:pt x="400" y="144"/>
                    </a:lnTo>
                    <a:lnTo>
                      <a:pt x="406" y="146"/>
                    </a:lnTo>
                    <a:lnTo>
                      <a:pt x="412" y="144"/>
                    </a:lnTo>
                    <a:lnTo>
                      <a:pt x="412" y="144"/>
                    </a:lnTo>
                    <a:lnTo>
                      <a:pt x="422" y="138"/>
                    </a:lnTo>
                    <a:lnTo>
                      <a:pt x="430" y="132"/>
                    </a:lnTo>
                    <a:lnTo>
                      <a:pt x="432" y="124"/>
                    </a:lnTo>
                    <a:lnTo>
                      <a:pt x="432" y="118"/>
                    </a:lnTo>
                    <a:lnTo>
                      <a:pt x="432" y="118"/>
                    </a:lnTo>
                    <a:lnTo>
                      <a:pt x="432" y="114"/>
                    </a:lnTo>
                    <a:lnTo>
                      <a:pt x="432" y="114"/>
                    </a:lnTo>
                    <a:lnTo>
                      <a:pt x="432" y="114"/>
                    </a:lnTo>
                    <a:lnTo>
                      <a:pt x="432" y="114"/>
                    </a:lnTo>
                    <a:lnTo>
                      <a:pt x="434" y="114"/>
                    </a:lnTo>
                    <a:lnTo>
                      <a:pt x="434" y="114"/>
                    </a:lnTo>
                    <a:lnTo>
                      <a:pt x="434" y="120"/>
                    </a:lnTo>
                    <a:lnTo>
                      <a:pt x="434" y="120"/>
                    </a:lnTo>
                    <a:lnTo>
                      <a:pt x="436" y="132"/>
                    </a:lnTo>
                    <a:lnTo>
                      <a:pt x="440" y="144"/>
                    </a:lnTo>
                    <a:lnTo>
                      <a:pt x="442" y="150"/>
                    </a:lnTo>
                    <a:lnTo>
                      <a:pt x="448" y="154"/>
                    </a:lnTo>
                    <a:lnTo>
                      <a:pt x="454" y="158"/>
                    </a:lnTo>
                    <a:lnTo>
                      <a:pt x="464" y="158"/>
                    </a:lnTo>
                    <a:lnTo>
                      <a:pt x="464" y="158"/>
                    </a:lnTo>
                    <a:lnTo>
                      <a:pt x="476" y="156"/>
                    </a:lnTo>
                    <a:lnTo>
                      <a:pt x="482" y="154"/>
                    </a:lnTo>
                    <a:lnTo>
                      <a:pt x="486" y="150"/>
                    </a:lnTo>
                    <a:lnTo>
                      <a:pt x="486" y="150"/>
                    </a:lnTo>
                    <a:lnTo>
                      <a:pt x="488" y="146"/>
                    </a:lnTo>
                    <a:lnTo>
                      <a:pt x="490" y="142"/>
                    </a:lnTo>
                    <a:lnTo>
                      <a:pt x="492" y="132"/>
                    </a:lnTo>
                    <a:lnTo>
                      <a:pt x="492" y="132"/>
                    </a:lnTo>
                    <a:lnTo>
                      <a:pt x="492" y="124"/>
                    </a:lnTo>
                    <a:lnTo>
                      <a:pt x="492" y="124"/>
                    </a:lnTo>
                    <a:lnTo>
                      <a:pt x="492" y="120"/>
                    </a:lnTo>
                    <a:lnTo>
                      <a:pt x="492" y="120"/>
                    </a:lnTo>
                    <a:lnTo>
                      <a:pt x="492" y="120"/>
                    </a:lnTo>
                    <a:lnTo>
                      <a:pt x="492" y="120"/>
                    </a:lnTo>
                    <a:lnTo>
                      <a:pt x="492" y="120"/>
                    </a:lnTo>
                    <a:lnTo>
                      <a:pt x="492" y="120"/>
                    </a:lnTo>
                    <a:lnTo>
                      <a:pt x="494" y="128"/>
                    </a:lnTo>
                    <a:lnTo>
                      <a:pt x="494" y="140"/>
                    </a:lnTo>
                    <a:lnTo>
                      <a:pt x="494" y="140"/>
                    </a:lnTo>
                    <a:lnTo>
                      <a:pt x="496" y="148"/>
                    </a:lnTo>
                    <a:lnTo>
                      <a:pt x="498" y="156"/>
                    </a:lnTo>
                    <a:lnTo>
                      <a:pt x="500" y="164"/>
                    </a:lnTo>
                    <a:lnTo>
                      <a:pt x="506" y="168"/>
                    </a:lnTo>
                    <a:lnTo>
                      <a:pt x="506" y="168"/>
                    </a:lnTo>
                    <a:lnTo>
                      <a:pt x="510" y="170"/>
                    </a:lnTo>
                    <a:lnTo>
                      <a:pt x="516" y="170"/>
                    </a:lnTo>
                    <a:lnTo>
                      <a:pt x="520" y="168"/>
                    </a:lnTo>
                    <a:lnTo>
                      <a:pt x="528" y="166"/>
                    </a:lnTo>
                    <a:lnTo>
                      <a:pt x="528" y="166"/>
                    </a:lnTo>
                    <a:lnTo>
                      <a:pt x="536" y="156"/>
                    </a:lnTo>
                    <a:lnTo>
                      <a:pt x="540" y="146"/>
                    </a:lnTo>
                    <a:lnTo>
                      <a:pt x="542" y="138"/>
                    </a:lnTo>
                    <a:lnTo>
                      <a:pt x="544" y="130"/>
                    </a:lnTo>
                    <a:lnTo>
                      <a:pt x="544" y="130"/>
                    </a:lnTo>
                    <a:lnTo>
                      <a:pt x="544" y="120"/>
                    </a:lnTo>
                    <a:lnTo>
                      <a:pt x="546" y="118"/>
                    </a:lnTo>
                    <a:lnTo>
                      <a:pt x="550" y="116"/>
                    </a:lnTo>
                    <a:lnTo>
                      <a:pt x="550" y="116"/>
                    </a:lnTo>
                    <a:lnTo>
                      <a:pt x="552" y="122"/>
                    </a:lnTo>
                    <a:lnTo>
                      <a:pt x="552" y="122"/>
                    </a:lnTo>
                    <a:lnTo>
                      <a:pt x="550" y="138"/>
                    </a:lnTo>
                    <a:lnTo>
                      <a:pt x="546" y="156"/>
                    </a:lnTo>
                    <a:lnTo>
                      <a:pt x="538" y="174"/>
                    </a:lnTo>
                    <a:lnTo>
                      <a:pt x="530" y="188"/>
                    </a:lnTo>
                    <a:lnTo>
                      <a:pt x="530" y="188"/>
                    </a:lnTo>
                    <a:close/>
                  </a:path>
                </a:pathLst>
              </a:custGeom>
              <a:solidFill>
                <a:srgbClr val="DCBE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76" name="Freeform 96"/>
              <p:cNvSpPr>
                <a:spLocks noEditPoints="1"/>
              </p:cNvSpPr>
              <p:nvPr/>
            </p:nvSpPr>
            <p:spPr bwMode="auto">
              <a:xfrm>
                <a:off x="4076" y="2754"/>
                <a:ext cx="448" cy="320"/>
              </a:xfrm>
              <a:custGeom>
                <a:avLst/>
                <a:gdLst/>
                <a:ahLst/>
                <a:cxnLst>
                  <a:cxn ang="0">
                    <a:pos x="414" y="250"/>
                  </a:cxn>
                  <a:cxn ang="0">
                    <a:pos x="408" y="234"/>
                  </a:cxn>
                  <a:cxn ang="0">
                    <a:pos x="404" y="202"/>
                  </a:cxn>
                  <a:cxn ang="0">
                    <a:pos x="366" y="192"/>
                  </a:cxn>
                  <a:cxn ang="0">
                    <a:pos x="338" y="208"/>
                  </a:cxn>
                  <a:cxn ang="0">
                    <a:pos x="340" y="184"/>
                  </a:cxn>
                  <a:cxn ang="0">
                    <a:pos x="326" y="158"/>
                  </a:cxn>
                  <a:cxn ang="0">
                    <a:pos x="290" y="154"/>
                  </a:cxn>
                  <a:cxn ang="0">
                    <a:pos x="282" y="148"/>
                  </a:cxn>
                  <a:cxn ang="0">
                    <a:pos x="258" y="108"/>
                  </a:cxn>
                  <a:cxn ang="0">
                    <a:pos x="232" y="110"/>
                  </a:cxn>
                  <a:cxn ang="0">
                    <a:pos x="202" y="94"/>
                  </a:cxn>
                  <a:cxn ang="0">
                    <a:pos x="176" y="88"/>
                  </a:cxn>
                  <a:cxn ang="0">
                    <a:pos x="136" y="56"/>
                  </a:cxn>
                  <a:cxn ang="0">
                    <a:pos x="112" y="38"/>
                  </a:cxn>
                  <a:cxn ang="0">
                    <a:pos x="66" y="12"/>
                  </a:cxn>
                  <a:cxn ang="0">
                    <a:pos x="34" y="0"/>
                  </a:cxn>
                  <a:cxn ang="0">
                    <a:pos x="2" y="26"/>
                  </a:cxn>
                  <a:cxn ang="0">
                    <a:pos x="26" y="40"/>
                  </a:cxn>
                  <a:cxn ang="0">
                    <a:pos x="56" y="66"/>
                  </a:cxn>
                  <a:cxn ang="0">
                    <a:pos x="94" y="84"/>
                  </a:cxn>
                  <a:cxn ang="0">
                    <a:pos x="120" y="112"/>
                  </a:cxn>
                  <a:cxn ang="0">
                    <a:pos x="142" y="112"/>
                  </a:cxn>
                  <a:cxn ang="0">
                    <a:pos x="168" y="140"/>
                  </a:cxn>
                  <a:cxn ang="0">
                    <a:pos x="206" y="146"/>
                  </a:cxn>
                  <a:cxn ang="0">
                    <a:pos x="212" y="170"/>
                  </a:cxn>
                  <a:cxn ang="0">
                    <a:pos x="250" y="196"/>
                  </a:cxn>
                  <a:cxn ang="0">
                    <a:pos x="276" y="200"/>
                  </a:cxn>
                  <a:cxn ang="0">
                    <a:pos x="278" y="208"/>
                  </a:cxn>
                  <a:cxn ang="0">
                    <a:pos x="244" y="214"/>
                  </a:cxn>
                  <a:cxn ang="0">
                    <a:pos x="244" y="254"/>
                  </a:cxn>
                  <a:cxn ang="0">
                    <a:pos x="248" y="272"/>
                  </a:cxn>
                  <a:cxn ang="0">
                    <a:pos x="250" y="310"/>
                  </a:cxn>
                  <a:cxn ang="0">
                    <a:pos x="302" y="314"/>
                  </a:cxn>
                  <a:cxn ang="0">
                    <a:pos x="332" y="296"/>
                  </a:cxn>
                  <a:cxn ang="0">
                    <a:pos x="392" y="308"/>
                  </a:cxn>
                  <a:cxn ang="0">
                    <a:pos x="448" y="278"/>
                  </a:cxn>
                  <a:cxn ang="0">
                    <a:pos x="444" y="252"/>
                  </a:cxn>
                  <a:cxn ang="0">
                    <a:pos x="238" y="164"/>
                  </a:cxn>
                  <a:cxn ang="0">
                    <a:pos x="246" y="140"/>
                  </a:cxn>
                  <a:cxn ang="0">
                    <a:pos x="252" y="144"/>
                  </a:cxn>
                  <a:cxn ang="0">
                    <a:pos x="268" y="170"/>
                  </a:cxn>
                  <a:cxn ang="0">
                    <a:pos x="312" y="182"/>
                  </a:cxn>
                  <a:cxn ang="0">
                    <a:pos x="306" y="192"/>
                  </a:cxn>
                  <a:cxn ang="0">
                    <a:pos x="312" y="182"/>
                  </a:cxn>
                  <a:cxn ang="0">
                    <a:pos x="354" y="254"/>
                  </a:cxn>
                  <a:cxn ang="0">
                    <a:pos x="354" y="268"/>
                  </a:cxn>
                  <a:cxn ang="0">
                    <a:pos x="314" y="272"/>
                  </a:cxn>
                  <a:cxn ang="0">
                    <a:pos x="290" y="290"/>
                  </a:cxn>
                  <a:cxn ang="0">
                    <a:pos x="276" y="282"/>
                  </a:cxn>
                  <a:cxn ang="0">
                    <a:pos x="288" y="268"/>
                  </a:cxn>
                  <a:cxn ang="0">
                    <a:pos x="280" y="248"/>
                  </a:cxn>
                  <a:cxn ang="0">
                    <a:pos x="278" y="236"/>
                  </a:cxn>
                  <a:cxn ang="0">
                    <a:pos x="306" y="218"/>
                  </a:cxn>
                  <a:cxn ang="0">
                    <a:pos x="314" y="240"/>
                  </a:cxn>
                  <a:cxn ang="0">
                    <a:pos x="344" y="240"/>
                  </a:cxn>
                  <a:cxn ang="0">
                    <a:pos x="374" y="224"/>
                  </a:cxn>
                </a:cxnLst>
                <a:rect l="0" t="0" r="r" b="b"/>
                <a:pathLst>
                  <a:path w="448" h="320">
                    <a:moveTo>
                      <a:pt x="444" y="252"/>
                    </a:moveTo>
                    <a:lnTo>
                      <a:pt x="444" y="252"/>
                    </a:lnTo>
                    <a:lnTo>
                      <a:pt x="436" y="248"/>
                    </a:lnTo>
                    <a:lnTo>
                      <a:pt x="430" y="246"/>
                    </a:lnTo>
                    <a:lnTo>
                      <a:pt x="422" y="24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396" y="252"/>
                    </a:lnTo>
                    <a:lnTo>
                      <a:pt x="396" y="252"/>
                    </a:lnTo>
                    <a:lnTo>
                      <a:pt x="402" y="248"/>
                    </a:lnTo>
                    <a:lnTo>
                      <a:pt x="406" y="242"/>
                    </a:lnTo>
                    <a:lnTo>
                      <a:pt x="408" y="234"/>
                    </a:lnTo>
                    <a:lnTo>
                      <a:pt x="410" y="226"/>
                    </a:lnTo>
                    <a:lnTo>
                      <a:pt x="410" y="226"/>
                    </a:lnTo>
                    <a:lnTo>
                      <a:pt x="410" y="222"/>
                    </a:lnTo>
                    <a:lnTo>
                      <a:pt x="410" y="222"/>
                    </a:lnTo>
                    <a:lnTo>
                      <a:pt x="408" y="212"/>
                    </a:lnTo>
                    <a:lnTo>
                      <a:pt x="404" y="202"/>
                    </a:lnTo>
                    <a:lnTo>
                      <a:pt x="400" y="194"/>
                    </a:lnTo>
                    <a:lnTo>
                      <a:pt x="392" y="188"/>
                    </a:lnTo>
                    <a:lnTo>
                      <a:pt x="392" y="188"/>
                    </a:lnTo>
                    <a:lnTo>
                      <a:pt x="382" y="186"/>
                    </a:lnTo>
                    <a:lnTo>
                      <a:pt x="374" y="188"/>
                    </a:lnTo>
                    <a:lnTo>
                      <a:pt x="366" y="192"/>
                    </a:lnTo>
                    <a:lnTo>
                      <a:pt x="358" y="198"/>
                    </a:lnTo>
                    <a:lnTo>
                      <a:pt x="358" y="198"/>
                    </a:lnTo>
                    <a:lnTo>
                      <a:pt x="346" y="206"/>
                    </a:lnTo>
                    <a:lnTo>
                      <a:pt x="342" y="208"/>
                    </a:lnTo>
                    <a:lnTo>
                      <a:pt x="338" y="208"/>
                    </a:lnTo>
                    <a:lnTo>
                      <a:pt x="338" y="208"/>
                    </a:lnTo>
                    <a:lnTo>
                      <a:pt x="336" y="206"/>
                    </a:lnTo>
                    <a:lnTo>
                      <a:pt x="334" y="204"/>
                    </a:lnTo>
                    <a:lnTo>
                      <a:pt x="336" y="200"/>
                    </a:lnTo>
                    <a:lnTo>
                      <a:pt x="336" y="200"/>
                    </a:lnTo>
                    <a:lnTo>
                      <a:pt x="338" y="192"/>
                    </a:lnTo>
                    <a:lnTo>
                      <a:pt x="340" y="184"/>
                    </a:lnTo>
                    <a:lnTo>
                      <a:pt x="340" y="184"/>
                    </a:lnTo>
                    <a:lnTo>
                      <a:pt x="338" y="178"/>
                    </a:lnTo>
                    <a:lnTo>
                      <a:pt x="336" y="172"/>
                    </a:lnTo>
                    <a:lnTo>
                      <a:pt x="336" y="172"/>
                    </a:lnTo>
                    <a:lnTo>
                      <a:pt x="332" y="164"/>
                    </a:lnTo>
                    <a:lnTo>
                      <a:pt x="326" y="158"/>
                    </a:lnTo>
                    <a:lnTo>
                      <a:pt x="320" y="154"/>
                    </a:lnTo>
                    <a:lnTo>
                      <a:pt x="314" y="152"/>
                    </a:lnTo>
                    <a:lnTo>
                      <a:pt x="304" y="150"/>
                    </a:lnTo>
                    <a:lnTo>
                      <a:pt x="296" y="152"/>
                    </a:lnTo>
                    <a:lnTo>
                      <a:pt x="296" y="152"/>
                    </a:lnTo>
                    <a:lnTo>
                      <a:pt x="290" y="154"/>
                    </a:lnTo>
                    <a:lnTo>
                      <a:pt x="286" y="152"/>
                    </a:lnTo>
                    <a:lnTo>
                      <a:pt x="284" y="150"/>
                    </a:lnTo>
                    <a:lnTo>
                      <a:pt x="284" y="150"/>
                    </a:lnTo>
                    <a:lnTo>
                      <a:pt x="284" y="150"/>
                    </a:lnTo>
                    <a:lnTo>
                      <a:pt x="284" y="150"/>
                    </a:lnTo>
                    <a:lnTo>
                      <a:pt x="282" y="148"/>
                    </a:lnTo>
                    <a:lnTo>
                      <a:pt x="282" y="148"/>
                    </a:lnTo>
                    <a:lnTo>
                      <a:pt x="280" y="140"/>
                    </a:lnTo>
                    <a:lnTo>
                      <a:pt x="274" y="128"/>
                    </a:lnTo>
                    <a:lnTo>
                      <a:pt x="274" y="128"/>
                    </a:lnTo>
                    <a:lnTo>
                      <a:pt x="266" y="116"/>
                    </a:lnTo>
                    <a:lnTo>
                      <a:pt x="258" y="108"/>
                    </a:lnTo>
                    <a:lnTo>
                      <a:pt x="258" y="108"/>
                    </a:lnTo>
                    <a:lnTo>
                      <a:pt x="252" y="112"/>
                    </a:lnTo>
                    <a:lnTo>
                      <a:pt x="246" y="114"/>
                    </a:lnTo>
                    <a:lnTo>
                      <a:pt x="240" y="114"/>
                    </a:lnTo>
                    <a:lnTo>
                      <a:pt x="232" y="110"/>
                    </a:lnTo>
                    <a:lnTo>
                      <a:pt x="232" y="110"/>
                    </a:lnTo>
                    <a:lnTo>
                      <a:pt x="228" y="108"/>
                    </a:lnTo>
                    <a:lnTo>
                      <a:pt x="224" y="102"/>
                    </a:lnTo>
                    <a:lnTo>
                      <a:pt x="220" y="94"/>
                    </a:lnTo>
                    <a:lnTo>
                      <a:pt x="220" y="94"/>
                    </a:lnTo>
                    <a:lnTo>
                      <a:pt x="212" y="92"/>
                    </a:lnTo>
                    <a:lnTo>
                      <a:pt x="202" y="94"/>
                    </a:lnTo>
                    <a:lnTo>
                      <a:pt x="202" y="94"/>
                    </a:lnTo>
                    <a:lnTo>
                      <a:pt x="192" y="94"/>
                    </a:lnTo>
                    <a:lnTo>
                      <a:pt x="192" y="94"/>
                    </a:lnTo>
                    <a:lnTo>
                      <a:pt x="178" y="88"/>
                    </a:lnTo>
                    <a:lnTo>
                      <a:pt x="178" y="88"/>
                    </a:lnTo>
                    <a:lnTo>
                      <a:pt x="176" y="88"/>
                    </a:lnTo>
                    <a:lnTo>
                      <a:pt x="176" y="88"/>
                    </a:lnTo>
                    <a:lnTo>
                      <a:pt x="164" y="78"/>
                    </a:lnTo>
                    <a:lnTo>
                      <a:pt x="150" y="68"/>
                    </a:lnTo>
                    <a:lnTo>
                      <a:pt x="140" y="60"/>
                    </a:lnTo>
                    <a:lnTo>
                      <a:pt x="140" y="60"/>
                    </a:lnTo>
                    <a:lnTo>
                      <a:pt x="136" y="56"/>
                    </a:lnTo>
                    <a:lnTo>
                      <a:pt x="136" y="56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20" y="50"/>
                    </a:lnTo>
                    <a:lnTo>
                      <a:pt x="116" y="46"/>
                    </a:lnTo>
                    <a:lnTo>
                      <a:pt x="112" y="38"/>
                    </a:lnTo>
                    <a:lnTo>
                      <a:pt x="112" y="38"/>
                    </a:lnTo>
                    <a:lnTo>
                      <a:pt x="110" y="38"/>
                    </a:lnTo>
                    <a:lnTo>
                      <a:pt x="110" y="38"/>
                    </a:lnTo>
                    <a:lnTo>
                      <a:pt x="90" y="24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48" y="6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18" y="1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20" y="34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30" y="48"/>
                    </a:lnTo>
                    <a:lnTo>
                      <a:pt x="36" y="54"/>
                    </a:lnTo>
                    <a:lnTo>
                      <a:pt x="44" y="62"/>
                    </a:lnTo>
                    <a:lnTo>
                      <a:pt x="56" y="66"/>
                    </a:lnTo>
                    <a:lnTo>
                      <a:pt x="56" y="66"/>
                    </a:lnTo>
                    <a:lnTo>
                      <a:pt x="70" y="68"/>
                    </a:lnTo>
                    <a:lnTo>
                      <a:pt x="78" y="68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90" y="76"/>
                    </a:lnTo>
                    <a:lnTo>
                      <a:pt x="94" y="84"/>
                    </a:lnTo>
                    <a:lnTo>
                      <a:pt x="94" y="84"/>
                    </a:lnTo>
                    <a:lnTo>
                      <a:pt x="98" y="94"/>
                    </a:lnTo>
                    <a:lnTo>
                      <a:pt x="104" y="102"/>
                    </a:lnTo>
                    <a:lnTo>
                      <a:pt x="104" y="102"/>
                    </a:lnTo>
                    <a:lnTo>
                      <a:pt x="112" y="108"/>
                    </a:lnTo>
                    <a:lnTo>
                      <a:pt x="120" y="112"/>
                    </a:lnTo>
                    <a:lnTo>
                      <a:pt x="128" y="112"/>
                    </a:lnTo>
                    <a:lnTo>
                      <a:pt x="134" y="112"/>
                    </a:lnTo>
                    <a:lnTo>
                      <a:pt x="134" y="112"/>
                    </a:lnTo>
                    <a:lnTo>
                      <a:pt x="138" y="112"/>
                    </a:lnTo>
                    <a:lnTo>
                      <a:pt x="142" y="112"/>
                    </a:lnTo>
                    <a:lnTo>
                      <a:pt x="142" y="112"/>
                    </a:lnTo>
                    <a:lnTo>
                      <a:pt x="146" y="116"/>
                    </a:lnTo>
                    <a:lnTo>
                      <a:pt x="148" y="120"/>
                    </a:lnTo>
                    <a:lnTo>
                      <a:pt x="148" y="120"/>
                    </a:lnTo>
                    <a:lnTo>
                      <a:pt x="154" y="130"/>
                    </a:lnTo>
                    <a:lnTo>
                      <a:pt x="160" y="136"/>
                    </a:lnTo>
                    <a:lnTo>
                      <a:pt x="168" y="140"/>
                    </a:lnTo>
                    <a:lnTo>
                      <a:pt x="168" y="140"/>
                    </a:lnTo>
                    <a:lnTo>
                      <a:pt x="180" y="144"/>
                    </a:lnTo>
                    <a:lnTo>
                      <a:pt x="190" y="146"/>
                    </a:lnTo>
                    <a:lnTo>
                      <a:pt x="198" y="146"/>
                    </a:lnTo>
                    <a:lnTo>
                      <a:pt x="206" y="146"/>
                    </a:lnTo>
                    <a:lnTo>
                      <a:pt x="206" y="146"/>
                    </a:lnTo>
                    <a:lnTo>
                      <a:pt x="216" y="144"/>
                    </a:lnTo>
                    <a:lnTo>
                      <a:pt x="216" y="144"/>
                    </a:lnTo>
                    <a:lnTo>
                      <a:pt x="212" y="152"/>
                    </a:lnTo>
                    <a:lnTo>
                      <a:pt x="210" y="162"/>
                    </a:lnTo>
                    <a:lnTo>
                      <a:pt x="210" y="162"/>
                    </a:lnTo>
                    <a:lnTo>
                      <a:pt x="212" y="170"/>
                    </a:lnTo>
                    <a:lnTo>
                      <a:pt x="216" y="180"/>
                    </a:lnTo>
                    <a:lnTo>
                      <a:pt x="216" y="180"/>
                    </a:lnTo>
                    <a:lnTo>
                      <a:pt x="226" y="190"/>
                    </a:lnTo>
                    <a:lnTo>
                      <a:pt x="234" y="194"/>
                    </a:lnTo>
                    <a:lnTo>
                      <a:pt x="242" y="196"/>
                    </a:lnTo>
                    <a:lnTo>
                      <a:pt x="250" y="196"/>
                    </a:lnTo>
                    <a:lnTo>
                      <a:pt x="250" y="196"/>
                    </a:lnTo>
                    <a:lnTo>
                      <a:pt x="258" y="196"/>
                    </a:lnTo>
                    <a:lnTo>
                      <a:pt x="266" y="198"/>
                    </a:lnTo>
                    <a:lnTo>
                      <a:pt x="268" y="198"/>
                    </a:lnTo>
                    <a:lnTo>
                      <a:pt x="268" y="198"/>
                    </a:lnTo>
                    <a:lnTo>
                      <a:pt x="276" y="200"/>
                    </a:lnTo>
                    <a:lnTo>
                      <a:pt x="276" y="200"/>
                    </a:lnTo>
                    <a:lnTo>
                      <a:pt x="284" y="204"/>
                    </a:lnTo>
                    <a:lnTo>
                      <a:pt x="284" y="204"/>
                    </a:lnTo>
                    <a:lnTo>
                      <a:pt x="284" y="208"/>
                    </a:lnTo>
                    <a:lnTo>
                      <a:pt x="282" y="210"/>
                    </a:lnTo>
                    <a:lnTo>
                      <a:pt x="278" y="208"/>
                    </a:lnTo>
                    <a:lnTo>
                      <a:pt x="278" y="208"/>
                    </a:lnTo>
                    <a:lnTo>
                      <a:pt x="266" y="206"/>
                    </a:lnTo>
                    <a:lnTo>
                      <a:pt x="260" y="206"/>
                    </a:lnTo>
                    <a:lnTo>
                      <a:pt x="252" y="208"/>
                    </a:lnTo>
                    <a:lnTo>
                      <a:pt x="252" y="208"/>
                    </a:lnTo>
                    <a:lnTo>
                      <a:pt x="244" y="214"/>
                    </a:lnTo>
                    <a:lnTo>
                      <a:pt x="240" y="224"/>
                    </a:lnTo>
                    <a:lnTo>
                      <a:pt x="240" y="224"/>
                    </a:lnTo>
                    <a:lnTo>
                      <a:pt x="238" y="236"/>
                    </a:lnTo>
                    <a:lnTo>
                      <a:pt x="238" y="236"/>
                    </a:lnTo>
                    <a:lnTo>
                      <a:pt x="240" y="246"/>
                    </a:lnTo>
                    <a:lnTo>
                      <a:pt x="244" y="254"/>
                    </a:lnTo>
                    <a:lnTo>
                      <a:pt x="244" y="254"/>
                    </a:lnTo>
                    <a:lnTo>
                      <a:pt x="248" y="260"/>
                    </a:lnTo>
                    <a:lnTo>
                      <a:pt x="248" y="264"/>
                    </a:lnTo>
                    <a:lnTo>
                      <a:pt x="248" y="268"/>
                    </a:lnTo>
                    <a:lnTo>
                      <a:pt x="248" y="272"/>
                    </a:lnTo>
                    <a:lnTo>
                      <a:pt x="248" y="272"/>
                    </a:lnTo>
                    <a:lnTo>
                      <a:pt x="244" y="278"/>
                    </a:lnTo>
                    <a:lnTo>
                      <a:pt x="242" y="284"/>
                    </a:lnTo>
                    <a:lnTo>
                      <a:pt x="242" y="292"/>
                    </a:lnTo>
                    <a:lnTo>
                      <a:pt x="242" y="292"/>
                    </a:lnTo>
                    <a:lnTo>
                      <a:pt x="244" y="302"/>
                    </a:lnTo>
                    <a:lnTo>
                      <a:pt x="250" y="310"/>
                    </a:lnTo>
                    <a:lnTo>
                      <a:pt x="250" y="310"/>
                    </a:lnTo>
                    <a:lnTo>
                      <a:pt x="254" y="314"/>
                    </a:lnTo>
                    <a:lnTo>
                      <a:pt x="260" y="316"/>
                    </a:lnTo>
                    <a:lnTo>
                      <a:pt x="274" y="320"/>
                    </a:lnTo>
                    <a:lnTo>
                      <a:pt x="288" y="318"/>
                    </a:lnTo>
                    <a:lnTo>
                      <a:pt x="302" y="314"/>
                    </a:lnTo>
                    <a:lnTo>
                      <a:pt x="302" y="314"/>
                    </a:lnTo>
                    <a:lnTo>
                      <a:pt x="312" y="308"/>
                    </a:lnTo>
                    <a:lnTo>
                      <a:pt x="318" y="302"/>
                    </a:lnTo>
                    <a:lnTo>
                      <a:pt x="318" y="302"/>
                    </a:lnTo>
                    <a:lnTo>
                      <a:pt x="324" y="298"/>
                    </a:lnTo>
                    <a:lnTo>
                      <a:pt x="332" y="296"/>
                    </a:lnTo>
                    <a:lnTo>
                      <a:pt x="332" y="296"/>
                    </a:lnTo>
                    <a:lnTo>
                      <a:pt x="342" y="296"/>
                    </a:lnTo>
                    <a:lnTo>
                      <a:pt x="350" y="298"/>
                    </a:lnTo>
                    <a:lnTo>
                      <a:pt x="370" y="302"/>
                    </a:lnTo>
                    <a:lnTo>
                      <a:pt x="370" y="302"/>
                    </a:lnTo>
                    <a:lnTo>
                      <a:pt x="392" y="308"/>
                    </a:lnTo>
                    <a:lnTo>
                      <a:pt x="402" y="308"/>
                    </a:lnTo>
                    <a:lnTo>
                      <a:pt x="414" y="308"/>
                    </a:lnTo>
                    <a:lnTo>
                      <a:pt x="424" y="306"/>
                    </a:lnTo>
                    <a:lnTo>
                      <a:pt x="434" y="300"/>
                    </a:lnTo>
                    <a:lnTo>
                      <a:pt x="440" y="292"/>
                    </a:lnTo>
                    <a:lnTo>
                      <a:pt x="448" y="278"/>
                    </a:lnTo>
                    <a:lnTo>
                      <a:pt x="448" y="278"/>
                    </a:lnTo>
                    <a:lnTo>
                      <a:pt x="448" y="278"/>
                    </a:lnTo>
                    <a:lnTo>
                      <a:pt x="448" y="278"/>
                    </a:lnTo>
                    <a:lnTo>
                      <a:pt x="448" y="266"/>
                    </a:lnTo>
                    <a:lnTo>
                      <a:pt x="448" y="260"/>
                    </a:lnTo>
                    <a:lnTo>
                      <a:pt x="444" y="252"/>
                    </a:lnTo>
                    <a:lnTo>
                      <a:pt x="444" y="252"/>
                    </a:lnTo>
                    <a:close/>
                    <a:moveTo>
                      <a:pt x="250" y="170"/>
                    </a:moveTo>
                    <a:lnTo>
                      <a:pt x="250" y="170"/>
                    </a:lnTo>
                    <a:lnTo>
                      <a:pt x="244" y="168"/>
                    </a:lnTo>
                    <a:lnTo>
                      <a:pt x="238" y="164"/>
                    </a:lnTo>
                    <a:lnTo>
                      <a:pt x="238" y="164"/>
                    </a:lnTo>
                    <a:lnTo>
                      <a:pt x="236" y="162"/>
                    </a:lnTo>
                    <a:lnTo>
                      <a:pt x="236" y="162"/>
                    </a:lnTo>
                    <a:lnTo>
                      <a:pt x="240" y="158"/>
                    </a:lnTo>
                    <a:lnTo>
                      <a:pt x="240" y="158"/>
                    </a:lnTo>
                    <a:lnTo>
                      <a:pt x="244" y="148"/>
                    </a:lnTo>
                    <a:lnTo>
                      <a:pt x="246" y="140"/>
                    </a:lnTo>
                    <a:lnTo>
                      <a:pt x="246" y="140"/>
                    </a:lnTo>
                    <a:lnTo>
                      <a:pt x="244" y="134"/>
                    </a:lnTo>
                    <a:lnTo>
                      <a:pt x="240" y="128"/>
                    </a:lnTo>
                    <a:lnTo>
                      <a:pt x="240" y="128"/>
                    </a:lnTo>
                    <a:lnTo>
                      <a:pt x="244" y="132"/>
                    </a:lnTo>
                    <a:lnTo>
                      <a:pt x="252" y="144"/>
                    </a:lnTo>
                    <a:lnTo>
                      <a:pt x="252" y="144"/>
                    </a:lnTo>
                    <a:lnTo>
                      <a:pt x="256" y="148"/>
                    </a:lnTo>
                    <a:lnTo>
                      <a:pt x="256" y="152"/>
                    </a:lnTo>
                    <a:lnTo>
                      <a:pt x="256" y="152"/>
                    </a:lnTo>
                    <a:lnTo>
                      <a:pt x="260" y="162"/>
                    </a:lnTo>
                    <a:lnTo>
                      <a:pt x="268" y="170"/>
                    </a:lnTo>
                    <a:lnTo>
                      <a:pt x="268" y="170"/>
                    </a:lnTo>
                    <a:lnTo>
                      <a:pt x="258" y="170"/>
                    </a:lnTo>
                    <a:lnTo>
                      <a:pt x="250" y="170"/>
                    </a:lnTo>
                    <a:lnTo>
                      <a:pt x="250" y="170"/>
                    </a:lnTo>
                    <a:close/>
                    <a:moveTo>
                      <a:pt x="312" y="182"/>
                    </a:moveTo>
                    <a:lnTo>
                      <a:pt x="312" y="182"/>
                    </a:lnTo>
                    <a:lnTo>
                      <a:pt x="312" y="188"/>
                    </a:lnTo>
                    <a:lnTo>
                      <a:pt x="310" y="190"/>
                    </a:lnTo>
                    <a:lnTo>
                      <a:pt x="310" y="190"/>
                    </a:lnTo>
                    <a:lnTo>
                      <a:pt x="308" y="198"/>
                    </a:lnTo>
                    <a:lnTo>
                      <a:pt x="308" y="198"/>
                    </a:lnTo>
                    <a:lnTo>
                      <a:pt x="306" y="192"/>
                    </a:lnTo>
                    <a:lnTo>
                      <a:pt x="304" y="188"/>
                    </a:lnTo>
                    <a:lnTo>
                      <a:pt x="296" y="180"/>
                    </a:lnTo>
                    <a:lnTo>
                      <a:pt x="296" y="180"/>
                    </a:lnTo>
                    <a:lnTo>
                      <a:pt x="304" y="180"/>
                    </a:lnTo>
                    <a:lnTo>
                      <a:pt x="308" y="180"/>
                    </a:lnTo>
                    <a:lnTo>
                      <a:pt x="312" y="182"/>
                    </a:lnTo>
                    <a:lnTo>
                      <a:pt x="312" y="182"/>
                    </a:lnTo>
                    <a:close/>
                    <a:moveTo>
                      <a:pt x="370" y="236"/>
                    </a:moveTo>
                    <a:lnTo>
                      <a:pt x="370" y="236"/>
                    </a:lnTo>
                    <a:lnTo>
                      <a:pt x="360" y="242"/>
                    </a:lnTo>
                    <a:lnTo>
                      <a:pt x="356" y="248"/>
                    </a:lnTo>
                    <a:lnTo>
                      <a:pt x="354" y="254"/>
                    </a:lnTo>
                    <a:lnTo>
                      <a:pt x="354" y="256"/>
                    </a:lnTo>
                    <a:lnTo>
                      <a:pt x="354" y="256"/>
                    </a:lnTo>
                    <a:lnTo>
                      <a:pt x="356" y="262"/>
                    </a:lnTo>
                    <a:lnTo>
                      <a:pt x="356" y="262"/>
                    </a:lnTo>
                    <a:lnTo>
                      <a:pt x="356" y="266"/>
                    </a:lnTo>
                    <a:lnTo>
                      <a:pt x="354" y="268"/>
                    </a:lnTo>
                    <a:lnTo>
                      <a:pt x="348" y="270"/>
                    </a:lnTo>
                    <a:lnTo>
                      <a:pt x="338" y="270"/>
                    </a:lnTo>
                    <a:lnTo>
                      <a:pt x="338" y="270"/>
                    </a:lnTo>
                    <a:lnTo>
                      <a:pt x="324" y="270"/>
                    </a:lnTo>
                    <a:lnTo>
                      <a:pt x="324" y="270"/>
                    </a:lnTo>
                    <a:lnTo>
                      <a:pt x="314" y="272"/>
                    </a:lnTo>
                    <a:lnTo>
                      <a:pt x="308" y="276"/>
                    </a:lnTo>
                    <a:lnTo>
                      <a:pt x="302" y="280"/>
                    </a:lnTo>
                    <a:lnTo>
                      <a:pt x="298" y="284"/>
                    </a:lnTo>
                    <a:lnTo>
                      <a:pt x="298" y="284"/>
                    </a:lnTo>
                    <a:lnTo>
                      <a:pt x="294" y="288"/>
                    </a:lnTo>
                    <a:lnTo>
                      <a:pt x="290" y="290"/>
                    </a:lnTo>
                    <a:lnTo>
                      <a:pt x="290" y="290"/>
                    </a:lnTo>
                    <a:lnTo>
                      <a:pt x="288" y="290"/>
                    </a:lnTo>
                    <a:lnTo>
                      <a:pt x="284" y="290"/>
                    </a:lnTo>
                    <a:lnTo>
                      <a:pt x="278" y="288"/>
                    </a:lnTo>
                    <a:lnTo>
                      <a:pt x="276" y="282"/>
                    </a:lnTo>
                    <a:lnTo>
                      <a:pt x="276" y="282"/>
                    </a:lnTo>
                    <a:lnTo>
                      <a:pt x="278" y="280"/>
                    </a:lnTo>
                    <a:lnTo>
                      <a:pt x="278" y="280"/>
                    </a:lnTo>
                    <a:lnTo>
                      <a:pt x="282" y="278"/>
                    </a:lnTo>
                    <a:lnTo>
                      <a:pt x="284" y="274"/>
                    </a:lnTo>
                    <a:lnTo>
                      <a:pt x="286" y="272"/>
                    </a:lnTo>
                    <a:lnTo>
                      <a:pt x="288" y="268"/>
                    </a:lnTo>
                    <a:lnTo>
                      <a:pt x="288" y="268"/>
                    </a:lnTo>
                    <a:lnTo>
                      <a:pt x="288" y="266"/>
                    </a:lnTo>
                    <a:lnTo>
                      <a:pt x="288" y="266"/>
                    </a:lnTo>
                    <a:lnTo>
                      <a:pt x="286" y="258"/>
                    </a:lnTo>
                    <a:lnTo>
                      <a:pt x="282" y="252"/>
                    </a:lnTo>
                    <a:lnTo>
                      <a:pt x="280" y="248"/>
                    </a:lnTo>
                    <a:lnTo>
                      <a:pt x="274" y="244"/>
                    </a:lnTo>
                    <a:lnTo>
                      <a:pt x="274" y="244"/>
                    </a:lnTo>
                    <a:lnTo>
                      <a:pt x="272" y="240"/>
                    </a:lnTo>
                    <a:lnTo>
                      <a:pt x="272" y="238"/>
                    </a:lnTo>
                    <a:lnTo>
                      <a:pt x="278" y="236"/>
                    </a:lnTo>
                    <a:lnTo>
                      <a:pt x="278" y="236"/>
                    </a:lnTo>
                    <a:lnTo>
                      <a:pt x="286" y="238"/>
                    </a:lnTo>
                    <a:lnTo>
                      <a:pt x="290" y="236"/>
                    </a:lnTo>
                    <a:lnTo>
                      <a:pt x="296" y="234"/>
                    </a:lnTo>
                    <a:lnTo>
                      <a:pt x="296" y="234"/>
                    </a:lnTo>
                    <a:lnTo>
                      <a:pt x="302" y="228"/>
                    </a:lnTo>
                    <a:lnTo>
                      <a:pt x="306" y="218"/>
                    </a:lnTo>
                    <a:lnTo>
                      <a:pt x="306" y="218"/>
                    </a:lnTo>
                    <a:lnTo>
                      <a:pt x="308" y="214"/>
                    </a:lnTo>
                    <a:lnTo>
                      <a:pt x="308" y="214"/>
                    </a:lnTo>
                    <a:lnTo>
                      <a:pt x="308" y="228"/>
                    </a:lnTo>
                    <a:lnTo>
                      <a:pt x="312" y="236"/>
                    </a:lnTo>
                    <a:lnTo>
                      <a:pt x="314" y="240"/>
                    </a:lnTo>
                    <a:lnTo>
                      <a:pt x="320" y="242"/>
                    </a:lnTo>
                    <a:lnTo>
                      <a:pt x="320" y="242"/>
                    </a:lnTo>
                    <a:lnTo>
                      <a:pt x="326" y="244"/>
                    </a:lnTo>
                    <a:lnTo>
                      <a:pt x="332" y="244"/>
                    </a:lnTo>
                    <a:lnTo>
                      <a:pt x="338" y="244"/>
                    </a:lnTo>
                    <a:lnTo>
                      <a:pt x="344" y="240"/>
                    </a:lnTo>
                    <a:lnTo>
                      <a:pt x="356" y="234"/>
                    </a:lnTo>
                    <a:lnTo>
                      <a:pt x="366" y="226"/>
                    </a:lnTo>
                    <a:lnTo>
                      <a:pt x="366" y="226"/>
                    </a:lnTo>
                    <a:lnTo>
                      <a:pt x="368" y="224"/>
                    </a:lnTo>
                    <a:lnTo>
                      <a:pt x="370" y="224"/>
                    </a:lnTo>
                    <a:lnTo>
                      <a:pt x="374" y="224"/>
                    </a:lnTo>
                    <a:lnTo>
                      <a:pt x="374" y="226"/>
                    </a:lnTo>
                    <a:lnTo>
                      <a:pt x="374" y="232"/>
                    </a:lnTo>
                    <a:lnTo>
                      <a:pt x="374" y="234"/>
                    </a:lnTo>
                    <a:lnTo>
                      <a:pt x="370" y="236"/>
                    </a:lnTo>
                    <a:lnTo>
                      <a:pt x="370" y="236"/>
                    </a:lnTo>
                    <a:close/>
                  </a:path>
                </a:pathLst>
              </a:custGeom>
              <a:solidFill>
                <a:srgbClr val="DCBE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77" name="Freeform 97"/>
              <p:cNvSpPr>
                <a:spLocks noEditPoints="1"/>
              </p:cNvSpPr>
              <p:nvPr/>
            </p:nvSpPr>
            <p:spPr bwMode="auto">
              <a:xfrm>
                <a:off x="4016" y="2772"/>
                <a:ext cx="266" cy="248"/>
              </a:xfrm>
              <a:custGeom>
                <a:avLst/>
                <a:gdLst/>
                <a:ahLst/>
                <a:cxnLst>
                  <a:cxn ang="0">
                    <a:pos x="202" y="188"/>
                  </a:cxn>
                  <a:cxn ang="0">
                    <a:pos x="216" y="156"/>
                  </a:cxn>
                  <a:cxn ang="0">
                    <a:pos x="216" y="140"/>
                  </a:cxn>
                  <a:cxn ang="0">
                    <a:pos x="196" y="122"/>
                  </a:cxn>
                  <a:cxn ang="0">
                    <a:pos x="154" y="136"/>
                  </a:cxn>
                  <a:cxn ang="0">
                    <a:pos x="136" y="146"/>
                  </a:cxn>
                  <a:cxn ang="0">
                    <a:pos x="136" y="128"/>
                  </a:cxn>
                  <a:cxn ang="0">
                    <a:pos x="134" y="106"/>
                  </a:cxn>
                  <a:cxn ang="0">
                    <a:pos x="102" y="88"/>
                  </a:cxn>
                  <a:cxn ang="0">
                    <a:pos x="94" y="78"/>
                  </a:cxn>
                  <a:cxn ang="0">
                    <a:pos x="90" y="48"/>
                  </a:cxn>
                  <a:cxn ang="0">
                    <a:pos x="62" y="8"/>
                  </a:cxn>
                  <a:cxn ang="0">
                    <a:pos x="12" y="16"/>
                  </a:cxn>
                  <a:cxn ang="0">
                    <a:pos x="20" y="20"/>
                  </a:cxn>
                  <a:cxn ang="0">
                    <a:pos x="26" y="58"/>
                  </a:cxn>
                  <a:cxn ang="0">
                    <a:pos x="0" y="90"/>
                  </a:cxn>
                  <a:cxn ang="0">
                    <a:pos x="4" y="116"/>
                  </a:cxn>
                  <a:cxn ang="0">
                    <a:pos x="40" y="122"/>
                  </a:cxn>
                  <a:cxn ang="0">
                    <a:pos x="20" y="136"/>
                  </a:cxn>
                  <a:cxn ang="0">
                    <a:pos x="16" y="156"/>
                  </a:cxn>
                  <a:cxn ang="0">
                    <a:pos x="38" y="176"/>
                  </a:cxn>
                  <a:cxn ang="0">
                    <a:pos x="78" y="162"/>
                  </a:cxn>
                  <a:cxn ang="0">
                    <a:pos x="72" y="192"/>
                  </a:cxn>
                  <a:cxn ang="0">
                    <a:pos x="80" y="210"/>
                  </a:cxn>
                  <a:cxn ang="0">
                    <a:pos x="112" y="202"/>
                  </a:cxn>
                  <a:cxn ang="0">
                    <a:pos x="128" y="194"/>
                  </a:cxn>
                  <a:cxn ang="0">
                    <a:pos x="124" y="208"/>
                  </a:cxn>
                  <a:cxn ang="0">
                    <a:pos x="140" y="232"/>
                  </a:cxn>
                  <a:cxn ang="0">
                    <a:pos x="182" y="234"/>
                  </a:cxn>
                  <a:cxn ang="0">
                    <a:pos x="212" y="242"/>
                  </a:cxn>
                  <a:cxn ang="0">
                    <a:pos x="248" y="244"/>
                  </a:cxn>
                  <a:cxn ang="0">
                    <a:pos x="264" y="224"/>
                  </a:cxn>
                  <a:cxn ang="0">
                    <a:pos x="260" y="196"/>
                  </a:cxn>
                  <a:cxn ang="0">
                    <a:pos x="218" y="188"/>
                  </a:cxn>
                  <a:cxn ang="0">
                    <a:pos x="26" y="96"/>
                  </a:cxn>
                  <a:cxn ang="0">
                    <a:pos x="52" y="70"/>
                  </a:cxn>
                  <a:cxn ang="0">
                    <a:pos x="56" y="46"/>
                  </a:cxn>
                  <a:cxn ang="0">
                    <a:pos x="66" y="68"/>
                  </a:cxn>
                  <a:cxn ang="0">
                    <a:pos x="68" y="100"/>
                  </a:cxn>
                  <a:cxn ang="0">
                    <a:pos x="38" y="96"/>
                  </a:cxn>
                  <a:cxn ang="0">
                    <a:pos x="104" y="150"/>
                  </a:cxn>
                  <a:cxn ang="0">
                    <a:pos x="78" y="134"/>
                  </a:cxn>
                  <a:cxn ang="0">
                    <a:pos x="78" y="126"/>
                  </a:cxn>
                  <a:cxn ang="0">
                    <a:pos x="84" y="118"/>
                  </a:cxn>
                  <a:cxn ang="0">
                    <a:pos x="110" y="116"/>
                  </a:cxn>
                  <a:cxn ang="0">
                    <a:pos x="108" y="130"/>
                  </a:cxn>
                  <a:cxn ang="0">
                    <a:pos x="106" y="154"/>
                  </a:cxn>
                  <a:cxn ang="0">
                    <a:pos x="110" y="170"/>
                  </a:cxn>
                  <a:cxn ang="0">
                    <a:pos x="174" y="172"/>
                  </a:cxn>
                  <a:cxn ang="0">
                    <a:pos x="170" y="192"/>
                  </a:cxn>
                  <a:cxn ang="0">
                    <a:pos x="168" y="210"/>
                  </a:cxn>
                  <a:cxn ang="0">
                    <a:pos x="152" y="206"/>
                  </a:cxn>
                  <a:cxn ang="0">
                    <a:pos x="154" y="192"/>
                  </a:cxn>
                  <a:cxn ang="0">
                    <a:pos x="142" y="172"/>
                  </a:cxn>
                  <a:cxn ang="0">
                    <a:pos x="182" y="148"/>
                  </a:cxn>
                  <a:cxn ang="0">
                    <a:pos x="188" y="154"/>
                  </a:cxn>
                  <a:cxn ang="0">
                    <a:pos x="236" y="220"/>
                  </a:cxn>
                  <a:cxn ang="0">
                    <a:pos x="218" y="216"/>
                  </a:cxn>
                  <a:cxn ang="0">
                    <a:pos x="240" y="214"/>
                  </a:cxn>
                </a:cxnLst>
                <a:rect l="0" t="0" r="r" b="b"/>
                <a:pathLst>
                  <a:path w="266" h="248">
                    <a:moveTo>
                      <a:pt x="218" y="188"/>
                    </a:moveTo>
                    <a:lnTo>
                      <a:pt x="218" y="188"/>
                    </a:lnTo>
                    <a:lnTo>
                      <a:pt x="204" y="190"/>
                    </a:lnTo>
                    <a:lnTo>
                      <a:pt x="204" y="190"/>
                    </a:lnTo>
                    <a:lnTo>
                      <a:pt x="202" y="188"/>
                    </a:lnTo>
                    <a:lnTo>
                      <a:pt x="200" y="184"/>
                    </a:lnTo>
                    <a:lnTo>
                      <a:pt x="204" y="176"/>
                    </a:lnTo>
                    <a:lnTo>
                      <a:pt x="204" y="176"/>
                    </a:lnTo>
                    <a:lnTo>
                      <a:pt x="212" y="164"/>
                    </a:lnTo>
                    <a:lnTo>
                      <a:pt x="216" y="156"/>
                    </a:lnTo>
                    <a:lnTo>
                      <a:pt x="218" y="148"/>
                    </a:lnTo>
                    <a:lnTo>
                      <a:pt x="218" y="148"/>
                    </a:lnTo>
                    <a:lnTo>
                      <a:pt x="218" y="146"/>
                    </a:lnTo>
                    <a:lnTo>
                      <a:pt x="218" y="146"/>
                    </a:lnTo>
                    <a:lnTo>
                      <a:pt x="216" y="140"/>
                    </a:lnTo>
                    <a:lnTo>
                      <a:pt x="212" y="134"/>
                    </a:lnTo>
                    <a:lnTo>
                      <a:pt x="208" y="130"/>
                    </a:lnTo>
                    <a:lnTo>
                      <a:pt x="202" y="124"/>
                    </a:lnTo>
                    <a:lnTo>
                      <a:pt x="202" y="124"/>
                    </a:lnTo>
                    <a:lnTo>
                      <a:pt x="196" y="122"/>
                    </a:lnTo>
                    <a:lnTo>
                      <a:pt x="188" y="120"/>
                    </a:lnTo>
                    <a:lnTo>
                      <a:pt x="182" y="120"/>
                    </a:lnTo>
                    <a:lnTo>
                      <a:pt x="176" y="122"/>
                    </a:lnTo>
                    <a:lnTo>
                      <a:pt x="164" y="128"/>
                    </a:lnTo>
                    <a:lnTo>
                      <a:pt x="154" y="136"/>
                    </a:lnTo>
                    <a:lnTo>
                      <a:pt x="154" y="136"/>
                    </a:lnTo>
                    <a:lnTo>
                      <a:pt x="144" y="142"/>
                    </a:lnTo>
                    <a:lnTo>
                      <a:pt x="140" y="144"/>
                    </a:lnTo>
                    <a:lnTo>
                      <a:pt x="136" y="146"/>
                    </a:lnTo>
                    <a:lnTo>
                      <a:pt x="136" y="146"/>
                    </a:lnTo>
                    <a:lnTo>
                      <a:pt x="134" y="144"/>
                    </a:lnTo>
                    <a:lnTo>
                      <a:pt x="132" y="142"/>
                    </a:lnTo>
                    <a:lnTo>
                      <a:pt x="134" y="136"/>
                    </a:lnTo>
                    <a:lnTo>
                      <a:pt x="134" y="136"/>
                    </a:lnTo>
                    <a:lnTo>
                      <a:pt x="136" y="128"/>
                    </a:lnTo>
                    <a:lnTo>
                      <a:pt x="136" y="118"/>
                    </a:lnTo>
                    <a:lnTo>
                      <a:pt x="136" y="118"/>
                    </a:lnTo>
                    <a:lnTo>
                      <a:pt x="136" y="112"/>
                    </a:lnTo>
                    <a:lnTo>
                      <a:pt x="134" y="106"/>
                    </a:lnTo>
                    <a:lnTo>
                      <a:pt x="134" y="106"/>
                    </a:lnTo>
                    <a:lnTo>
                      <a:pt x="130" y="98"/>
                    </a:lnTo>
                    <a:lnTo>
                      <a:pt x="126" y="94"/>
                    </a:lnTo>
                    <a:lnTo>
                      <a:pt x="120" y="90"/>
                    </a:lnTo>
                    <a:lnTo>
                      <a:pt x="114" y="88"/>
                    </a:lnTo>
                    <a:lnTo>
                      <a:pt x="102" y="88"/>
                    </a:lnTo>
                    <a:lnTo>
                      <a:pt x="94" y="90"/>
                    </a:lnTo>
                    <a:lnTo>
                      <a:pt x="94" y="90"/>
                    </a:lnTo>
                    <a:lnTo>
                      <a:pt x="92" y="86"/>
                    </a:lnTo>
                    <a:lnTo>
                      <a:pt x="92" y="86"/>
                    </a:lnTo>
                    <a:lnTo>
                      <a:pt x="94" y="78"/>
                    </a:lnTo>
                    <a:lnTo>
                      <a:pt x="94" y="78"/>
                    </a:lnTo>
                    <a:lnTo>
                      <a:pt x="94" y="68"/>
                    </a:lnTo>
                    <a:lnTo>
                      <a:pt x="94" y="68"/>
                    </a:lnTo>
                    <a:lnTo>
                      <a:pt x="92" y="56"/>
                    </a:lnTo>
                    <a:lnTo>
                      <a:pt x="90" y="48"/>
                    </a:lnTo>
                    <a:lnTo>
                      <a:pt x="86" y="42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66" y="14"/>
                    </a:lnTo>
                    <a:lnTo>
                      <a:pt x="62" y="8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6" y="18"/>
                    </a:lnTo>
                    <a:lnTo>
                      <a:pt x="20" y="20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8" y="42"/>
                    </a:lnTo>
                    <a:lnTo>
                      <a:pt x="30" y="52"/>
                    </a:lnTo>
                    <a:lnTo>
                      <a:pt x="26" y="58"/>
                    </a:lnTo>
                    <a:lnTo>
                      <a:pt x="22" y="62"/>
                    </a:lnTo>
                    <a:lnTo>
                      <a:pt x="22" y="62"/>
                    </a:lnTo>
                    <a:lnTo>
                      <a:pt x="10" y="74"/>
                    </a:lnTo>
                    <a:lnTo>
                      <a:pt x="4" y="8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8"/>
                    </a:lnTo>
                    <a:lnTo>
                      <a:pt x="0" y="104"/>
                    </a:lnTo>
                    <a:lnTo>
                      <a:pt x="2" y="110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12" y="120"/>
                    </a:lnTo>
                    <a:lnTo>
                      <a:pt x="20" y="124"/>
                    </a:lnTo>
                    <a:lnTo>
                      <a:pt x="30" y="124"/>
                    </a:lnTo>
                    <a:lnTo>
                      <a:pt x="40" y="122"/>
                    </a:lnTo>
                    <a:lnTo>
                      <a:pt x="40" y="122"/>
                    </a:lnTo>
                    <a:lnTo>
                      <a:pt x="40" y="122"/>
                    </a:lnTo>
                    <a:lnTo>
                      <a:pt x="40" y="122"/>
                    </a:lnTo>
                    <a:lnTo>
                      <a:pt x="26" y="130"/>
                    </a:lnTo>
                    <a:lnTo>
                      <a:pt x="20" y="136"/>
                    </a:lnTo>
                    <a:lnTo>
                      <a:pt x="16" y="142"/>
                    </a:lnTo>
                    <a:lnTo>
                      <a:pt x="16" y="142"/>
                    </a:lnTo>
                    <a:lnTo>
                      <a:pt x="16" y="150"/>
                    </a:lnTo>
                    <a:lnTo>
                      <a:pt x="16" y="150"/>
                    </a:lnTo>
                    <a:lnTo>
                      <a:pt x="16" y="156"/>
                    </a:lnTo>
                    <a:lnTo>
                      <a:pt x="20" y="162"/>
                    </a:lnTo>
                    <a:lnTo>
                      <a:pt x="20" y="162"/>
                    </a:lnTo>
                    <a:lnTo>
                      <a:pt x="26" y="170"/>
                    </a:lnTo>
                    <a:lnTo>
                      <a:pt x="32" y="174"/>
                    </a:lnTo>
                    <a:lnTo>
                      <a:pt x="38" y="176"/>
                    </a:lnTo>
                    <a:lnTo>
                      <a:pt x="46" y="176"/>
                    </a:lnTo>
                    <a:lnTo>
                      <a:pt x="60" y="172"/>
                    </a:lnTo>
                    <a:lnTo>
                      <a:pt x="72" y="166"/>
                    </a:lnTo>
                    <a:lnTo>
                      <a:pt x="72" y="166"/>
                    </a:lnTo>
                    <a:lnTo>
                      <a:pt x="78" y="162"/>
                    </a:lnTo>
                    <a:lnTo>
                      <a:pt x="78" y="162"/>
                    </a:lnTo>
                    <a:lnTo>
                      <a:pt x="76" y="174"/>
                    </a:lnTo>
                    <a:lnTo>
                      <a:pt x="76" y="174"/>
                    </a:lnTo>
                    <a:lnTo>
                      <a:pt x="74" y="184"/>
                    </a:lnTo>
                    <a:lnTo>
                      <a:pt x="72" y="192"/>
                    </a:lnTo>
                    <a:lnTo>
                      <a:pt x="72" y="192"/>
                    </a:lnTo>
                    <a:lnTo>
                      <a:pt x="74" y="202"/>
                    </a:lnTo>
                    <a:lnTo>
                      <a:pt x="76" y="206"/>
                    </a:lnTo>
                    <a:lnTo>
                      <a:pt x="80" y="210"/>
                    </a:lnTo>
                    <a:lnTo>
                      <a:pt x="80" y="210"/>
                    </a:lnTo>
                    <a:lnTo>
                      <a:pt x="84" y="212"/>
                    </a:lnTo>
                    <a:lnTo>
                      <a:pt x="90" y="214"/>
                    </a:lnTo>
                    <a:lnTo>
                      <a:pt x="98" y="212"/>
                    </a:lnTo>
                    <a:lnTo>
                      <a:pt x="106" y="208"/>
                    </a:lnTo>
                    <a:lnTo>
                      <a:pt x="112" y="202"/>
                    </a:lnTo>
                    <a:lnTo>
                      <a:pt x="112" y="202"/>
                    </a:lnTo>
                    <a:lnTo>
                      <a:pt x="122" y="194"/>
                    </a:lnTo>
                    <a:lnTo>
                      <a:pt x="124" y="194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6" y="194"/>
                    </a:lnTo>
                    <a:lnTo>
                      <a:pt x="126" y="194"/>
                    </a:lnTo>
                    <a:lnTo>
                      <a:pt x="124" y="200"/>
                    </a:lnTo>
                    <a:lnTo>
                      <a:pt x="124" y="208"/>
                    </a:lnTo>
                    <a:lnTo>
                      <a:pt x="124" y="208"/>
                    </a:lnTo>
                    <a:lnTo>
                      <a:pt x="124" y="214"/>
                    </a:lnTo>
                    <a:lnTo>
                      <a:pt x="128" y="220"/>
                    </a:lnTo>
                    <a:lnTo>
                      <a:pt x="132" y="226"/>
                    </a:lnTo>
                    <a:lnTo>
                      <a:pt x="140" y="232"/>
                    </a:lnTo>
                    <a:lnTo>
                      <a:pt x="140" y="232"/>
                    </a:lnTo>
                    <a:lnTo>
                      <a:pt x="156" y="238"/>
                    </a:lnTo>
                    <a:lnTo>
                      <a:pt x="166" y="240"/>
                    </a:lnTo>
                    <a:lnTo>
                      <a:pt x="176" y="238"/>
                    </a:lnTo>
                    <a:lnTo>
                      <a:pt x="182" y="234"/>
                    </a:lnTo>
                    <a:lnTo>
                      <a:pt x="182" y="234"/>
                    </a:lnTo>
                    <a:lnTo>
                      <a:pt x="186" y="232"/>
                    </a:lnTo>
                    <a:lnTo>
                      <a:pt x="186" y="232"/>
                    </a:lnTo>
                    <a:lnTo>
                      <a:pt x="200" y="238"/>
                    </a:lnTo>
                    <a:lnTo>
                      <a:pt x="200" y="238"/>
                    </a:lnTo>
                    <a:lnTo>
                      <a:pt x="212" y="242"/>
                    </a:lnTo>
                    <a:lnTo>
                      <a:pt x="224" y="246"/>
                    </a:lnTo>
                    <a:lnTo>
                      <a:pt x="236" y="248"/>
                    </a:lnTo>
                    <a:lnTo>
                      <a:pt x="242" y="246"/>
                    </a:lnTo>
                    <a:lnTo>
                      <a:pt x="248" y="244"/>
                    </a:lnTo>
                    <a:lnTo>
                      <a:pt x="248" y="244"/>
                    </a:lnTo>
                    <a:lnTo>
                      <a:pt x="252" y="242"/>
                    </a:lnTo>
                    <a:lnTo>
                      <a:pt x="258" y="238"/>
                    </a:lnTo>
                    <a:lnTo>
                      <a:pt x="262" y="232"/>
                    </a:lnTo>
                    <a:lnTo>
                      <a:pt x="264" y="224"/>
                    </a:lnTo>
                    <a:lnTo>
                      <a:pt x="264" y="224"/>
                    </a:lnTo>
                    <a:lnTo>
                      <a:pt x="266" y="216"/>
                    </a:lnTo>
                    <a:lnTo>
                      <a:pt x="266" y="208"/>
                    </a:lnTo>
                    <a:lnTo>
                      <a:pt x="264" y="202"/>
                    </a:lnTo>
                    <a:lnTo>
                      <a:pt x="260" y="196"/>
                    </a:lnTo>
                    <a:lnTo>
                      <a:pt x="260" y="196"/>
                    </a:lnTo>
                    <a:lnTo>
                      <a:pt x="256" y="192"/>
                    </a:lnTo>
                    <a:lnTo>
                      <a:pt x="252" y="190"/>
                    </a:lnTo>
                    <a:lnTo>
                      <a:pt x="242" y="188"/>
                    </a:lnTo>
                    <a:lnTo>
                      <a:pt x="230" y="188"/>
                    </a:lnTo>
                    <a:lnTo>
                      <a:pt x="218" y="188"/>
                    </a:lnTo>
                    <a:lnTo>
                      <a:pt x="218" y="188"/>
                    </a:lnTo>
                    <a:close/>
                    <a:moveTo>
                      <a:pt x="38" y="96"/>
                    </a:moveTo>
                    <a:lnTo>
                      <a:pt x="38" y="96"/>
                    </a:lnTo>
                    <a:lnTo>
                      <a:pt x="26" y="96"/>
                    </a:lnTo>
                    <a:lnTo>
                      <a:pt x="26" y="96"/>
                    </a:lnTo>
                    <a:lnTo>
                      <a:pt x="30" y="90"/>
                    </a:lnTo>
                    <a:lnTo>
                      <a:pt x="38" y="84"/>
                    </a:lnTo>
                    <a:lnTo>
                      <a:pt x="38" y="84"/>
                    </a:lnTo>
                    <a:lnTo>
                      <a:pt x="46" y="76"/>
                    </a:lnTo>
                    <a:lnTo>
                      <a:pt x="52" y="70"/>
                    </a:lnTo>
                    <a:lnTo>
                      <a:pt x="56" y="60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56" y="46"/>
                    </a:lnTo>
                    <a:lnTo>
                      <a:pt x="56" y="46"/>
                    </a:lnTo>
                    <a:lnTo>
                      <a:pt x="64" y="56"/>
                    </a:lnTo>
                    <a:lnTo>
                      <a:pt x="64" y="56"/>
                    </a:lnTo>
                    <a:lnTo>
                      <a:pt x="66" y="62"/>
                    </a:lnTo>
                    <a:lnTo>
                      <a:pt x="66" y="68"/>
                    </a:lnTo>
                    <a:lnTo>
                      <a:pt x="66" y="68"/>
                    </a:lnTo>
                    <a:lnTo>
                      <a:pt x="66" y="76"/>
                    </a:lnTo>
                    <a:lnTo>
                      <a:pt x="66" y="76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60" y="96"/>
                    </a:lnTo>
                    <a:lnTo>
                      <a:pt x="52" y="96"/>
                    </a:lnTo>
                    <a:lnTo>
                      <a:pt x="38" y="96"/>
                    </a:lnTo>
                    <a:lnTo>
                      <a:pt x="38" y="96"/>
                    </a:lnTo>
                    <a:close/>
                    <a:moveTo>
                      <a:pt x="102" y="176"/>
                    </a:moveTo>
                    <a:lnTo>
                      <a:pt x="102" y="176"/>
                    </a:lnTo>
                    <a:lnTo>
                      <a:pt x="104" y="160"/>
                    </a:lnTo>
                    <a:lnTo>
                      <a:pt x="104" y="160"/>
                    </a:lnTo>
                    <a:lnTo>
                      <a:pt x="104" y="150"/>
                    </a:lnTo>
                    <a:lnTo>
                      <a:pt x="100" y="142"/>
                    </a:lnTo>
                    <a:lnTo>
                      <a:pt x="100" y="142"/>
                    </a:lnTo>
                    <a:lnTo>
                      <a:pt x="94" y="136"/>
                    </a:lnTo>
                    <a:lnTo>
                      <a:pt x="86" y="132"/>
                    </a:lnTo>
                    <a:lnTo>
                      <a:pt x="78" y="134"/>
                    </a:lnTo>
                    <a:lnTo>
                      <a:pt x="70" y="136"/>
                    </a:lnTo>
                    <a:lnTo>
                      <a:pt x="70" y="136"/>
                    </a:lnTo>
                    <a:lnTo>
                      <a:pt x="74" y="132"/>
                    </a:lnTo>
                    <a:lnTo>
                      <a:pt x="78" y="126"/>
                    </a:lnTo>
                    <a:lnTo>
                      <a:pt x="78" y="126"/>
                    </a:lnTo>
                    <a:lnTo>
                      <a:pt x="78" y="120"/>
                    </a:lnTo>
                    <a:lnTo>
                      <a:pt x="78" y="120"/>
                    </a:lnTo>
                    <a:lnTo>
                      <a:pt x="78" y="116"/>
                    </a:lnTo>
                    <a:lnTo>
                      <a:pt x="78" y="116"/>
                    </a:lnTo>
                    <a:lnTo>
                      <a:pt x="84" y="118"/>
                    </a:lnTo>
                    <a:lnTo>
                      <a:pt x="88" y="118"/>
                    </a:lnTo>
                    <a:lnTo>
                      <a:pt x="98" y="116"/>
                    </a:lnTo>
                    <a:lnTo>
                      <a:pt x="98" y="116"/>
                    </a:lnTo>
                    <a:lnTo>
                      <a:pt x="110" y="116"/>
                    </a:lnTo>
                    <a:lnTo>
                      <a:pt x="110" y="116"/>
                    </a:lnTo>
                    <a:lnTo>
                      <a:pt x="110" y="116"/>
                    </a:lnTo>
                    <a:lnTo>
                      <a:pt x="110" y="116"/>
                    </a:lnTo>
                    <a:lnTo>
                      <a:pt x="110" y="118"/>
                    </a:lnTo>
                    <a:lnTo>
                      <a:pt x="110" y="118"/>
                    </a:lnTo>
                    <a:lnTo>
                      <a:pt x="108" y="130"/>
                    </a:lnTo>
                    <a:lnTo>
                      <a:pt x="108" y="130"/>
                    </a:lnTo>
                    <a:lnTo>
                      <a:pt x="106" y="138"/>
                    </a:lnTo>
                    <a:lnTo>
                      <a:pt x="106" y="146"/>
                    </a:lnTo>
                    <a:lnTo>
                      <a:pt x="106" y="146"/>
                    </a:lnTo>
                    <a:lnTo>
                      <a:pt x="106" y="154"/>
                    </a:lnTo>
                    <a:lnTo>
                      <a:pt x="110" y="162"/>
                    </a:lnTo>
                    <a:lnTo>
                      <a:pt x="110" y="162"/>
                    </a:lnTo>
                    <a:lnTo>
                      <a:pt x="118" y="168"/>
                    </a:lnTo>
                    <a:lnTo>
                      <a:pt x="118" y="168"/>
                    </a:lnTo>
                    <a:lnTo>
                      <a:pt x="110" y="170"/>
                    </a:lnTo>
                    <a:lnTo>
                      <a:pt x="102" y="176"/>
                    </a:lnTo>
                    <a:lnTo>
                      <a:pt x="102" y="176"/>
                    </a:lnTo>
                    <a:close/>
                    <a:moveTo>
                      <a:pt x="184" y="158"/>
                    </a:moveTo>
                    <a:lnTo>
                      <a:pt x="184" y="158"/>
                    </a:lnTo>
                    <a:lnTo>
                      <a:pt x="174" y="172"/>
                    </a:lnTo>
                    <a:lnTo>
                      <a:pt x="170" y="178"/>
                    </a:lnTo>
                    <a:lnTo>
                      <a:pt x="168" y="186"/>
                    </a:lnTo>
                    <a:lnTo>
                      <a:pt x="168" y="186"/>
                    </a:lnTo>
                    <a:lnTo>
                      <a:pt x="170" y="192"/>
                    </a:lnTo>
                    <a:lnTo>
                      <a:pt x="170" y="192"/>
                    </a:lnTo>
                    <a:lnTo>
                      <a:pt x="172" y="200"/>
                    </a:lnTo>
                    <a:lnTo>
                      <a:pt x="178" y="206"/>
                    </a:lnTo>
                    <a:lnTo>
                      <a:pt x="178" y="206"/>
                    </a:lnTo>
                    <a:lnTo>
                      <a:pt x="168" y="210"/>
                    </a:lnTo>
                    <a:lnTo>
                      <a:pt x="168" y="210"/>
                    </a:lnTo>
                    <a:lnTo>
                      <a:pt x="164" y="212"/>
                    </a:lnTo>
                    <a:lnTo>
                      <a:pt x="154" y="208"/>
                    </a:lnTo>
                    <a:lnTo>
                      <a:pt x="154" y="208"/>
                    </a:lnTo>
                    <a:lnTo>
                      <a:pt x="152" y="206"/>
                    </a:lnTo>
                    <a:lnTo>
                      <a:pt x="152" y="206"/>
                    </a:lnTo>
                    <a:lnTo>
                      <a:pt x="152" y="204"/>
                    </a:lnTo>
                    <a:lnTo>
                      <a:pt x="152" y="204"/>
                    </a:lnTo>
                    <a:lnTo>
                      <a:pt x="154" y="200"/>
                    </a:lnTo>
                    <a:lnTo>
                      <a:pt x="154" y="192"/>
                    </a:lnTo>
                    <a:lnTo>
                      <a:pt x="154" y="192"/>
                    </a:lnTo>
                    <a:lnTo>
                      <a:pt x="154" y="186"/>
                    </a:lnTo>
                    <a:lnTo>
                      <a:pt x="152" y="182"/>
                    </a:lnTo>
                    <a:lnTo>
                      <a:pt x="148" y="176"/>
                    </a:lnTo>
                    <a:lnTo>
                      <a:pt x="142" y="172"/>
                    </a:lnTo>
                    <a:lnTo>
                      <a:pt x="142" y="172"/>
                    </a:lnTo>
                    <a:lnTo>
                      <a:pt x="150" y="170"/>
                    </a:lnTo>
                    <a:lnTo>
                      <a:pt x="156" y="166"/>
                    </a:lnTo>
                    <a:lnTo>
                      <a:pt x="170" y="156"/>
                    </a:lnTo>
                    <a:lnTo>
                      <a:pt x="170" y="156"/>
                    </a:lnTo>
                    <a:lnTo>
                      <a:pt x="182" y="148"/>
                    </a:lnTo>
                    <a:lnTo>
                      <a:pt x="186" y="146"/>
                    </a:lnTo>
                    <a:lnTo>
                      <a:pt x="188" y="148"/>
                    </a:lnTo>
                    <a:lnTo>
                      <a:pt x="188" y="148"/>
                    </a:lnTo>
                    <a:lnTo>
                      <a:pt x="190" y="150"/>
                    </a:lnTo>
                    <a:lnTo>
                      <a:pt x="188" y="154"/>
                    </a:lnTo>
                    <a:lnTo>
                      <a:pt x="184" y="158"/>
                    </a:lnTo>
                    <a:lnTo>
                      <a:pt x="184" y="158"/>
                    </a:lnTo>
                    <a:close/>
                    <a:moveTo>
                      <a:pt x="238" y="216"/>
                    </a:moveTo>
                    <a:lnTo>
                      <a:pt x="238" y="216"/>
                    </a:lnTo>
                    <a:lnTo>
                      <a:pt x="236" y="220"/>
                    </a:lnTo>
                    <a:lnTo>
                      <a:pt x="236" y="220"/>
                    </a:lnTo>
                    <a:lnTo>
                      <a:pt x="234" y="220"/>
                    </a:lnTo>
                    <a:lnTo>
                      <a:pt x="228" y="220"/>
                    </a:lnTo>
                    <a:lnTo>
                      <a:pt x="218" y="216"/>
                    </a:lnTo>
                    <a:lnTo>
                      <a:pt x="218" y="216"/>
                    </a:lnTo>
                    <a:lnTo>
                      <a:pt x="222" y="216"/>
                    </a:lnTo>
                    <a:lnTo>
                      <a:pt x="222" y="216"/>
                    </a:lnTo>
                    <a:lnTo>
                      <a:pt x="230" y="214"/>
                    </a:lnTo>
                    <a:lnTo>
                      <a:pt x="240" y="214"/>
                    </a:lnTo>
                    <a:lnTo>
                      <a:pt x="240" y="214"/>
                    </a:lnTo>
                    <a:lnTo>
                      <a:pt x="238" y="216"/>
                    </a:lnTo>
                    <a:lnTo>
                      <a:pt x="238" y="216"/>
                    </a:lnTo>
                    <a:close/>
                  </a:path>
                </a:pathLst>
              </a:custGeom>
              <a:solidFill>
                <a:srgbClr val="DCBE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78" name="Freeform 98"/>
              <p:cNvSpPr>
                <a:spLocks/>
              </p:cNvSpPr>
              <p:nvPr/>
            </p:nvSpPr>
            <p:spPr bwMode="auto">
              <a:xfrm>
                <a:off x="4196" y="1602"/>
                <a:ext cx="120" cy="506"/>
              </a:xfrm>
              <a:custGeom>
                <a:avLst/>
                <a:gdLst/>
                <a:ahLst/>
                <a:cxnLst>
                  <a:cxn ang="0">
                    <a:pos x="0" y="506"/>
                  </a:cxn>
                  <a:cxn ang="0">
                    <a:pos x="0" y="506"/>
                  </a:cxn>
                  <a:cxn ang="0">
                    <a:pos x="28" y="500"/>
                  </a:cxn>
                  <a:cxn ang="0">
                    <a:pos x="56" y="498"/>
                  </a:cxn>
                  <a:cxn ang="0">
                    <a:pos x="56" y="498"/>
                  </a:cxn>
                  <a:cxn ang="0">
                    <a:pos x="56" y="472"/>
                  </a:cxn>
                  <a:cxn ang="0">
                    <a:pos x="56" y="448"/>
                  </a:cxn>
                  <a:cxn ang="0">
                    <a:pos x="56" y="428"/>
                  </a:cxn>
                  <a:cxn ang="0">
                    <a:pos x="56" y="428"/>
                  </a:cxn>
                  <a:cxn ang="0">
                    <a:pos x="58" y="382"/>
                  </a:cxn>
                  <a:cxn ang="0">
                    <a:pos x="62" y="340"/>
                  </a:cxn>
                  <a:cxn ang="0">
                    <a:pos x="68" y="302"/>
                  </a:cxn>
                  <a:cxn ang="0">
                    <a:pos x="78" y="264"/>
                  </a:cxn>
                  <a:cxn ang="0">
                    <a:pos x="80" y="256"/>
                  </a:cxn>
                  <a:cxn ang="0">
                    <a:pos x="80" y="256"/>
                  </a:cxn>
                  <a:cxn ang="0">
                    <a:pos x="94" y="214"/>
                  </a:cxn>
                  <a:cxn ang="0">
                    <a:pos x="106" y="168"/>
                  </a:cxn>
                  <a:cxn ang="0">
                    <a:pos x="116" y="124"/>
                  </a:cxn>
                  <a:cxn ang="0">
                    <a:pos x="118" y="100"/>
                  </a:cxn>
                  <a:cxn ang="0">
                    <a:pos x="120" y="76"/>
                  </a:cxn>
                  <a:cxn ang="0">
                    <a:pos x="120" y="76"/>
                  </a:cxn>
                  <a:cxn ang="0">
                    <a:pos x="120" y="46"/>
                  </a:cxn>
                  <a:cxn ang="0">
                    <a:pos x="120" y="16"/>
                  </a:cxn>
                  <a:cxn ang="0">
                    <a:pos x="120" y="16"/>
                  </a:cxn>
                  <a:cxn ang="0">
                    <a:pos x="120" y="8"/>
                  </a:cxn>
                  <a:cxn ang="0">
                    <a:pos x="120" y="8"/>
                  </a:cxn>
                  <a:cxn ang="0">
                    <a:pos x="96" y="4"/>
                  </a:cxn>
                  <a:cxn ang="0">
                    <a:pos x="72" y="0"/>
                  </a:cxn>
                  <a:cxn ang="0">
                    <a:pos x="72" y="0"/>
                  </a:cxn>
                  <a:cxn ang="0">
                    <a:pos x="66" y="0"/>
                  </a:cxn>
                  <a:cxn ang="0">
                    <a:pos x="66" y="0"/>
                  </a:cxn>
                  <a:cxn ang="0">
                    <a:pos x="66" y="18"/>
                  </a:cxn>
                  <a:cxn ang="0">
                    <a:pos x="66" y="18"/>
                  </a:cxn>
                  <a:cxn ang="0">
                    <a:pos x="68" y="46"/>
                  </a:cxn>
                  <a:cxn ang="0">
                    <a:pos x="66" y="74"/>
                  </a:cxn>
                  <a:cxn ang="0">
                    <a:pos x="66" y="74"/>
                  </a:cxn>
                  <a:cxn ang="0">
                    <a:pos x="66" y="96"/>
                  </a:cxn>
                  <a:cxn ang="0">
                    <a:pos x="62" y="116"/>
                  </a:cxn>
                  <a:cxn ang="0">
                    <a:pos x="54" y="158"/>
                  </a:cxn>
                  <a:cxn ang="0">
                    <a:pos x="42" y="198"/>
                  </a:cxn>
                  <a:cxn ang="0">
                    <a:pos x="30" y="240"/>
                  </a:cxn>
                  <a:cxn ang="0">
                    <a:pos x="28" y="248"/>
                  </a:cxn>
                  <a:cxn ang="0">
                    <a:pos x="28" y="248"/>
                  </a:cxn>
                  <a:cxn ang="0">
                    <a:pos x="16" y="288"/>
                  </a:cxn>
                  <a:cxn ang="0">
                    <a:pos x="8" y="332"/>
                  </a:cxn>
                  <a:cxn ang="0">
                    <a:pos x="4" y="378"/>
                  </a:cxn>
                  <a:cxn ang="0">
                    <a:pos x="2" y="428"/>
                  </a:cxn>
                  <a:cxn ang="0">
                    <a:pos x="2" y="450"/>
                  </a:cxn>
                  <a:cxn ang="0">
                    <a:pos x="2" y="450"/>
                  </a:cxn>
                  <a:cxn ang="0">
                    <a:pos x="4" y="478"/>
                  </a:cxn>
                  <a:cxn ang="0">
                    <a:pos x="2" y="492"/>
                  </a:cxn>
                  <a:cxn ang="0">
                    <a:pos x="0" y="504"/>
                  </a:cxn>
                  <a:cxn ang="0">
                    <a:pos x="0" y="504"/>
                  </a:cxn>
                  <a:cxn ang="0">
                    <a:pos x="0" y="506"/>
                  </a:cxn>
                  <a:cxn ang="0">
                    <a:pos x="0" y="506"/>
                  </a:cxn>
                </a:cxnLst>
                <a:rect l="0" t="0" r="r" b="b"/>
                <a:pathLst>
                  <a:path w="120" h="506">
                    <a:moveTo>
                      <a:pt x="0" y="506"/>
                    </a:moveTo>
                    <a:lnTo>
                      <a:pt x="0" y="506"/>
                    </a:lnTo>
                    <a:lnTo>
                      <a:pt x="28" y="500"/>
                    </a:lnTo>
                    <a:lnTo>
                      <a:pt x="56" y="498"/>
                    </a:lnTo>
                    <a:lnTo>
                      <a:pt x="56" y="498"/>
                    </a:lnTo>
                    <a:lnTo>
                      <a:pt x="56" y="472"/>
                    </a:lnTo>
                    <a:lnTo>
                      <a:pt x="56" y="448"/>
                    </a:lnTo>
                    <a:lnTo>
                      <a:pt x="56" y="428"/>
                    </a:lnTo>
                    <a:lnTo>
                      <a:pt x="56" y="428"/>
                    </a:lnTo>
                    <a:lnTo>
                      <a:pt x="58" y="382"/>
                    </a:lnTo>
                    <a:lnTo>
                      <a:pt x="62" y="340"/>
                    </a:lnTo>
                    <a:lnTo>
                      <a:pt x="68" y="302"/>
                    </a:lnTo>
                    <a:lnTo>
                      <a:pt x="78" y="264"/>
                    </a:lnTo>
                    <a:lnTo>
                      <a:pt x="80" y="256"/>
                    </a:lnTo>
                    <a:lnTo>
                      <a:pt x="80" y="256"/>
                    </a:lnTo>
                    <a:lnTo>
                      <a:pt x="94" y="214"/>
                    </a:lnTo>
                    <a:lnTo>
                      <a:pt x="106" y="168"/>
                    </a:lnTo>
                    <a:lnTo>
                      <a:pt x="116" y="124"/>
                    </a:lnTo>
                    <a:lnTo>
                      <a:pt x="118" y="100"/>
                    </a:lnTo>
                    <a:lnTo>
                      <a:pt x="120" y="76"/>
                    </a:lnTo>
                    <a:lnTo>
                      <a:pt x="120" y="76"/>
                    </a:lnTo>
                    <a:lnTo>
                      <a:pt x="120" y="46"/>
                    </a:lnTo>
                    <a:lnTo>
                      <a:pt x="120" y="16"/>
                    </a:lnTo>
                    <a:lnTo>
                      <a:pt x="120" y="16"/>
                    </a:lnTo>
                    <a:lnTo>
                      <a:pt x="120" y="8"/>
                    </a:lnTo>
                    <a:lnTo>
                      <a:pt x="120" y="8"/>
                    </a:lnTo>
                    <a:lnTo>
                      <a:pt x="96" y="4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18"/>
                    </a:lnTo>
                    <a:lnTo>
                      <a:pt x="66" y="18"/>
                    </a:lnTo>
                    <a:lnTo>
                      <a:pt x="68" y="46"/>
                    </a:lnTo>
                    <a:lnTo>
                      <a:pt x="66" y="74"/>
                    </a:lnTo>
                    <a:lnTo>
                      <a:pt x="66" y="74"/>
                    </a:lnTo>
                    <a:lnTo>
                      <a:pt x="66" y="96"/>
                    </a:lnTo>
                    <a:lnTo>
                      <a:pt x="62" y="116"/>
                    </a:lnTo>
                    <a:lnTo>
                      <a:pt x="54" y="158"/>
                    </a:lnTo>
                    <a:lnTo>
                      <a:pt x="42" y="198"/>
                    </a:lnTo>
                    <a:lnTo>
                      <a:pt x="30" y="240"/>
                    </a:lnTo>
                    <a:lnTo>
                      <a:pt x="28" y="248"/>
                    </a:lnTo>
                    <a:lnTo>
                      <a:pt x="28" y="248"/>
                    </a:lnTo>
                    <a:lnTo>
                      <a:pt x="16" y="288"/>
                    </a:lnTo>
                    <a:lnTo>
                      <a:pt x="8" y="332"/>
                    </a:lnTo>
                    <a:lnTo>
                      <a:pt x="4" y="378"/>
                    </a:lnTo>
                    <a:lnTo>
                      <a:pt x="2" y="428"/>
                    </a:lnTo>
                    <a:lnTo>
                      <a:pt x="2" y="450"/>
                    </a:lnTo>
                    <a:lnTo>
                      <a:pt x="2" y="450"/>
                    </a:lnTo>
                    <a:lnTo>
                      <a:pt x="4" y="478"/>
                    </a:lnTo>
                    <a:lnTo>
                      <a:pt x="2" y="492"/>
                    </a:lnTo>
                    <a:lnTo>
                      <a:pt x="0" y="504"/>
                    </a:lnTo>
                    <a:lnTo>
                      <a:pt x="0" y="504"/>
                    </a:lnTo>
                    <a:lnTo>
                      <a:pt x="0" y="506"/>
                    </a:lnTo>
                    <a:lnTo>
                      <a:pt x="0" y="506"/>
                    </a:lnTo>
                    <a:close/>
                  </a:path>
                </a:pathLst>
              </a:custGeom>
              <a:solidFill>
                <a:srgbClr val="DE001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79" name="Freeform 99"/>
              <p:cNvSpPr>
                <a:spLocks/>
              </p:cNvSpPr>
              <p:nvPr/>
            </p:nvSpPr>
            <p:spPr bwMode="auto">
              <a:xfrm>
                <a:off x="3904" y="1612"/>
                <a:ext cx="296" cy="698"/>
              </a:xfrm>
              <a:custGeom>
                <a:avLst/>
                <a:gdLst/>
                <a:ahLst/>
                <a:cxnLst>
                  <a:cxn ang="0">
                    <a:pos x="270" y="12"/>
                  </a:cxn>
                  <a:cxn ang="0">
                    <a:pos x="232" y="108"/>
                  </a:cxn>
                  <a:cxn ang="0">
                    <a:pos x="226" y="130"/>
                  </a:cxn>
                  <a:cxn ang="0">
                    <a:pos x="210" y="196"/>
                  </a:cxn>
                  <a:cxn ang="0">
                    <a:pos x="204" y="224"/>
                  </a:cxn>
                  <a:cxn ang="0">
                    <a:pos x="188" y="280"/>
                  </a:cxn>
                  <a:cxn ang="0">
                    <a:pos x="162" y="332"/>
                  </a:cxn>
                  <a:cxn ang="0">
                    <a:pos x="146" y="362"/>
                  </a:cxn>
                  <a:cxn ang="0">
                    <a:pos x="132" y="392"/>
                  </a:cxn>
                  <a:cxn ang="0">
                    <a:pos x="118" y="446"/>
                  </a:cxn>
                  <a:cxn ang="0">
                    <a:pos x="112" y="466"/>
                  </a:cxn>
                  <a:cxn ang="0">
                    <a:pos x="108" y="486"/>
                  </a:cxn>
                  <a:cxn ang="0">
                    <a:pos x="92" y="518"/>
                  </a:cxn>
                  <a:cxn ang="0">
                    <a:pos x="78" y="542"/>
                  </a:cxn>
                  <a:cxn ang="0">
                    <a:pos x="76" y="546"/>
                  </a:cxn>
                  <a:cxn ang="0">
                    <a:pos x="66" y="570"/>
                  </a:cxn>
                  <a:cxn ang="0">
                    <a:pos x="40" y="614"/>
                  </a:cxn>
                  <a:cxn ang="0">
                    <a:pos x="26" y="634"/>
                  </a:cxn>
                  <a:cxn ang="0">
                    <a:pos x="14" y="664"/>
                  </a:cxn>
                  <a:cxn ang="0">
                    <a:pos x="0" y="698"/>
                  </a:cxn>
                  <a:cxn ang="0">
                    <a:pos x="24" y="670"/>
                  </a:cxn>
                  <a:cxn ang="0">
                    <a:pos x="60" y="622"/>
                  </a:cxn>
                  <a:cxn ang="0">
                    <a:pos x="58" y="636"/>
                  </a:cxn>
                  <a:cxn ang="0">
                    <a:pos x="86" y="602"/>
                  </a:cxn>
                  <a:cxn ang="0">
                    <a:pos x="92" y="570"/>
                  </a:cxn>
                  <a:cxn ang="0">
                    <a:pos x="94" y="558"/>
                  </a:cxn>
                  <a:cxn ang="0">
                    <a:pos x="110" y="528"/>
                  </a:cxn>
                  <a:cxn ang="0">
                    <a:pos x="120" y="512"/>
                  </a:cxn>
                  <a:cxn ang="0">
                    <a:pos x="128" y="492"/>
                  </a:cxn>
                  <a:cxn ang="0">
                    <a:pos x="138" y="450"/>
                  </a:cxn>
                  <a:cxn ang="0">
                    <a:pos x="144" y="424"/>
                  </a:cxn>
                  <a:cxn ang="0">
                    <a:pos x="152" y="400"/>
                  </a:cxn>
                  <a:cxn ang="0">
                    <a:pos x="180" y="344"/>
                  </a:cxn>
                  <a:cxn ang="0">
                    <a:pos x="194" y="318"/>
                  </a:cxn>
                  <a:cxn ang="0">
                    <a:pos x="218" y="258"/>
                  </a:cxn>
                  <a:cxn ang="0">
                    <a:pos x="230" y="200"/>
                  </a:cxn>
                  <a:cxn ang="0">
                    <a:pos x="240" y="158"/>
                  </a:cxn>
                  <a:cxn ang="0">
                    <a:pos x="252" y="116"/>
                  </a:cxn>
                  <a:cxn ang="0">
                    <a:pos x="270" y="74"/>
                  </a:cxn>
                  <a:cxn ang="0">
                    <a:pos x="296" y="0"/>
                  </a:cxn>
                  <a:cxn ang="0">
                    <a:pos x="284" y="4"/>
                  </a:cxn>
                  <a:cxn ang="0">
                    <a:pos x="270" y="12"/>
                  </a:cxn>
                </a:cxnLst>
                <a:rect l="0" t="0" r="r" b="b"/>
                <a:pathLst>
                  <a:path w="296" h="698">
                    <a:moveTo>
                      <a:pt x="270" y="12"/>
                    </a:moveTo>
                    <a:lnTo>
                      <a:pt x="270" y="12"/>
                    </a:lnTo>
                    <a:lnTo>
                      <a:pt x="250" y="66"/>
                    </a:lnTo>
                    <a:lnTo>
                      <a:pt x="232" y="108"/>
                    </a:lnTo>
                    <a:lnTo>
                      <a:pt x="232" y="108"/>
                    </a:lnTo>
                    <a:lnTo>
                      <a:pt x="226" y="130"/>
                    </a:lnTo>
                    <a:lnTo>
                      <a:pt x="220" y="152"/>
                    </a:lnTo>
                    <a:lnTo>
                      <a:pt x="210" y="196"/>
                    </a:lnTo>
                    <a:lnTo>
                      <a:pt x="210" y="196"/>
                    </a:lnTo>
                    <a:lnTo>
                      <a:pt x="204" y="224"/>
                    </a:lnTo>
                    <a:lnTo>
                      <a:pt x="196" y="252"/>
                    </a:lnTo>
                    <a:lnTo>
                      <a:pt x="188" y="280"/>
                    </a:lnTo>
                    <a:lnTo>
                      <a:pt x="176" y="308"/>
                    </a:lnTo>
                    <a:lnTo>
                      <a:pt x="162" y="332"/>
                    </a:lnTo>
                    <a:lnTo>
                      <a:pt x="162" y="332"/>
                    </a:lnTo>
                    <a:lnTo>
                      <a:pt x="146" y="362"/>
                    </a:lnTo>
                    <a:lnTo>
                      <a:pt x="132" y="392"/>
                    </a:lnTo>
                    <a:lnTo>
                      <a:pt x="132" y="392"/>
                    </a:lnTo>
                    <a:lnTo>
                      <a:pt x="124" y="418"/>
                    </a:lnTo>
                    <a:lnTo>
                      <a:pt x="118" y="446"/>
                    </a:lnTo>
                    <a:lnTo>
                      <a:pt x="118" y="446"/>
                    </a:lnTo>
                    <a:lnTo>
                      <a:pt x="112" y="466"/>
                    </a:lnTo>
                    <a:lnTo>
                      <a:pt x="108" y="486"/>
                    </a:lnTo>
                    <a:lnTo>
                      <a:pt x="108" y="486"/>
                    </a:lnTo>
                    <a:lnTo>
                      <a:pt x="100" y="502"/>
                    </a:lnTo>
                    <a:lnTo>
                      <a:pt x="92" y="518"/>
                    </a:lnTo>
                    <a:lnTo>
                      <a:pt x="92" y="518"/>
                    </a:lnTo>
                    <a:lnTo>
                      <a:pt x="78" y="542"/>
                    </a:lnTo>
                    <a:lnTo>
                      <a:pt x="78" y="542"/>
                    </a:lnTo>
                    <a:lnTo>
                      <a:pt x="76" y="546"/>
                    </a:lnTo>
                    <a:lnTo>
                      <a:pt x="76" y="546"/>
                    </a:lnTo>
                    <a:lnTo>
                      <a:pt x="66" y="570"/>
                    </a:lnTo>
                    <a:lnTo>
                      <a:pt x="54" y="592"/>
                    </a:lnTo>
                    <a:lnTo>
                      <a:pt x="40" y="614"/>
                    </a:lnTo>
                    <a:lnTo>
                      <a:pt x="26" y="634"/>
                    </a:lnTo>
                    <a:lnTo>
                      <a:pt x="26" y="634"/>
                    </a:lnTo>
                    <a:lnTo>
                      <a:pt x="14" y="664"/>
                    </a:lnTo>
                    <a:lnTo>
                      <a:pt x="14" y="664"/>
                    </a:lnTo>
                    <a:lnTo>
                      <a:pt x="0" y="698"/>
                    </a:lnTo>
                    <a:lnTo>
                      <a:pt x="0" y="698"/>
                    </a:lnTo>
                    <a:lnTo>
                      <a:pt x="24" y="670"/>
                    </a:lnTo>
                    <a:lnTo>
                      <a:pt x="24" y="670"/>
                    </a:lnTo>
                    <a:lnTo>
                      <a:pt x="42" y="646"/>
                    </a:lnTo>
                    <a:lnTo>
                      <a:pt x="60" y="622"/>
                    </a:lnTo>
                    <a:lnTo>
                      <a:pt x="60" y="622"/>
                    </a:lnTo>
                    <a:lnTo>
                      <a:pt x="58" y="636"/>
                    </a:lnTo>
                    <a:lnTo>
                      <a:pt x="58" y="636"/>
                    </a:lnTo>
                    <a:lnTo>
                      <a:pt x="86" y="602"/>
                    </a:lnTo>
                    <a:lnTo>
                      <a:pt x="86" y="602"/>
                    </a:lnTo>
                    <a:lnTo>
                      <a:pt x="92" y="570"/>
                    </a:lnTo>
                    <a:lnTo>
                      <a:pt x="92" y="570"/>
                    </a:lnTo>
                    <a:lnTo>
                      <a:pt x="94" y="558"/>
                    </a:lnTo>
                    <a:lnTo>
                      <a:pt x="98" y="548"/>
                    </a:lnTo>
                    <a:lnTo>
                      <a:pt x="110" y="528"/>
                    </a:lnTo>
                    <a:lnTo>
                      <a:pt x="110" y="528"/>
                    </a:lnTo>
                    <a:lnTo>
                      <a:pt x="120" y="512"/>
                    </a:lnTo>
                    <a:lnTo>
                      <a:pt x="128" y="492"/>
                    </a:lnTo>
                    <a:lnTo>
                      <a:pt x="128" y="492"/>
                    </a:lnTo>
                    <a:lnTo>
                      <a:pt x="134" y="472"/>
                    </a:lnTo>
                    <a:lnTo>
                      <a:pt x="138" y="450"/>
                    </a:lnTo>
                    <a:lnTo>
                      <a:pt x="138" y="450"/>
                    </a:lnTo>
                    <a:lnTo>
                      <a:pt x="144" y="424"/>
                    </a:lnTo>
                    <a:lnTo>
                      <a:pt x="152" y="400"/>
                    </a:lnTo>
                    <a:lnTo>
                      <a:pt x="152" y="400"/>
                    </a:lnTo>
                    <a:lnTo>
                      <a:pt x="166" y="372"/>
                    </a:lnTo>
                    <a:lnTo>
                      <a:pt x="180" y="344"/>
                    </a:lnTo>
                    <a:lnTo>
                      <a:pt x="194" y="318"/>
                    </a:lnTo>
                    <a:lnTo>
                      <a:pt x="194" y="318"/>
                    </a:lnTo>
                    <a:lnTo>
                      <a:pt x="208" y="288"/>
                    </a:lnTo>
                    <a:lnTo>
                      <a:pt x="218" y="258"/>
                    </a:lnTo>
                    <a:lnTo>
                      <a:pt x="224" y="230"/>
                    </a:lnTo>
                    <a:lnTo>
                      <a:pt x="230" y="200"/>
                    </a:lnTo>
                    <a:lnTo>
                      <a:pt x="230" y="200"/>
                    </a:lnTo>
                    <a:lnTo>
                      <a:pt x="240" y="158"/>
                    </a:lnTo>
                    <a:lnTo>
                      <a:pt x="246" y="136"/>
                    </a:lnTo>
                    <a:lnTo>
                      <a:pt x="252" y="116"/>
                    </a:lnTo>
                    <a:lnTo>
                      <a:pt x="270" y="74"/>
                    </a:lnTo>
                    <a:lnTo>
                      <a:pt x="270" y="74"/>
                    </a:lnTo>
                    <a:lnTo>
                      <a:pt x="284" y="38"/>
                    </a:lnTo>
                    <a:lnTo>
                      <a:pt x="296" y="0"/>
                    </a:lnTo>
                    <a:lnTo>
                      <a:pt x="296" y="0"/>
                    </a:lnTo>
                    <a:lnTo>
                      <a:pt x="284" y="4"/>
                    </a:lnTo>
                    <a:lnTo>
                      <a:pt x="270" y="12"/>
                    </a:lnTo>
                    <a:lnTo>
                      <a:pt x="270" y="12"/>
                    </a:lnTo>
                    <a:close/>
                  </a:path>
                </a:pathLst>
              </a:custGeom>
              <a:solidFill>
                <a:srgbClr val="DE001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80" name="Freeform 100"/>
              <p:cNvSpPr>
                <a:spLocks/>
              </p:cNvSpPr>
              <p:nvPr/>
            </p:nvSpPr>
            <p:spPr bwMode="auto">
              <a:xfrm>
                <a:off x="4330" y="1620"/>
                <a:ext cx="74" cy="490"/>
              </a:xfrm>
              <a:custGeom>
                <a:avLst/>
                <a:gdLst/>
                <a:ahLst/>
                <a:cxnLst>
                  <a:cxn ang="0">
                    <a:pos x="46" y="206"/>
                  </a:cxn>
                  <a:cxn ang="0">
                    <a:pos x="46" y="206"/>
                  </a:cxn>
                  <a:cxn ang="0">
                    <a:pos x="36" y="160"/>
                  </a:cxn>
                  <a:cxn ang="0">
                    <a:pos x="32" y="136"/>
                  </a:cxn>
                  <a:cxn ang="0">
                    <a:pos x="30" y="110"/>
                  </a:cxn>
                  <a:cxn ang="0">
                    <a:pos x="28" y="84"/>
                  </a:cxn>
                  <a:cxn ang="0">
                    <a:pos x="28" y="60"/>
                  </a:cxn>
                  <a:cxn ang="0">
                    <a:pos x="30" y="36"/>
                  </a:cxn>
                  <a:cxn ang="0">
                    <a:pos x="34" y="12"/>
                  </a:cxn>
                  <a:cxn ang="0">
                    <a:pos x="34" y="12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4" y="26"/>
                  </a:cxn>
                  <a:cxn ang="0">
                    <a:pos x="2" y="52"/>
                  </a:cxn>
                  <a:cxn ang="0">
                    <a:pos x="0" y="80"/>
                  </a:cxn>
                  <a:cxn ang="0">
                    <a:pos x="2" y="108"/>
                  </a:cxn>
                  <a:cxn ang="0">
                    <a:pos x="6" y="136"/>
                  </a:cxn>
                  <a:cxn ang="0">
                    <a:pos x="10" y="162"/>
                  </a:cxn>
                  <a:cxn ang="0">
                    <a:pos x="20" y="212"/>
                  </a:cxn>
                  <a:cxn ang="0">
                    <a:pos x="20" y="212"/>
                  </a:cxn>
                  <a:cxn ang="0">
                    <a:pos x="34" y="278"/>
                  </a:cxn>
                  <a:cxn ang="0">
                    <a:pos x="44" y="344"/>
                  </a:cxn>
                  <a:cxn ang="0">
                    <a:pos x="48" y="414"/>
                  </a:cxn>
                  <a:cxn ang="0">
                    <a:pos x="48" y="486"/>
                  </a:cxn>
                  <a:cxn ang="0">
                    <a:pos x="48" y="486"/>
                  </a:cxn>
                  <a:cxn ang="0">
                    <a:pos x="74" y="490"/>
                  </a:cxn>
                  <a:cxn ang="0">
                    <a:pos x="74" y="490"/>
                  </a:cxn>
                  <a:cxn ang="0">
                    <a:pos x="74" y="414"/>
                  </a:cxn>
                  <a:cxn ang="0">
                    <a:pos x="70" y="344"/>
                  </a:cxn>
                  <a:cxn ang="0">
                    <a:pos x="66" y="310"/>
                  </a:cxn>
                  <a:cxn ang="0">
                    <a:pos x="60" y="274"/>
                  </a:cxn>
                  <a:cxn ang="0">
                    <a:pos x="46" y="206"/>
                  </a:cxn>
                  <a:cxn ang="0">
                    <a:pos x="46" y="206"/>
                  </a:cxn>
                </a:cxnLst>
                <a:rect l="0" t="0" r="r" b="b"/>
                <a:pathLst>
                  <a:path w="74" h="490">
                    <a:moveTo>
                      <a:pt x="46" y="206"/>
                    </a:moveTo>
                    <a:lnTo>
                      <a:pt x="46" y="206"/>
                    </a:lnTo>
                    <a:lnTo>
                      <a:pt x="36" y="160"/>
                    </a:lnTo>
                    <a:lnTo>
                      <a:pt x="32" y="136"/>
                    </a:lnTo>
                    <a:lnTo>
                      <a:pt x="30" y="110"/>
                    </a:lnTo>
                    <a:lnTo>
                      <a:pt x="28" y="84"/>
                    </a:lnTo>
                    <a:lnTo>
                      <a:pt x="28" y="60"/>
                    </a:lnTo>
                    <a:lnTo>
                      <a:pt x="30" y="36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4" y="26"/>
                    </a:lnTo>
                    <a:lnTo>
                      <a:pt x="2" y="52"/>
                    </a:lnTo>
                    <a:lnTo>
                      <a:pt x="0" y="80"/>
                    </a:lnTo>
                    <a:lnTo>
                      <a:pt x="2" y="108"/>
                    </a:lnTo>
                    <a:lnTo>
                      <a:pt x="6" y="136"/>
                    </a:lnTo>
                    <a:lnTo>
                      <a:pt x="10" y="162"/>
                    </a:lnTo>
                    <a:lnTo>
                      <a:pt x="20" y="212"/>
                    </a:lnTo>
                    <a:lnTo>
                      <a:pt x="20" y="212"/>
                    </a:lnTo>
                    <a:lnTo>
                      <a:pt x="34" y="278"/>
                    </a:lnTo>
                    <a:lnTo>
                      <a:pt x="44" y="344"/>
                    </a:lnTo>
                    <a:lnTo>
                      <a:pt x="48" y="414"/>
                    </a:lnTo>
                    <a:lnTo>
                      <a:pt x="48" y="486"/>
                    </a:lnTo>
                    <a:lnTo>
                      <a:pt x="48" y="486"/>
                    </a:lnTo>
                    <a:lnTo>
                      <a:pt x="74" y="490"/>
                    </a:lnTo>
                    <a:lnTo>
                      <a:pt x="74" y="490"/>
                    </a:lnTo>
                    <a:lnTo>
                      <a:pt x="74" y="414"/>
                    </a:lnTo>
                    <a:lnTo>
                      <a:pt x="70" y="344"/>
                    </a:lnTo>
                    <a:lnTo>
                      <a:pt x="66" y="310"/>
                    </a:lnTo>
                    <a:lnTo>
                      <a:pt x="60" y="274"/>
                    </a:lnTo>
                    <a:lnTo>
                      <a:pt x="46" y="206"/>
                    </a:lnTo>
                    <a:lnTo>
                      <a:pt x="46" y="206"/>
                    </a:lnTo>
                    <a:close/>
                  </a:path>
                </a:pathLst>
              </a:custGeom>
              <a:solidFill>
                <a:srgbClr val="DE001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81" name="Freeform 101"/>
              <p:cNvSpPr>
                <a:spLocks/>
              </p:cNvSpPr>
              <p:nvPr/>
            </p:nvSpPr>
            <p:spPr bwMode="auto">
              <a:xfrm>
                <a:off x="4260" y="1612"/>
                <a:ext cx="74" cy="488"/>
              </a:xfrm>
              <a:custGeom>
                <a:avLst/>
                <a:gdLst/>
                <a:ahLst/>
                <a:cxnLst>
                  <a:cxn ang="0">
                    <a:pos x="0" y="488"/>
                  </a:cxn>
                  <a:cxn ang="0">
                    <a:pos x="0" y="488"/>
                  </a:cxn>
                  <a:cxn ang="0">
                    <a:pos x="16" y="486"/>
                  </a:cxn>
                  <a:cxn ang="0">
                    <a:pos x="16" y="468"/>
                  </a:cxn>
                  <a:cxn ang="0">
                    <a:pos x="16" y="468"/>
                  </a:cxn>
                  <a:cxn ang="0">
                    <a:pos x="16" y="406"/>
                  </a:cxn>
                  <a:cxn ang="0">
                    <a:pos x="16" y="376"/>
                  </a:cxn>
                  <a:cxn ang="0">
                    <a:pos x="18" y="344"/>
                  </a:cxn>
                  <a:cxn ang="0">
                    <a:pos x="22" y="314"/>
                  </a:cxn>
                  <a:cxn ang="0">
                    <a:pos x="26" y="284"/>
                  </a:cxn>
                  <a:cxn ang="0">
                    <a:pos x="34" y="254"/>
                  </a:cxn>
                  <a:cxn ang="0">
                    <a:pos x="44" y="224"/>
                  </a:cxn>
                  <a:cxn ang="0">
                    <a:pos x="44" y="224"/>
                  </a:cxn>
                  <a:cxn ang="0">
                    <a:pos x="52" y="202"/>
                  </a:cxn>
                  <a:cxn ang="0">
                    <a:pos x="58" y="178"/>
                  </a:cxn>
                  <a:cxn ang="0">
                    <a:pos x="64" y="150"/>
                  </a:cxn>
                  <a:cxn ang="0">
                    <a:pos x="68" y="122"/>
                  </a:cxn>
                  <a:cxn ang="0">
                    <a:pos x="72" y="64"/>
                  </a:cxn>
                  <a:cxn ang="0">
                    <a:pos x="74" y="6"/>
                  </a:cxn>
                  <a:cxn ang="0">
                    <a:pos x="74" y="6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56" y="58"/>
                  </a:cxn>
                  <a:cxn ang="0">
                    <a:pos x="52" y="116"/>
                  </a:cxn>
                  <a:cxn ang="0">
                    <a:pos x="48" y="144"/>
                  </a:cxn>
                  <a:cxn ang="0">
                    <a:pos x="44" y="172"/>
                  </a:cxn>
                  <a:cxn ang="0">
                    <a:pos x="38" y="196"/>
                  </a:cxn>
                  <a:cxn ang="0">
                    <a:pos x="30" y="218"/>
                  </a:cxn>
                  <a:cxn ang="0">
                    <a:pos x="30" y="218"/>
                  </a:cxn>
                  <a:cxn ang="0">
                    <a:pos x="20" y="248"/>
                  </a:cxn>
                  <a:cxn ang="0">
                    <a:pos x="12" y="280"/>
                  </a:cxn>
                  <a:cxn ang="0">
                    <a:pos x="6" y="310"/>
                  </a:cxn>
                  <a:cxn ang="0">
                    <a:pos x="2" y="342"/>
                  </a:cxn>
                  <a:cxn ang="0">
                    <a:pos x="0" y="374"/>
                  </a:cxn>
                  <a:cxn ang="0">
                    <a:pos x="0" y="406"/>
                  </a:cxn>
                  <a:cxn ang="0">
                    <a:pos x="0" y="468"/>
                  </a:cxn>
                  <a:cxn ang="0">
                    <a:pos x="0" y="488"/>
                  </a:cxn>
                </a:cxnLst>
                <a:rect l="0" t="0" r="r" b="b"/>
                <a:pathLst>
                  <a:path w="74" h="488">
                    <a:moveTo>
                      <a:pt x="0" y="488"/>
                    </a:moveTo>
                    <a:lnTo>
                      <a:pt x="0" y="488"/>
                    </a:lnTo>
                    <a:lnTo>
                      <a:pt x="16" y="486"/>
                    </a:lnTo>
                    <a:lnTo>
                      <a:pt x="16" y="468"/>
                    </a:lnTo>
                    <a:lnTo>
                      <a:pt x="16" y="468"/>
                    </a:lnTo>
                    <a:lnTo>
                      <a:pt x="16" y="406"/>
                    </a:lnTo>
                    <a:lnTo>
                      <a:pt x="16" y="376"/>
                    </a:lnTo>
                    <a:lnTo>
                      <a:pt x="18" y="344"/>
                    </a:lnTo>
                    <a:lnTo>
                      <a:pt x="22" y="314"/>
                    </a:lnTo>
                    <a:lnTo>
                      <a:pt x="26" y="284"/>
                    </a:lnTo>
                    <a:lnTo>
                      <a:pt x="34" y="254"/>
                    </a:lnTo>
                    <a:lnTo>
                      <a:pt x="44" y="224"/>
                    </a:lnTo>
                    <a:lnTo>
                      <a:pt x="44" y="224"/>
                    </a:lnTo>
                    <a:lnTo>
                      <a:pt x="52" y="202"/>
                    </a:lnTo>
                    <a:lnTo>
                      <a:pt x="58" y="178"/>
                    </a:lnTo>
                    <a:lnTo>
                      <a:pt x="64" y="150"/>
                    </a:lnTo>
                    <a:lnTo>
                      <a:pt x="68" y="122"/>
                    </a:lnTo>
                    <a:lnTo>
                      <a:pt x="72" y="64"/>
                    </a:lnTo>
                    <a:lnTo>
                      <a:pt x="74" y="6"/>
                    </a:lnTo>
                    <a:lnTo>
                      <a:pt x="74" y="6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6" y="58"/>
                    </a:lnTo>
                    <a:lnTo>
                      <a:pt x="52" y="116"/>
                    </a:lnTo>
                    <a:lnTo>
                      <a:pt x="48" y="144"/>
                    </a:lnTo>
                    <a:lnTo>
                      <a:pt x="44" y="172"/>
                    </a:lnTo>
                    <a:lnTo>
                      <a:pt x="38" y="196"/>
                    </a:lnTo>
                    <a:lnTo>
                      <a:pt x="30" y="218"/>
                    </a:lnTo>
                    <a:lnTo>
                      <a:pt x="30" y="218"/>
                    </a:lnTo>
                    <a:lnTo>
                      <a:pt x="20" y="248"/>
                    </a:lnTo>
                    <a:lnTo>
                      <a:pt x="12" y="280"/>
                    </a:lnTo>
                    <a:lnTo>
                      <a:pt x="6" y="310"/>
                    </a:lnTo>
                    <a:lnTo>
                      <a:pt x="2" y="342"/>
                    </a:lnTo>
                    <a:lnTo>
                      <a:pt x="0" y="374"/>
                    </a:lnTo>
                    <a:lnTo>
                      <a:pt x="0" y="406"/>
                    </a:lnTo>
                    <a:lnTo>
                      <a:pt x="0" y="468"/>
                    </a:lnTo>
                    <a:lnTo>
                      <a:pt x="0" y="488"/>
                    </a:lnTo>
                    <a:close/>
                  </a:path>
                </a:pathLst>
              </a:custGeom>
              <a:solidFill>
                <a:srgbClr val="FFD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82" name="Freeform 102"/>
              <p:cNvSpPr>
                <a:spLocks noEditPoints="1"/>
              </p:cNvSpPr>
              <p:nvPr/>
            </p:nvSpPr>
            <p:spPr bwMode="auto">
              <a:xfrm>
                <a:off x="3722" y="1628"/>
                <a:ext cx="830" cy="1956"/>
              </a:xfrm>
              <a:custGeom>
                <a:avLst/>
                <a:gdLst/>
                <a:ahLst/>
                <a:cxnLst>
                  <a:cxn ang="0">
                    <a:pos x="668" y="552"/>
                  </a:cxn>
                  <a:cxn ang="0">
                    <a:pos x="104" y="1062"/>
                  </a:cxn>
                  <a:cxn ang="0">
                    <a:pos x="78" y="1176"/>
                  </a:cxn>
                  <a:cxn ang="0">
                    <a:pos x="76" y="1326"/>
                  </a:cxn>
                  <a:cxn ang="0">
                    <a:pos x="96" y="1462"/>
                  </a:cxn>
                  <a:cxn ang="0">
                    <a:pos x="170" y="1618"/>
                  </a:cxn>
                  <a:cxn ang="0">
                    <a:pos x="256" y="1730"/>
                  </a:cxn>
                  <a:cxn ang="0">
                    <a:pos x="352" y="1830"/>
                  </a:cxn>
                  <a:cxn ang="0">
                    <a:pos x="270" y="1820"/>
                  </a:cxn>
                  <a:cxn ang="0">
                    <a:pos x="122" y="1674"/>
                  </a:cxn>
                  <a:cxn ang="0">
                    <a:pos x="64" y="1422"/>
                  </a:cxn>
                  <a:cxn ang="0">
                    <a:pos x="78" y="1100"/>
                  </a:cxn>
                  <a:cxn ang="0">
                    <a:pos x="302" y="400"/>
                  </a:cxn>
                  <a:cxn ang="0">
                    <a:pos x="216" y="526"/>
                  </a:cxn>
                  <a:cxn ang="0">
                    <a:pos x="2" y="1154"/>
                  </a:cxn>
                  <a:cxn ang="0">
                    <a:pos x="52" y="1500"/>
                  </a:cxn>
                  <a:cxn ang="0">
                    <a:pos x="160" y="1738"/>
                  </a:cxn>
                  <a:cxn ang="0">
                    <a:pos x="306" y="1888"/>
                  </a:cxn>
                  <a:cxn ang="0">
                    <a:pos x="480" y="1888"/>
                  </a:cxn>
                  <a:cxn ang="0">
                    <a:pos x="332" y="1776"/>
                  </a:cxn>
                  <a:cxn ang="0">
                    <a:pos x="252" y="1672"/>
                  </a:cxn>
                  <a:cxn ang="0">
                    <a:pos x="158" y="1576"/>
                  </a:cxn>
                  <a:cxn ang="0">
                    <a:pos x="160" y="1492"/>
                  </a:cxn>
                  <a:cxn ang="0">
                    <a:pos x="112" y="1328"/>
                  </a:cxn>
                  <a:cxn ang="0">
                    <a:pos x="104" y="1174"/>
                  </a:cxn>
                  <a:cxn ang="0">
                    <a:pos x="172" y="1056"/>
                  </a:cxn>
                  <a:cxn ang="0">
                    <a:pos x="222" y="1000"/>
                  </a:cxn>
                  <a:cxn ang="0">
                    <a:pos x="320" y="1156"/>
                  </a:cxn>
                  <a:cxn ang="0">
                    <a:pos x="550" y="824"/>
                  </a:cxn>
                  <a:cxn ang="0">
                    <a:pos x="680" y="710"/>
                  </a:cxn>
                  <a:cxn ang="0">
                    <a:pos x="822" y="738"/>
                  </a:cxn>
                  <a:cxn ang="0">
                    <a:pos x="408" y="1912"/>
                  </a:cxn>
                  <a:cxn ang="0">
                    <a:pos x="552" y="612"/>
                  </a:cxn>
                  <a:cxn ang="0">
                    <a:pos x="480" y="708"/>
                  </a:cxn>
                  <a:cxn ang="0">
                    <a:pos x="486" y="584"/>
                  </a:cxn>
                  <a:cxn ang="0">
                    <a:pos x="440" y="894"/>
                  </a:cxn>
                  <a:cxn ang="0">
                    <a:pos x="442" y="786"/>
                  </a:cxn>
                  <a:cxn ang="0">
                    <a:pos x="462" y="636"/>
                  </a:cxn>
                  <a:cxn ang="0">
                    <a:pos x="396" y="742"/>
                  </a:cxn>
                  <a:cxn ang="0">
                    <a:pos x="398" y="878"/>
                  </a:cxn>
                  <a:cxn ang="0">
                    <a:pos x="408" y="940"/>
                  </a:cxn>
                  <a:cxn ang="0">
                    <a:pos x="324" y="660"/>
                  </a:cxn>
                  <a:cxn ang="0">
                    <a:pos x="356" y="748"/>
                  </a:cxn>
                  <a:cxn ang="0">
                    <a:pos x="350" y="786"/>
                  </a:cxn>
                  <a:cxn ang="0">
                    <a:pos x="294" y="1064"/>
                  </a:cxn>
                  <a:cxn ang="0">
                    <a:pos x="280" y="1014"/>
                  </a:cxn>
                  <a:cxn ang="0">
                    <a:pos x="166" y="952"/>
                  </a:cxn>
                  <a:cxn ang="0">
                    <a:pos x="246" y="978"/>
                  </a:cxn>
                  <a:cxn ang="0">
                    <a:pos x="296" y="884"/>
                  </a:cxn>
                  <a:cxn ang="0">
                    <a:pos x="198" y="812"/>
                  </a:cxn>
                  <a:cxn ang="0">
                    <a:pos x="320" y="758"/>
                  </a:cxn>
                  <a:cxn ang="0">
                    <a:pos x="368" y="946"/>
                  </a:cxn>
                  <a:cxn ang="0">
                    <a:pos x="342" y="1064"/>
                  </a:cxn>
                  <a:cxn ang="0">
                    <a:pos x="348" y="1044"/>
                  </a:cxn>
                  <a:cxn ang="0">
                    <a:pos x="442" y="1062"/>
                  </a:cxn>
                  <a:cxn ang="0">
                    <a:pos x="454" y="994"/>
                  </a:cxn>
                  <a:cxn ang="0">
                    <a:pos x="508" y="920"/>
                  </a:cxn>
                  <a:cxn ang="0">
                    <a:pos x="770" y="744"/>
                  </a:cxn>
                  <a:cxn ang="0">
                    <a:pos x="648" y="720"/>
                  </a:cxn>
                  <a:cxn ang="0">
                    <a:pos x="500" y="824"/>
                  </a:cxn>
                  <a:cxn ang="0">
                    <a:pos x="520" y="768"/>
                  </a:cxn>
                  <a:cxn ang="0">
                    <a:pos x="624" y="678"/>
                  </a:cxn>
                  <a:cxn ang="0">
                    <a:pos x="754" y="640"/>
                  </a:cxn>
                </a:cxnLst>
                <a:rect l="0" t="0" r="r" b="b"/>
                <a:pathLst>
                  <a:path w="830" h="1956">
                    <a:moveTo>
                      <a:pt x="104" y="1506"/>
                    </a:moveTo>
                    <a:lnTo>
                      <a:pt x="104" y="1506"/>
                    </a:lnTo>
                    <a:lnTo>
                      <a:pt x="104" y="1506"/>
                    </a:lnTo>
                    <a:lnTo>
                      <a:pt x="104" y="1506"/>
                    </a:lnTo>
                    <a:lnTo>
                      <a:pt x="104" y="1506"/>
                    </a:lnTo>
                    <a:lnTo>
                      <a:pt x="104" y="1506"/>
                    </a:lnTo>
                    <a:lnTo>
                      <a:pt x="104" y="1506"/>
                    </a:lnTo>
                    <a:lnTo>
                      <a:pt x="104" y="1506"/>
                    </a:lnTo>
                    <a:close/>
                    <a:moveTo>
                      <a:pt x="238" y="1626"/>
                    </a:moveTo>
                    <a:lnTo>
                      <a:pt x="238" y="1626"/>
                    </a:lnTo>
                    <a:lnTo>
                      <a:pt x="240" y="1628"/>
                    </a:lnTo>
                    <a:lnTo>
                      <a:pt x="240" y="1628"/>
                    </a:lnTo>
                    <a:lnTo>
                      <a:pt x="240" y="1628"/>
                    </a:lnTo>
                    <a:lnTo>
                      <a:pt x="240" y="1628"/>
                    </a:lnTo>
                    <a:lnTo>
                      <a:pt x="238" y="1626"/>
                    </a:lnTo>
                    <a:lnTo>
                      <a:pt x="238" y="1626"/>
                    </a:lnTo>
                    <a:close/>
                    <a:moveTo>
                      <a:pt x="818" y="670"/>
                    </a:moveTo>
                    <a:lnTo>
                      <a:pt x="818" y="670"/>
                    </a:lnTo>
                    <a:lnTo>
                      <a:pt x="814" y="666"/>
                    </a:lnTo>
                    <a:lnTo>
                      <a:pt x="810" y="664"/>
                    </a:lnTo>
                    <a:lnTo>
                      <a:pt x="800" y="662"/>
                    </a:lnTo>
                    <a:lnTo>
                      <a:pt x="790" y="662"/>
                    </a:lnTo>
                    <a:lnTo>
                      <a:pt x="782" y="664"/>
                    </a:lnTo>
                    <a:lnTo>
                      <a:pt x="782" y="664"/>
                    </a:lnTo>
                    <a:lnTo>
                      <a:pt x="776" y="664"/>
                    </a:lnTo>
                    <a:lnTo>
                      <a:pt x="774" y="664"/>
                    </a:lnTo>
                    <a:lnTo>
                      <a:pt x="772" y="660"/>
                    </a:lnTo>
                    <a:lnTo>
                      <a:pt x="774" y="658"/>
                    </a:lnTo>
                    <a:lnTo>
                      <a:pt x="774" y="658"/>
                    </a:lnTo>
                    <a:lnTo>
                      <a:pt x="780" y="652"/>
                    </a:lnTo>
                    <a:lnTo>
                      <a:pt x="784" y="644"/>
                    </a:lnTo>
                    <a:lnTo>
                      <a:pt x="790" y="634"/>
                    </a:lnTo>
                    <a:lnTo>
                      <a:pt x="790" y="624"/>
                    </a:lnTo>
                    <a:lnTo>
                      <a:pt x="790" y="624"/>
                    </a:lnTo>
                    <a:lnTo>
                      <a:pt x="790" y="624"/>
                    </a:lnTo>
                    <a:lnTo>
                      <a:pt x="790" y="614"/>
                    </a:lnTo>
                    <a:lnTo>
                      <a:pt x="786" y="606"/>
                    </a:lnTo>
                    <a:lnTo>
                      <a:pt x="780" y="598"/>
                    </a:lnTo>
                    <a:lnTo>
                      <a:pt x="774" y="592"/>
                    </a:lnTo>
                    <a:lnTo>
                      <a:pt x="758" y="584"/>
                    </a:lnTo>
                    <a:lnTo>
                      <a:pt x="742" y="578"/>
                    </a:lnTo>
                    <a:lnTo>
                      <a:pt x="736" y="574"/>
                    </a:lnTo>
                    <a:lnTo>
                      <a:pt x="736" y="574"/>
                    </a:lnTo>
                    <a:lnTo>
                      <a:pt x="698" y="560"/>
                    </a:lnTo>
                    <a:lnTo>
                      <a:pt x="668" y="552"/>
                    </a:lnTo>
                    <a:lnTo>
                      <a:pt x="668" y="552"/>
                    </a:lnTo>
                    <a:lnTo>
                      <a:pt x="636" y="544"/>
                    </a:lnTo>
                    <a:lnTo>
                      <a:pt x="602" y="540"/>
                    </a:lnTo>
                    <a:lnTo>
                      <a:pt x="602" y="540"/>
                    </a:lnTo>
                    <a:lnTo>
                      <a:pt x="580" y="538"/>
                    </a:lnTo>
                    <a:lnTo>
                      <a:pt x="560" y="540"/>
                    </a:lnTo>
                    <a:lnTo>
                      <a:pt x="538" y="542"/>
                    </a:lnTo>
                    <a:lnTo>
                      <a:pt x="516" y="544"/>
                    </a:lnTo>
                    <a:lnTo>
                      <a:pt x="472" y="554"/>
                    </a:lnTo>
                    <a:lnTo>
                      <a:pt x="428" y="568"/>
                    </a:lnTo>
                    <a:lnTo>
                      <a:pt x="428" y="568"/>
                    </a:lnTo>
                    <a:lnTo>
                      <a:pt x="400" y="576"/>
                    </a:lnTo>
                    <a:lnTo>
                      <a:pt x="372" y="588"/>
                    </a:lnTo>
                    <a:lnTo>
                      <a:pt x="346" y="602"/>
                    </a:lnTo>
                    <a:lnTo>
                      <a:pt x="322" y="618"/>
                    </a:lnTo>
                    <a:lnTo>
                      <a:pt x="296" y="634"/>
                    </a:lnTo>
                    <a:lnTo>
                      <a:pt x="274" y="652"/>
                    </a:lnTo>
                    <a:lnTo>
                      <a:pt x="254" y="672"/>
                    </a:lnTo>
                    <a:lnTo>
                      <a:pt x="234" y="694"/>
                    </a:lnTo>
                    <a:lnTo>
                      <a:pt x="234" y="694"/>
                    </a:lnTo>
                    <a:lnTo>
                      <a:pt x="230" y="698"/>
                    </a:lnTo>
                    <a:lnTo>
                      <a:pt x="230" y="698"/>
                    </a:lnTo>
                    <a:lnTo>
                      <a:pt x="216" y="714"/>
                    </a:lnTo>
                    <a:lnTo>
                      <a:pt x="204" y="732"/>
                    </a:lnTo>
                    <a:lnTo>
                      <a:pt x="192" y="752"/>
                    </a:lnTo>
                    <a:lnTo>
                      <a:pt x="182" y="770"/>
                    </a:lnTo>
                    <a:lnTo>
                      <a:pt x="182" y="770"/>
                    </a:lnTo>
                    <a:lnTo>
                      <a:pt x="162" y="824"/>
                    </a:lnTo>
                    <a:lnTo>
                      <a:pt x="142" y="874"/>
                    </a:lnTo>
                    <a:lnTo>
                      <a:pt x="142" y="874"/>
                    </a:lnTo>
                    <a:lnTo>
                      <a:pt x="142" y="876"/>
                    </a:lnTo>
                    <a:lnTo>
                      <a:pt x="142" y="876"/>
                    </a:lnTo>
                    <a:lnTo>
                      <a:pt x="134" y="894"/>
                    </a:lnTo>
                    <a:lnTo>
                      <a:pt x="128" y="914"/>
                    </a:lnTo>
                    <a:lnTo>
                      <a:pt x="122" y="936"/>
                    </a:lnTo>
                    <a:lnTo>
                      <a:pt x="118" y="958"/>
                    </a:lnTo>
                    <a:lnTo>
                      <a:pt x="112" y="984"/>
                    </a:lnTo>
                    <a:lnTo>
                      <a:pt x="110" y="994"/>
                    </a:lnTo>
                    <a:lnTo>
                      <a:pt x="110" y="994"/>
                    </a:lnTo>
                    <a:lnTo>
                      <a:pt x="104" y="1014"/>
                    </a:lnTo>
                    <a:lnTo>
                      <a:pt x="100" y="1034"/>
                    </a:lnTo>
                    <a:lnTo>
                      <a:pt x="98" y="1048"/>
                    </a:lnTo>
                    <a:lnTo>
                      <a:pt x="100" y="1056"/>
                    </a:lnTo>
                    <a:lnTo>
                      <a:pt x="104" y="1062"/>
                    </a:lnTo>
                    <a:lnTo>
                      <a:pt x="104" y="1062"/>
                    </a:lnTo>
                    <a:lnTo>
                      <a:pt x="108" y="1068"/>
                    </a:lnTo>
                    <a:lnTo>
                      <a:pt x="112" y="1072"/>
                    </a:lnTo>
                    <a:lnTo>
                      <a:pt x="122" y="1076"/>
                    </a:lnTo>
                    <a:lnTo>
                      <a:pt x="134" y="1076"/>
                    </a:lnTo>
                    <a:lnTo>
                      <a:pt x="144" y="1076"/>
                    </a:lnTo>
                    <a:lnTo>
                      <a:pt x="144" y="1076"/>
                    </a:lnTo>
                    <a:lnTo>
                      <a:pt x="152" y="1076"/>
                    </a:lnTo>
                    <a:lnTo>
                      <a:pt x="152" y="1076"/>
                    </a:lnTo>
                    <a:lnTo>
                      <a:pt x="152" y="1076"/>
                    </a:lnTo>
                    <a:lnTo>
                      <a:pt x="152" y="1076"/>
                    </a:lnTo>
                    <a:lnTo>
                      <a:pt x="146" y="1078"/>
                    </a:lnTo>
                    <a:lnTo>
                      <a:pt x="134" y="1080"/>
                    </a:lnTo>
                    <a:lnTo>
                      <a:pt x="134" y="1080"/>
                    </a:lnTo>
                    <a:lnTo>
                      <a:pt x="120" y="1080"/>
                    </a:lnTo>
                    <a:lnTo>
                      <a:pt x="106" y="1082"/>
                    </a:lnTo>
                    <a:lnTo>
                      <a:pt x="100" y="1084"/>
                    </a:lnTo>
                    <a:lnTo>
                      <a:pt x="94" y="1088"/>
                    </a:lnTo>
                    <a:lnTo>
                      <a:pt x="90" y="1096"/>
                    </a:lnTo>
                    <a:lnTo>
                      <a:pt x="88" y="1104"/>
                    </a:lnTo>
                    <a:lnTo>
                      <a:pt x="88" y="1104"/>
                    </a:lnTo>
                    <a:lnTo>
                      <a:pt x="86" y="1108"/>
                    </a:lnTo>
                    <a:lnTo>
                      <a:pt x="86" y="1108"/>
                    </a:lnTo>
                    <a:lnTo>
                      <a:pt x="88" y="1116"/>
                    </a:lnTo>
                    <a:lnTo>
                      <a:pt x="90" y="1124"/>
                    </a:lnTo>
                    <a:lnTo>
                      <a:pt x="94" y="1128"/>
                    </a:lnTo>
                    <a:lnTo>
                      <a:pt x="100" y="1132"/>
                    </a:lnTo>
                    <a:lnTo>
                      <a:pt x="112" y="1138"/>
                    </a:lnTo>
                    <a:lnTo>
                      <a:pt x="124" y="1142"/>
                    </a:lnTo>
                    <a:lnTo>
                      <a:pt x="124" y="1142"/>
                    </a:lnTo>
                    <a:lnTo>
                      <a:pt x="136" y="1146"/>
                    </a:lnTo>
                    <a:lnTo>
                      <a:pt x="136" y="1146"/>
                    </a:lnTo>
                    <a:lnTo>
                      <a:pt x="136" y="1148"/>
                    </a:lnTo>
                    <a:lnTo>
                      <a:pt x="136" y="1148"/>
                    </a:lnTo>
                    <a:lnTo>
                      <a:pt x="130" y="1148"/>
                    </a:lnTo>
                    <a:lnTo>
                      <a:pt x="122" y="1148"/>
                    </a:lnTo>
                    <a:lnTo>
                      <a:pt x="122" y="1148"/>
                    </a:lnTo>
                    <a:lnTo>
                      <a:pt x="110" y="1146"/>
                    </a:lnTo>
                    <a:lnTo>
                      <a:pt x="96" y="1148"/>
                    </a:lnTo>
                    <a:lnTo>
                      <a:pt x="90" y="1150"/>
                    </a:lnTo>
                    <a:lnTo>
                      <a:pt x="86" y="1154"/>
                    </a:lnTo>
                    <a:lnTo>
                      <a:pt x="80" y="1160"/>
                    </a:lnTo>
                    <a:lnTo>
                      <a:pt x="78" y="1170"/>
                    </a:lnTo>
                    <a:lnTo>
                      <a:pt x="78" y="1170"/>
                    </a:lnTo>
                    <a:lnTo>
                      <a:pt x="78" y="1176"/>
                    </a:lnTo>
                    <a:lnTo>
                      <a:pt x="78" y="1176"/>
                    </a:lnTo>
                    <a:lnTo>
                      <a:pt x="78" y="1184"/>
                    </a:lnTo>
                    <a:lnTo>
                      <a:pt x="82" y="1190"/>
                    </a:lnTo>
                    <a:lnTo>
                      <a:pt x="86" y="1194"/>
                    </a:lnTo>
                    <a:lnTo>
                      <a:pt x="90" y="1198"/>
                    </a:lnTo>
                    <a:lnTo>
                      <a:pt x="100" y="1204"/>
                    </a:lnTo>
                    <a:lnTo>
                      <a:pt x="110" y="1206"/>
                    </a:lnTo>
                    <a:lnTo>
                      <a:pt x="110" y="1206"/>
                    </a:lnTo>
                    <a:lnTo>
                      <a:pt x="120" y="1208"/>
                    </a:lnTo>
                    <a:lnTo>
                      <a:pt x="122" y="1210"/>
                    </a:lnTo>
                    <a:lnTo>
                      <a:pt x="124" y="1212"/>
                    </a:lnTo>
                    <a:lnTo>
                      <a:pt x="124" y="1212"/>
                    </a:lnTo>
                    <a:lnTo>
                      <a:pt x="124" y="1214"/>
                    </a:lnTo>
                    <a:lnTo>
                      <a:pt x="124" y="1214"/>
                    </a:lnTo>
                    <a:lnTo>
                      <a:pt x="124" y="1214"/>
                    </a:lnTo>
                    <a:lnTo>
                      <a:pt x="124" y="1214"/>
                    </a:lnTo>
                    <a:lnTo>
                      <a:pt x="114" y="1216"/>
                    </a:lnTo>
                    <a:lnTo>
                      <a:pt x="114" y="1216"/>
                    </a:lnTo>
                    <a:lnTo>
                      <a:pt x="106" y="1216"/>
                    </a:lnTo>
                    <a:lnTo>
                      <a:pt x="98" y="1218"/>
                    </a:lnTo>
                    <a:lnTo>
                      <a:pt x="90" y="1222"/>
                    </a:lnTo>
                    <a:lnTo>
                      <a:pt x="86" y="1226"/>
                    </a:lnTo>
                    <a:lnTo>
                      <a:pt x="84" y="1232"/>
                    </a:lnTo>
                    <a:lnTo>
                      <a:pt x="84" y="1232"/>
                    </a:lnTo>
                    <a:lnTo>
                      <a:pt x="82" y="1244"/>
                    </a:lnTo>
                    <a:lnTo>
                      <a:pt x="82" y="1244"/>
                    </a:lnTo>
                    <a:lnTo>
                      <a:pt x="82" y="1250"/>
                    </a:lnTo>
                    <a:lnTo>
                      <a:pt x="84" y="1256"/>
                    </a:lnTo>
                    <a:lnTo>
                      <a:pt x="90" y="1264"/>
                    </a:lnTo>
                    <a:lnTo>
                      <a:pt x="98" y="1270"/>
                    </a:lnTo>
                    <a:lnTo>
                      <a:pt x="106" y="1276"/>
                    </a:lnTo>
                    <a:lnTo>
                      <a:pt x="106" y="1276"/>
                    </a:lnTo>
                    <a:lnTo>
                      <a:pt x="116" y="1282"/>
                    </a:lnTo>
                    <a:lnTo>
                      <a:pt x="118" y="1286"/>
                    </a:lnTo>
                    <a:lnTo>
                      <a:pt x="118" y="1286"/>
                    </a:lnTo>
                    <a:lnTo>
                      <a:pt x="118" y="1288"/>
                    </a:lnTo>
                    <a:lnTo>
                      <a:pt x="118" y="1288"/>
                    </a:lnTo>
                    <a:lnTo>
                      <a:pt x="116" y="1290"/>
                    </a:lnTo>
                    <a:lnTo>
                      <a:pt x="112" y="1292"/>
                    </a:lnTo>
                    <a:lnTo>
                      <a:pt x="102" y="1296"/>
                    </a:lnTo>
                    <a:lnTo>
                      <a:pt x="102" y="1296"/>
                    </a:lnTo>
                    <a:lnTo>
                      <a:pt x="94" y="1300"/>
                    </a:lnTo>
                    <a:lnTo>
                      <a:pt x="86" y="1306"/>
                    </a:lnTo>
                    <a:lnTo>
                      <a:pt x="78" y="1314"/>
                    </a:lnTo>
                    <a:lnTo>
                      <a:pt x="76" y="1320"/>
                    </a:lnTo>
                    <a:lnTo>
                      <a:pt x="76" y="1326"/>
                    </a:lnTo>
                    <a:lnTo>
                      <a:pt x="76" y="1326"/>
                    </a:lnTo>
                    <a:lnTo>
                      <a:pt x="76" y="1336"/>
                    </a:lnTo>
                    <a:lnTo>
                      <a:pt x="76" y="1336"/>
                    </a:lnTo>
                    <a:lnTo>
                      <a:pt x="78" y="1340"/>
                    </a:lnTo>
                    <a:lnTo>
                      <a:pt x="82" y="1344"/>
                    </a:lnTo>
                    <a:lnTo>
                      <a:pt x="90" y="1350"/>
                    </a:lnTo>
                    <a:lnTo>
                      <a:pt x="100" y="1354"/>
                    </a:lnTo>
                    <a:lnTo>
                      <a:pt x="110" y="1354"/>
                    </a:lnTo>
                    <a:lnTo>
                      <a:pt x="110" y="1354"/>
                    </a:lnTo>
                    <a:lnTo>
                      <a:pt x="114" y="1356"/>
                    </a:lnTo>
                    <a:lnTo>
                      <a:pt x="116" y="1356"/>
                    </a:lnTo>
                    <a:lnTo>
                      <a:pt x="116" y="1356"/>
                    </a:lnTo>
                    <a:lnTo>
                      <a:pt x="112" y="1358"/>
                    </a:lnTo>
                    <a:lnTo>
                      <a:pt x="112" y="1358"/>
                    </a:lnTo>
                    <a:lnTo>
                      <a:pt x="102" y="1360"/>
                    </a:lnTo>
                    <a:lnTo>
                      <a:pt x="94" y="1366"/>
                    </a:lnTo>
                    <a:lnTo>
                      <a:pt x="86" y="1374"/>
                    </a:lnTo>
                    <a:lnTo>
                      <a:pt x="84" y="1378"/>
                    </a:lnTo>
                    <a:lnTo>
                      <a:pt x="84" y="1384"/>
                    </a:lnTo>
                    <a:lnTo>
                      <a:pt x="84" y="1384"/>
                    </a:lnTo>
                    <a:lnTo>
                      <a:pt x="84" y="1388"/>
                    </a:lnTo>
                    <a:lnTo>
                      <a:pt x="84" y="1388"/>
                    </a:lnTo>
                    <a:lnTo>
                      <a:pt x="86" y="1396"/>
                    </a:lnTo>
                    <a:lnTo>
                      <a:pt x="90" y="1400"/>
                    </a:lnTo>
                    <a:lnTo>
                      <a:pt x="94" y="1404"/>
                    </a:lnTo>
                    <a:lnTo>
                      <a:pt x="100" y="1406"/>
                    </a:lnTo>
                    <a:lnTo>
                      <a:pt x="110" y="1408"/>
                    </a:lnTo>
                    <a:lnTo>
                      <a:pt x="120" y="1406"/>
                    </a:lnTo>
                    <a:lnTo>
                      <a:pt x="120" y="1406"/>
                    </a:lnTo>
                    <a:lnTo>
                      <a:pt x="126" y="1406"/>
                    </a:lnTo>
                    <a:lnTo>
                      <a:pt x="132" y="1406"/>
                    </a:lnTo>
                    <a:lnTo>
                      <a:pt x="132" y="1406"/>
                    </a:lnTo>
                    <a:lnTo>
                      <a:pt x="120" y="1412"/>
                    </a:lnTo>
                    <a:lnTo>
                      <a:pt x="120" y="1412"/>
                    </a:lnTo>
                    <a:lnTo>
                      <a:pt x="110" y="1416"/>
                    </a:lnTo>
                    <a:lnTo>
                      <a:pt x="100" y="1422"/>
                    </a:lnTo>
                    <a:lnTo>
                      <a:pt x="96" y="1426"/>
                    </a:lnTo>
                    <a:lnTo>
                      <a:pt x="92" y="1430"/>
                    </a:lnTo>
                    <a:lnTo>
                      <a:pt x="90" y="1436"/>
                    </a:lnTo>
                    <a:lnTo>
                      <a:pt x="90" y="1442"/>
                    </a:lnTo>
                    <a:lnTo>
                      <a:pt x="90" y="1442"/>
                    </a:lnTo>
                    <a:lnTo>
                      <a:pt x="90" y="1448"/>
                    </a:lnTo>
                    <a:lnTo>
                      <a:pt x="90" y="1448"/>
                    </a:lnTo>
                    <a:lnTo>
                      <a:pt x="92" y="1456"/>
                    </a:lnTo>
                    <a:lnTo>
                      <a:pt x="96" y="1462"/>
                    </a:lnTo>
                    <a:lnTo>
                      <a:pt x="102" y="1466"/>
                    </a:lnTo>
                    <a:lnTo>
                      <a:pt x="108" y="1466"/>
                    </a:lnTo>
                    <a:lnTo>
                      <a:pt x="122" y="1468"/>
                    </a:lnTo>
                    <a:lnTo>
                      <a:pt x="136" y="1466"/>
                    </a:lnTo>
                    <a:lnTo>
                      <a:pt x="136" y="1466"/>
                    </a:lnTo>
                    <a:lnTo>
                      <a:pt x="146" y="1464"/>
                    </a:lnTo>
                    <a:lnTo>
                      <a:pt x="156" y="1464"/>
                    </a:lnTo>
                    <a:lnTo>
                      <a:pt x="156" y="1464"/>
                    </a:lnTo>
                    <a:lnTo>
                      <a:pt x="156" y="1464"/>
                    </a:lnTo>
                    <a:lnTo>
                      <a:pt x="156" y="1464"/>
                    </a:lnTo>
                    <a:lnTo>
                      <a:pt x="156" y="1464"/>
                    </a:lnTo>
                    <a:lnTo>
                      <a:pt x="156" y="1464"/>
                    </a:lnTo>
                    <a:lnTo>
                      <a:pt x="144" y="1468"/>
                    </a:lnTo>
                    <a:lnTo>
                      <a:pt x="144" y="1468"/>
                    </a:lnTo>
                    <a:lnTo>
                      <a:pt x="132" y="1472"/>
                    </a:lnTo>
                    <a:lnTo>
                      <a:pt x="120" y="1478"/>
                    </a:lnTo>
                    <a:lnTo>
                      <a:pt x="114" y="1484"/>
                    </a:lnTo>
                    <a:lnTo>
                      <a:pt x="110" y="1490"/>
                    </a:lnTo>
                    <a:lnTo>
                      <a:pt x="106" y="1496"/>
                    </a:lnTo>
                    <a:lnTo>
                      <a:pt x="104" y="1506"/>
                    </a:lnTo>
                    <a:lnTo>
                      <a:pt x="104" y="1506"/>
                    </a:lnTo>
                    <a:lnTo>
                      <a:pt x="104" y="1516"/>
                    </a:lnTo>
                    <a:lnTo>
                      <a:pt x="104" y="1516"/>
                    </a:lnTo>
                    <a:lnTo>
                      <a:pt x="106" y="1530"/>
                    </a:lnTo>
                    <a:lnTo>
                      <a:pt x="110" y="1538"/>
                    </a:lnTo>
                    <a:lnTo>
                      <a:pt x="116" y="1544"/>
                    </a:lnTo>
                    <a:lnTo>
                      <a:pt x="122" y="1548"/>
                    </a:lnTo>
                    <a:lnTo>
                      <a:pt x="122" y="1548"/>
                    </a:lnTo>
                    <a:lnTo>
                      <a:pt x="132" y="1552"/>
                    </a:lnTo>
                    <a:lnTo>
                      <a:pt x="142" y="1552"/>
                    </a:lnTo>
                    <a:lnTo>
                      <a:pt x="142" y="1552"/>
                    </a:lnTo>
                    <a:lnTo>
                      <a:pt x="138" y="1558"/>
                    </a:lnTo>
                    <a:lnTo>
                      <a:pt x="134" y="1568"/>
                    </a:lnTo>
                    <a:lnTo>
                      <a:pt x="134" y="1568"/>
                    </a:lnTo>
                    <a:lnTo>
                      <a:pt x="130" y="1578"/>
                    </a:lnTo>
                    <a:lnTo>
                      <a:pt x="130" y="1588"/>
                    </a:lnTo>
                    <a:lnTo>
                      <a:pt x="130" y="1588"/>
                    </a:lnTo>
                    <a:lnTo>
                      <a:pt x="130" y="1596"/>
                    </a:lnTo>
                    <a:lnTo>
                      <a:pt x="132" y="1602"/>
                    </a:lnTo>
                    <a:lnTo>
                      <a:pt x="138" y="1610"/>
                    </a:lnTo>
                    <a:lnTo>
                      <a:pt x="138" y="1610"/>
                    </a:lnTo>
                    <a:lnTo>
                      <a:pt x="144" y="1614"/>
                    </a:lnTo>
                    <a:lnTo>
                      <a:pt x="152" y="1618"/>
                    </a:lnTo>
                    <a:lnTo>
                      <a:pt x="160" y="1620"/>
                    </a:lnTo>
                    <a:lnTo>
                      <a:pt x="170" y="1618"/>
                    </a:lnTo>
                    <a:lnTo>
                      <a:pt x="170" y="1618"/>
                    </a:lnTo>
                    <a:lnTo>
                      <a:pt x="176" y="1614"/>
                    </a:lnTo>
                    <a:lnTo>
                      <a:pt x="176" y="1614"/>
                    </a:lnTo>
                    <a:lnTo>
                      <a:pt x="168" y="1634"/>
                    </a:lnTo>
                    <a:lnTo>
                      <a:pt x="166" y="1642"/>
                    </a:lnTo>
                    <a:lnTo>
                      <a:pt x="164" y="1652"/>
                    </a:lnTo>
                    <a:lnTo>
                      <a:pt x="164" y="1652"/>
                    </a:lnTo>
                    <a:lnTo>
                      <a:pt x="164" y="1656"/>
                    </a:lnTo>
                    <a:lnTo>
                      <a:pt x="164" y="1656"/>
                    </a:lnTo>
                    <a:lnTo>
                      <a:pt x="166" y="1662"/>
                    </a:lnTo>
                    <a:lnTo>
                      <a:pt x="168" y="1668"/>
                    </a:lnTo>
                    <a:lnTo>
                      <a:pt x="172" y="1676"/>
                    </a:lnTo>
                    <a:lnTo>
                      <a:pt x="176" y="1678"/>
                    </a:lnTo>
                    <a:lnTo>
                      <a:pt x="180" y="1680"/>
                    </a:lnTo>
                    <a:lnTo>
                      <a:pt x="180" y="1680"/>
                    </a:lnTo>
                    <a:lnTo>
                      <a:pt x="184" y="1682"/>
                    </a:lnTo>
                    <a:lnTo>
                      <a:pt x="188" y="1680"/>
                    </a:lnTo>
                    <a:lnTo>
                      <a:pt x="198" y="1676"/>
                    </a:lnTo>
                    <a:lnTo>
                      <a:pt x="204" y="1670"/>
                    </a:lnTo>
                    <a:lnTo>
                      <a:pt x="212" y="1664"/>
                    </a:lnTo>
                    <a:lnTo>
                      <a:pt x="212" y="1664"/>
                    </a:lnTo>
                    <a:lnTo>
                      <a:pt x="220" y="1654"/>
                    </a:lnTo>
                    <a:lnTo>
                      <a:pt x="224" y="1652"/>
                    </a:lnTo>
                    <a:lnTo>
                      <a:pt x="228" y="1650"/>
                    </a:lnTo>
                    <a:lnTo>
                      <a:pt x="230" y="1652"/>
                    </a:lnTo>
                    <a:lnTo>
                      <a:pt x="230" y="1652"/>
                    </a:lnTo>
                    <a:lnTo>
                      <a:pt x="230" y="1654"/>
                    </a:lnTo>
                    <a:lnTo>
                      <a:pt x="230" y="1656"/>
                    </a:lnTo>
                    <a:lnTo>
                      <a:pt x="228" y="1662"/>
                    </a:lnTo>
                    <a:lnTo>
                      <a:pt x="220" y="1672"/>
                    </a:lnTo>
                    <a:lnTo>
                      <a:pt x="220" y="1672"/>
                    </a:lnTo>
                    <a:lnTo>
                      <a:pt x="210" y="1688"/>
                    </a:lnTo>
                    <a:lnTo>
                      <a:pt x="206" y="1698"/>
                    </a:lnTo>
                    <a:lnTo>
                      <a:pt x="206" y="1708"/>
                    </a:lnTo>
                    <a:lnTo>
                      <a:pt x="206" y="1708"/>
                    </a:lnTo>
                    <a:lnTo>
                      <a:pt x="206" y="1714"/>
                    </a:lnTo>
                    <a:lnTo>
                      <a:pt x="208" y="1722"/>
                    </a:lnTo>
                    <a:lnTo>
                      <a:pt x="214" y="1728"/>
                    </a:lnTo>
                    <a:lnTo>
                      <a:pt x="222" y="1734"/>
                    </a:lnTo>
                    <a:lnTo>
                      <a:pt x="222" y="1734"/>
                    </a:lnTo>
                    <a:lnTo>
                      <a:pt x="228" y="1738"/>
                    </a:lnTo>
                    <a:lnTo>
                      <a:pt x="234" y="1740"/>
                    </a:lnTo>
                    <a:lnTo>
                      <a:pt x="240" y="1738"/>
                    </a:lnTo>
                    <a:lnTo>
                      <a:pt x="246" y="1736"/>
                    </a:lnTo>
                    <a:lnTo>
                      <a:pt x="256" y="1730"/>
                    </a:lnTo>
                    <a:lnTo>
                      <a:pt x="262" y="1722"/>
                    </a:lnTo>
                    <a:lnTo>
                      <a:pt x="262" y="1722"/>
                    </a:lnTo>
                    <a:lnTo>
                      <a:pt x="268" y="1716"/>
                    </a:lnTo>
                    <a:lnTo>
                      <a:pt x="268" y="1716"/>
                    </a:lnTo>
                    <a:lnTo>
                      <a:pt x="268" y="1716"/>
                    </a:lnTo>
                    <a:lnTo>
                      <a:pt x="268" y="1716"/>
                    </a:lnTo>
                    <a:lnTo>
                      <a:pt x="264" y="1722"/>
                    </a:lnTo>
                    <a:lnTo>
                      <a:pt x="260" y="1730"/>
                    </a:lnTo>
                    <a:lnTo>
                      <a:pt x="260" y="1730"/>
                    </a:lnTo>
                    <a:lnTo>
                      <a:pt x="250" y="1742"/>
                    </a:lnTo>
                    <a:lnTo>
                      <a:pt x="248" y="1750"/>
                    </a:lnTo>
                    <a:lnTo>
                      <a:pt x="246" y="1758"/>
                    </a:lnTo>
                    <a:lnTo>
                      <a:pt x="246" y="1758"/>
                    </a:lnTo>
                    <a:lnTo>
                      <a:pt x="248" y="1762"/>
                    </a:lnTo>
                    <a:lnTo>
                      <a:pt x="250" y="1768"/>
                    </a:lnTo>
                    <a:lnTo>
                      <a:pt x="250" y="1768"/>
                    </a:lnTo>
                    <a:lnTo>
                      <a:pt x="254" y="1776"/>
                    </a:lnTo>
                    <a:lnTo>
                      <a:pt x="260" y="1782"/>
                    </a:lnTo>
                    <a:lnTo>
                      <a:pt x="268" y="1784"/>
                    </a:lnTo>
                    <a:lnTo>
                      <a:pt x="268" y="1784"/>
                    </a:lnTo>
                    <a:lnTo>
                      <a:pt x="276" y="1784"/>
                    </a:lnTo>
                    <a:lnTo>
                      <a:pt x="282" y="1782"/>
                    </a:lnTo>
                    <a:lnTo>
                      <a:pt x="294" y="1774"/>
                    </a:lnTo>
                    <a:lnTo>
                      <a:pt x="294" y="1774"/>
                    </a:lnTo>
                    <a:lnTo>
                      <a:pt x="300" y="1770"/>
                    </a:lnTo>
                    <a:lnTo>
                      <a:pt x="300" y="1770"/>
                    </a:lnTo>
                    <a:lnTo>
                      <a:pt x="300" y="1780"/>
                    </a:lnTo>
                    <a:lnTo>
                      <a:pt x="300" y="1792"/>
                    </a:lnTo>
                    <a:lnTo>
                      <a:pt x="300" y="1792"/>
                    </a:lnTo>
                    <a:lnTo>
                      <a:pt x="300" y="1804"/>
                    </a:lnTo>
                    <a:lnTo>
                      <a:pt x="302" y="1816"/>
                    </a:lnTo>
                    <a:lnTo>
                      <a:pt x="306" y="1826"/>
                    </a:lnTo>
                    <a:lnTo>
                      <a:pt x="310" y="1830"/>
                    </a:lnTo>
                    <a:lnTo>
                      <a:pt x="314" y="1834"/>
                    </a:lnTo>
                    <a:lnTo>
                      <a:pt x="314" y="1834"/>
                    </a:lnTo>
                    <a:lnTo>
                      <a:pt x="320" y="1836"/>
                    </a:lnTo>
                    <a:lnTo>
                      <a:pt x="326" y="1836"/>
                    </a:lnTo>
                    <a:lnTo>
                      <a:pt x="334" y="1834"/>
                    </a:lnTo>
                    <a:lnTo>
                      <a:pt x="340" y="1830"/>
                    </a:lnTo>
                    <a:lnTo>
                      <a:pt x="340" y="1830"/>
                    </a:lnTo>
                    <a:lnTo>
                      <a:pt x="346" y="1824"/>
                    </a:lnTo>
                    <a:lnTo>
                      <a:pt x="350" y="1820"/>
                    </a:lnTo>
                    <a:lnTo>
                      <a:pt x="350" y="1820"/>
                    </a:lnTo>
                    <a:lnTo>
                      <a:pt x="352" y="1830"/>
                    </a:lnTo>
                    <a:lnTo>
                      <a:pt x="352" y="1830"/>
                    </a:lnTo>
                    <a:lnTo>
                      <a:pt x="356" y="1844"/>
                    </a:lnTo>
                    <a:lnTo>
                      <a:pt x="360" y="1856"/>
                    </a:lnTo>
                    <a:lnTo>
                      <a:pt x="366" y="1864"/>
                    </a:lnTo>
                    <a:lnTo>
                      <a:pt x="370" y="1866"/>
                    </a:lnTo>
                    <a:lnTo>
                      <a:pt x="376" y="1866"/>
                    </a:lnTo>
                    <a:lnTo>
                      <a:pt x="376" y="1866"/>
                    </a:lnTo>
                    <a:lnTo>
                      <a:pt x="380" y="1864"/>
                    </a:lnTo>
                    <a:lnTo>
                      <a:pt x="384" y="1862"/>
                    </a:lnTo>
                    <a:lnTo>
                      <a:pt x="390" y="1856"/>
                    </a:lnTo>
                    <a:lnTo>
                      <a:pt x="390" y="1856"/>
                    </a:lnTo>
                    <a:lnTo>
                      <a:pt x="390" y="1856"/>
                    </a:lnTo>
                    <a:lnTo>
                      <a:pt x="390" y="1856"/>
                    </a:lnTo>
                    <a:lnTo>
                      <a:pt x="388" y="1872"/>
                    </a:lnTo>
                    <a:lnTo>
                      <a:pt x="388" y="1872"/>
                    </a:lnTo>
                    <a:lnTo>
                      <a:pt x="390" y="1880"/>
                    </a:lnTo>
                    <a:lnTo>
                      <a:pt x="390" y="1888"/>
                    </a:lnTo>
                    <a:lnTo>
                      <a:pt x="390" y="1888"/>
                    </a:lnTo>
                    <a:lnTo>
                      <a:pt x="382" y="1888"/>
                    </a:lnTo>
                    <a:lnTo>
                      <a:pt x="382" y="1888"/>
                    </a:lnTo>
                    <a:lnTo>
                      <a:pt x="372" y="1890"/>
                    </a:lnTo>
                    <a:lnTo>
                      <a:pt x="362" y="1894"/>
                    </a:lnTo>
                    <a:lnTo>
                      <a:pt x="362" y="1894"/>
                    </a:lnTo>
                    <a:lnTo>
                      <a:pt x="354" y="1898"/>
                    </a:lnTo>
                    <a:lnTo>
                      <a:pt x="354" y="1898"/>
                    </a:lnTo>
                    <a:lnTo>
                      <a:pt x="350" y="1890"/>
                    </a:lnTo>
                    <a:lnTo>
                      <a:pt x="348" y="1882"/>
                    </a:lnTo>
                    <a:lnTo>
                      <a:pt x="348" y="1882"/>
                    </a:lnTo>
                    <a:lnTo>
                      <a:pt x="344" y="1872"/>
                    </a:lnTo>
                    <a:lnTo>
                      <a:pt x="338" y="1860"/>
                    </a:lnTo>
                    <a:lnTo>
                      <a:pt x="330" y="1852"/>
                    </a:lnTo>
                    <a:lnTo>
                      <a:pt x="324" y="1850"/>
                    </a:lnTo>
                    <a:lnTo>
                      <a:pt x="318" y="1848"/>
                    </a:lnTo>
                    <a:lnTo>
                      <a:pt x="318" y="1848"/>
                    </a:lnTo>
                    <a:lnTo>
                      <a:pt x="308" y="1848"/>
                    </a:lnTo>
                    <a:lnTo>
                      <a:pt x="300" y="1850"/>
                    </a:lnTo>
                    <a:lnTo>
                      <a:pt x="286" y="1858"/>
                    </a:lnTo>
                    <a:lnTo>
                      <a:pt x="286" y="1858"/>
                    </a:lnTo>
                    <a:lnTo>
                      <a:pt x="286" y="1858"/>
                    </a:lnTo>
                    <a:lnTo>
                      <a:pt x="286" y="1858"/>
                    </a:lnTo>
                    <a:lnTo>
                      <a:pt x="284" y="1856"/>
                    </a:lnTo>
                    <a:lnTo>
                      <a:pt x="284" y="1856"/>
                    </a:lnTo>
                    <a:lnTo>
                      <a:pt x="278" y="1838"/>
                    </a:lnTo>
                    <a:lnTo>
                      <a:pt x="274" y="1828"/>
                    </a:lnTo>
                    <a:lnTo>
                      <a:pt x="270" y="1820"/>
                    </a:lnTo>
                    <a:lnTo>
                      <a:pt x="270" y="1820"/>
                    </a:lnTo>
                    <a:lnTo>
                      <a:pt x="262" y="1812"/>
                    </a:lnTo>
                    <a:lnTo>
                      <a:pt x="252" y="1810"/>
                    </a:lnTo>
                    <a:lnTo>
                      <a:pt x="252" y="1810"/>
                    </a:lnTo>
                    <a:lnTo>
                      <a:pt x="250" y="1810"/>
                    </a:lnTo>
                    <a:lnTo>
                      <a:pt x="250" y="1810"/>
                    </a:lnTo>
                    <a:lnTo>
                      <a:pt x="252" y="1802"/>
                    </a:lnTo>
                    <a:lnTo>
                      <a:pt x="252" y="1792"/>
                    </a:lnTo>
                    <a:lnTo>
                      <a:pt x="252" y="1792"/>
                    </a:lnTo>
                    <a:lnTo>
                      <a:pt x="252" y="1786"/>
                    </a:lnTo>
                    <a:lnTo>
                      <a:pt x="250" y="1778"/>
                    </a:lnTo>
                    <a:lnTo>
                      <a:pt x="246" y="1772"/>
                    </a:lnTo>
                    <a:lnTo>
                      <a:pt x="240" y="1766"/>
                    </a:lnTo>
                    <a:lnTo>
                      <a:pt x="240" y="1766"/>
                    </a:lnTo>
                    <a:lnTo>
                      <a:pt x="234" y="1762"/>
                    </a:lnTo>
                    <a:lnTo>
                      <a:pt x="226" y="1760"/>
                    </a:lnTo>
                    <a:lnTo>
                      <a:pt x="218" y="1760"/>
                    </a:lnTo>
                    <a:lnTo>
                      <a:pt x="212" y="1762"/>
                    </a:lnTo>
                    <a:lnTo>
                      <a:pt x="202" y="1770"/>
                    </a:lnTo>
                    <a:lnTo>
                      <a:pt x="194" y="1776"/>
                    </a:lnTo>
                    <a:lnTo>
                      <a:pt x="194" y="1776"/>
                    </a:lnTo>
                    <a:lnTo>
                      <a:pt x="190" y="1780"/>
                    </a:lnTo>
                    <a:lnTo>
                      <a:pt x="190" y="1780"/>
                    </a:lnTo>
                    <a:lnTo>
                      <a:pt x="192" y="1770"/>
                    </a:lnTo>
                    <a:lnTo>
                      <a:pt x="192" y="1770"/>
                    </a:lnTo>
                    <a:lnTo>
                      <a:pt x="196" y="1756"/>
                    </a:lnTo>
                    <a:lnTo>
                      <a:pt x="198" y="1740"/>
                    </a:lnTo>
                    <a:lnTo>
                      <a:pt x="198" y="1740"/>
                    </a:lnTo>
                    <a:lnTo>
                      <a:pt x="196" y="1724"/>
                    </a:lnTo>
                    <a:lnTo>
                      <a:pt x="194" y="1718"/>
                    </a:lnTo>
                    <a:lnTo>
                      <a:pt x="188" y="1710"/>
                    </a:lnTo>
                    <a:lnTo>
                      <a:pt x="188" y="1710"/>
                    </a:lnTo>
                    <a:lnTo>
                      <a:pt x="182" y="1702"/>
                    </a:lnTo>
                    <a:lnTo>
                      <a:pt x="174" y="1698"/>
                    </a:lnTo>
                    <a:lnTo>
                      <a:pt x="168" y="1694"/>
                    </a:lnTo>
                    <a:lnTo>
                      <a:pt x="160" y="1692"/>
                    </a:lnTo>
                    <a:lnTo>
                      <a:pt x="146" y="1694"/>
                    </a:lnTo>
                    <a:lnTo>
                      <a:pt x="136" y="1696"/>
                    </a:lnTo>
                    <a:lnTo>
                      <a:pt x="136" y="1696"/>
                    </a:lnTo>
                    <a:lnTo>
                      <a:pt x="126" y="1698"/>
                    </a:lnTo>
                    <a:lnTo>
                      <a:pt x="124" y="1698"/>
                    </a:lnTo>
                    <a:lnTo>
                      <a:pt x="122" y="1696"/>
                    </a:lnTo>
                    <a:lnTo>
                      <a:pt x="122" y="1696"/>
                    </a:lnTo>
                    <a:lnTo>
                      <a:pt x="120" y="1690"/>
                    </a:lnTo>
                    <a:lnTo>
                      <a:pt x="120" y="1690"/>
                    </a:lnTo>
                    <a:lnTo>
                      <a:pt x="122" y="1674"/>
                    </a:lnTo>
                    <a:lnTo>
                      <a:pt x="126" y="1660"/>
                    </a:lnTo>
                    <a:lnTo>
                      <a:pt x="126" y="1660"/>
                    </a:lnTo>
                    <a:lnTo>
                      <a:pt x="130" y="1640"/>
                    </a:lnTo>
                    <a:lnTo>
                      <a:pt x="132" y="1622"/>
                    </a:lnTo>
                    <a:lnTo>
                      <a:pt x="132" y="1622"/>
                    </a:lnTo>
                    <a:lnTo>
                      <a:pt x="132" y="1612"/>
                    </a:lnTo>
                    <a:lnTo>
                      <a:pt x="128" y="1604"/>
                    </a:lnTo>
                    <a:lnTo>
                      <a:pt x="128" y="1604"/>
                    </a:lnTo>
                    <a:lnTo>
                      <a:pt x="124" y="1596"/>
                    </a:lnTo>
                    <a:lnTo>
                      <a:pt x="118" y="1590"/>
                    </a:lnTo>
                    <a:lnTo>
                      <a:pt x="106" y="1582"/>
                    </a:lnTo>
                    <a:lnTo>
                      <a:pt x="94" y="1578"/>
                    </a:lnTo>
                    <a:lnTo>
                      <a:pt x="82" y="1574"/>
                    </a:lnTo>
                    <a:lnTo>
                      <a:pt x="82" y="1574"/>
                    </a:lnTo>
                    <a:lnTo>
                      <a:pt x="72" y="1572"/>
                    </a:lnTo>
                    <a:lnTo>
                      <a:pt x="66" y="1570"/>
                    </a:lnTo>
                    <a:lnTo>
                      <a:pt x="66" y="1570"/>
                    </a:lnTo>
                    <a:lnTo>
                      <a:pt x="66" y="1568"/>
                    </a:lnTo>
                    <a:lnTo>
                      <a:pt x="66" y="1568"/>
                    </a:lnTo>
                    <a:lnTo>
                      <a:pt x="66" y="1566"/>
                    </a:lnTo>
                    <a:lnTo>
                      <a:pt x="66" y="1566"/>
                    </a:lnTo>
                    <a:lnTo>
                      <a:pt x="68" y="1558"/>
                    </a:lnTo>
                    <a:lnTo>
                      <a:pt x="74" y="1548"/>
                    </a:lnTo>
                    <a:lnTo>
                      <a:pt x="74" y="1548"/>
                    </a:lnTo>
                    <a:lnTo>
                      <a:pt x="86" y="1528"/>
                    </a:lnTo>
                    <a:lnTo>
                      <a:pt x="90" y="1518"/>
                    </a:lnTo>
                    <a:lnTo>
                      <a:pt x="92" y="1506"/>
                    </a:lnTo>
                    <a:lnTo>
                      <a:pt x="92" y="1506"/>
                    </a:lnTo>
                    <a:lnTo>
                      <a:pt x="92" y="1498"/>
                    </a:lnTo>
                    <a:lnTo>
                      <a:pt x="88" y="1490"/>
                    </a:lnTo>
                    <a:lnTo>
                      <a:pt x="88" y="1490"/>
                    </a:lnTo>
                    <a:lnTo>
                      <a:pt x="84" y="1480"/>
                    </a:lnTo>
                    <a:lnTo>
                      <a:pt x="76" y="1472"/>
                    </a:lnTo>
                    <a:lnTo>
                      <a:pt x="62" y="1464"/>
                    </a:lnTo>
                    <a:lnTo>
                      <a:pt x="62" y="1464"/>
                    </a:lnTo>
                    <a:lnTo>
                      <a:pt x="56" y="1460"/>
                    </a:lnTo>
                    <a:lnTo>
                      <a:pt x="52" y="1458"/>
                    </a:lnTo>
                    <a:lnTo>
                      <a:pt x="52" y="1458"/>
                    </a:lnTo>
                    <a:lnTo>
                      <a:pt x="50" y="1452"/>
                    </a:lnTo>
                    <a:lnTo>
                      <a:pt x="48" y="1448"/>
                    </a:lnTo>
                    <a:lnTo>
                      <a:pt x="48" y="1448"/>
                    </a:lnTo>
                    <a:lnTo>
                      <a:pt x="50" y="1442"/>
                    </a:lnTo>
                    <a:lnTo>
                      <a:pt x="54" y="1436"/>
                    </a:lnTo>
                    <a:lnTo>
                      <a:pt x="54" y="1436"/>
                    </a:lnTo>
                    <a:lnTo>
                      <a:pt x="64" y="1422"/>
                    </a:lnTo>
                    <a:lnTo>
                      <a:pt x="66" y="1414"/>
                    </a:lnTo>
                    <a:lnTo>
                      <a:pt x="68" y="1402"/>
                    </a:lnTo>
                    <a:lnTo>
                      <a:pt x="68" y="1402"/>
                    </a:lnTo>
                    <a:lnTo>
                      <a:pt x="70" y="1396"/>
                    </a:lnTo>
                    <a:lnTo>
                      <a:pt x="70" y="1396"/>
                    </a:lnTo>
                    <a:lnTo>
                      <a:pt x="68" y="1380"/>
                    </a:lnTo>
                    <a:lnTo>
                      <a:pt x="62" y="1366"/>
                    </a:lnTo>
                    <a:lnTo>
                      <a:pt x="54" y="1358"/>
                    </a:lnTo>
                    <a:lnTo>
                      <a:pt x="48" y="1350"/>
                    </a:lnTo>
                    <a:lnTo>
                      <a:pt x="48" y="1350"/>
                    </a:lnTo>
                    <a:lnTo>
                      <a:pt x="40" y="1340"/>
                    </a:lnTo>
                    <a:lnTo>
                      <a:pt x="38" y="1336"/>
                    </a:lnTo>
                    <a:lnTo>
                      <a:pt x="38" y="1332"/>
                    </a:lnTo>
                    <a:lnTo>
                      <a:pt x="38" y="1332"/>
                    </a:lnTo>
                    <a:lnTo>
                      <a:pt x="38" y="1330"/>
                    </a:lnTo>
                    <a:lnTo>
                      <a:pt x="38" y="1330"/>
                    </a:lnTo>
                    <a:lnTo>
                      <a:pt x="40" y="1318"/>
                    </a:lnTo>
                    <a:lnTo>
                      <a:pt x="48" y="1304"/>
                    </a:lnTo>
                    <a:lnTo>
                      <a:pt x="48" y="1304"/>
                    </a:lnTo>
                    <a:lnTo>
                      <a:pt x="58" y="1282"/>
                    </a:lnTo>
                    <a:lnTo>
                      <a:pt x="60" y="1270"/>
                    </a:lnTo>
                    <a:lnTo>
                      <a:pt x="62" y="1256"/>
                    </a:lnTo>
                    <a:lnTo>
                      <a:pt x="62" y="1256"/>
                    </a:lnTo>
                    <a:lnTo>
                      <a:pt x="62" y="1248"/>
                    </a:lnTo>
                    <a:lnTo>
                      <a:pt x="62" y="1248"/>
                    </a:lnTo>
                    <a:lnTo>
                      <a:pt x="60" y="1236"/>
                    </a:lnTo>
                    <a:lnTo>
                      <a:pt x="56" y="1224"/>
                    </a:lnTo>
                    <a:lnTo>
                      <a:pt x="48" y="1206"/>
                    </a:lnTo>
                    <a:lnTo>
                      <a:pt x="48" y="1206"/>
                    </a:lnTo>
                    <a:lnTo>
                      <a:pt x="40" y="1190"/>
                    </a:lnTo>
                    <a:lnTo>
                      <a:pt x="38" y="1182"/>
                    </a:lnTo>
                    <a:lnTo>
                      <a:pt x="38" y="1172"/>
                    </a:lnTo>
                    <a:lnTo>
                      <a:pt x="38" y="1172"/>
                    </a:lnTo>
                    <a:lnTo>
                      <a:pt x="38" y="1170"/>
                    </a:lnTo>
                    <a:lnTo>
                      <a:pt x="38" y="1170"/>
                    </a:lnTo>
                    <a:lnTo>
                      <a:pt x="38" y="1166"/>
                    </a:lnTo>
                    <a:lnTo>
                      <a:pt x="42" y="1160"/>
                    </a:lnTo>
                    <a:lnTo>
                      <a:pt x="52" y="1150"/>
                    </a:lnTo>
                    <a:lnTo>
                      <a:pt x="52" y="1150"/>
                    </a:lnTo>
                    <a:lnTo>
                      <a:pt x="60" y="1140"/>
                    </a:lnTo>
                    <a:lnTo>
                      <a:pt x="68" y="1130"/>
                    </a:lnTo>
                    <a:lnTo>
                      <a:pt x="76" y="1116"/>
                    </a:lnTo>
                    <a:lnTo>
                      <a:pt x="76" y="1108"/>
                    </a:lnTo>
                    <a:lnTo>
                      <a:pt x="78" y="1100"/>
                    </a:lnTo>
                    <a:lnTo>
                      <a:pt x="78" y="1100"/>
                    </a:lnTo>
                    <a:lnTo>
                      <a:pt x="78" y="1100"/>
                    </a:lnTo>
                    <a:lnTo>
                      <a:pt x="76" y="1080"/>
                    </a:lnTo>
                    <a:lnTo>
                      <a:pt x="74" y="1064"/>
                    </a:lnTo>
                    <a:lnTo>
                      <a:pt x="74" y="1064"/>
                    </a:lnTo>
                    <a:lnTo>
                      <a:pt x="72" y="1044"/>
                    </a:lnTo>
                    <a:lnTo>
                      <a:pt x="72" y="1044"/>
                    </a:lnTo>
                    <a:lnTo>
                      <a:pt x="72" y="1034"/>
                    </a:lnTo>
                    <a:lnTo>
                      <a:pt x="76" y="1022"/>
                    </a:lnTo>
                    <a:lnTo>
                      <a:pt x="76" y="1022"/>
                    </a:lnTo>
                    <a:lnTo>
                      <a:pt x="84" y="1004"/>
                    </a:lnTo>
                    <a:lnTo>
                      <a:pt x="90" y="986"/>
                    </a:lnTo>
                    <a:lnTo>
                      <a:pt x="96" y="946"/>
                    </a:lnTo>
                    <a:lnTo>
                      <a:pt x="98" y="934"/>
                    </a:lnTo>
                    <a:lnTo>
                      <a:pt x="98" y="934"/>
                    </a:lnTo>
                    <a:lnTo>
                      <a:pt x="100" y="924"/>
                    </a:lnTo>
                    <a:lnTo>
                      <a:pt x="104" y="916"/>
                    </a:lnTo>
                    <a:lnTo>
                      <a:pt x="114" y="896"/>
                    </a:lnTo>
                    <a:lnTo>
                      <a:pt x="114" y="896"/>
                    </a:lnTo>
                    <a:lnTo>
                      <a:pt x="124" y="874"/>
                    </a:lnTo>
                    <a:lnTo>
                      <a:pt x="128" y="862"/>
                    </a:lnTo>
                    <a:lnTo>
                      <a:pt x="132" y="850"/>
                    </a:lnTo>
                    <a:lnTo>
                      <a:pt x="132" y="850"/>
                    </a:lnTo>
                    <a:lnTo>
                      <a:pt x="136" y="828"/>
                    </a:lnTo>
                    <a:lnTo>
                      <a:pt x="138" y="804"/>
                    </a:lnTo>
                    <a:lnTo>
                      <a:pt x="138" y="804"/>
                    </a:lnTo>
                    <a:lnTo>
                      <a:pt x="140" y="776"/>
                    </a:lnTo>
                    <a:lnTo>
                      <a:pt x="142" y="764"/>
                    </a:lnTo>
                    <a:lnTo>
                      <a:pt x="146" y="754"/>
                    </a:lnTo>
                    <a:lnTo>
                      <a:pt x="160" y="728"/>
                    </a:lnTo>
                    <a:lnTo>
                      <a:pt x="160" y="728"/>
                    </a:lnTo>
                    <a:lnTo>
                      <a:pt x="178" y="690"/>
                    </a:lnTo>
                    <a:lnTo>
                      <a:pt x="188" y="670"/>
                    </a:lnTo>
                    <a:lnTo>
                      <a:pt x="196" y="648"/>
                    </a:lnTo>
                    <a:lnTo>
                      <a:pt x="196" y="648"/>
                    </a:lnTo>
                    <a:lnTo>
                      <a:pt x="210" y="614"/>
                    </a:lnTo>
                    <a:lnTo>
                      <a:pt x="218" y="596"/>
                    </a:lnTo>
                    <a:lnTo>
                      <a:pt x="228" y="576"/>
                    </a:lnTo>
                    <a:lnTo>
                      <a:pt x="228" y="576"/>
                    </a:lnTo>
                    <a:lnTo>
                      <a:pt x="246" y="544"/>
                    </a:lnTo>
                    <a:lnTo>
                      <a:pt x="266" y="508"/>
                    </a:lnTo>
                    <a:lnTo>
                      <a:pt x="266" y="508"/>
                    </a:lnTo>
                    <a:lnTo>
                      <a:pt x="276" y="480"/>
                    </a:lnTo>
                    <a:lnTo>
                      <a:pt x="286" y="454"/>
                    </a:lnTo>
                    <a:lnTo>
                      <a:pt x="302" y="400"/>
                    </a:lnTo>
                    <a:lnTo>
                      <a:pt x="302" y="400"/>
                    </a:lnTo>
                    <a:lnTo>
                      <a:pt x="318" y="350"/>
                    </a:lnTo>
                    <a:lnTo>
                      <a:pt x="326" y="330"/>
                    </a:lnTo>
                    <a:lnTo>
                      <a:pt x="334" y="314"/>
                    </a:lnTo>
                    <a:lnTo>
                      <a:pt x="334" y="314"/>
                    </a:lnTo>
                    <a:lnTo>
                      <a:pt x="348" y="288"/>
                    </a:lnTo>
                    <a:lnTo>
                      <a:pt x="358" y="260"/>
                    </a:lnTo>
                    <a:lnTo>
                      <a:pt x="366" y="232"/>
                    </a:lnTo>
                    <a:lnTo>
                      <a:pt x="372" y="204"/>
                    </a:lnTo>
                    <a:lnTo>
                      <a:pt x="372" y="204"/>
                    </a:lnTo>
                    <a:lnTo>
                      <a:pt x="380" y="174"/>
                    </a:lnTo>
                    <a:lnTo>
                      <a:pt x="390" y="144"/>
                    </a:lnTo>
                    <a:lnTo>
                      <a:pt x="390" y="144"/>
                    </a:lnTo>
                    <a:lnTo>
                      <a:pt x="414" y="80"/>
                    </a:lnTo>
                    <a:lnTo>
                      <a:pt x="414" y="80"/>
                    </a:lnTo>
                    <a:lnTo>
                      <a:pt x="430" y="40"/>
                    </a:lnTo>
                    <a:lnTo>
                      <a:pt x="444" y="2"/>
                    </a:lnTo>
                    <a:lnTo>
                      <a:pt x="444" y="2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26" y="12"/>
                    </a:lnTo>
                    <a:lnTo>
                      <a:pt x="410" y="26"/>
                    </a:lnTo>
                    <a:lnTo>
                      <a:pt x="396" y="42"/>
                    </a:lnTo>
                    <a:lnTo>
                      <a:pt x="382" y="60"/>
                    </a:lnTo>
                    <a:lnTo>
                      <a:pt x="382" y="60"/>
                    </a:lnTo>
                    <a:lnTo>
                      <a:pt x="380" y="66"/>
                    </a:lnTo>
                    <a:lnTo>
                      <a:pt x="380" y="66"/>
                    </a:lnTo>
                    <a:lnTo>
                      <a:pt x="366" y="98"/>
                    </a:lnTo>
                    <a:lnTo>
                      <a:pt x="354" y="132"/>
                    </a:lnTo>
                    <a:lnTo>
                      <a:pt x="354" y="132"/>
                    </a:lnTo>
                    <a:lnTo>
                      <a:pt x="344" y="164"/>
                    </a:lnTo>
                    <a:lnTo>
                      <a:pt x="336" y="196"/>
                    </a:lnTo>
                    <a:lnTo>
                      <a:pt x="336" y="196"/>
                    </a:lnTo>
                    <a:lnTo>
                      <a:pt x="330" y="222"/>
                    </a:lnTo>
                    <a:lnTo>
                      <a:pt x="322" y="248"/>
                    </a:lnTo>
                    <a:lnTo>
                      <a:pt x="314" y="272"/>
                    </a:lnTo>
                    <a:lnTo>
                      <a:pt x="302" y="294"/>
                    </a:lnTo>
                    <a:lnTo>
                      <a:pt x="302" y="294"/>
                    </a:lnTo>
                    <a:lnTo>
                      <a:pt x="292" y="312"/>
                    </a:lnTo>
                    <a:lnTo>
                      <a:pt x="284" y="336"/>
                    </a:lnTo>
                    <a:lnTo>
                      <a:pt x="266" y="390"/>
                    </a:lnTo>
                    <a:lnTo>
                      <a:pt x="266" y="390"/>
                    </a:lnTo>
                    <a:lnTo>
                      <a:pt x="244" y="458"/>
                    </a:lnTo>
                    <a:lnTo>
                      <a:pt x="230" y="494"/>
                    </a:lnTo>
                    <a:lnTo>
                      <a:pt x="216" y="526"/>
                    </a:lnTo>
                    <a:lnTo>
                      <a:pt x="216" y="526"/>
                    </a:lnTo>
                    <a:lnTo>
                      <a:pt x="192" y="566"/>
                    </a:lnTo>
                    <a:lnTo>
                      <a:pt x="192" y="566"/>
                    </a:lnTo>
                    <a:lnTo>
                      <a:pt x="182" y="584"/>
                    </a:lnTo>
                    <a:lnTo>
                      <a:pt x="174" y="602"/>
                    </a:lnTo>
                    <a:lnTo>
                      <a:pt x="160" y="636"/>
                    </a:lnTo>
                    <a:lnTo>
                      <a:pt x="160" y="636"/>
                    </a:lnTo>
                    <a:lnTo>
                      <a:pt x="152" y="656"/>
                    </a:lnTo>
                    <a:lnTo>
                      <a:pt x="144" y="674"/>
                    </a:lnTo>
                    <a:lnTo>
                      <a:pt x="126" y="710"/>
                    </a:lnTo>
                    <a:lnTo>
                      <a:pt x="112" y="736"/>
                    </a:lnTo>
                    <a:lnTo>
                      <a:pt x="112" y="736"/>
                    </a:lnTo>
                    <a:lnTo>
                      <a:pt x="106" y="752"/>
                    </a:lnTo>
                    <a:lnTo>
                      <a:pt x="102" y="768"/>
                    </a:lnTo>
                    <a:lnTo>
                      <a:pt x="100" y="802"/>
                    </a:lnTo>
                    <a:lnTo>
                      <a:pt x="100" y="802"/>
                    </a:lnTo>
                    <a:lnTo>
                      <a:pt x="98" y="824"/>
                    </a:lnTo>
                    <a:lnTo>
                      <a:pt x="96" y="842"/>
                    </a:lnTo>
                    <a:lnTo>
                      <a:pt x="96" y="842"/>
                    </a:lnTo>
                    <a:lnTo>
                      <a:pt x="90" y="860"/>
                    </a:lnTo>
                    <a:lnTo>
                      <a:pt x="80" y="880"/>
                    </a:lnTo>
                    <a:lnTo>
                      <a:pt x="80" y="880"/>
                    </a:lnTo>
                    <a:lnTo>
                      <a:pt x="70" y="902"/>
                    </a:lnTo>
                    <a:lnTo>
                      <a:pt x="64" y="914"/>
                    </a:lnTo>
                    <a:lnTo>
                      <a:pt x="62" y="928"/>
                    </a:lnTo>
                    <a:lnTo>
                      <a:pt x="60" y="940"/>
                    </a:lnTo>
                    <a:lnTo>
                      <a:pt x="60" y="940"/>
                    </a:lnTo>
                    <a:lnTo>
                      <a:pt x="54" y="976"/>
                    </a:lnTo>
                    <a:lnTo>
                      <a:pt x="48" y="992"/>
                    </a:lnTo>
                    <a:lnTo>
                      <a:pt x="42" y="1006"/>
                    </a:lnTo>
                    <a:lnTo>
                      <a:pt x="42" y="1006"/>
                    </a:lnTo>
                    <a:lnTo>
                      <a:pt x="36" y="1026"/>
                    </a:lnTo>
                    <a:lnTo>
                      <a:pt x="34" y="1042"/>
                    </a:lnTo>
                    <a:lnTo>
                      <a:pt x="34" y="1058"/>
                    </a:lnTo>
                    <a:lnTo>
                      <a:pt x="36" y="1072"/>
                    </a:lnTo>
                    <a:lnTo>
                      <a:pt x="36" y="1072"/>
                    </a:lnTo>
                    <a:lnTo>
                      <a:pt x="40" y="1086"/>
                    </a:lnTo>
                    <a:lnTo>
                      <a:pt x="40" y="1100"/>
                    </a:lnTo>
                    <a:lnTo>
                      <a:pt x="40" y="1100"/>
                    </a:lnTo>
                    <a:lnTo>
                      <a:pt x="40" y="1106"/>
                    </a:lnTo>
                    <a:lnTo>
                      <a:pt x="36" y="1110"/>
                    </a:lnTo>
                    <a:lnTo>
                      <a:pt x="26" y="1122"/>
                    </a:lnTo>
                    <a:lnTo>
                      <a:pt x="26" y="1122"/>
                    </a:lnTo>
                    <a:lnTo>
                      <a:pt x="12" y="1136"/>
                    </a:lnTo>
                    <a:lnTo>
                      <a:pt x="6" y="1146"/>
                    </a:lnTo>
                    <a:lnTo>
                      <a:pt x="2" y="1154"/>
                    </a:lnTo>
                    <a:lnTo>
                      <a:pt x="2" y="1154"/>
                    </a:lnTo>
                    <a:lnTo>
                      <a:pt x="0" y="1178"/>
                    </a:lnTo>
                    <a:lnTo>
                      <a:pt x="0" y="1178"/>
                    </a:lnTo>
                    <a:lnTo>
                      <a:pt x="2" y="1190"/>
                    </a:lnTo>
                    <a:lnTo>
                      <a:pt x="4" y="1202"/>
                    </a:lnTo>
                    <a:lnTo>
                      <a:pt x="14" y="1222"/>
                    </a:lnTo>
                    <a:lnTo>
                      <a:pt x="14" y="1222"/>
                    </a:lnTo>
                    <a:lnTo>
                      <a:pt x="20" y="1236"/>
                    </a:lnTo>
                    <a:lnTo>
                      <a:pt x="22" y="1244"/>
                    </a:lnTo>
                    <a:lnTo>
                      <a:pt x="24" y="1252"/>
                    </a:lnTo>
                    <a:lnTo>
                      <a:pt x="24" y="1252"/>
                    </a:lnTo>
                    <a:lnTo>
                      <a:pt x="24" y="1262"/>
                    </a:lnTo>
                    <a:lnTo>
                      <a:pt x="22" y="1270"/>
                    </a:lnTo>
                    <a:lnTo>
                      <a:pt x="14" y="1286"/>
                    </a:lnTo>
                    <a:lnTo>
                      <a:pt x="14" y="1286"/>
                    </a:lnTo>
                    <a:lnTo>
                      <a:pt x="6" y="1306"/>
                    </a:lnTo>
                    <a:lnTo>
                      <a:pt x="2" y="1316"/>
                    </a:lnTo>
                    <a:lnTo>
                      <a:pt x="0" y="1328"/>
                    </a:lnTo>
                    <a:lnTo>
                      <a:pt x="0" y="1328"/>
                    </a:lnTo>
                    <a:lnTo>
                      <a:pt x="0" y="1336"/>
                    </a:lnTo>
                    <a:lnTo>
                      <a:pt x="2" y="1344"/>
                    </a:lnTo>
                    <a:lnTo>
                      <a:pt x="6" y="1358"/>
                    </a:lnTo>
                    <a:lnTo>
                      <a:pt x="14" y="1368"/>
                    </a:lnTo>
                    <a:lnTo>
                      <a:pt x="20" y="1376"/>
                    </a:lnTo>
                    <a:lnTo>
                      <a:pt x="20" y="1376"/>
                    </a:lnTo>
                    <a:lnTo>
                      <a:pt x="30" y="1386"/>
                    </a:lnTo>
                    <a:lnTo>
                      <a:pt x="32" y="1392"/>
                    </a:lnTo>
                    <a:lnTo>
                      <a:pt x="32" y="1400"/>
                    </a:lnTo>
                    <a:lnTo>
                      <a:pt x="32" y="1400"/>
                    </a:lnTo>
                    <a:lnTo>
                      <a:pt x="30" y="1406"/>
                    </a:lnTo>
                    <a:lnTo>
                      <a:pt x="24" y="1414"/>
                    </a:lnTo>
                    <a:lnTo>
                      <a:pt x="24" y="1414"/>
                    </a:lnTo>
                    <a:lnTo>
                      <a:pt x="16" y="1424"/>
                    </a:lnTo>
                    <a:lnTo>
                      <a:pt x="14" y="1430"/>
                    </a:lnTo>
                    <a:lnTo>
                      <a:pt x="12" y="1438"/>
                    </a:lnTo>
                    <a:lnTo>
                      <a:pt x="10" y="1446"/>
                    </a:lnTo>
                    <a:lnTo>
                      <a:pt x="12" y="1456"/>
                    </a:lnTo>
                    <a:lnTo>
                      <a:pt x="16" y="1466"/>
                    </a:lnTo>
                    <a:lnTo>
                      <a:pt x="22" y="1478"/>
                    </a:lnTo>
                    <a:lnTo>
                      <a:pt x="22" y="1478"/>
                    </a:lnTo>
                    <a:lnTo>
                      <a:pt x="26" y="1484"/>
                    </a:lnTo>
                    <a:lnTo>
                      <a:pt x="32" y="1490"/>
                    </a:lnTo>
                    <a:lnTo>
                      <a:pt x="44" y="1496"/>
                    </a:lnTo>
                    <a:lnTo>
                      <a:pt x="44" y="1496"/>
                    </a:lnTo>
                    <a:lnTo>
                      <a:pt x="52" y="1500"/>
                    </a:lnTo>
                    <a:lnTo>
                      <a:pt x="54" y="1504"/>
                    </a:lnTo>
                    <a:lnTo>
                      <a:pt x="54" y="1504"/>
                    </a:lnTo>
                    <a:lnTo>
                      <a:pt x="54" y="1508"/>
                    </a:lnTo>
                    <a:lnTo>
                      <a:pt x="52" y="1516"/>
                    </a:lnTo>
                    <a:lnTo>
                      <a:pt x="44" y="1528"/>
                    </a:lnTo>
                    <a:lnTo>
                      <a:pt x="44" y="1528"/>
                    </a:lnTo>
                    <a:lnTo>
                      <a:pt x="34" y="1544"/>
                    </a:lnTo>
                    <a:lnTo>
                      <a:pt x="30" y="1552"/>
                    </a:lnTo>
                    <a:lnTo>
                      <a:pt x="28" y="1560"/>
                    </a:lnTo>
                    <a:lnTo>
                      <a:pt x="28" y="1560"/>
                    </a:lnTo>
                    <a:lnTo>
                      <a:pt x="28" y="1574"/>
                    </a:lnTo>
                    <a:lnTo>
                      <a:pt x="30" y="1584"/>
                    </a:lnTo>
                    <a:lnTo>
                      <a:pt x="36" y="1592"/>
                    </a:lnTo>
                    <a:lnTo>
                      <a:pt x="42" y="1598"/>
                    </a:lnTo>
                    <a:lnTo>
                      <a:pt x="50" y="1604"/>
                    </a:lnTo>
                    <a:lnTo>
                      <a:pt x="58" y="1608"/>
                    </a:lnTo>
                    <a:lnTo>
                      <a:pt x="74" y="1612"/>
                    </a:lnTo>
                    <a:lnTo>
                      <a:pt x="74" y="1612"/>
                    </a:lnTo>
                    <a:lnTo>
                      <a:pt x="86" y="1614"/>
                    </a:lnTo>
                    <a:lnTo>
                      <a:pt x="92" y="1616"/>
                    </a:lnTo>
                    <a:lnTo>
                      <a:pt x="94" y="1620"/>
                    </a:lnTo>
                    <a:lnTo>
                      <a:pt x="94" y="1620"/>
                    </a:lnTo>
                    <a:lnTo>
                      <a:pt x="94" y="1624"/>
                    </a:lnTo>
                    <a:lnTo>
                      <a:pt x="94" y="1632"/>
                    </a:lnTo>
                    <a:lnTo>
                      <a:pt x="90" y="1650"/>
                    </a:lnTo>
                    <a:lnTo>
                      <a:pt x="90" y="1650"/>
                    </a:lnTo>
                    <a:lnTo>
                      <a:pt x="86" y="1668"/>
                    </a:lnTo>
                    <a:lnTo>
                      <a:pt x="82" y="1686"/>
                    </a:lnTo>
                    <a:lnTo>
                      <a:pt x="82" y="1694"/>
                    </a:lnTo>
                    <a:lnTo>
                      <a:pt x="84" y="1704"/>
                    </a:lnTo>
                    <a:lnTo>
                      <a:pt x="88" y="1712"/>
                    </a:lnTo>
                    <a:lnTo>
                      <a:pt x="92" y="1720"/>
                    </a:lnTo>
                    <a:lnTo>
                      <a:pt x="92" y="1720"/>
                    </a:lnTo>
                    <a:lnTo>
                      <a:pt x="100" y="1726"/>
                    </a:lnTo>
                    <a:lnTo>
                      <a:pt x="106" y="1732"/>
                    </a:lnTo>
                    <a:lnTo>
                      <a:pt x="114" y="1734"/>
                    </a:lnTo>
                    <a:lnTo>
                      <a:pt x="122" y="1736"/>
                    </a:lnTo>
                    <a:lnTo>
                      <a:pt x="136" y="1736"/>
                    </a:lnTo>
                    <a:lnTo>
                      <a:pt x="146" y="1732"/>
                    </a:lnTo>
                    <a:lnTo>
                      <a:pt x="146" y="1732"/>
                    </a:lnTo>
                    <a:lnTo>
                      <a:pt x="156" y="1730"/>
                    </a:lnTo>
                    <a:lnTo>
                      <a:pt x="156" y="1730"/>
                    </a:lnTo>
                    <a:lnTo>
                      <a:pt x="160" y="1732"/>
                    </a:lnTo>
                    <a:lnTo>
                      <a:pt x="160" y="1732"/>
                    </a:lnTo>
                    <a:lnTo>
                      <a:pt x="160" y="1738"/>
                    </a:lnTo>
                    <a:lnTo>
                      <a:pt x="160" y="1744"/>
                    </a:lnTo>
                    <a:lnTo>
                      <a:pt x="156" y="1760"/>
                    </a:lnTo>
                    <a:lnTo>
                      <a:pt x="156" y="1760"/>
                    </a:lnTo>
                    <a:lnTo>
                      <a:pt x="154" y="1774"/>
                    </a:lnTo>
                    <a:lnTo>
                      <a:pt x="152" y="1788"/>
                    </a:lnTo>
                    <a:lnTo>
                      <a:pt x="152" y="1796"/>
                    </a:lnTo>
                    <a:lnTo>
                      <a:pt x="154" y="1802"/>
                    </a:lnTo>
                    <a:lnTo>
                      <a:pt x="160" y="1810"/>
                    </a:lnTo>
                    <a:lnTo>
                      <a:pt x="166" y="1816"/>
                    </a:lnTo>
                    <a:lnTo>
                      <a:pt x="166" y="1816"/>
                    </a:lnTo>
                    <a:lnTo>
                      <a:pt x="172" y="1820"/>
                    </a:lnTo>
                    <a:lnTo>
                      <a:pt x="178" y="1822"/>
                    </a:lnTo>
                    <a:lnTo>
                      <a:pt x="184" y="1822"/>
                    </a:lnTo>
                    <a:lnTo>
                      <a:pt x="190" y="1822"/>
                    </a:lnTo>
                    <a:lnTo>
                      <a:pt x="202" y="1818"/>
                    </a:lnTo>
                    <a:lnTo>
                      <a:pt x="210" y="1812"/>
                    </a:lnTo>
                    <a:lnTo>
                      <a:pt x="210" y="1812"/>
                    </a:lnTo>
                    <a:lnTo>
                      <a:pt x="210" y="1812"/>
                    </a:lnTo>
                    <a:lnTo>
                      <a:pt x="210" y="1812"/>
                    </a:lnTo>
                    <a:lnTo>
                      <a:pt x="208" y="1824"/>
                    </a:lnTo>
                    <a:lnTo>
                      <a:pt x="206" y="1836"/>
                    </a:lnTo>
                    <a:lnTo>
                      <a:pt x="206" y="1836"/>
                    </a:lnTo>
                    <a:lnTo>
                      <a:pt x="206" y="1844"/>
                    </a:lnTo>
                    <a:lnTo>
                      <a:pt x="208" y="1850"/>
                    </a:lnTo>
                    <a:lnTo>
                      <a:pt x="212" y="1856"/>
                    </a:lnTo>
                    <a:lnTo>
                      <a:pt x="220" y="1860"/>
                    </a:lnTo>
                    <a:lnTo>
                      <a:pt x="220" y="1860"/>
                    </a:lnTo>
                    <a:lnTo>
                      <a:pt x="228" y="1862"/>
                    </a:lnTo>
                    <a:lnTo>
                      <a:pt x="234" y="1862"/>
                    </a:lnTo>
                    <a:lnTo>
                      <a:pt x="240" y="1862"/>
                    </a:lnTo>
                    <a:lnTo>
                      <a:pt x="246" y="1858"/>
                    </a:lnTo>
                    <a:lnTo>
                      <a:pt x="246" y="1858"/>
                    </a:lnTo>
                    <a:lnTo>
                      <a:pt x="248" y="1868"/>
                    </a:lnTo>
                    <a:lnTo>
                      <a:pt x="252" y="1874"/>
                    </a:lnTo>
                    <a:lnTo>
                      <a:pt x="252" y="1874"/>
                    </a:lnTo>
                    <a:lnTo>
                      <a:pt x="256" y="1884"/>
                    </a:lnTo>
                    <a:lnTo>
                      <a:pt x="260" y="1890"/>
                    </a:lnTo>
                    <a:lnTo>
                      <a:pt x="266" y="1894"/>
                    </a:lnTo>
                    <a:lnTo>
                      <a:pt x="272" y="1898"/>
                    </a:lnTo>
                    <a:lnTo>
                      <a:pt x="272" y="1898"/>
                    </a:lnTo>
                    <a:lnTo>
                      <a:pt x="282" y="1898"/>
                    </a:lnTo>
                    <a:lnTo>
                      <a:pt x="292" y="1896"/>
                    </a:lnTo>
                    <a:lnTo>
                      <a:pt x="300" y="1894"/>
                    </a:lnTo>
                    <a:lnTo>
                      <a:pt x="306" y="1888"/>
                    </a:lnTo>
                    <a:lnTo>
                      <a:pt x="306" y="1888"/>
                    </a:lnTo>
                    <a:lnTo>
                      <a:pt x="310" y="1886"/>
                    </a:lnTo>
                    <a:lnTo>
                      <a:pt x="310" y="1886"/>
                    </a:lnTo>
                    <a:lnTo>
                      <a:pt x="312" y="1894"/>
                    </a:lnTo>
                    <a:lnTo>
                      <a:pt x="312" y="1894"/>
                    </a:lnTo>
                    <a:lnTo>
                      <a:pt x="316" y="1904"/>
                    </a:lnTo>
                    <a:lnTo>
                      <a:pt x="320" y="1916"/>
                    </a:lnTo>
                    <a:lnTo>
                      <a:pt x="328" y="1926"/>
                    </a:lnTo>
                    <a:lnTo>
                      <a:pt x="334" y="1930"/>
                    </a:lnTo>
                    <a:lnTo>
                      <a:pt x="340" y="1932"/>
                    </a:lnTo>
                    <a:lnTo>
                      <a:pt x="340" y="1932"/>
                    </a:lnTo>
                    <a:lnTo>
                      <a:pt x="348" y="1934"/>
                    </a:lnTo>
                    <a:lnTo>
                      <a:pt x="358" y="1934"/>
                    </a:lnTo>
                    <a:lnTo>
                      <a:pt x="366" y="1932"/>
                    </a:lnTo>
                    <a:lnTo>
                      <a:pt x="374" y="1930"/>
                    </a:lnTo>
                    <a:lnTo>
                      <a:pt x="374" y="1930"/>
                    </a:lnTo>
                    <a:lnTo>
                      <a:pt x="378" y="1940"/>
                    </a:lnTo>
                    <a:lnTo>
                      <a:pt x="382" y="1944"/>
                    </a:lnTo>
                    <a:lnTo>
                      <a:pt x="388" y="1948"/>
                    </a:lnTo>
                    <a:lnTo>
                      <a:pt x="388" y="1948"/>
                    </a:lnTo>
                    <a:lnTo>
                      <a:pt x="396" y="1950"/>
                    </a:lnTo>
                    <a:lnTo>
                      <a:pt x="404" y="1954"/>
                    </a:lnTo>
                    <a:lnTo>
                      <a:pt x="412" y="1954"/>
                    </a:lnTo>
                    <a:lnTo>
                      <a:pt x="422" y="1950"/>
                    </a:lnTo>
                    <a:lnTo>
                      <a:pt x="422" y="1950"/>
                    </a:lnTo>
                    <a:lnTo>
                      <a:pt x="430" y="1952"/>
                    </a:lnTo>
                    <a:lnTo>
                      <a:pt x="432" y="1952"/>
                    </a:lnTo>
                    <a:lnTo>
                      <a:pt x="432" y="1952"/>
                    </a:lnTo>
                    <a:lnTo>
                      <a:pt x="440" y="1952"/>
                    </a:lnTo>
                    <a:lnTo>
                      <a:pt x="440" y="1952"/>
                    </a:lnTo>
                    <a:lnTo>
                      <a:pt x="448" y="1954"/>
                    </a:lnTo>
                    <a:lnTo>
                      <a:pt x="458" y="1956"/>
                    </a:lnTo>
                    <a:lnTo>
                      <a:pt x="468" y="1954"/>
                    </a:lnTo>
                    <a:lnTo>
                      <a:pt x="478" y="1950"/>
                    </a:lnTo>
                    <a:lnTo>
                      <a:pt x="478" y="1950"/>
                    </a:lnTo>
                    <a:lnTo>
                      <a:pt x="488" y="1942"/>
                    </a:lnTo>
                    <a:lnTo>
                      <a:pt x="496" y="1932"/>
                    </a:lnTo>
                    <a:lnTo>
                      <a:pt x="502" y="1922"/>
                    </a:lnTo>
                    <a:lnTo>
                      <a:pt x="502" y="1910"/>
                    </a:lnTo>
                    <a:lnTo>
                      <a:pt x="502" y="1910"/>
                    </a:lnTo>
                    <a:lnTo>
                      <a:pt x="502" y="1904"/>
                    </a:lnTo>
                    <a:lnTo>
                      <a:pt x="498" y="1898"/>
                    </a:lnTo>
                    <a:lnTo>
                      <a:pt x="494" y="1894"/>
                    </a:lnTo>
                    <a:lnTo>
                      <a:pt x="490" y="1890"/>
                    </a:lnTo>
                    <a:lnTo>
                      <a:pt x="490" y="1890"/>
                    </a:lnTo>
                    <a:lnTo>
                      <a:pt x="480" y="1888"/>
                    </a:lnTo>
                    <a:lnTo>
                      <a:pt x="472" y="1888"/>
                    </a:lnTo>
                    <a:lnTo>
                      <a:pt x="466" y="1890"/>
                    </a:lnTo>
                    <a:lnTo>
                      <a:pt x="460" y="1894"/>
                    </a:lnTo>
                    <a:lnTo>
                      <a:pt x="460" y="1894"/>
                    </a:lnTo>
                    <a:lnTo>
                      <a:pt x="460" y="1886"/>
                    </a:lnTo>
                    <a:lnTo>
                      <a:pt x="460" y="1886"/>
                    </a:lnTo>
                    <a:lnTo>
                      <a:pt x="460" y="1878"/>
                    </a:lnTo>
                    <a:lnTo>
                      <a:pt x="456" y="1870"/>
                    </a:lnTo>
                    <a:lnTo>
                      <a:pt x="452" y="1866"/>
                    </a:lnTo>
                    <a:lnTo>
                      <a:pt x="444" y="1864"/>
                    </a:lnTo>
                    <a:lnTo>
                      <a:pt x="444" y="1864"/>
                    </a:lnTo>
                    <a:lnTo>
                      <a:pt x="438" y="1864"/>
                    </a:lnTo>
                    <a:lnTo>
                      <a:pt x="432" y="1866"/>
                    </a:lnTo>
                    <a:lnTo>
                      <a:pt x="422" y="1872"/>
                    </a:lnTo>
                    <a:lnTo>
                      <a:pt x="422" y="1872"/>
                    </a:lnTo>
                    <a:lnTo>
                      <a:pt x="416" y="1876"/>
                    </a:lnTo>
                    <a:lnTo>
                      <a:pt x="416" y="1876"/>
                    </a:lnTo>
                    <a:lnTo>
                      <a:pt x="416" y="1874"/>
                    </a:lnTo>
                    <a:lnTo>
                      <a:pt x="416" y="1874"/>
                    </a:lnTo>
                    <a:lnTo>
                      <a:pt x="416" y="1860"/>
                    </a:lnTo>
                    <a:lnTo>
                      <a:pt x="416" y="1860"/>
                    </a:lnTo>
                    <a:lnTo>
                      <a:pt x="418" y="1846"/>
                    </a:lnTo>
                    <a:lnTo>
                      <a:pt x="418" y="1846"/>
                    </a:lnTo>
                    <a:lnTo>
                      <a:pt x="416" y="1836"/>
                    </a:lnTo>
                    <a:lnTo>
                      <a:pt x="414" y="1832"/>
                    </a:lnTo>
                    <a:lnTo>
                      <a:pt x="410" y="1828"/>
                    </a:lnTo>
                    <a:lnTo>
                      <a:pt x="410" y="1828"/>
                    </a:lnTo>
                    <a:lnTo>
                      <a:pt x="404" y="1822"/>
                    </a:lnTo>
                    <a:lnTo>
                      <a:pt x="396" y="1822"/>
                    </a:lnTo>
                    <a:lnTo>
                      <a:pt x="386" y="1822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72" y="1804"/>
                    </a:lnTo>
                    <a:lnTo>
                      <a:pt x="366" y="1788"/>
                    </a:lnTo>
                    <a:lnTo>
                      <a:pt x="362" y="1782"/>
                    </a:lnTo>
                    <a:lnTo>
                      <a:pt x="358" y="1778"/>
                    </a:lnTo>
                    <a:lnTo>
                      <a:pt x="352" y="1774"/>
                    </a:lnTo>
                    <a:lnTo>
                      <a:pt x="346" y="1772"/>
                    </a:lnTo>
                    <a:lnTo>
                      <a:pt x="346" y="1772"/>
                    </a:lnTo>
                    <a:lnTo>
                      <a:pt x="336" y="1774"/>
                    </a:lnTo>
                    <a:lnTo>
                      <a:pt x="332" y="1776"/>
                    </a:lnTo>
                    <a:lnTo>
                      <a:pt x="328" y="1778"/>
                    </a:lnTo>
                    <a:lnTo>
                      <a:pt x="328" y="1778"/>
                    </a:lnTo>
                    <a:lnTo>
                      <a:pt x="328" y="1780"/>
                    </a:lnTo>
                    <a:lnTo>
                      <a:pt x="328" y="1780"/>
                    </a:lnTo>
                    <a:lnTo>
                      <a:pt x="326" y="1770"/>
                    </a:lnTo>
                    <a:lnTo>
                      <a:pt x="324" y="1760"/>
                    </a:lnTo>
                    <a:lnTo>
                      <a:pt x="320" y="1752"/>
                    </a:lnTo>
                    <a:lnTo>
                      <a:pt x="314" y="1746"/>
                    </a:lnTo>
                    <a:lnTo>
                      <a:pt x="314" y="1746"/>
                    </a:lnTo>
                    <a:lnTo>
                      <a:pt x="308" y="1744"/>
                    </a:lnTo>
                    <a:lnTo>
                      <a:pt x="302" y="1742"/>
                    </a:lnTo>
                    <a:lnTo>
                      <a:pt x="292" y="1744"/>
                    </a:lnTo>
                    <a:lnTo>
                      <a:pt x="284" y="1748"/>
                    </a:lnTo>
                    <a:lnTo>
                      <a:pt x="278" y="1754"/>
                    </a:lnTo>
                    <a:lnTo>
                      <a:pt x="278" y="1754"/>
                    </a:lnTo>
                    <a:lnTo>
                      <a:pt x="274" y="1756"/>
                    </a:lnTo>
                    <a:lnTo>
                      <a:pt x="274" y="1756"/>
                    </a:lnTo>
                    <a:lnTo>
                      <a:pt x="280" y="1746"/>
                    </a:lnTo>
                    <a:lnTo>
                      <a:pt x="280" y="1746"/>
                    </a:lnTo>
                    <a:lnTo>
                      <a:pt x="290" y="1732"/>
                    </a:lnTo>
                    <a:lnTo>
                      <a:pt x="294" y="1724"/>
                    </a:lnTo>
                    <a:lnTo>
                      <a:pt x="294" y="1716"/>
                    </a:lnTo>
                    <a:lnTo>
                      <a:pt x="294" y="1716"/>
                    </a:lnTo>
                    <a:lnTo>
                      <a:pt x="294" y="1712"/>
                    </a:lnTo>
                    <a:lnTo>
                      <a:pt x="294" y="1712"/>
                    </a:lnTo>
                    <a:lnTo>
                      <a:pt x="292" y="1706"/>
                    </a:lnTo>
                    <a:lnTo>
                      <a:pt x="290" y="1702"/>
                    </a:lnTo>
                    <a:lnTo>
                      <a:pt x="286" y="1696"/>
                    </a:lnTo>
                    <a:lnTo>
                      <a:pt x="280" y="1692"/>
                    </a:lnTo>
                    <a:lnTo>
                      <a:pt x="280" y="1692"/>
                    </a:lnTo>
                    <a:lnTo>
                      <a:pt x="274" y="1690"/>
                    </a:lnTo>
                    <a:lnTo>
                      <a:pt x="268" y="1688"/>
                    </a:lnTo>
                    <a:lnTo>
                      <a:pt x="262" y="1690"/>
                    </a:lnTo>
                    <a:lnTo>
                      <a:pt x="256" y="1692"/>
                    </a:lnTo>
                    <a:lnTo>
                      <a:pt x="248" y="1698"/>
                    </a:lnTo>
                    <a:lnTo>
                      <a:pt x="240" y="1706"/>
                    </a:lnTo>
                    <a:lnTo>
                      <a:pt x="240" y="1706"/>
                    </a:lnTo>
                    <a:lnTo>
                      <a:pt x="236" y="1710"/>
                    </a:lnTo>
                    <a:lnTo>
                      <a:pt x="234" y="1710"/>
                    </a:lnTo>
                    <a:lnTo>
                      <a:pt x="232" y="1708"/>
                    </a:lnTo>
                    <a:lnTo>
                      <a:pt x="232" y="1708"/>
                    </a:lnTo>
                    <a:lnTo>
                      <a:pt x="234" y="1700"/>
                    </a:lnTo>
                    <a:lnTo>
                      <a:pt x="242" y="1688"/>
                    </a:lnTo>
                    <a:lnTo>
                      <a:pt x="242" y="1688"/>
                    </a:lnTo>
                    <a:lnTo>
                      <a:pt x="252" y="1672"/>
                    </a:lnTo>
                    <a:lnTo>
                      <a:pt x="254" y="1664"/>
                    </a:lnTo>
                    <a:lnTo>
                      <a:pt x="256" y="1654"/>
                    </a:lnTo>
                    <a:lnTo>
                      <a:pt x="256" y="1654"/>
                    </a:lnTo>
                    <a:lnTo>
                      <a:pt x="256" y="1648"/>
                    </a:lnTo>
                    <a:lnTo>
                      <a:pt x="256" y="1648"/>
                    </a:lnTo>
                    <a:lnTo>
                      <a:pt x="254" y="1642"/>
                    </a:lnTo>
                    <a:lnTo>
                      <a:pt x="250" y="1636"/>
                    </a:lnTo>
                    <a:lnTo>
                      <a:pt x="240" y="1628"/>
                    </a:lnTo>
                    <a:lnTo>
                      <a:pt x="240" y="1628"/>
                    </a:lnTo>
                    <a:lnTo>
                      <a:pt x="232" y="1624"/>
                    </a:lnTo>
                    <a:lnTo>
                      <a:pt x="226" y="1622"/>
                    </a:lnTo>
                    <a:lnTo>
                      <a:pt x="220" y="1624"/>
                    </a:lnTo>
                    <a:lnTo>
                      <a:pt x="214" y="1626"/>
                    </a:lnTo>
                    <a:lnTo>
                      <a:pt x="202" y="1634"/>
                    </a:lnTo>
                    <a:lnTo>
                      <a:pt x="192" y="1644"/>
                    </a:lnTo>
                    <a:lnTo>
                      <a:pt x="192" y="1644"/>
                    </a:lnTo>
                    <a:lnTo>
                      <a:pt x="198" y="1632"/>
                    </a:lnTo>
                    <a:lnTo>
                      <a:pt x="204" y="1620"/>
                    </a:lnTo>
                    <a:lnTo>
                      <a:pt x="204" y="1620"/>
                    </a:lnTo>
                    <a:lnTo>
                      <a:pt x="212" y="1602"/>
                    </a:lnTo>
                    <a:lnTo>
                      <a:pt x="214" y="1594"/>
                    </a:lnTo>
                    <a:lnTo>
                      <a:pt x="216" y="1586"/>
                    </a:lnTo>
                    <a:lnTo>
                      <a:pt x="216" y="1586"/>
                    </a:lnTo>
                    <a:lnTo>
                      <a:pt x="214" y="1578"/>
                    </a:lnTo>
                    <a:lnTo>
                      <a:pt x="214" y="1578"/>
                    </a:lnTo>
                    <a:lnTo>
                      <a:pt x="208" y="1572"/>
                    </a:lnTo>
                    <a:lnTo>
                      <a:pt x="204" y="1568"/>
                    </a:lnTo>
                    <a:lnTo>
                      <a:pt x="198" y="1566"/>
                    </a:lnTo>
                    <a:lnTo>
                      <a:pt x="198" y="1566"/>
                    </a:lnTo>
                    <a:lnTo>
                      <a:pt x="190" y="1566"/>
                    </a:lnTo>
                    <a:lnTo>
                      <a:pt x="184" y="1568"/>
                    </a:lnTo>
                    <a:lnTo>
                      <a:pt x="178" y="1570"/>
                    </a:lnTo>
                    <a:lnTo>
                      <a:pt x="174" y="1572"/>
                    </a:lnTo>
                    <a:lnTo>
                      <a:pt x="168" y="1580"/>
                    </a:lnTo>
                    <a:lnTo>
                      <a:pt x="166" y="1586"/>
                    </a:lnTo>
                    <a:lnTo>
                      <a:pt x="166" y="1586"/>
                    </a:lnTo>
                    <a:lnTo>
                      <a:pt x="162" y="1592"/>
                    </a:lnTo>
                    <a:lnTo>
                      <a:pt x="162" y="1592"/>
                    </a:lnTo>
                    <a:lnTo>
                      <a:pt x="158" y="1592"/>
                    </a:lnTo>
                    <a:lnTo>
                      <a:pt x="158" y="1592"/>
                    </a:lnTo>
                    <a:lnTo>
                      <a:pt x="158" y="1592"/>
                    </a:lnTo>
                    <a:lnTo>
                      <a:pt x="156" y="1588"/>
                    </a:lnTo>
                    <a:lnTo>
                      <a:pt x="156" y="1588"/>
                    </a:lnTo>
                    <a:lnTo>
                      <a:pt x="158" y="1576"/>
                    </a:lnTo>
                    <a:lnTo>
                      <a:pt x="158" y="1576"/>
                    </a:lnTo>
                    <a:lnTo>
                      <a:pt x="162" y="1570"/>
                    </a:lnTo>
                    <a:lnTo>
                      <a:pt x="164" y="1566"/>
                    </a:lnTo>
                    <a:lnTo>
                      <a:pt x="172" y="1558"/>
                    </a:lnTo>
                    <a:lnTo>
                      <a:pt x="172" y="1558"/>
                    </a:lnTo>
                    <a:lnTo>
                      <a:pt x="178" y="1552"/>
                    </a:lnTo>
                    <a:lnTo>
                      <a:pt x="184" y="1546"/>
                    </a:lnTo>
                    <a:lnTo>
                      <a:pt x="188" y="1536"/>
                    </a:lnTo>
                    <a:lnTo>
                      <a:pt x="190" y="1524"/>
                    </a:lnTo>
                    <a:lnTo>
                      <a:pt x="190" y="1524"/>
                    </a:lnTo>
                    <a:lnTo>
                      <a:pt x="190" y="1520"/>
                    </a:lnTo>
                    <a:lnTo>
                      <a:pt x="190" y="1520"/>
                    </a:lnTo>
                    <a:lnTo>
                      <a:pt x="190" y="1520"/>
                    </a:lnTo>
                    <a:lnTo>
                      <a:pt x="190" y="1520"/>
                    </a:lnTo>
                    <a:lnTo>
                      <a:pt x="190" y="1520"/>
                    </a:lnTo>
                    <a:lnTo>
                      <a:pt x="190" y="1520"/>
                    </a:lnTo>
                    <a:lnTo>
                      <a:pt x="190" y="1518"/>
                    </a:lnTo>
                    <a:lnTo>
                      <a:pt x="190" y="1518"/>
                    </a:lnTo>
                    <a:lnTo>
                      <a:pt x="190" y="1520"/>
                    </a:lnTo>
                    <a:lnTo>
                      <a:pt x="190" y="1520"/>
                    </a:lnTo>
                    <a:lnTo>
                      <a:pt x="188" y="1512"/>
                    </a:lnTo>
                    <a:lnTo>
                      <a:pt x="184" y="1506"/>
                    </a:lnTo>
                    <a:lnTo>
                      <a:pt x="184" y="1506"/>
                    </a:lnTo>
                    <a:lnTo>
                      <a:pt x="178" y="1504"/>
                    </a:lnTo>
                    <a:lnTo>
                      <a:pt x="170" y="1502"/>
                    </a:lnTo>
                    <a:lnTo>
                      <a:pt x="156" y="1502"/>
                    </a:lnTo>
                    <a:lnTo>
                      <a:pt x="156" y="1502"/>
                    </a:lnTo>
                    <a:lnTo>
                      <a:pt x="148" y="1504"/>
                    </a:lnTo>
                    <a:lnTo>
                      <a:pt x="142" y="1508"/>
                    </a:lnTo>
                    <a:lnTo>
                      <a:pt x="140" y="1512"/>
                    </a:lnTo>
                    <a:lnTo>
                      <a:pt x="136" y="1518"/>
                    </a:lnTo>
                    <a:lnTo>
                      <a:pt x="136" y="1518"/>
                    </a:lnTo>
                    <a:lnTo>
                      <a:pt x="134" y="1520"/>
                    </a:lnTo>
                    <a:lnTo>
                      <a:pt x="132" y="1518"/>
                    </a:lnTo>
                    <a:lnTo>
                      <a:pt x="130" y="1516"/>
                    </a:lnTo>
                    <a:lnTo>
                      <a:pt x="130" y="1516"/>
                    </a:lnTo>
                    <a:lnTo>
                      <a:pt x="132" y="1510"/>
                    </a:lnTo>
                    <a:lnTo>
                      <a:pt x="132" y="1510"/>
                    </a:lnTo>
                    <a:lnTo>
                      <a:pt x="132" y="1508"/>
                    </a:lnTo>
                    <a:lnTo>
                      <a:pt x="132" y="1508"/>
                    </a:lnTo>
                    <a:lnTo>
                      <a:pt x="132" y="1504"/>
                    </a:lnTo>
                    <a:lnTo>
                      <a:pt x="136" y="1500"/>
                    </a:lnTo>
                    <a:lnTo>
                      <a:pt x="142" y="1498"/>
                    </a:lnTo>
                    <a:lnTo>
                      <a:pt x="150" y="1494"/>
                    </a:lnTo>
                    <a:lnTo>
                      <a:pt x="150" y="1494"/>
                    </a:lnTo>
                    <a:lnTo>
                      <a:pt x="160" y="1492"/>
                    </a:lnTo>
                    <a:lnTo>
                      <a:pt x="170" y="1486"/>
                    </a:lnTo>
                    <a:lnTo>
                      <a:pt x="176" y="1484"/>
                    </a:lnTo>
                    <a:lnTo>
                      <a:pt x="180" y="1478"/>
                    </a:lnTo>
                    <a:lnTo>
                      <a:pt x="182" y="1472"/>
                    </a:lnTo>
                    <a:lnTo>
                      <a:pt x="182" y="1466"/>
                    </a:lnTo>
                    <a:lnTo>
                      <a:pt x="182" y="1466"/>
                    </a:lnTo>
                    <a:lnTo>
                      <a:pt x="182" y="1458"/>
                    </a:lnTo>
                    <a:lnTo>
                      <a:pt x="182" y="1458"/>
                    </a:lnTo>
                    <a:lnTo>
                      <a:pt x="178" y="1450"/>
                    </a:lnTo>
                    <a:lnTo>
                      <a:pt x="174" y="1444"/>
                    </a:lnTo>
                    <a:lnTo>
                      <a:pt x="168" y="1440"/>
                    </a:lnTo>
                    <a:lnTo>
                      <a:pt x="160" y="1438"/>
                    </a:lnTo>
                    <a:lnTo>
                      <a:pt x="144" y="1438"/>
                    </a:lnTo>
                    <a:lnTo>
                      <a:pt x="132" y="1440"/>
                    </a:lnTo>
                    <a:lnTo>
                      <a:pt x="132" y="1440"/>
                    </a:lnTo>
                    <a:lnTo>
                      <a:pt x="120" y="1440"/>
                    </a:lnTo>
                    <a:lnTo>
                      <a:pt x="120" y="1440"/>
                    </a:lnTo>
                    <a:lnTo>
                      <a:pt x="130" y="1436"/>
                    </a:lnTo>
                    <a:lnTo>
                      <a:pt x="130" y="1436"/>
                    </a:lnTo>
                    <a:lnTo>
                      <a:pt x="140" y="1432"/>
                    </a:lnTo>
                    <a:lnTo>
                      <a:pt x="150" y="1426"/>
                    </a:lnTo>
                    <a:lnTo>
                      <a:pt x="156" y="1418"/>
                    </a:lnTo>
                    <a:lnTo>
                      <a:pt x="160" y="1414"/>
                    </a:lnTo>
                    <a:lnTo>
                      <a:pt x="160" y="1408"/>
                    </a:lnTo>
                    <a:lnTo>
                      <a:pt x="160" y="1408"/>
                    </a:lnTo>
                    <a:lnTo>
                      <a:pt x="158" y="1398"/>
                    </a:lnTo>
                    <a:lnTo>
                      <a:pt x="158" y="1398"/>
                    </a:lnTo>
                    <a:lnTo>
                      <a:pt x="154" y="1390"/>
                    </a:lnTo>
                    <a:lnTo>
                      <a:pt x="148" y="1384"/>
                    </a:lnTo>
                    <a:lnTo>
                      <a:pt x="140" y="1380"/>
                    </a:lnTo>
                    <a:lnTo>
                      <a:pt x="134" y="1380"/>
                    </a:lnTo>
                    <a:lnTo>
                      <a:pt x="134" y="1380"/>
                    </a:lnTo>
                    <a:lnTo>
                      <a:pt x="138" y="1376"/>
                    </a:lnTo>
                    <a:lnTo>
                      <a:pt x="144" y="1374"/>
                    </a:lnTo>
                    <a:lnTo>
                      <a:pt x="148" y="1368"/>
                    </a:lnTo>
                    <a:lnTo>
                      <a:pt x="150" y="1362"/>
                    </a:lnTo>
                    <a:lnTo>
                      <a:pt x="150" y="1362"/>
                    </a:lnTo>
                    <a:lnTo>
                      <a:pt x="150" y="1356"/>
                    </a:lnTo>
                    <a:lnTo>
                      <a:pt x="150" y="1356"/>
                    </a:lnTo>
                    <a:lnTo>
                      <a:pt x="148" y="1348"/>
                    </a:lnTo>
                    <a:lnTo>
                      <a:pt x="146" y="1340"/>
                    </a:lnTo>
                    <a:lnTo>
                      <a:pt x="146" y="1340"/>
                    </a:lnTo>
                    <a:lnTo>
                      <a:pt x="138" y="1334"/>
                    </a:lnTo>
                    <a:lnTo>
                      <a:pt x="130" y="1330"/>
                    </a:lnTo>
                    <a:lnTo>
                      <a:pt x="112" y="1328"/>
                    </a:lnTo>
                    <a:lnTo>
                      <a:pt x="112" y="1328"/>
                    </a:lnTo>
                    <a:lnTo>
                      <a:pt x="104" y="1326"/>
                    </a:lnTo>
                    <a:lnTo>
                      <a:pt x="104" y="1326"/>
                    </a:lnTo>
                    <a:lnTo>
                      <a:pt x="112" y="1322"/>
                    </a:lnTo>
                    <a:lnTo>
                      <a:pt x="112" y="1322"/>
                    </a:lnTo>
                    <a:lnTo>
                      <a:pt x="120" y="1318"/>
                    </a:lnTo>
                    <a:lnTo>
                      <a:pt x="130" y="1314"/>
                    </a:lnTo>
                    <a:lnTo>
                      <a:pt x="136" y="1308"/>
                    </a:lnTo>
                    <a:lnTo>
                      <a:pt x="142" y="1298"/>
                    </a:lnTo>
                    <a:lnTo>
                      <a:pt x="142" y="1298"/>
                    </a:lnTo>
                    <a:lnTo>
                      <a:pt x="144" y="1292"/>
                    </a:lnTo>
                    <a:lnTo>
                      <a:pt x="146" y="1284"/>
                    </a:lnTo>
                    <a:lnTo>
                      <a:pt x="146" y="1284"/>
                    </a:lnTo>
                    <a:lnTo>
                      <a:pt x="144" y="1278"/>
                    </a:lnTo>
                    <a:lnTo>
                      <a:pt x="142" y="1274"/>
                    </a:lnTo>
                    <a:lnTo>
                      <a:pt x="136" y="1264"/>
                    </a:lnTo>
                    <a:lnTo>
                      <a:pt x="128" y="1258"/>
                    </a:lnTo>
                    <a:lnTo>
                      <a:pt x="120" y="1252"/>
                    </a:lnTo>
                    <a:lnTo>
                      <a:pt x="120" y="1252"/>
                    </a:lnTo>
                    <a:lnTo>
                      <a:pt x="110" y="1246"/>
                    </a:lnTo>
                    <a:lnTo>
                      <a:pt x="108" y="1242"/>
                    </a:lnTo>
                    <a:lnTo>
                      <a:pt x="108" y="1242"/>
                    </a:lnTo>
                    <a:lnTo>
                      <a:pt x="116" y="1242"/>
                    </a:lnTo>
                    <a:lnTo>
                      <a:pt x="116" y="1242"/>
                    </a:lnTo>
                    <a:lnTo>
                      <a:pt x="130" y="1240"/>
                    </a:lnTo>
                    <a:lnTo>
                      <a:pt x="138" y="1238"/>
                    </a:lnTo>
                    <a:lnTo>
                      <a:pt x="144" y="1232"/>
                    </a:lnTo>
                    <a:lnTo>
                      <a:pt x="144" y="1232"/>
                    </a:lnTo>
                    <a:lnTo>
                      <a:pt x="148" y="1224"/>
                    </a:lnTo>
                    <a:lnTo>
                      <a:pt x="150" y="1214"/>
                    </a:lnTo>
                    <a:lnTo>
                      <a:pt x="150" y="1214"/>
                    </a:lnTo>
                    <a:lnTo>
                      <a:pt x="150" y="1208"/>
                    </a:lnTo>
                    <a:lnTo>
                      <a:pt x="150" y="1208"/>
                    </a:lnTo>
                    <a:lnTo>
                      <a:pt x="148" y="1202"/>
                    </a:lnTo>
                    <a:lnTo>
                      <a:pt x="144" y="1196"/>
                    </a:lnTo>
                    <a:lnTo>
                      <a:pt x="140" y="1190"/>
                    </a:lnTo>
                    <a:lnTo>
                      <a:pt x="136" y="1188"/>
                    </a:lnTo>
                    <a:lnTo>
                      <a:pt x="126" y="1182"/>
                    </a:lnTo>
                    <a:lnTo>
                      <a:pt x="116" y="1180"/>
                    </a:lnTo>
                    <a:lnTo>
                      <a:pt x="116" y="1180"/>
                    </a:lnTo>
                    <a:lnTo>
                      <a:pt x="110" y="1178"/>
                    </a:lnTo>
                    <a:lnTo>
                      <a:pt x="104" y="1176"/>
                    </a:lnTo>
                    <a:lnTo>
                      <a:pt x="104" y="1176"/>
                    </a:lnTo>
                    <a:lnTo>
                      <a:pt x="104" y="1174"/>
                    </a:lnTo>
                    <a:lnTo>
                      <a:pt x="104" y="1174"/>
                    </a:lnTo>
                    <a:lnTo>
                      <a:pt x="104" y="1174"/>
                    </a:lnTo>
                    <a:lnTo>
                      <a:pt x="104" y="1174"/>
                    </a:lnTo>
                    <a:lnTo>
                      <a:pt x="112" y="1174"/>
                    </a:lnTo>
                    <a:lnTo>
                      <a:pt x="118" y="1174"/>
                    </a:lnTo>
                    <a:lnTo>
                      <a:pt x="118" y="1174"/>
                    </a:lnTo>
                    <a:lnTo>
                      <a:pt x="136" y="1174"/>
                    </a:lnTo>
                    <a:lnTo>
                      <a:pt x="146" y="1174"/>
                    </a:lnTo>
                    <a:lnTo>
                      <a:pt x="154" y="1168"/>
                    </a:lnTo>
                    <a:lnTo>
                      <a:pt x="154" y="1168"/>
                    </a:lnTo>
                    <a:lnTo>
                      <a:pt x="160" y="1160"/>
                    </a:lnTo>
                    <a:lnTo>
                      <a:pt x="164" y="1148"/>
                    </a:lnTo>
                    <a:lnTo>
                      <a:pt x="164" y="1148"/>
                    </a:lnTo>
                    <a:lnTo>
                      <a:pt x="164" y="1146"/>
                    </a:lnTo>
                    <a:lnTo>
                      <a:pt x="164" y="1146"/>
                    </a:lnTo>
                    <a:lnTo>
                      <a:pt x="162" y="1138"/>
                    </a:lnTo>
                    <a:lnTo>
                      <a:pt x="160" y="1134"/>
                    </a:lnTo>
                    <a:lnTo>
                      <a:pt x="156" y="1128"/>
                    </a:lnTo>
                    <a:lnTo>
                      <a:pt x="152" y="1124"/>
                    </a:lnTo>
                    <a:lnTo>
                      <a:pt x="142" y="1120"/>
                    </a:lnTo>
                    <a:lnTo>
                      <a:pt x="130" y="1116"/>
                    </a:lnTo>
                    <a:lnTo>
                      <a:pt x="130" y="1116"/>
                    </a:lnTo>
                    <a:lnTo>
                      <a:pt x="116" y="1112"/>
                    </a:lnTo>
                    <a:lnTo>
                      <a:pt x="114" y="1110"/>
                    </a:lnTo>
                    <a:lnTo>
                      <a:pt x="114" y="1108"/>
                    </a:lnTo>
                    <a:lnTo>
                      <a:pt x="114" y="1108"/>
                    </a:lnTo>
                    <a:lnTo>
                      <a:pt x="114" y="1108"/>
                    </a:lnTo>
                    <a:lnTo>
                      <a:pt x="114" y="1108"/>
                    </a:lnTo>
                    <a:lnTo>
                      <a:pt x="114" y="1108"/>
                    </a:lnTo>
                    <a:lnTo>
                      <a:pt x="114" y="1108"/>
                    </a:lnTo>
                    <a:lnTo>
                      <a:pt x="122" y="1106"/>
                    </a:lnTo>
                    <a:lnTo>
                      <a:pt x="132" y="1106"/>
                    </a:lnTo>
                    <a:lnTo>
                      <a:pt x="132" y="1106"/>
                    </a:lnTo>
                    <a:lnTo>
                      <a:pt x="146" y="1108"/>
                    </a:lnTo>
                    <a:lnTo>
                      <a:pt x="152" y="1106"/>
                    </a:lnTo>
                    <a:lnTo>
                      <a:pt x="160" y="1104"/>
                    </a:lnTo>
                    <a:lnTo>
                      <a:pt x="168" y="1102"/>
                    </a:lnTo>
                    <a:lnTo>
                      <a:pt x="172" y="1096"/>
                    </a:lnTo>
                    <a:lnTo>
                      <a:pt x="178" y="1090"/>
                    </a:lnTo>
                    <a:lnTo>
                      <a:pt x="180" y="1080"/>
                    </a:lnTo>
                    <a:lnTo>
                      <a:pt x="180" y="1080"/>
                    </a:lnTo>
                    <a:lnTo>
                      <a:pt x="180" y="1074"/>
                    </a:lnTo>
                    <a:lnTo>
                      <a:pt x="178" y="1066"/>
                    </a:lnTo>
                    <a:lnTo>
                      <a:pt x="176" y="1062"/>
                    </a:lnTo>
                    <a:lnTo>
                      <a:pt x="172" y="1056"/>
                    </a:lnTo>
                    <a:lnTo>
                      <a:pt x="172" y="1056"/>
                    </a:lnTo>
                    <a:lnTo>
                      <a:pt x="166" y="1052"/>
                    </a:lnTo>
                    <a:lnTo>
                      <a:pt x="158" y="1050"/>
                    </a:lnTo>
                    <a:lnTo>
                      <a:pt x="142" y="1050"/>
                    </a:lnTo>
                    <a:lnTo>
                      <a:pt x="142" y="1050"/>
                    </a:lnTo>
                    <a:lnTo>
                      <a:pt x="132" y="1050"/>
                    </a:lnTo>
                    <a:lnTo>
                      <a:pt x="128" y="1050"/>
                    </a:lnTo>
                    <a:lnTo>
                      <a:pt x="126" y="1048"/>
                    </a:lnTo>
                    <a:lnTo>
                      <a:pt x="126" y="1048"/>
                    </a:lnTo>
                    <a:lnTo>
                      <a:pt x="126" y="1044"/>
                    </a:lnTo>
                    <a:lnTo>
                      <a:pt x="126" y="1038"/>
                    </a:lnTo>
                    <a:lnTo>
                      <a:pt x="128" y="1024"/>
                    </a:lnTo>
                    <a:lnTo>
                      <a:pt x="128" y="1024"/>
                    </a:lnTo>
                    <a:lnTo>
                      <a:pt x="132" y="1014"/>
                    </a:lnTo>
                    <a:lnTo>
                      <a:pt x="134" y="1012"/>
                    </a:lnTo>
                    <a:lnTo>
                      <a:pt x="142" y="1010"/>
                    </a:lnTo>
                    <a:lnTo>
                      <a:pt x="142" y="1010"/>
                    </a:lnTo>
                    <a:lnTo>
                      <a:pt x="150" y="1008"/>
                    </a:lnTo>
                    <a:lnTo>
                      <a:pt x="154" y="1004"/>
                    </a:lnTo>
                    <a:lnTo>
                      <a:pt x="162" y="990"/>
                    </a:lnTo>
                    <a:lnTo>
                      <a:pt x="162" y="990"/>
                    </a:lnTo>
                    <a:lnTo>
                      <a:pt x="164" y="984"/>
                    </a:lnTo>
                    <a:lnTo>
                      <a:pt x="164" y="984"/>
                    </a:lnTo>
                    <a:lnTo>
                      <a:pt x="160" y="998"/>
                    </a:lnTo>
                    <a:lnTo>
                      <a:pt x="160" y="998"/>
                    </a:lnTo>
                    <a:lnTo>
                      <a:pt x="156" y="1012"/>
                    </a:lnTo>
                    <a:lnTo>
                      <a:pt x="154" y="1026"/>
                    </a:lnTo>
                    <a:lnTo>
                      <a:pt x="154" y="1026"/>
                    </a:lnTo>
                    <a:lnTo>
                      <a:pt x="156" y="1034"/>
                    </a:lnTo>
                    <a:lnTo>
                      <a:pt x="158" y="1040"/>
                    </a:lnTo>
                    <a:lnTo>
                      <a:pt x="160" y="1046"/>
                    </a:lnTo>
                    <a:lnTo>
                      <a:pt x="166" y="1050"/>
                    </a:lnTo>
                    <a:lnTo>
                      <a:pt x="166" y="1050"/>
                    </a:lnTo>
                    <a:lnTo>
                      <a:pt x="174" y="1056"/>
                    </a:lnTo>
                    <a:lnTo>
                      <a:pt x="184" y="1056"/>
                    </a:lnTo>
                    <a:lnTo>
                      <a:pt x="184" y="1056"/>
                    </a:lnTo>
                    <a:lnTo>
                      <a:pt x="192" y="1050"/>
                    </a:lnTo>
                    <a:lnTo>
                      <a:pt x="198" y="1044"/>
                    </a:lnTo>
                    <a:lnTo>
                      <a:pt x="204" y="1034"/>
                    </a:lnTo>
                    <a:lnTo>
                      <a:pt x="210" y="1022"/>
                    </a:lnTo>
                    <a:lnTo>
                      <a:pt x="210" y="1022"/>
                    </a:lnTo>
                    <a:lnTo>
                      <a:pt x="216" y="1010"/>
                    </a:lnTo>
                    <a:lnTo>
                      <a:pt x="222" y="1000"/>
                    </a:lnTo>
                    <a:lnTo>
                      <a:pt x="222" y="1000"/>
                    </a:lnTo>
                    <a:lnTo>
                      <a:pt x="222" y="1000"/>
                    </a:lnTo>
                    <a:lnTo>
                      <a:pt x="222" y="1000"/>
                    </a:lnTo>
                    <a:lnTo>
                      <a:pt x="222" y="1000"/>
                    </a:lnTo>
                    <a:lnTo>
                      <a:pt x="222" y="1000"/>
                    </a:lnTo>
                    <a:lnTo>
                      <a:pt x="218" y="1010"/>
                    </a:lnTo>
                    <a:lnTo>
                      <a:pt x="212" y="1020"/>
                    </a:lnTo>
                    <a:lnTo>
                      <a:pt x="212" y="1020"/>
                    </a:lnTo>
                    <a:lnTo>
                      <a:pt x="204" y="1036"/>
                    </a:lnTo>
                    <a:lnTo>
                      <a:pt x="200" y="1046"/>
                    </a:lnTo>
                    <a:lnTo>
                      <a:pt x="200" y="1054"/>
                    </a:lnTo>
                    <a:lnTo>
                      <a:pt x="200" y="1054"/>
                    </a:lnTo>
                    <a:lnTo>
                      <a:pt x="202" y="1064"/>
                    </a:lnTo>
                    <a:lnTo>
                      <a:pt x="204" y="1068"/>
                    </a:lnTo>
                    <a:lnTo>
                      <a:pt x="208" y="1072"/>
                    </a:lnTo>
                    <a:lnTo>
                      <a:pt x="208" y="1072"/>
                    </a:lnTo>
                    <a:lnTo>
                      <a:pt x="212" y="1074"/>
                    </a:lnTo>
                    <a:lnTo>
                      <a:pt x="218" y="1076"/>
                    </a:lnTo>
                    <a:lnTo>
                      <a:pt x="226" y="1078"/>
                    </a:lnTo>
                    <a:lnTo>
                      <a:pt x="226" y="1078"/>
                    </a:lnTo>
                    <a:lnTo>
                      <a:pt x="234" y="1074"/>
                    </a:lnTo>
                    <a:lnTo>
                      <a:pt x="242" y="1070"/>
                    </a:lnTo>
                    <a:lnTo>
                      <a:pt x="256" y="1052"/>
                    </a:lnTo>
                    <a:lnTo>
                      <a:pt x="256" y="1052"/>
                    </a:lnTo>
                    <a:lnTo>
                      <a:pt x="262" y="1044"/>
                    </a:lnTo>
                    <a:lnTo>
                      <a:pt x="270" y="1038"/>
                    </a:lnTo>
                    <a:lnTo>
                      <a:pt x="270" y="1038"/>
                    </a:lnTo>
                    <a:lnTo>
                      <a:pt x="270" y="1038"/>
                    </a:lnTo>
                    <a:lnTo>
                      <a:pt x="270" y="1038"/>
                    </a:lnTo>
                    <a:lnTo>
                      <a:pt x="270" y="1038"/>
                    </a:lnTo>
                    <a:lnTo>
                      <a:pt x="270" y="1038"/>
                    </a:lnTo>
                    <a:lnTo>
                      <a:pt x="266" y="1048"/>
                    </a:lnTo>
                    <a:lnTo>
                      <a:pt x="266" y="1048"/>
                    </a:lnTo>
                    <a:lnTo>
                      <a:pt x="262" y="1058"/>
                    </a:lnTo>
                    <a:lnTo>
                      <a:pt x="260" y="1068"/>
                    </a:lnTo>
                    <a:lnTo>
                      <a:pt x="260" y="1068"/>
                    </a:lnTo>
                    <a:lnTo>
                      <a:pt x="264" y="1092"/>
                    </a:lnTo>
                    <a:lnTo>
                      <a:pt x="268" y="1118"/>
                    </a:lnTo>
                    <a:lnTo>
                      <a:pt x="268" y="1118"/>
                    </a:lnTo>
                    <a:lnTo>
                      <a:pt x="268" y="1130"/>
                    </a:lnTo>
                    <a:lnTo>
                      <a:pt x="272" y="1140"/>
                    </a:lnTo>
                    <a:lnTo>
                      <a:pt x="274" y="1148"/>
                    </a:lnTo>
                    <a:lnTo>
                      <a:pt x="280" y="1154"/>
                    </a:lnTo>
                    <a:lnTo>
                      <a:pt x="286" y="1158"/>
                    </a:lnTo>
                    <a:lnTo>
                      <a:pt x="296" y="1160"/>
                    </a:lnTo>
                    <a:lnTo>
                      <a:pt x="308" y="1160"/>
                    </a:lnTo>
                    <a:lnTo>
                      <a:pt x="320" y="1156"/>
                    </a:lnTo>
                    <a:lnTo>
                      <a:pt x="320" y="1156"/>
                    </a:lnTo>
                    <a:lnTo>
                      <a:pt x="354" y="1144"/>
                    </a:lnTo>
                    <a:lnTo>
                      <a:pt x="374" y="1134"/>
                    </a:lnTo>
                    <a:lnTo>
                      <a:pt x="392" y="1124"/>
                    </a:lnTo>
                    <a:lnTo>
                      <a:pt x="392" y="1124"/>
                    </a:lnTo>
                    <a:lnTo>
                      <a:pt x="416" y="1106"/>
                    </a:lnTo>
                    <a:lnTo>
                      <a:pt x="438" y="1086"/>
                    </a:lnTo>
                    <a:lnTo>
                      <a:pt x="454" y="1066"/>
                    </a:lnTo>
                    <a:lnTo>
                      <a:pt x="460" y="1056"/>
                    </a:lnTo>
                    <a:lnTo>
                      <a:pt x="464" y="1048"/>
                    </a:lnTo>
                    <a:lnTo>
                      <a:pt x="464" y="1048"/>
                    </a:lnTo>
                    <a:lnTo>
                      <a:pt x="470" y="1038"/>
                    </a:lnTo>
                    <a:lnTo>
                      <a:pt x="476" y="1026"/>
                    </a:lnTo>
                    <a:lnTo>
                      <a:pt x="484" y="1016"/>
                    </a:lnTo>
                    <a:lnTo>
                      <a:pt x="492" y="1004"/>
                    </a:lnTo>
                    <a:lnTo>
                      <a:pt x="492" y="1004"/>
                    </a:lnTo>
                    <a:lnTo>
                      <a:pt x="506" y="976"/>
                    </a:lnTo>
                    <a:lnTo>
                      <a:pt x="512" y="960"/>
                    </a:lnTo>
                    <a:lnTo>
                      <a:pt x="518" y="944"/>
                    </a:lnTo>
                    <a:lnTo>
                      <a:pt x="518" y="944"/>
                    </a:lnTo>
                    <a:lnTo>
                      <a:pt x="528" y="924"/>
                    </a:lnTo>
                    <a:lnTo>
                      <a:pt x="540" y="896"/>
                    </a:lnTo>
                    <a:lnTo>
                      <a:pt x="546" y="880"/>
                    </a:lnTo>
                    <a:lnTo>
                      <a:pt x="550" y="868"/>
                    </a:lnTo>
                    <a:lnTo>
                      <a:pt x="550" y="856"/>
                    </a:lnTo>
                    <a:lnTo>
                      <a:pt x="548" y="852"/>
                    </a:lnTo>
                    <a:lnTo>
                      <a:pt x="544" y="848"/>
                    </a:lnTo>
                    <a:lnTo>
                      <a:pt x="544" y="848"/>
                    </a:lnTo>
                    <a:lnTo>
                      <a:pt x="540" y="846"/>
                    </a:lnTo>
                    <a:lnTo>
                      <a:pt x="536" y="846"/>
                    </a:lnTo>
                    <a:lnTo>
                      <a:pt x="536" y="846"/>
                    </a:lnTo>
                    <a:lnTo>
                      <a:pt x="528" y="846"/>
                    </a:lnTo>
                    <a:lnTo>
                      <a:pt x="524" y="844"/>
                    </a:lnTo>
                    <a:lnTo>
                      <a:pt x="524" y="838"/>
                    </a:lnTo>
                    <a:lnTo>
                      <a:pt x="524" y="838"/>
                    </a:lnTo>
                    <a:lnTo>
                      <a:pt x="524" y="834"/>
                    </a:lnTo>
                    <a:lnTo>
                      <a:pt x="524" y="834"/>
                    </a:lnTo>
                    <a:lnTo>
                      <a:pt x="526" y="832"/>
                    </a:lnTo>
                    <a:lnTo>
                      <a:pt x="528" y="830"/>
                    </a:lnTo>
                    <a:lnTo>
                      <a:pt x="528" y="830"/>
                    </a:lnTo>
                    <a:lnTo>
                      <a:pt x="532" y="830"/>
                    </a:lnTo>
                    <a:lnTo>
                      <a:pt x="532" y="830"/>
                    </a:lnTo>
                    <a:lnTo>
                      <a:pt x="542" y="828"/>
                    </a:lnTo>
                    <a:lnTo>
                      <a:pt x="546" y="826"/>
                    </a:lnTo>
                    <a:lnTo>
                      <a:pt x="550" y="824"/>
                    </a:lnTo>
                    <a:lnTo>
                      <a:pt x="550" y="824"/>
                    </a:lnTo>
                    <a:lnTo>
                      <a:pt x="552" y="820"/>
                    </a:lnTo>
                    <a:lnTo>
                      <a:pt x="552" y="820"/>
                    </a:lnTo>
                    <a:lnTo>
                      <a:pt x="562" y="804"/>
                    </a:lnTo>
                    <a:lnTo>
                      <a:pt x="562" y="804"/>
                    </a:lnTo>
                    <a:lnTo>
                      <a:pt x="564" y="800"/>
                    </a:lnTo>
                    <a:lnTo>
                      <a:pt x="568" y="796"/>
                    </a:lnTo>
                    <a:lnTo>
                      <a:pt x="572" y="794"/>
                    </a:lnTo>
                    <a:lnTo>
                      <a:pt x="578" y="794"/>
                    </a:lnTo>
                    <a:lnTo>
                      <a:pt x="578" y="794"/>
                    </a:lnTo>
                    <a:lnTo>
                      <a:pt x="588" y="796"/>
                    </a:lnTo>
                    <a:lnTo>
                      <a:pt x="598" y="796"/>
                    </a:lnTo>
                    <a:lnTo>
                      <a:pt x="602" y="794"/>
                    </a:lnTo>
                    <a:lnTo>
                      <a:pt x="606" y="790"/>
                    </a:lnTo>
                    <a:lnTo>
                      <a:pt x="610" y="784"/>
                    </a:lnTo>
                    <a:lnTo>
                      <a:pt x="614" y="776"/>
                    </a:lnTo>
                    <a:lnTo>
                      <a:pt x="614" y="776"/>
                    </a:lnTo>
                    <a:lnTo>
                      <a:pt x="616" y="766"/>
                    </a:lnTo>
                    <a:lnTo>
                      <a:pt x="616" y="766"/>
                    </a:lnTo>
                    <a:lnTo>
                      <a:pt x="616" y="756"/>
                    </a:lnTo>
                    <a:lnTo>
                      <a:pt x="614" y="746"/>
                    </a:lnTo>
                    <a:lnTo>
                      <a:pt x="614" y="746"/>
                    </a:lnTo>
                    <a:lnTo>
                      <a:pt x="610" y="734"/>
                    </a:lnTo>
                    <a:lnTo>
                      <a:pt x="610" y="734"/>
                    </a:lnTo>
                    <a:lnTo>
                      <a:pt x="610" y="732"/>
                    </a:lnTo>
                    <a:lnTo>
                      <a:pt x="610" y="732"/>
                    </a:lnTo>
                    <a:lnTo>
                      <a:pt x="614" y="742"/>
                    </a:lnTo>
                    <a:lnTo>
                      <a:pt x="618" y="754"/>
                    </a:lnTo>
                    <a:lnTo>
                      <a:pt x="618" y="754"/>
                    </a:lnTo>
                    <a:lnTo>
                      <a:pt x="620" y="766"/>
                    </a:lnTo>
                    <a:lnTo>
                      <a:pt x="624" y="776"/>
                    </a:lnTo>
                    <a:lnTo>
                      <a:pt x="630" y="782"/>
                    </a:lnTo>
                    <a:lnTo>
                      <a:pt x="634" y="784"/>
                    </a:lnTo>
                    <a:lnTo>
                      <a:pt x="638" y="786"/>
                    </a:lnTo>
                    <a:lnTo>
                      <a:pt x="638" y="786"/>
                    </a:lnTo>
                    <a:lnTo>
                      <a:pt x="644" y="786"/>
                    </a:lnTo>
                    <a:lnTo>
                      <a:pt x="648" y="784"/>
                    </a:lnTo>
                    <a:lnTo>
                      <a:pt x="654" y="780"/>
                    </a:lnTo>
                    <a:lnTo>
                      <a:pt x="658" y="774"/>
                    </a:lnTo>
                    <a:lnTo>
                      <a:pt x="662" y="768"/>
                    </a:lnTo>
                    <a:lnTo>
                      <a:pt x="662" y="768"/>
                    </a:lnTo>
                    <a:lnTo>
                      <a:pt x="666" y="758"/>
                    </a:lnTo>
                    <a:lnTo>
                      <a:pt x="670" y="744"/>
                    </a:lnTo>
                    <a:lnTo>
                      <a:pt x="670" y="744"/>
                    </a:lnTo>
                    <a:lnTo>
                      <a:pt x="674" y="728"/>
                    </a:lnTo>
                    <a:lnTo>
                      <a:pt x="680" y="710"/>
                    </a:lnTo>
                    <a:lnTo>
                      <a:pt x="680" y="710"/>
                    </a:lnTo>
                    <a:lnTo>
                      <a:pt x="680" y="714"/>
                    </a:lnTo>
                    <a:lnTo>
                      <a:pt x="680" y="714"/>
                    </a:lnTo>
                    <a:lnTo>
                      <a:pt x="680" y="726"/>
                    </a:lnTo>
                    <a:lnTo>
                      <a:pt x="678" y="736"/>
                    </a:lnTo>
                    <a:lnTo>
                      <a:pt x="678" y="736"/>
                    </a:lnTo>
                    <a:lnTo>
                      <a:pt x="676" y="746"/>
                    </a:lnTo>
                    <a:lnTo>
                      <a:pt x="674" y="758"/>
                    </a:lnTo>
                    <a:lnTo>
                      <a:pt x="674" y="758"/>
                    </a:lnTo>
                    <a:lnTo>
                      <a:pt x="676" y="764"/>
                    </a:lnTo>
                    <a:lnTo>
                      <a:pt x="678" y="772"/>
                    </a:lnTo>
                    <a:lnTo>
                      <a:pt x="682" y="776"/>
                    </a:lnTo>
                    <a:lnTo>
                      <a:pt x="690" y="780"/>
                    </a:lnTo>
                    <a:lnTo>
                      <a:pt x="690" y="780"/>
                    </a:lnTo>
                    <a:lnTo>
                      <a:pt x="698" y="782"/>
                    </a:lnTo>
                    <a:lnTo>
                      <a:pt x="706" y="782"/>
                    </a:lnTo>
                    <a:lnTo>
                      <a:pt x="712" y="782"/>
                    </a:lnTo>
                    <a:lnTo>
                      <a:pt x="718" y="780"/>
                    </a:lnTo>
                    <a:lnTo>
                      <a:pt x="726" y="774"/>
                    </a:lnTo>
                    <a:lnTo>
                      <a:pt x="730" y="766"/>
                    </a:lnTo>
                    <a:lnTo>
                      <a:pt x="730" y="766"/>
                    </a:lnTo>
                    <a:lnTo>
                      <a:pt x="734" y="760"/>
                    </a:lnTo>
                    <a:lnTo>
                      <a:pt x="734" y="760"/>
                    </a:lnTo>
                    <a:lnTo>
                      <a:pt x="738" y="756"/>
                    </a:lnTo>
                    <a:lnTo>
                      <a:pt x="740" y="752"/>
                    </a:lnTo>
                    <a:lnTo>
                      <a:pt x="740" y="744"/>
                    </a:lnTo>
                    <a:lnTo>
                      <a:pt x="740" y="744"/>
                    </a:lnTo>
                    <a:lnTo>
                      <a:pt x="740" y="740"/>
                    </a:lnTo>
                    <a:lnTo>
                      <a:pt x="740" y="740"/>
                    </a:lnTo>
                    <a:lnTo>
                      <a:pt x="742" y="742"/>
                    </a:lnTo>
                    <a:lnTo>
                      <a:pt x="744" y="748"/>
                    </a:lnTo>
                    <a:lnTo>
                      <a:pt x="744" y="748"/>
                    </a:lnTo>
                    <a:lnTo>
                      <a:pt x="746" y="754"/>
                    </a:lnTo>
                    <a:lnTo>
                      <a:pt x="748" y="762"/>
                    </a:lnTo>
                    <a:lnTo>
                      <a:pt x="752" y="768"/>
                    </a:lnTo>
                    <a:lnTo>
                      <a:pt x="760" y="772"/>
                    </a:lnTo>
                    <a:lnTo>
                      <a:pt x="760" y="772"/>
                    </a:lnTo>
                    <a:lnTo>
                      <a:pt x="768" y="774"/>
                    </a:lnTo>
                    <a:lnTo>
                      <a:pt x="776" y="774"/>
                    </a:lnTo>
                    <a:lnTo>
                      <a:pt x="786" y="772"/>
                    </a:lnTo>
                    <a:lnTo>
                      <a:pt x="794" y="768"/>
                    </a:lnTo>
                    <a:lnTo>
                      <a:pt x="794" y="768"/>
                    </a:lnTo>
                    <a:lnTo>
                      <a:pt x="806" y="760"/>
                    </a:lnTo>
                    <a:lnTo>
                      <a:pt x="816" y="750"/>
                    </a:lnTo>
                    <a:lnTo>
                      <a:pt x="822" y="738"/>
                    </a:lnTo>
                    <a:lnTo>
                      <a:pt x="826" y="726"/>
                    </a:lnTo>
                    <a:lnTo>
                      <a:pt x="826" y="726"/>
                    </a:lnTo>
                    <a:lnTo>
                      <a:pt x="828" y="714"/>
                    </a:lnTo>
                    <a:lnTo>
                      <a:pt x="830" y="700"/>
                    </a:lnTo>
                    <a:lnTo>
                      <a:pt x="830" y="692"/>
                    </a:lnTo>
                    <a:lnTo>
                      <a:pt x="828" y="684"/>
                    </a:lnTo>
                    <a:lnTo>
                      <a:pt x="824" y="678"/>
                    </a:lnTo>
                    <a:lnTo>
                      <a:pt x="818" y="670"/>
                    </a:lnTo>
                    <a:lnTo>
                      <a:pt x="818" y="670"/>
                    </a:lnTo>
                    <a:close/>
                    <a:moveTo>
                      <a:pt x="408" y="1902"/>
                    </a:moveTo>
                    <a:lnTo>
                      <a:pt x="408" y="1902"/>
                    </a:lnTo>
                    <a:lnTo>
                      <a:pt x="414" y="1904"/>
                    </a:lnTo>
                    <a:lnTo>
                      <a:pt x="422" y="1902"/>
                    </a:lnTo>
                    <a:lnTo>
                      <a:pt x="434" y="1896"/>
                    </a:lnTo>
                    <a:lnTo>
                      <a:pt x="434" y="1896"/>
                    </a:lnTo>
                    <a:lnTo>
                      <a:pt x="436" y="1902"/>
                    </a:lnTo>
                    <a:lnTo>
                      <a:pt x="438" y="1908"/>
                    </a:lnTo>
                    <a:lnTo>
                      <a:pt x="442" y="1914"/>
                    </a:lnTo>
                    <a:lnTo>
                      <a:pt x="448" y="1918"/>
                    </a:lnTo>
                    <a:lnTo>
                      <a:pt x="448" y="1918"/>
                    </a:lnTo>
                    <a:lnTo>
                      <a:pt x="458" y="1920"/>
                    </a:lnTo>
                    <a:lnTo>
                      <a:pt x="464" y="1920"/>
                    </a:lnTo>
                    <a:lnTo>
                      <a:pt x="470" y="1918"/>
                    </a:lnTo>
                    <a:lnTo>
                      <a:pt x="474" y="1916"/>
                    </a:lnTo>
                    <a:lnTo>
                      <a:pt x="474" y="1916"/>
                    </a:lnTo>
                    <a:lnTo>
                      <a:pt x="470" y="1922"/>
                    </a:lnTo>
                    <a:lnTo>
                      <a:pt x="464" y="1926"/>
                    </a:lnTo>
                    <a:lnTo>
                      <a:pt x="464" y="1926"/>
                    </a:lnTo>
                    <a:lnTo>
                      <a:pt x="460" y="1928"/>
                    </a:lnTo>
                    <a:lnTo>
                      <a:pt x="456" y="1928"/>
                    </a:lnTo>
                    <a:lnTo>
                      <a:pt x="456" y="1928"/>
                    </a:lnTo>
                    <a:lnTo>
                      <a:pt x="454" y="1924"/>
                    </a:lnTo>
                    <a:lnTo>
                      <a:pt x="454" y="1924"/>
                    </a:lnTo>
                    <a:lnTo>
                      <a:pt x="448" y="1920"/>
                    </a:lnTo>
                    <a:lnTo>
                      <a:pt x="444" y="1918"/>
                    </a:lnTo>
                    <a:lnTo>
                      <a:pt x="434" y="1916"/>
                    </a:lnTo>
                    <a:lnTo>
                      <a:pt x="434" y="1916"/>
                    </a:lnTo>
                    <a:lnTo>
                      <a:pt x="432" y="1914"/>
                    </a:lnTo>
                    <a:lnTo>
                      <a:pt x="432" y="1914"/>
                    </a:lnTo>
                    <a:lnTo>
                      <a:pt x="424" y="1912"/>
                    </a:lnTo>
                    <a:lnTo>
                      <a:pt x="424" y="1912"/>
                    </a:lnTo>
                    <a:lnTo>
                      <a:pt x="416" y="1912"/>
                    </a:lnTo>
                    <a:lnTo>
                      <a:pt x="408" y="1916"/>
                    </a:lnTo>
                    <a:lnTo>
                      <a:pt x="408" y="1916"/>
                    </a:lnTo>
                    <a:lnTo>
                      <a:pt x="408" y="1912"/>
                    </a:lnTo>
                    <a:lnTo>
                      <a:pt x="408" y="1912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08" y="1902"/>
                    </a:lnTo>
                    <a:lnTo>
                      <a:pt x="408" y="1902"/>
                    </a:lnTo>
                    <a:close/>
                    <a:moveTo>
                      <a:pt x="510" y="574"/>
                    </a:moveTo>
                    <a:lnTo>
                      <a:pt x="530" y="570"/>
                    </a:lnTo>
                    <a:lnTo>
                      <a:pt x="530" y="570"/>
                    </a:lnTo>
                    <a:lnTo>
                      <a:pt x="530" y="570"/>
                    </a:lnTo>
                    <a:lnTo>
                      <a:pt x="530" y="570"/>
                    </a:lnTo>
                    <a:lnTo>
                      <a:pt x="566" y="566"/>
                    </a:lnTo>
                    <a:lnTo>
                      <a:pt x="582" y="566"/>
                    </a:lnTo>
                    <a:lnTo>
                      <a:pt x="600" y="566"/>
                    </a:lnTo>
                    <a:lnTo>
                      <a:pt x="600" y="566"/>
                    </a:lnTo>
                    <a:lnTo>
                      <a:pt x="614" y="568"/>
                    </a:lnTo>
                    <a:lnTo>
                      <a:pt x="614" y="568"/>
                    </a:lnTo>
                    <a:lnTo>
                      <a:pt x="622" y="570"/>
                    </a:lnTo>
                    <a:lnTo>
                      <a:pt x="626" y="574"/>
                    </a:lnTo>
                    <a:lnTo>
                      <a:pt x="626" y="578"/>
                    </a:lnTo>
                    <a:lnTo>
                      <a:pt x="624" y="580"/>
                    </a:lnTo>
                    <a:lnTo>
                      <a:pt x="624" y="580"/>
                    </a:lnTo>
                    <a:lnTo>
                      <a:pt x="622" y="588"/>
                    </a:lnTo>
                    <a:lnTo>
                      <a:pt x="622" y="588"/>
                    </a:lnTo>
                    <a:lnTo>
                      <a:pt x="624" y="594"/>
                    </a:lnTo>
                    <a:lnTo>
                      <a:pt x="626" y="600"/>
                    </a:lnTo>
                    <a:lnTo>
                      <a:pt x="626" y="600"/>
                    </a:lnTo>
                    <a:lnTo>
                      <a:pt x="620" y="596"/>
                    </a:lnTo>
                    <a:lnTo>
                      <a:pt x="614" y="594"/>
                    </a:lnTo>
                    <a:lnTo>
                      <a:pt x="608" y="594"/>
                    </a:lnTo>
                    <a:lnTo>
                      <a:pt x="600" y="594"/>
                    </a:lnTo>
                    <a:lnTo>
                      <a:pt x="600" y="594"/>
                    </a:lnTo>
                    <a:lnTo>
                      <a:pt x="592" y="598"/>
                    </a:lnTo>
                    <a:lnTo>
                      <a:pt x="588" y="600"/>
                    </a:lnTo>
                    <a:lnTo>
                      <a:pt x="584" y="604"/>
                    </a:lnTo>
                    <a:lnTo>
                      <a:pt x="584" y="608"/>
                    </a:lnTo>
                    <a:lnTo>
                      <a:pt x="584" y="608"/>
                    </a:lnTo>
                    <a:lnTo>
                      <a:pt x="582" y="616"/>
                    </a:lnTo>
                    <a:lnTo>
                      <a:pt x="582" y="616"/>
                    </a:lnTo>
                    <a:lnTo>
                      <a:pt x="582" y="620"/>
                    </a:lnTo>
                    <a:lnTo>
                      <a:pt x="582" y="620"/>
                    </a:lnTo>
                    <a:lnTo>
                      <a:pt x="572" y="614"/>
                    </a:lnTo>
                    <a:lnTo>
                      <a:pt x="566" y="612"/>
                    </a:lnTo>
                    <a:lnTo>
                      <a:pt x="560" y="610"/>
                    </a:lnTo>
                    <a:lnTo>
                      <a:pt x="560" y="610"/>
                    </a:lnTo>
                    <a:lnTo>
                      <a:pt x="552" y="612"/>
                    </a:lnTo>
                    <a:lnTo>
                      <a:pt x="546" y="616"/>
                    </a:lnTo>
                    <a:lnTo>
                      <a:pt x="542" y="622"/>
                    </a:lnTo>
                    <a:lnTo>
                      <a:pt x="542" y="622"/>
                    </a:lnTo>
                    <a:lnTo>
                      <a:pt x="538" y="630"/>
                    </a:lnTo>
                    <a:lnTo>
                      <a:pt x="536" y="638"/>
                    </a:lnTo>
                    <a:lnTo>
                      <a:pt x="536" y="638"/>
                    </a:lnTo>
                    <a:lnTo>
                      <a:pt x="538" y="648"/>
                    </a:lnTo>
                    <a:lnTo>
                      <a:pt x="544" y="656"/>
                    </a:lnTo>
                    <a:lnTo>
                      <a:pt x="552" y="664"/>
                    </a:lnTo>
                    <a:lnTo>
                      <a:pt x="558" y="670"/>
                    </a:lnTo>
                    <a:lnTo>
                      <a:pt x="558" y="670"/>
                    </a:lnTo>
                    <a:lnTo>
                      <a:pt x="566" y="676"/>
                    </a:lnTo>
                    <a:lnTo>
                      <a:pt x="572" y="684"/>
                    </a:lnTo>
                    <a:lnTo>
                      <a:pt x="572" y="684"/>
                    </a:lnTo>
                    <a:lnTo>
                      <a:pt x="558" y="674"/>
                    </a:lnTo>
                    <a:lnTo>
                      <a:pt x="558" y="674"/>
                    </a:lnTo>
                    <a:lnTo>
                      <a:pt x="546" y="666"/>
                    </a:lnTo>
                    <a:lnTo>
                      <a:pt x="532" y="658"/>
                    </a:lnTo>
                    <a:lnTo>
                      <a:pt x="526" y="658"/>
                    </a:lnTo>
                    <a:lnTo>
                      <a:pt x="518" y="656"/>
                    </a:lnTo>
                    <a:lnTo>
                      <a:pt x="512" y="658"/>
                    </a:lnTo>
                    <a:lnTo>
                      <a:pt x="506" y="662"/>
                    </a:lnTo>
                    <a:lnTo>
                      <a:pt x="506" y="662"/>
                    </a:lnTo>
                    <a:lnTo>
                      <a:pt x="502" y="668"/>
                    </a:lnTo>
                    <a:lnTo>
                      <a:pt x="500" y="672"/>
                    </a:lnTo>
                    <a:lnTo>
                      <a:pt x="498" y="680"/>
                    </a:lnTo>
                    <a:lnTo>
                      <a:pt x="498" y="680"/>
                    </a:lnTo>
                    <a:lnTo>
                      <a:pt x="498" y="688"/>
                    </a:lnTo>
                    <a:lnTo>
                      <a:pt x="502" y="694"/>
                    </a:lnTo>
                    <a:lnTo>
                      <a:pt x="508" y="706"/>
                    </a:lnTo>
                    <a:lnTo>
                      <a:pt x="508" y="706"/>
                    </a:lnTo>
                    <a:lnTo>
                      <a:pt x="514" y="714"/>
                    </a:lnTo>
                    <a:lnTo>
                      <a:pt x="514" y="718"/>
                    </a:lnTo>
                    <a:lnTo>
                      <a:pt x="514" y="718"/>
                    </a:lnTo>
                    <a:lnTo>
                      <a:pt x="514" y="722"/>
                    </a:lnTo>
                    <a:lnTo>
                      <a:pt x="514" y="722"/>
                    </a:lnTo>
                    <a:lnTo>
                      <a:pt x="514" y="722"/>
                    </a:lnTo>
                    <a:lnTo>
                      <a:pt x="514" y="722"/>
                    </a:lnTo>
                    <a:lnTo>
                      <a:pt x="506" y="716"/>
                    </a:lnTo>
                    <a:lnTo>
                      <a:pt x="506" y="716"/>
                    </a:lnTo>
                    <a:lnTo>
                      <a:pt x="502" y="712"/>
                    </a:lnTo>
                    <a:lnTo>
                      <a:pt x="496" y="708"/>
                    </a:lnTo>
                    <a:lnTo>
                      <a:pt x="488" y="706"/>
                    </a:lnTo>
                    <a:lnTo>
                      <a:pt x="480" y="708"/>
                    </a:lnTo>
                    <a:lnTo>
                      <a:pt x="480" y="708"/>
                    </a:lnTo>
                    <a:lnTo>
                      <a:pt x="476" y="710"/>
                    </a:lnTo>
                    <a:lnTo>
                      <a:pt x="472" y="716"/>
                    </a:lnTo>
                    <a:lnTo>
                      <a:pt x="466" y="728"/>
                    </a:lnTo>
                    <a:lnTo>
                      <a:pt x="466" y="728"/>
                    </a:lnTo>
                    <a:lnTo>
                      <a:pt x="462" y="720"/>
                    </a:lnTo>
                    <a:lnTo>
                      <a:pt x="454" y="716"/>
                    </a:lnTo>
                    <a:lnTo>
                      <a:pt x="454" y="716"/>
                    </a:lnTo>
                    <a:lnTo>
                      <a:pt x="464" y="712"/>
                    </a:lnTo>
                    <a:lnTo>
                      <a:pt x="464" y="712"/>
                    </a:lnTo>
                    <a:lnTo>
                      <a:pt x="472" y="710"/>
                    </a:lnTo>
                    <a:lnTo>
                      <a:pt x="480" y="706"/>
                    </a:lnTo>
                    <a:lnTo>
                      <a:pt x="488" y="700"/>
                    </a:lnTo>
                    <a:lnTo>
                      <a:pt x="490" y="694"/>
                    </a:lnTo>
                    <a:lnTo>
                      <a:pt x="490" y="688"/>
                    </a:lnTo>
                    <a:lnTo>
                      <a:pt x="490" y="688"/>
                    </a:lnTo>
                    <a:lnTo>
                      <a:pt x="490" y="686"/>
                    </a:lnTo>
                    <a:lnTo>
                      <a:pt x="490" y="686"/>
                    </a:lnTo>
                    <a:lnTo>
                      <a:pt x="488" y="678"/>
                    </a:lnTo>
                    <a:lnTo>
                      <a:pt x="484" y="672"/>
                    </a:lnTo>
                    <a:lnTo>
                      <a:pt x="484" y="672"/>
                    </a:lnTo>
                    <a:lnTo>
                      <a:pt x="480" y="668"/>
                    </a:lnTo>
                    <a:lnTo>
                      <a:pt x="476" y="666"/>
                    </a:lnTo>
                    <a:lnTo>
                      <a:pt x="468" y="666"/>
                    </a:lnTo>
                    <a:lnTo>
                      <a:pt x="468" y="666"/>
                    </a:lnTo>
                    <a:lnTo>
                      <a:pt x="472" y="660"/>
                    </a:lnTo>
                    <a:lnTo>
                      <a:pt x="482" y="656"/>
                    </a:lnTo>
                    <a:lnTo>
                      <a:pt x="482" y="656"/>
                    </a:lnTo>
                    <a:lnTo>
                      <a:pt x="490" y="652"/>
                    </a:lnTo>
                    <a:lnTo>
                      <a:pt x="500" y="646"/>
                    </a:lnTo>
                    <a:lnTo>
                      <a:pt x="504" y="642"/>
                    </a:lnTo>
                    <a:lnTo>
                      <a:pt x="506" y="638"/>
                    </a:lnTo>
                    <a:lnTo>
                      <a:pt x="508" y="632"/>
                    </a:lnTo>
                    <a:lnTo>
                      <a:pt x="510" y="624"/>
                    </a:lnTo>
                    <a:lnTo>
                      <a:pt x="510" y="624"/>
                    </a:lnTo>
                    <a:lnTo>
                      <a:pt x="510" y="622"/>
                    </a:lnTo>
                    <a:lnTo>
                      <a:pt x="510" y="622"/>
                    </a:lnTo>
                    <a:lnTo>
                      <a:pt x="508" y="614"/>
                    </a:lnTo>
                    <a:lnTo>
                      <a:pt x="504" y="608"/>
                    </a:lnTo>
                    <a:lnTo>
                      <a:pt x="492" y="596"/>
                    </a:lnTo>
                    <a:lnTo>
                      <a:pt x="492" y="596"/>
                    </a:lnTo>
                    <a:lnTo>
                      <a:pt x="484" y="588"/>
                    </a:lnTo>
                    <a:lnTo>
                      <a:pt x="484" y="588"/>
                    </a:lnTo>
                    <a:lnTo>
                      <a:pt x="484" y="588"/>
                    </a:lnTo>
                    <a:lnTo>
                      <a:pt x="484" y="588"/>
                    </a:lnTo>
                    <a:lnTo>
                      <a:pt x="486" y="584"/>
                    </a:lnTo>
                    <a:lnTo>
                      <a:pt x="488" y="580"/>
                    </a:lnTo>
                    <a:lnTo>
                      <a:pt x="496" y="578"/>
                    </a:lnTo>
                    <a:lnTo>
                      <a:pt x="510" y="574"/>
                    </a:lnTo>
                    <a:lnTo>
                      <a:pt x="510" y="574"/>
                    </a:lnTo>
                    <a:close/>
                    <a:moveTo>
                      <a:pt x="436" y="962"/>
                    </a:moveTo>
                    <a:lnTo>
                      <a:pt x="436" y="962"/>
                    </a:lnTo>
                    <a:lnTo>
                      <a:pt x="434" y="954"/>
                    </a:lnTo>
                    <a:lnTo>
                      <a:pt x="436" y="950"/>
                    </a:lnTo>
                    <a:lnTo>
                      <a:pt x="438" y="946"/>
                    </a:lnTo>
                    <a:lnTo>
                      <a:pt x="438" y="946"/>
                    </a:lnTo>
                    <a:lnTo>
                      <a:pt x="442" y="946"/>
                    </a:lnTo>
                    <a:lnTo>
                      <a:pt x="446" y="948"/>
                    </a:lnTo>
                    <a:lnTo>
                      <a:pt x="446" y="952"/>
                    </a:lnTo>
                    <a:lnTo>
                      <a:pt x="446" y="958"/>
                    </a:lnTo>
                    <a:lnTo>
                      <a:pt x="446" y="958"/>
                    </a:lnTo>
                    <a:lnTo>
                      <a:pt x="440" y="962"/>
                    </a:lnTo>
                    <a:lnTo>
                      <a:pt x="438" y="964"/>
                    </a:lnTo>
                    <a:lnTo>
                      <a:pt x="436" y="962"/>
                    </a:lnTo>
                    <a:lnTo>
                      <a:pt x="436" y="962"/>
                    </a:lnTo>
                    <a:close/>
                    <a:moveTo>
                      <a:pt x="438" y="982"/>
                    </a:moveTo>
                    <a:lnTo>
                      <a:pt x="438" y="982"/>
                    </a:lnTo>
                    <a:lnTo>
                      <a:pt x="434" y="980"/>
                    </a:lnTo>
                    <a:lnTo>
                      <a:pt x="434" y="978"/>
                    </a:lnTo>
                    <a:lnTo>
                      <a:pt x="438" y="972"/>
                    </a:lnTo>
                    <a:lnTo>
                      <a:pt x="438" y="972"/>
                    </a:lnTo>
                    <a:lnTo>
                      <a:pt x="440" y="972"/>
                    </a:lnTo>
                    <a:lnTo>
                      <a:pt x="442" y="972"/>
                    </a:lnTo>
                    <a:lnTo>
                      <a:pt x="444" y="976"/>
                    </a:lnTo>
                    <a:lnTo>
                      <a:pt x="442" y="980"/>
                    </a:lnTo>
                    <a:lnTo>
                      <a:pt x="440" y="982"/>
                    </a:lnTo>
                    <a:lnTo>
                      <a:pt x="438" y="982"/>
                    </a:lnTo>
                    <a:lnTo>
                      <a:pt x="438" y="982"/>
                    </a:lnTo>
                    <a:close/>
                    <a:moveTo>
                      <a:pt x="436" y="928"/>
                    </a:moveTo>
                    <a:lnTo>
                      <a:pt x="436" y="928"/>
                    </a:lnTo>
                    <a:lnTo>
                      <a:pt x="432" y="926"/>
                    </a:lnTo>
                    <a:lnTo>
                      <a:pt x="430" y="924"/>
                    </a:lnTo>
                    <a:lnTo>
                      <a:pt x="430" y="914"/>
                    </a:lnTo>
                    <a:lnTo>
                      <a:pt x="430" y="914"/>
                    </a:lnTo>
                    <a:lnTo>
                      <a:pt x="426" y="904"/>
                    </a:lnTo>
                    <a:lnTo>
                      <a:pt x="426" y="900"/>
                    </a:lnTo>
                    <a:lnTo>
                      <a:pt x="426" y="898"/>
                    </a:lnTo>
                    <a:lnTo>
                      <a:pt x="426" y="898"/>
                    </a:lnTo>
                    <a:lnTo>
                      <a:pt x="428" y="890"/>
                    </a:lnTo>
                    <a:lnTo>
                      <a:pt x="430" y="888"/>
                    </a:lnTo>
                    <a:lnTo>
                      <a:pt x="440" y="894"/>
                    </a:lnTo>
                    <a:lnTo>
                      <a:pt x="440" y="894"/>
                    </a:lnTo>
                    <a:lnTo>
                      <a:pt x="446" y="896"/>
                    </a:lnTo>
                    <a:lnTo>
                      <a:pt x="452" y="898"/>
                    </a:lnTo>
                    <a:lnTo>
                      <a:pt x="458" y="898"/>
                    </a:lnTo>
                    <a:lnTo>
                      <a:pt x="466" y="894"/>
                    </a:lnTo>
                    <a:lnTo>
                      <a:pt x="466" y="894"/>
                    </a:lnTo>
                    <a:lnTo>
                      <a:pt x="472" y="892"/>
                    </a:lnTo>
                    <a:lnTo>
                      <a:pt x="478" y="892"/>
                    </a:lnTo>
                    <a:lnTo>
                      <a:pt x="482" y="894"/>
                    </a:lnTo>
                    <a:lnTo>
                      <a:pt x="484" y="898"/>
                    </a:lnTo>
                    <a:lnTo>
                      <a:pt x="484" y="898"/>
                    </a:lnTo>
                    <a:lnTo>
                      <a:pt x="484" y="902"/>
                    </a:lnTo>
                    <a:lnTo>
                      <a:pt x="480" y="906"/>
                    </a:lnTo>
                    <a:lnTo>
                      <a:pt x="464" y="914"/>
                    </a:lnTo>
                    <a:lnTo>
                      <a:pt x="464" y="914"/>
                    </a:lnTo>
                    <a:lnTo>
                      <a:pt x="450" y="926"/>
                    </a:lnTo>
                    <a:lnTo>
                      <a:pt x="442" y="928"/>
                    </a:lnTo>
                    <a:lnTo>
                      <a:pt x="440" y="928"/>
                    </a:lnTo>
                    <a:lnTo>
                      <a:pt x="436" y="928"/>
                    </a:lnTo>
                    <a:lnTo>
                      <a:pt x="436" y="928"/>
                    </a:lnTo>
                    <a:close/>
                    <a:moveTo>
                      <a:pt x="442" y="786"/>
                    </a:moveTo>
                    <a:lnTo>
                      <a:pt x="442" y="786"/>
                    </a:lnTo>
                    <a:lnTo>
                      <a:pt x="442" y="792"/>
                    </a:lnTo>
                    <a:lnTo>
                      <a:pt x="446" y="798"/>
                    </a:lnTo>
                    <a:lnTo>
                      <a:pt x="456" y="808"/>
                    </a:lnTo>
                    <a:lnTo>
                      <a:pt x="456" y="808"/>
                    </a:lnTo>
                    <a:lnTo>
                      <a:pt x="446" y="812"/>
                    </a:lnTo>
                    <a:lnTo>
                      <a:pt x="442" y="814"/>
                    </a:lnTo>
                    <a:lnTo>
                      <a:pt x="440" y="818"/>
                    </a:lnTo>
                    <a:lnTo>
                      <a:pt x="440" y="818"/>
                    </a:lnTo>
                    <a:lnTo>
                      <a:pt x="440" y="810"/>
                    </a:lnTo>
                    <a:lnTo>
                      <a:pt x="440" y="810"/>
                    </a:lnTo>
                    <a:lnTo>
                      <a:pt x="442" y="802"/>
                    </a:lnTo>
                    <a:lnTo>
                      <a:pt x="442" y="802"/>
                    </a:lnTo>
                    <a:lnTo>
                      <a:pt x="440" y="788"/>
                    </a:lnTo>
                    <a:lnTo>
                      <a:pt x="438" y="776"/>
                    </a:lnTo>
                    <a:lnTo>
                      <a:pt x="438" y="776"/>
                    </a:lnTo>
                    <a:lnTo>
                      <a:pt x="436" y="768"/>
                    </a:lnTo>
                    <a:lnTo>
                      <a:pt x="436" y="768"/>
                    </a:lnTo>
                    <a:lnTo>
                      <a:pt x="448" y="766"/>
                    </a:lnTo>
                    <a:lnTo>
                      <a:pt x="448" y="766"/>
                    </a:lnTo>
                    <a:lnTo>
                      <a:pt x="442" y="774"/>
                    </a:lnTo>
                    <a:lnTo>
                      <a:pt x="442" y="784"/>
                    </a:lnTo>
                    <a:lnTo>
                      <a:pt x="442" y="784"/>
                    </a:lnTo>
                    <a:lnTo>
                      <a:pt x="442" y="786"/>
                    </a:lnTo>
                    <a:lnTo>
                      <a:pt x="442" y="786"/>
                    </a:lnTo>
                    <a:close/>
                    <a:moveTo>
                      <a:pt x="438" y="834"/>
                    </a:moveTo>
                    <a:lnTo>
                      <a:pt x="438" y="834"/>
                    </a:lnTo>
                    <a:lnTo>
                      <a:pt x="440" y="840"/>
                    </a:lnTo>
                    <a:lnTo>
                      <a:pt x="440" y="840"/>
                    </a:lnTo>
                    <a:lnTo>
                      <a:pt x="442" y="846"/>
                    </a:lnTo>
                    <a:lnTo>
                      <a:pt x="442" y="852"/>
                    </a:lnTo>
                    <a:lnTo>
                      <a:pt x="440" y="858"/>
                    </a:lnTo>
                    <a:lnTo>
                      <a:pt x="440" y="858"/>
                    </a:lnTo>
                    <a:lnTo>
                      <a:pt x="438" y="862"/>
                    </a:lnTo>
                    <a:lnTo>
                      <a:pt x="438" y="862"/>
                    </a:lnTo>
                    <a:lnTo>
                      <a:pt x="436" y="866"/>
                    </a:lnTo>
                    <a:lnTo>
                      <a:pt x="434" y="866"/>
                    </a:lnTo>
                    <a:lnTo>
                      <a:pt x="434" y="866"/>
                    </a:lnTo>
                    <a:lnTo>
                      <a:pt x="434" y="862"/>
                    </a:lnTo>
                    <a:lnTo>
                      <a:pt x="434" y="862"/>
                    </a:lnTo>
                    <a:lnTo>
                      <a:pt x="438" y="834"/>
                    </a:lnTo>
                    <a:lnTo>
                      <a:pt x="438" y="834"/>
                    </a:lnTo>
                    <a:close/>
                    <a:moveTo>
                      <a:pt x="462" y="756"/>
                    </a:moveTo>
                    <a:lnTo>
                      <a:pt x="462" y="756"/>
                    </a:lnTo>
                    <a:lnTo>
                      <a:pt x="466" y="748"/>
                    </a:lnTo>
                    <a:lnTo>
                      <a:pt x="466" y="748"/>
                    </a:lnTo>
                    <a:lnTo>
                      <a:pt x="470" y="756"/>
                    </a:lnTo>
                    <a:lnTo>
                      <a:pt x="470" y="756"/>
                    </a:lnTo>
                    <a:lnTo>
                      <a:pt x="470" y="756"/>
                    </a:lnTo>
                    <a:lnTo>
                      <a:pt x="470" y="756"/>
                    </a:lnTo>
                    <a:lnTo>
                      <a:pt x="462" y="756"/>
                    </a:lnTo>
                    <a:lnTo>
                      <a:pt x="462" y="756"/>
                    </a:lnTo>
                    <a:close/>
                    <a:moveTo>
                      <a:pt x="374" y="618"/>
                    </a:moveTo>
                    <a:lnTo>
                      <a:pt x="374" y="618"/>
                    </a:lnTo>
                    <a:lnTo>
                      <a:pt x="404" y="604"/>
                    </a:lnTo>
                    <a:lnTo>
                      <a:pt x="436" y="592"/>
                    </a:lnTo>
                    <a:lnTo>
                      <a:pt x="436" y="592"/>
                    </a:lnTo>
                    <a:lnTo>
                      <a:pt x="440" y="592"/>
                    </a:lnTo>
                    <a:lnTo>
                      <a:pt x="446" y="594"/>
                    </a:lnTo>
                    <a:lnTo>
                      <a:pt x="458" y="602"/>
                    </a:lnTo>
                    <a:lnTo>
                      <a:pt x="474" y="616"/>
                    </a:lnTo>
                    <a:lnTo>
                      <a:pt x="474" y="616"/>
                    </a:lnTo>
                    <a:lnTo>
                      <a:pt x="482" y="624"/>
                    </a:lnTo>
                    <a:lnTo>
                      <a:pt x="482" y="624"/>
                    </a:lnTo>
                    <a:lnTo>
                      <a:pt x="482" y="624"/>
                    </a:lnTo>
                    <a:lnTo>
                      <a:pt x="482" y="628"/>
                    </a:lnTo>
                    <a:lnTo>
                      <a:pt x="472" y="632"/>
                    </a:lnTo>
                    <a:lnTo>
                      <a:pt x="472" y="632"/>
                    </a:lnTo>
                    <a:lnTo>
                      <a:pt x="462" y="636"/>
                    </a:lnTo>
                    <a:lnTo>
                      <a:pt x="454" y="642"/>
                    </a:lnTo>
                    <a:lnTo>
                      <a:pt x="446" y="650"/>
                    </a:lnTo>
                    <a:lnTo>
                      <a:pt x="442" y="656"/>
                    </a:lnTo>
                    <a:lnTo>
                      <a:pt x="440" y="662"/>
                    </a:lnTo>
                    <a:lnTo>
                      <a:pt x="440" y="662"/>
                    </a:lnTo>
                    <a:lnTo>
                      <a:pt x="438" y="672"/>
                    </a:lnTo>
                    <a:lnTo>
                      <a:pt x="438" y="672"/>
                    </a:lnTo>
                    <a:lnTo>
                      <a:pt x="440" y="678"/>
                    </a:lnTo>
                    <a:lnTo>
                      <a:pt x="442" y="686"/>
                    </a:lnTo>
                    <a:lnTo>
                      <a:pt x="442" y="686"/>
                    </a:lnTo>
                    <a:lnTo>
                      <a:pt x="448" y="690"/>
                    </a:lnTo>
                    <a:lnTo>
                      <a:pt x="448" y="690"/>
                    </a:lnTo>
                    <a:lnTo>
                      <a:pt x="440" y="694"/>
                    </a:lnTo>
                    <a:lnTo>
                      <a:pt x="434" y="698"/>
                    </a:lnTo>
                    <a:lnTo>
                      <a:pt x="430" y="706"/>
                    </a:lnTo>
                    <a:lnTo>
                      <a:pt x="426" y="716"/>
                    </a:lnTo>
                    <a:lnTo>
                      <a:pt x="426" y="716"/>
                    </a:lnTo>
                    <a:lnTo>
                      <a:pt x="426" y="718"/>
                    </a:lnTo>
                    <a:lnTo>
                      <a:pt x="426" y="718"/>
                    </a:lnTo>
                    <a:lnTo>
                      <a:pt x="428" y="726"/>
                    </a:lnTo>
                    <a:lnTo>
                      <a:pt x="430" y="732"/>
                    </a:lnTo>
                    <a:lnTo>
                      <a:pt x="434" y="736"/>
                    </a:lnTo>
                    <a:lnTo>
                      <a:pt x="440" y="740"/>
                    </a:lnTo>
                    <a:lnTo>
                      <a:pt x="440" y="740"/>
                    </a:lnTo>
                    <a:lnTo>
                      <a:pt x="430" y="742"/>
                    </a:lnTo>
                    <a:lnTo>
                      <a:pt x="430" y="742"/>
                    </a:lnTo>
                    <a:lnTo>
                      <a:pt x="420" y="746"/>
                    </a:lnTo>
                    <a:lnTo>
                      <a:pt x="414" y="748"/>
                    </a:lnTo>
                    <a:lnTo>
                      <a:pt x="410" y="754"/>
                    </a:lnTo>
                    <a:lnTo>
                      <a:pt x="410" y="754"/>
                    </a:lnTo>
                    <a:lnTo>
                      <a:pt x="408" y="766"/>
                    </a:lnTo>
                    <a:lnTo>
                      <a:pt x="408" y="766"/>
                    </a:lnTo>
                    <a:lnTo>
                      <a:pt x="408" y="768"/>
                    </a:lnTo>
                    <a:lnTo>
                      <a:pt x="408" y="768"/>
                    </a:lnTo>
                    <a:lnTo>
                      <a:pt x="400" y="762"/>
                    </a:lnTo>
                    <a:lnTo>
                      <a:pt x="392" y="760"/>
                    </a:lnTo>
                    <a:lnTo>
                      <a:pt x="392" y="760"/>
                    </a:lnTo>
                    <a:lnTo>
                      <a:pt x="384" y="758"/>
                    </a:lnTo>
                    <a:lnTo>
                      <a:pt x="382" y="754"/>
                    </a:lnTo>
                    <a:lnTo>
                      <a:pt x="382" y="754"/>
                    </a:lnTo>
                    <a:lnTo>
                      <a:pt x="382" y="754"/>
                    </a:lnTo>
                    <a:lnTo>
                      <a:pt x="384" y="752"/>
                    </a:lnTo>
                    <a:lnTo>
                      <a:pt x="386" y="748"/>
                    </a:lnTo>
                    <a:lnTo>
                      <a:pt x="396" y="742"/>
                    </a:lnTo>
                    <a:lnTo>
                      <a:pt x="396" y="742"/>
                    </a:lnTo>
                    <a:lnTo>
                      <a:pt x="402" y="736"/>
                    </a:lnTo>
                    <a:lnTo>
                      <a:pt x="410" y="730"/>
                    </a:lnTo>
                    <a:lnTo>
                      <a:pt x="416" y="722"/>
                    </a:lnTo>
                    <a:lnTo>
                      <a:pt x="418" y="716"/>
                    </a:lnTo>
                    <a:lnTo>
                      <a:pt x="418" y="710"/>
                    </a:lnTo>
                    <a:lnTo>
                      <a:pt x="418" y="710"/>
                    </a:lnTo>
                    <a:lnTo>
                      <a:pt x="418" y="706"/>
                    </a:lnTo>
                    <a:lnTo>
                      <a:pt x="416" y="698"/>
                    </a:lnTo>
                    <a:lnTo>
                      <a:pt x="416" y="698"/>
                    </a:lnTo>
                    <a:lnTo>
                      <a:pt x="414" y="694"/>
                    </a:lnTo>
                    <a:lnTo>
                      <a:pt x="410" y="688"/>
                    </a:lnTo>
                    <a:lnTo>
                      <a:pt x="402" y="684"/>
                    </a:lnTo>
                    <a:lnTo>
                      <a:pt x="402" y="684"/>
                    </a:lnTo>
                    <a:lnTo>
                      <a:pt x="396" y="684"/>
                    </a:lnTo>
                    <a:lnTo>
                      <a:pt x="388" y="684"/>
                    </a:lnTo>
                    <a:lnTo>
                      <a:pt x="388" y="684"/>
                    </a:lnTo>
                    <a:lnTo>
                      <a:pt x="398" y="678"/>
                    </a:lnTo>
                    <a:lnTo>
                      <a:pt x="404" y="670"/>
                    </a:lnTo>
                    <a:lnTo>
                      <a:pt x="410" y="660"/>
                    </a:lnTo>
                    <a:lnTo>
                      <a:pt x="412" y="650"/>
                    </a:lnTo>
                    <a:lnTo>
                      <a:pt x="412" y="650"/>
                    </a:lnTo>
                    <a:lnTo>
                      <a:pt x="410" y="638"/>
                    </a:lnTo>
                    <a:lnTo>
                      <a:pt x="410" y="638"/>
                    </a:lnTo>
                    <a:lnTo>
                      <a:pt x="408" y="632"/>
                    </a:lnTo>
                    <a:lnTo>
                      <a:pt x="404" y="626"/>
                    </a:lnTo>
                    <a:lnTo>
                      <a:pt x="396" y="622"/>
                    </a:lnTo>
                    <a:lnTo>
                      <a:pt x="396" y="622"/>
                    </a:lnTo>
                    <a:lnTo>
                      <a:pt x="384" y="620"/>
                    </a:lnTo>
                    <a:lnTo>
                      <a:pt x="374" y="622"/>
                    </a:lnTo>
                    <a:lnTo>
                      <a:pt x="374" y="622"/>
                    </a:lnTo>
                    <a:lnTo>
                      <a:pt x="372" y="622"/>
                    </a:lnTo>
                    <a:lnTo>
                      <a:pt x="370" y="620"/>
                    </a:lnTo>
                    <a:lnTo>
                      <a:pt x="374" y="618"/>
                    </a:lnTo>
                    <a:lnTo>
                      <a:pt x="374" y="618"/>
                    </a:lnTo>
                    <a:close/>
                    <a:moveTo>
                      <a:pt x="352" y="894"/>
                    </a:moveTo>
                    <a:lnTo>
                      <a:pt x="352" y="894"/>
                    </a:lnTo>
                    <a:lnTo>
                      <a:pt x="358" y="896"/>
                    </a:lnTo>
                    <a:lnTo>
                      <a:pt x="358" y="896"/>
                    </a:lnTo>
                    <a:lnTo>
                      <a:pt x="368" y="898"/>
                    </a:lnTo>
                    <a:lnTo>
                      <a:pt x="378" y="896"/>
                    </a:lnTo>
                    <a:lnTo>
                      <a:pt x="384" y="894"/>
                    </a:lnTo>
                    <a:lnTo>
                      <a:pt x="388" y="892"/>
                    </a:lnTo>
                    <a:lnTo>
                      <a:pt x="394" y="886"/>
                    </a:lnTo>
                    <a:lnTo>
                      <a:pt x="398" y="878"/>
                    </a:lnTo>
                    <a:lnTo>
                      <a:pt x="398" y="878"/>
                    </a:lnTo>
                    <a:lnTo>
                      <a:pt x="400" y="872"/>
                    </a:lnTo>
                    <a:lnTo>
                      <a:pt x="402" y="864"/>
                    </a:lnTo>
                    <a:lnTo>
                      <a:pt x="402" y="864"/>
                    </a:lnTo>
                    <a:lnTo>
                      <a:pt x="406" y="862"/>
                    </a:lnTo>
                    <a:lnTo>
                      <a:pt x="406" y="862"/>
                    </a:lnTo>
                    <a:lnTo>
                      <a:pt x="400" y="900"/>
                    </a:lnTo>
                    <a:lnTo>
                      <a:pt x="400" y="900"/>
                    </a:lnTo>
                    <a:lnTo>
                      <a:pt x="398" y="906"/>
                    </a:lnTo>
                    <a:lnTo>
                      <a:pt x="394" y="914"/>
                    </a:lnTo>
                    <a:lnTo>
                      <a:pt x="392" y="918"/>
                    </a:lnTo>
                    <a:lnTo>
                      <a:pt x="388" y="920"/>
                    </a:lnTo>
                    <a:lnTo>
                      <a:pt x="384" y="920"/>
                    </a:lnTo>
                    <a:lnTo>
                      <a:pt x="380" y="918"/>
                    </a:lnTo>
                    <a:lnTo>
                      <a:pt x="380" y="918"/>
                    </a:lnTo>
                    <a:lnTo>
                      <a:pt x="366" y="908"/>
                    </a:lnTo>
                    <a:lnTo>
                      <a:pt x="366" y="908"/>
                    </a:lnTo>
                    <a:lnTo>
                      <a:pt x="358" y="902"/>
                    </a:lnTo>
                    <a:lnTo>
                      <a:pt x="352" y="896"/>
                    </a:lnTo>
                    <a:lnTo>
                      <a:pt x="352" y="896"/>
                    </a:lnTo>
                    <a:lnTo>
                      <a:pt x="352" y="894"/>
                    </a:lnTo>
                    <a:lnTo>
                      <a:pt x="352" y="894"/>
                    </a:lnTo>
                    <a:close/>
                    <a:moveTo>
                      <a:pt x="346" y="868"/>
                    </a:moveTo>
                    <a:lnTo>
                      <a:pt x="346" y="868"/>
                    </a:lnTo>
                    <a:lnTo>
                      <a:pt x="350" y="866"/>
                    </a:lnTo>
                    <a:lnTo>
                      <a:pt x="350" y="866"/>
                    </a:lnTo>
                    <a:lnTo>
                      <a:pt x="356" y="856"/>
                    </a:lnTo>
                    <a:lnTo>
                      <a:pt x="360" y="854"/>
                    </a:lnTo>
                    <a:lnTo>
                      <a:pt x="364" y="852"/>
                    </a:lnTo>
                    <a:lnTo>
                      <a:pt x="364" y="852"/>
                    </a:lnTo>
                    <a:lnTo>
                      <a:pt x="374" y="856"/>
                    </a:lnTo>
                    <a:lnTo>
                      <a:pt x="376" y="858"/>
                    </a:lnTo>
                    <a:lnTo>
                      <a:pt x="376" y="858"/>
                    </a:lnTo>
                    <a:lnTo>
                      <a:pt x="376" y="860"/>
                    </a:lnTo>
                    <a:lnTo>
                      <a:pt x="374" y="868"/>
                    </a:lnTo>
                    <a:lnTo>
                      <a:pt x="374" y="868"/>
                    </a:lnTo>
                    <a:lnTo>
                      <a:pt x="372" y="872"/>
                    </a:lnTo>
                    <a:lnTo>
                      <a:pt x="372" y="872"/>
                    </a:lnTo>
                    <a:lnTo>
                      <a:pt x="364" y="870"/>
                    </a:lnTo>
                    <a:lnTo>
                      <a:pt x="364" y="870"/>
                    </a:lnTo>
                    <a:lnTo>
                      <a:pt x="356" y="868"/>
                    </a:lnTo>
                    <a:lnTo>
                      <a:pt x="346" y="868"/>
                    </a:lnTo>
                    <a:lnTo>
                      <a:pt x="346" y="868"/>
                    </a:lnTo>
                    <a:close/>
                    <a:moveTo>
                      <a:pt x="404" y="942"/>
                    </a:moveTo>
                    <a:lnTo>
                      <a:pt x="404" y="942"/>
                    </a:lnTo>
                    <a:lnTo>
                      <a:pt x="408" y="940"/>
                    </a:lnTo>
                    <a:lnTo>
                      <a:pt x="410" y="942"/>
                    </a:lnTo>
                    <a:lnTo>
                      <a:pt x="412" y="952"/>
                    </a:lnTo>
                    <a:lnTo>
                      <a:pt x="414" y="966"/>
                    </a:lnTo>
                    <a:lnTo>
                      <a:pt x="414" y="974"/>
                    </a:lnTo>
                    <a:lnTo>
                      <a:pt x="416" y="980"/>
                    </a:lnTo>
                    <a:lnTo>
                      <a:pt x="416" y="980"/>
                    </a:lnTo>
                    <a:lnTo>
                      <a:pt x="420" y="986"/>
                    </a:lnTo>
                    <a:lnTo>
                      <a:pt x="420" y="992"/>
                    </a:lnTo>
                    <a:lnTo>
                      <a:pt x="420" y="998"/>
                    </a:lnTo>
                    <a:lnTo>
                      <a:pt x="416" y="1002"/>
                    </a:lnTo>
                    <a:lnTo>
                      <a:pt x="416" y="1002"/>
                    </a:lnTo>
                    <a:lnTo>
                      <a:pt x="412" y="1004"/>
                    </a:lnTo>
                    <a:lnTo>
                      <a:pt x="410" y="1004"/>
                    </a:lnTo>
                    <a:lnTo>
                      <a:pt x="408" y="1000"/>
                    </a:lnTo>
                    <a:lnTo>
                      <a:pt x="402" y="984"/>
                    </a:lnTo>
                    <a:lnTo>
                      <a:pt x="402" y="984"/>
                    </a:lnTo>
                    <a:lnTo>
                      <a:pt x="398" y="980"/>
                    </a:lnTo>
                    <a:lnTo>
                      <a:pt x="394" y="976"/>
                    </a:lnTo>
                    <a:lnTo>
                      <a:pt x="390" y="972"/>
                    </a:lnTo>
                    <a:lnTo>
                      <a:pt x="390" y="966"/>
                    </a:lnTo>
                    <a:lnTo>
                      <a:pt x="390" y="966"/>
                    </a:lnTo>
                    <a:lnTo>
                      <a:pt x="392" y="958"/>
                    </a:lnTo>
                    <a:lnTo>
                      <a:pt x="396" y="952"/>
                    </a:lnTo>
                    <a:lnTo>
                      <a:pt x="404" y="942"/>
                    </a:lnTo>
                    <a:lnTo>
                      <a:pt x="404" y="942"/>
                    </a:lnTo>
                    <a:close/>
                    <a:moveTo>
                      <a:pt x="406" y="808"/>
                    </a:moveTo>
                    <a:lnTo>
                      <a:pt x="406" y="808"/>
                    </a:lnTo>
                    <a:lnTo>
                      <a:pt x="410" y="804"/>
                    </a:lnTo>
                    <a:lnTo>
                      <a:pt x="414" y="800"/>
                    </a:lnTo>
                    <a:lnTo>
                      <a:pt x="414" y="800"/>
                    </a:lnTo>
                    <a:lnTo>
                      <a:pt x="414" y="802"/>
                    </a:lnTo>
                    <a:lnTo>
                      <a:pt x="414" y="802"/>
                    </a:lnTo>
                    <a:lnTo>
                      <a:pt x="414" y="808"/>
                    </a:lnTo>
                    <a:lnTo>
                      <a:pt x="414" y="808"/>
                    </a:lnTo>
                    <a:lnTo>
                      <a:pt x="414" y="816"/>
                    </a:lnTo>
                    <a:lnTo>
                      <a:pt x="414" y="816"/>
                    </a:lnTo>
                    <a:lnTo>
                      <a:pt x="406" y="808"/>
                    </a:lnTo>
                    <a:lnTo>
                      <a:pt x="406" y="808"/>
                    </a:lnTo>
                    <a:close/>
                    <a:moveTo>
                      <a:pt x="284" y="680"/>
                    </a:moveTo>
                    <a:lnTo>
                      <a:pt x="284" y="680"/>
                    </a:lnTo>
                    <a:lnTo>
                      <a:pt x="310" y="658"/>
                    </a:lnTo>
                    <a:lnTo>
                      <a:pt x="310" y="658"/>
                    </a:lnTo>
                    <a:lnTo>
                      <a:pt x="314" y="656"/>
                    </a:lnTo>
                    <a:lnTo>
                      <a:pt x="318" y="656"/>
                    </a:lnTo>
                    <a:lnTo>
                      <a:pt x="324" y="660"/>
                    </a:lnTo>
                    <a:lnTo>
                      <a:pt x="324" y="660"/>
                    </a:lnTo>
                    <a:lnTo>
                      <a:pt x="330" y="664"/>
                    </a:lnTo>
                    <a:lnTo>
                      <a:pt x="334" y="666"/>
                    </a:lnTo>
                    <a:lnTo>
                      <a:pt x="340" y="666"/>
                    </a:lnTo>
                    <a:lnTo>
                      <a:pt x="344" y="664"/>
                    </a:lnTo>
                    <a:lnTo>
                      <a:pt x="356" y="660"/>
                    </a:lnTo>
                    <a:lnTo>
                      <a:pt x="366" y="656"/>
                    </a:lnTo>
                    <a:lnTo>
                      <a:pt x="366" y="656"/>
                    </a:lnTo>
                    <a:lnTo>
                      <a:pt x="376" y="650"/>
                    </a:lnTo>
                    <a:lnTo>
                      <a:pt x="386" y="646"/>
                    </a:lnTo>
                    <a:lnTo>
                      <a:pt x="386" y="646"/>
                    </a:lnTo>
                    <a:lnTo>
                      <a:pt x="386" y="648"/>
                    </a:lnTo>
                    <a:lnTo>
                      <a:pt x="386" y="648"/>
                    </a:lnTo>
                    <a:lnTo>
                      <a:pt x="386" y="650"/>
                    </a:lnTo>
                    <a:lnTo>
                      <a:pt x="386" y="650"/>
                    </a:lnTo>
                    <a:lnTo>
                      <a:pt x="384" y="652"/>
                    </a:lnTo>
                    <a:lnTo>
                      <a:pt x="382" y="656"/>
                    </a:lnTo>
                    <a:lnTo>
                      <a:pt x="368" y="666"/>
                    </a:lnTo>
                    <a:lnTo>
                      <a:pt x="368" y="666"/>
                    </a:lnTo>
                    <a:lnTo>
                      <a:pt x="358" y="672"/>
                    </a:lnTo>
                    <a:lnTo>
                      <a:pt x="350" y="680"/>
                    </a:lnTo>
                    <a:lnTo>
                      <a:pt x="342" y="690"/>
                    </a:lnTo>
                    <a:lnTo>
                      <a:pt x="340" y="696"/>
                    </a:lnTo>
                    <a:lnTo>
                      <a:pt x="340" y="702"/>
                    </a:lnTo>
                    <a:lnTo>
                      <a:pt x="340" y="702"/>
                    </a:lnTo>
                    <a:lnTo>
                      <a:pt x="340" y="706"/>
                    </a:lnTo>
                    <a:lnTo>
                      <a:pt x="340" y="706"/>
                    </a:lnTo>
                    <a:lnTo>
                      <a:pt x="342" y="712"/>
                    </a:lnTo>
                    <a:lnTo>
                      <a:pt x="344" y="718"/>
                    </a:lnTo>
                    <a:lnTo>
                      <a:pt x="352" y="722"/>
                    </a:lnTo>
                    <a:lnTo>
                      <a:pt x="352" y="722"/>
                    </a:lnTo>
                    <a:lnTo>
                      <a:pt x="360" y="724"/>
                    </a:lnTo>
                    <a:lnTo>
                      <a:pt x="366" y="724"/>
                    </a:lnTo>
                    <a:lnTo>
                      <a:pt x="374" y="720"/>
                    </a:lnTo>
                    <a:lnTo>
                      <a:pt x="382" y="716"/>
                    </a:lnTo>
                    <a:lnTo>
                      <a:pt x="382" y="716"/>
                    </a:lnTo>
                    <a:lnTo>
                      <a:pt x="392" y="712"/>
                    </a:lnTo>
                    <a:lnTo>
                      <a:pt x="392" y="712"/>
                    </a:lnTo>
                    <a:lnTo>
                      <a:pt x="388" y="714"/>
                    </a:lnTo>
                    <a:lnTo>
                      <a:pt x="380" y="720"/>
                    </a:lnTo>
                    <a:lnTo>
                      <a:pt x="380" y="720"/>
                    </a:lnTo>
                    <a:lnTo>
                      <a:pt x="372" y="726"/>
                    </a:lnTo>
                    <a:lnTo>
                      <a:pt x="364" y="732"/>
                    </a:lnTo>
                    <a:lnTo>
                      <a:pt x="358" y="742"/>
                    </a:lnTo>
                    <a:lnTo>
                      <a:pt x="356" y="748"/>
                    </a:lnTo>
                    <a:lnTo>
                      <a:pt x="356" y="754"/>
                    </a:lnTo>
                    <a:lnTo>
                      <a:pt x="356" y="754"/>
                    </a:lnTo>
                    <a:lnTo>
                      <a:pt x="356" y="754"/>
                    </a:lnTo>
                    <a:lnTo>
                      <a:pt x="356" y="754"/>
                    </a:lnTo>
                    <a:lnTo>
                      <a:pt x="358" y="762"/>
                    </a:lnTo>
                    <a:lnTo>
                      <a:pt x="360" y="770"/>
                    </a:lnTo>
                    <a:lnTo>
                      <a:pt x="362" y="774"/>
                    </a:lnTo>
                    <a:lnTo>
                      <a:pt x="366" y="778"/>
                    </a:lnTo>
                    <a:lnTo>
                      <a:pt x="376" y="782"/>
                    </a:lnTo>
                    <a:lnTo>
                      <a:pt x="384" y="786"/>
                    </a:lnTo>
                    <a:lnTo>
                      <a:pt x="384" y="786"/>
                    </a:lnTo>
                    <a:lnTo>
                      <a:pt x="390" y="788"/>
                    </a:lnTo>
                    <a:lnTo>
                      <a:pt x="390" y="788"/>
                    </a:lnTo>
                    <a:lnTo>
                      <a:pt x="386" y="790"/>
                    </a:lnTo>
                    <a:lnTo>
                      <a:pt x="386" y="790"/>
                    </a:lnTo>
                    <a:lnTo>
                      <a:pt x="380" y="794"/>
                    </a:lnTo>
                    <a:lnTo>
                      <a:pt x="376" y="798"/>
                    </a:lnTo>
                    <a:lnTo>
                      <a:pt x="374" y="802"/>
                    </a:lnTo>
                    <a:lnTo>
                      <a:pt x="374" y="802"/>
                    </a:lnTo>
                    <a:lnTo>
                      <a:pt x="374" y="806"/>
                    </a:lnTo>
                    <a:lnTo>
                      <a:pt x="374" y="806"/>
                    </a:lnTo>
                    <a:lnTo>
                      <a:pt x="376" y="812"/>
                    </a:lnTo>
                    <a:lnTo>
                      <a:pt x="380" y="818"/>
                    </a:lnTo>
                    <a:lnTo>
                      <a:pt x="386" y="826"/>
                    </a:lnTo>
                    <a:lnTo>
                      <a:pt x="386" y="826"/>
                    </a:lnTo>
                    <a:lnTo>
                      <a:pt x="394" y="838"/>
                    </a:lnTo>
                    <a:lnTo>
                      <a:pt x="394" y="838"/>
                    </a:lnTo>
                    <a:lnTo>
                      <a:pt x="394" y="838"/>
                    </a:lnTo>
                    <a:lnTo>
                      <a:pt x="394" y="838"/>
                    </a:lnTo>
                    <a:lnTo>
                      <a:pt x="388" y="834"/>
                    </a:lnTo>
                    <a:lnTo>
                      <a:pt x="382" y="832"/>
                    </a:lnTo>
                    <a:lnTo>
                      <a:pt x="370" y="826"/>
                    </a:lnTo>
                    <a:lnTo>
                      <a:pt x="370" y="826"/>
                    </a:lnTo>
                    <a:lnTo>
                      <a:pt x="360" y="826"/>
                    </a:lnTo>
                    <a:lnTo>
                      <a:pt x="350" y="828"/>
                    </a:lnTo>
                    <a:lnTo>
                      <a:pt x="350" y="828"/>
                    </a:lnTo>
                    <a:lnTo>
                      <a:pt x="358" y="818"/>
                    </a:lnTo>
                    <a:lnTo>
                      <a:pt x="360" y="812"/>
                    </a:lnTo>
                    <a:lnTo>
                      <a:pt x="362" y="806"/>
                    </a:lnTo>
                    <a:lnTo>
                      <a:pt x="362" y="806"/>
                    </a:lnTo>
                    <a:lnTo>
                      <a:pt x="360" y="798"/>
                    </a:lnTo>
                    <a:lnTo>
                      <a:pt x="358" y="792"/>
                    </a:lnTo>
                    <a:lnTo>
                      <a:pt x="358" y="792"/>
                    </a:lnTo>
                    <a:lnTo>
                      <a:pt x="354" y="788"/>
                    </a:lnTo>
                    <a:lnTo>
                      <a:pt x="350" y="786"/>
                    </a:lnTo>
                    <a:lnTo>
                      <a:pt x="342" y="782"/>
                    </a:lnTo>
                    <a:lnTo>
                      <a:pt x="342" y="782"/>
                    </a:lnTo>
                    <a:lnTo>
                      <a:pt x="334" y="784"/>
                    </a:lnTo>
                    <a:lnTo>
                      <a:pt x="326" y="786"/>
                    </a:lnTo>
                    <a:lnTo>
                      <a:pt x="326" y="786"/>
                    </a:lnTo>
                    <a:lnTo>
                      <a:pt x="336" y="778"/>
                    </a:lnTo>
                    <a:lnTo>
                      <a:pt x="346" y="768"/>
                    </a:lnTo>
                    <a:lnTo>
                      <a:pt x="354" y="756"/>
                    </a:lnTo>
                    <a:lnTo>
                      <a:pt x="356" y="752"/>
                    </a:lnTo>
                    <a:lnTo>
                      <a:pt x="356" y="744"/>
                    </a:lnTo>
                    <a:lnTo>
                      <a:pt x="356" y="744"/>
                    </a:lnTo>
                    <a:lnTo>
                      <a:pt x="354" y="736"/>
                    </a:lnTo>
                    <a:lnTo>
                      <a:pt x="350" y="728"/>
                    </a:lnTo>
                    <a:lnTo>
                      <a:pt x="350" y="728"/>
                    </a:lnTo>
                    <a:lnTo>
                      <a:pt x="346" y="722"/>
                    </a:lnTo>
                    <a:lnTo>
                      <a:pt x="342" y="720"/>
                    </a:lnTo>
                    <a:lnTo>
                      <a:pt x="332" y="716"/>
                    </a:lnTo>
                    <a:lnTo>
                      <a:pt x="332" y="716"/>
                    </a:lnTo>
                    <a:lnTo>
                      <a:pt x="322" y="718"/>
                    </a:lnTo>
                    <a:lnTo>
                      <a:pt x="310" y="722"/>
                    </a:lnTo>
                    <a:lnTo>
                      <a:pt x="300" y="730"/>
                    </a:lnTo>
                    <a:lnTo>
                      <a:pt x="288" y="740"/>
                    </a:lnTo>
                    <a:lnTo>
                      <a:pt x="288" y="740"/>
                    </a:lnTo>
                    <a:lnTo>
                      <a:pt x="296" y="732"/>
                    </a:lnTo>
                    <a:lnTo>
                      <a:pt x="296" y="732"/>
                    </a:lnTo>
                    <a:lnTo>
                      <a:pt x="302" y="724"/>
                    </a:lnTo>
                    <a:lnTo>
                      <a:pt x="304" y="718"/>
                    </a:lnTo>
                    <a:lnTo>
                      <a:pt x="304" y="714"/>
                    </a:lnTo>
                    <a:lnTo>
                      <a:pt x="304" y="714"/>
                    </a:lnTo>
                    <a:lnTo>
                      <a:pt x="304" y="706"/>
                    </a:lnTo>
                    <a:lnTo>
                      <a:pt x="300" y="700"/>
                    </a:lnTo>
                    <a:lnTo>
                      <a:pt x="300" y="700"/>
                    </a:lnTo>
                    <a:lnTo>
                      <a:pt x="292" y="692"/>
                    </a:lnTo>
                    <a:lnTo>
                      <a:pt x="286" y="688"/>
                    </a:lnTo>
                    <a:lnTo>
                      <a:pt x="286" y="688"/>
                    </a:lnTo>
                    <a:lnTo>
                      <a:pt x="284" y="686"/>
                    </a:lnTo>
                    <a:lnTo>
                      <a:pt x="282" y="684"/>
                    </a:lnTo>
                    <a:lnTo>
                      <a:pt x="282" y="682"/>
                    </a:lnTo>
                    <a:lnTo>
                      <a:pt x="284" y="680"/>
                    </a:lnTo>
                    <a:lnTo>
                      <a:pt x="284" y="680"/>
                    </a:lnTo>
                    <a:close/>
                    <a:moveTo>
                      <a:pt x="286" y="1082"/>
                    </a:moveTo>
                    <a:lnTo>
                      <a:pt x="286" y="1082"/>
                    </a:lnTo>
                    <a:lnTo>
                      <a:pt x="288" y="1074"/>
                    </a:lnTo>
                    <a:lnTo>
                      <a:pt x="290" y="1068"/>
                    </a:lnTo>
                    <a:lnTo>
                      <a:pt x="294" y="1064"/>
                    </a:lnTo>
                    <a:lnTo>
                      <a:pt x="298" y="1058"/>
                    </a:lnTo>
                    <a:lnTo>
                      <a:pt x="298" y="1058"/>
                    </a:lnTo>
                    <a:lnTo>
                      <a:pt x="300" y="1058"/>
                    </a:lnTo>
                    <a:lnTo>
                      <a:pt x="302" y="1058"/>
                    </a:lnTo>
                    <a:lnTo>
                      <a:pt x="306" y="1062"/>
                    </a:lnTo>
                    <a:lnTo>
                      <a:pt x="308" y="1068"/>
                    </a:lnTo>
                    <a:lnTo>
                      <a:pt x="308" y="1074"/>
                    </a:lnTo>
                    <a:lnTo>
                      <a:pt x="308" y="1074"/>
                    </a:lnTo>
                    <a:lnTo>
                      <a:pt x="306" y="1082"/>
                    </a:lnTo>
                    <a:lnTo>
                      <a:pt x="302" y="1092"/>
                    </a:lnTo>
                    <a:lnTo>
                      <a:pt x="302" y="1092"/>
                    </a:lnTo>
                    <a:lnTo>
                      <a:pt x="302" y="1098"/>
                    </a:lnTo>
                    <a:lnTo>
                      <a:pt x="300" y="1102"/>
                    </a:lnTo>
                    <a:lnTo>
                      <a:pt x="298" y="1104"/>
                    </a:lnTo>
                    <a:lnTo>
                      <a:pt x="298" y="1104"/>
                    </a:lnTo>
                    <a:lnTo>
                      <a:pt x="294" y="1104"/>
                    </a:lnTo>
                    <a:lnTo>
                      <a:pt x="292" y="1102"/>
                    </a:lnTo>
                    <a:lnTo>
                      <a:pt x="288" y="1096"/>
                    </a:lnTo>
                    <a:lnTo>
                      <a:pt x="286" y="1082"/>
                    </a:lnTo>
                    <a:lnTo>
                      <a:pt x="286" y="1082"/>
                    </a:lnTo>
                    <a:close/>
                    <a:moveTo>
                      <a:pt x="300" y="1134"/>
                    </a:moveTo>
                    <a:lnTo>
                      <a:pt x="300" y="1134"/>
                    </a:lnTo>
                    <a:lnTo>
                      <a:pt x="300" y="1134"/>
                    </a:lnTo>
                    <a:lnTo>
                      <a:pt x="300" y="1132"/>
                    </a:lnTo>
                    <a:lnTo>
                      <a:pt x="302" y="1128"/>
                    </a:lnTo>
                    <a:lnTo>
                      <a:pt x="306" y="1126"/>
                    </a:lnTo>
                    <a:lnTo>
                      <a:pt x="310" y="1126"/>
                    </a:lnTo>
                    <a:lnTo>
                      <a:pt x="310" y="1126"/>
                    </a:lnTo>
                    <a:lnTo>
                      <a:pt x="310" y="1130"/>
                    </a:lnTo>
                    <a:lnTo>
                      <a:pt x="308" y="1132"/>
                    </a:lnTo>
                    <a:lnTo>
                      <a:pt x="306" y="1134"/>
                    </a:lnTo>
                    <a:lnTo>
                      <a:pt x="300" y="1134"/>
                    </a:lnTo>
                    <a:lnTo>
                      <a:pt x="300" y="1134"/>
                    </a:lnTo>
                    <a:close/>
                    <a:moveTo>
                      <a:pt x="314" y="1012"/>
                    </a:moveTo>
                    <a:lnTo>
                      <a:pt x="314" y="1012"/>
                    </a:lnTo>
                    <a:lnTo>
                      <a:pt x="310" y="1018"/>
                    </a:lnTo>
                    <a:lnTo>
                      <a:pt x="306" y="1024"/>
                    </a:lnTo>
                    <a:lnTo>
                      <a:pt x="300" y="1028"/>
                    </a:lnTo>
                    <a:lnTo>
                      <a:pt x="296" y="1028"/>
                    </a:lnTo>
                    <a:lnTo>
                      <a:pt x="294" y="1026"/>
                    </a:lnTo>
                    <a:lnTo>
                      <a:pt x="294" y="1026"/>
                    </a:lnTo>
                    <a:lnTo>
                      <a:pt x="290" y="1022"/>
                    </a:lnTo>
                    <a:lnTo>
                      <a:pt x="286" y="1016"/>
                    </a:lnTo>
                    <a:lnTo>
                      <a:pt x="286" y="1016"/>
                    </a:lnTo>
                    <a:lnTo>
                      <a:pt x="280" y="1014"/>
                    </a:lnTo>
                    <a:lnTo>
                      <a:pt x="276" y="1012"/>
                    </a:lnTo>
                    <a:lnTo>
                      <a:pt x="266" y="1010"/>
                    </a:lnTo>
                    <a:lnTo>
                      <a:pt x="266" y="1010"/>
                    </a:lnTo>
                    <a:lnTo>
                      <a:pt x="258" y="1014"/>
                    </a:lnTo>
                    <a:lnTo>
                      <a:pt x="250" y="1020"/>
                    </a:lnTo>
                    <a:lnTo>
                      <a:pt x="242" y="1028"/>
                    </a:lnTo>
                    <a:lnTo>
                      <a:pt x="234" y="1036"/>
                    </a:lnTo>
                    <a:lnTo>
                      <a:pt x="234" y="1036"/>
                    </a:lnTo>
                    <a:lnTo>
                      <a:pt x="234" y="1038"/>
                    </a:lnTo>
                    <a:lnTo>
                      <a:pt x="234" y="1038"/>
                    </a:lnTo>
                    <a:lnTo>
                      <a:pt x="236" y="1034"/>
                    </a:lnTo>
                    <a:lnTo>
                      <a:pt x="236" y="1034"/>
                    </a:lnTo>
                    <a:lnTo>
                      <a:pt x="244" y="1018"/>
                    </a:lnTo>
                    <a:lnTo>
                      <a:pt x="248" y="1008"/>
                    </a:lnTo>
                    <a:lnTo>
                      <a:pt x="250" y="998"/>
                    </a:lnTo>
                    <a:lnTo>
                      <a:pt x="250" y="998"/>
                    </a:lnTo>
                    <a:lnTo>
                      <a:pt x="248" y="992"/>
                    </a:lnTo>
                    <a:lnTo>
                      <a:pt x="246" y="986"/>
                    </a:lnTo>
                    <a:lnTo>
                      <a:pt x="242" y="982"/>
                    </a:lnTo>
                    <a:lnTo>
                      <a:pt x="236" y="976"/>
                    </a:lnTo>
                    <a:lnTo>
                      <a:pt x="236" y="976"/>
                    </a:lnTo>
                    <a:lnTo>
                      <a:pt x="230" y="974"/>
                    </a:lnTo>
                    <a:lnTo>
                      <a:pt x="224" y="972"/>
                    </a:lnTo>
                    <a:lnTo>
                      <a:pt x="214" y="974"/>
                    </a:lnTo>
                    <a:lnTo>
                      <a:pt x="214" y="974"/>
                    </a:lnTo>
                    <a:lnTo>
                      <a:pt x="210" y="976"/>
                    </a:lnTo>
                    <a:lnTo>
                      <a:pt x="204" y="978"/>
                    </a:lnTo>
                    <a:lnTo>
                      <a:pt x="196" y="988"/>
                    </a:lnTo>
                    <a:lnTo>
                      <a:pt x="190" y="1000"/>
                    </a:lnTo>
                    <a:lnTo>
                      <a:pt x="184" y="1012"/>
                    </a:lnTo>
                    <a:lnTo>
                      <a:pt x="184" y="1012"/>
                    </a:lnTo>
                    <a:lnTo>
                      <a:pt x="184" y="1014"/>
                    </a:lnTo>
                    <a:lnTo>
                      <a:pt x="184" y="1014"/>
                    </a:lnTo>
                    <a:lnTo>
                      <a:pt x="186" y="1006"/>
                    </a:lnTo>
                    <a:lnTo>
                      <a:pt x="186" y="1006"/>
                    </a:lnTo>
                    <a:lnTo>
                      <a:pt x="190" y="994"/>
                    </a:lnTo>
                    <a:lnTo>
                      <a:pt x="192" y="980"/>
                    </a:lnTo>
                    <a:lnTo>
                      <a:pt x="192" y="980"/>
                    </a:lnTo>
                    <a:lnTo>
                      <a:pt x="190" y="972"/>
                    </a:lnTo>
                    <a:lnTo>
                      <a:pt x="188" y="966"/>
                    </a:lnTo>
                    <a:lnTo>
                      <a:pt x="184" y="960"/>
                    </a:lnTo>
                    <a:lnTo>
                      <a:pt x="178" y="954"/>
                    </a:lnTo>
                    <a:lnTo>
                      <a:pt x="178" y="954"/>
                    </a:lnTo>
                    <a:lnTo>
                      <a:pt x="172" y="952"/>
                    </a:lnTo>
                    <a:lnTo>
                      <a:pt x="166" y="952"/>
                    </a:lnTo>
                    <a:lnTo>
                      <a:pt x="158" y="952"/>
                    </a:lnTo>
                    <a:lnTo>
                      <a:pt x="158" y="952"/>
                    </a:lnTo>
                    <a:lnTo>
                      <a:pt x="150" y="956"/>
                    </a:lnTo>
                    <a:lnTo>
                      <a:pt x="146" y="962"/>
                    </a:lnTo>
                    <a:lnTo>
                      <a:pt x="146" y="962"/>
                    </a:lnTo>
                    <a:lnTo>
                      <a:pt x="146" y="962"/>
                    </a:lnTo>
                    <a:lnTo>
                      <a:pt x="146" y="962"/>
                    </a:lnTo>
                    <a:lnTo>
                      <a:pt x="146" y="962"/>
                    </a:lnTo>
                    <a:lnTo>
                      <a:pt x="154" y="926"/>
                    </a:lnTo>
                    <a:lnTo>
                      <a:pt x="164" y="894"/>
                    </a:lnTo>
                    <a:lnTo>
                      <a:pt x="164" y="894"/>
                    </a:lnTo>
                    <a:lnTo>
                      <a:pt x="168" y="884"/>
                    </a:lnTo>
                    <a:lnTo>
                      <a:pt x="172" y="878"/>
                    </a:lnTo>
                    <a:lnTo>
                      <a:pt x="176" y="878"/>
                    </a:lnTo>
                    <a:lnTo>
                      <a:pt x="180" y="878"/>
                    </a:lnTo>
                    <a:lnTo>
                      <a:pt x="180" y="878"/>
                    </a:lnTo>
                    <a:lnTo>
                      <a:pt x="186" y="876"/>
                    </a:lnTo>
                    <a:lnTo>
                      <a:pt x="190" y="872"/>
                    </a:lnTo>
                    <a:lnTo>
                      <a:pt x="190" y="872"/>
                    </a:lnTo>
                    <a:lnTo>
                      <a:pt x="184" y="888"/>
                    </a:lnTo>
                    <a:lnTo>
                      <a:pt x="184" y="896"/>
                    </a:lnTo>
                    <a:lnTo>
                      <a:pt x="182" y="904"/>
                    </a:lnTo>
                    <a:lnTo>
                      <a:pt x="182" y="904"/>
                    </a:lnTo>
                    <a:lnTo>
                      <a:pt x="184" y="916"/>
                    </a:lnTo>
                    <a:lnTo>
                      <a:pt x="186" y="920"/>
                    </a:lnTo>
                    <a:lnTo>
                      <a:pt x="190" y="926"/>
                    </a:lnTo>
                    <a:lnTo>
                      <a:pt x="190" y="926"/>
                    </a:lnTo>
                    <a:lnTo>
                      <a:pt x="196" y="932"/>
                    </a:lnTo>
                    <a:lnTo>
                      <a:pt x="202" y="934"/>
                    </a:lnTo>
                    <a:lnTo>
                      <a:pt x="208" y="936"/>
                    </a:lnTo>
                    <a:lnTo>
                      <a:pt x="212" y="936"/>
                    </a:lnTo>
                    <a:lnTo>
                      <a:pt x="212" y="936"/>
                    </a:lnTo>
                    <a:lnTo>
                      <a:pt x="218" y="934"/>
                    </a:lnTo>
                    <a:lnTo>
                      <a:pt x="224" y="930"/>
                    </a:lnTo>
                    <a:lnTo>
                      <a:pt x="224" y="930"/>
                    </a:lnTo>
                    <a:lnTo>
                      <a:pt x="220" y="940"/>
                    </a:lnTo>
                    <a:lnTo>
                      <a:pt x="220" y="950"/>
                    </a:lnTo>
                    <a:lnTo>
                      <a:pt x="220" y="950"/>
                    </a:lnTo>
                    <a:lnTo>
                      <a:pt x="220" y="956"/>
                    </a:lnTo>
                    <a:lnTo>
                      <a:pt x="222" y="962"/>
                    </a:lnTo>
                    <a:lnTo>
                      <a:pt x="226" y="968"/>
                    </a:lnTo>
                    <a:lnTo>
                      <a:pt x="232" y="974"/>
                    </a:lnTo>
                    <a:lnTo>
                      <a:pt x="232" y="974"/>
                    </a:lnTo>
                    <a:lnTo>
                      <a:pt x="240" y="978"/>
                    </a:lnTo>
                    <a:lnTo>
                      <a:pt x="246" y="978"/>
                    </a:lnTo>
                    <a:lnTo>
                      <a:pt x="250" y="978"/>
                    </a:lnTo>
                    <a:lnTo>
                      <a:pt x="250" y="978"/>
                    </a:lnTo>
                    <a:lnTo>
                      <a:pt x="256" y="976"/>
                    </a:lnTo>
                    <a:lnTo>
                      <a:pt x="260" y="972"/>
                    </a:lnTo>
                    <a:lnTo>
                      <a:pt x="266" y="964"/>
                    </a:lnTo>
                    <a:lnTo>
                      <a:pt x="272" y="952"/>
                    </a:lnTo>
                    <a:lnTo>
                      <a:pt x="278" y="938"/>
                    </a:lnTo>
                    <a:lnTo>
                      <a:pt x="278" y="938"/>
                    </a:lnTo>
                    <a:lnTo>
                      <a:pt x="282" y="934"/>
                    </a:lnTo>
                    <a:lnTo>
                      <a:pt x="286" y="934"/>
                    </a:lnTo>
                    <a:lnTo>
                      <a:pt x="286" y="936"/>
                    </a:lnTo>
                    <a:lnTo>
                      <a:pt x="284" y="944"/>
                    </a:lnTo>
                    <a:lnTo>
                      <a:pt x="284" y="944"/>
                    </a:lnTo>
                    <a:lnTo>
                      <a:pt x="276" y="958"/>
                    </a:lnTo>
                    <a:lnTo>
                      <a:pt x="274" y="966"/>
                    </a:lnTo>
                    <a:lnTo>
                      <a:pt x="272" y="974"/>
                    </a:lnTo>
                    <a:lnTo>
                      <a:pt x="272" y="974"/>
                    </a:lnTo>
                    <a:lnTo>
                      <a:pt x="272" y="978"/>
                    </a:lnTo>
                    <a:lnTo>
                      <a:pt x="274" y="984"/>
                    </a:lnTo>
                    <a:lnTo>
                      <a:pt x="278" y="988"/>
                    </a:lnTo>
                    <a:lnTo>
                      <a:pt x="282" y="992"/>
                    </a:lnTo>
                    <a:lnTo>
                      <a:pt x="282" y="992"/>
                    </a:lnTo>
                    <a:lnTo>
                      <a:pt x="288" y="994"/>
                    </a:lnTo>
                    <a:lnTo>
                      <a:pt x="292" y="996"/>
                    </a:lnTo>
                    <a:lnTo>
                      <a:pt x="302" y="996"/>
                    </a:lnTo>
                    <a:lnTo>
                      <a:pt x="302" y="996"/>
                    </a:lnTo>
                    <a:lnTo>
                      <a:pt x="304" y="994"/>
                    </a:lnTo>
                    <a:lnTo>
                      <a:pt x="308" y="996"/>
                    </a:lnTo>
                    <a:lnTo>
                      <a:pt x="312" y="1000"/>
                    </a:lnTo>
                    <a:lnTo>
                      <a:pt x="314" y="1006"/>
                    </a:lnTo>
                    <a:lnTo>
                      <a:pt x="314" y="1012"/>
                    </a:lnTo>
                    <a:lnTo>
                      <a:pt x="314" y="1012"/>
                    </a:lnTo>
                    <a:close/>
                    <a:moveTo>
                      <a:pt x="310" y="954"/>
                    </a:moveTo>
                    <a:lnTo>
                      <a:pt x="310" y="954"/>
                    </a:lnTo>
                    <a:lnTo>
                      <a:pt x="318" y="936"/>
                    </a:lnTo>
                    <a:lnTo>
                      <a:pt x="320" y="926"/>
                    </a:lnTo>
                    <a:lnTo>
                      <a:pt x="322" y="918"/>
                    </a:lnTo>
                    <a:lnTo>
                      <a:pt x="322" y="918"/>
                    </a:lnTo>
                    <a:lnTo>
                      <a:pt x="320" y="910"/>
                    </a:lnTo>
                    <a:lnTo>
                      <a:pt x="318" y="904"/>
                    </a:lnTo>
                    <a:lnTo>
                      <a:pt x="314" y="896"/>
                    </a:lnTo>
                    <a:lnTo>
                      <a:pt x="308" y="890"/>
                    </a:lnTo>
                    <a:lnTo>
                      <a:pt x="308" y="890"/>
                    </a:lnTo>
                    <a:lnTo>
                      <a:pt x="302" y="886"/>
                    </a:lnTo>
                    <a:lnTo>
                      <a:pt x="296" y="884"/>
                    </a:lnTo>
                    <a:lnTo>
                      <a:pt x="290" y="884"/>
                    </a:lnTo>
                    <a:lnTo>
                      <a:pt x="286" y="884"/>
                    </a:lnTo>
                    <a:lnTo>
                      <a:pt x="286" y="884"/>
                    </a:lnTo>
                    <a:lnTo>
                      <a:pt x="278" y="888"/>
                    </a:lnTo>
                    <a:lnTo>
                      <a:pt x="272" y="892"/>
                    </a:lnTo>
                    <a:lnTo>
                      <a:pt x="268" y="900"/>
                    </a:lnTo>
                    <a:lnTo>
                      <a:pt x="264" y="906"/>
                    </a:lnTo>
                    <a:lnTo>
                      <a:pt x="264" y="906"/>
                    </a:lnTo>
                    <a:lnTo>
                      <a:pt x="266" y="896"/>
                    </a:lnTo>
                    <a:lnTo>
                      <a:pt x="266" y="896"/>
                    </a:lnTo>
                    <a:lnTo>
                      <a:pt x="264" y="890"/>
                    </a:lnTo>
                    <a:lnTo>
                      <a:pt x="262" y="884"/>
                    </a:lnTo>
                    <a:lnTo>
                      <a:pt x="260" y="880"/>
                    </a:lnTo>
                    <a:lnTo>
                      <a:pt x="254" y="876"/>
                    </a:lnTo>
                    <a:lnTo>
                      <a:pt x="254" y="876"/>
                    </a:lnTo>
                    <a:lnTo>
                      <a:pt x="250" y="874"/>
                    </a:lnTo>
                    <a:lnTo>
                      <a:pt x="246" y="872"/>
                    </a:lnTo>
                    <a:lnTo>
                      <a:pt x="238" y="874"/>
                    </a:lnTo>
                    <a:lnTo>
                      <a:pt x="238" y="874"/>
                    </a:lnTo>
                    <a:lnTo>
                      <a:pt x="230" y="876"/>
                    </a:lnTo>
                    <a:lnTo>
                      <a:pt x="224" y="882"/>
                    </a:lnTo>
                    <a:lnTo>
                      <a:pt x="214" y="898"/>
                    </a:lnTo>
                    <a:lnTo>
                      <a:pt x="214" y="898"/>
                    </a:lnTo>
                    <a:lnTo>
                      <a:pt x="210" y="902"/>
                    </a:lnTo>
                    <a:lnTo>
                      <a:pt x="210" y="902"/>
                    </a:lnTo>
                    <a:lnTo>
                      <a:pt x="210" y="896"/>
                    </a:lnTo>
                    <a:lnTo>
                      <a:pt x="214" y="888"/>
                    </a:lnTo>
                    <a:lnTo>
                      <a:pt x="220" y="872"/>
                    </a:lnTo>
                    <a:lnTo>
                      <a:pt x="220" y="872"/>
                    </a:lnTo>
                    <a:lnTo>
                      <a:pt x="228" y="854"/>
                    </a:lnTo>
                    <a:lnTo>
                      <a:pt x="232" y="846"/>
                    </a:lnTo>
                    <a:lnTo>
                      <a:pt x="232" y="836"/>
                    </a:lnTo>
                    <a:lnTo>
                      <a:pt x="232" y="836"/>
                    </a:lnTo>
                    <a:lnTo>
                      <a:pt x="230" y="828"/>
                    </a:lnTo>
                    <a:lnTo>
                      <a:pt x="228" y="824"/>
                    </a:lnTo>
                    <a:lnTo>
                      <a:pt x="224" y="820"/>
                    </a:lnTo>
                    <a:lnTo>
                      <a:pt x="224" y="820"/>
                    </a:lnTo>
                    <a:lnTo>
                      <a:pt x="216" y="816"/>
                    </a:lnTo>
                    <a:lnTo>
                      <a:pt x="206" y="816"/>
                    </a:lnTo>
                    <a:lnTo>
                      <a:pt x="206" y="816"/>
                    </a:lnTo>
                    <a:lnTo>
                      <a:pt x="200" y="818"/>
                    </a:lnTo>
                    <a:lnTo>
                      <a:pt x="200" y="818"/>
                    </a:lnTo>
                    <a:lnTo>
                      <a:pt x="200" y="818"/>
                    </a:lnTo>
                    <a:lnTo>
                      <a:pt x="198" y="816"/>
                    </a:lnTo>
                    <a:lnTo>
                      <a:pt x="198" y="812"/>
                    </a:lnTo>
                    <a:lnTo>
                      <a:pt x="198" y="812"/>
                    </a:lnTo>
                    <a:lnTo>
                      <a:pt x="202" y="796"/>
                    </a:lnTo>
                    <a:lnTo>
                      <a:pt x="206" y="784"/>
                    </a:lnTo>
                    <a:lnTo>
                      <a:pt x="214" y="770"/>
                    </a:lnTo>
                    <a:lnTo>
                      <a:pt x="214" y="770"/>
                    </a:lnTo>
                    <a:lnTo>
                      <a:pt x="224" y="752"/>
                    </a:lnTo>
                    <a:lnTo>
                      <a:pt x="236" y="734"/>
                    </a:lnTo>
                    <a:lnTo>
                      <a:pt x="236" y="734"/>
                    </a:lnTo>
                    <a:lnTo>
                      <a:pt x="242" y="724"/>
                    </a:lnTo>
                    <a:lnTo>
                      <a:pt x="248" y="720"/>
                    </a:lnTo>
                    <a:lnTo>
                      <a:pt x="254" y="716"/>
                    </a:lnTo>
                    <a:lnTo>
                      <a:pt x="258" y="716"/>
                    </a:lnTo>
                    <a:lnTo>
                      <a:pt x="258" y="716"/>
                    </a:lnTo>
                    <a:lnTo>
                      <a:pt x="262" y="716"/>
                    </a:lnTo>
                    <a:lnTo>
                      <a:pt x="266" y="720"/>
                    </a:lnTo>
                    <a:lnTo>
                      <a:pt x="266" y="722"/>
                    </a:lnTo>
                    <a:lnTo>
                      <a:pt x="264" y="726"/>
                    </a:lnTo>
                    <a:lnTo>
                      <a:pt x="264" y="726"/>
                    </a:lnTo>
                    <a:lnTo>
                      <a:pt x="254" y="734"/>
                    </a:lnTo>
                    <a:lnTo>
                      <a:pt x="244" y="744"/>
                    </a:lnTo>
                    <a:lnTo>
                      <a:pt x="236" y="756"/>
                    </a:lnTo>
                    <a:lnTo>
                      <a:pt x="234" y="762"/>
                    </a:lnTo>
                    <a:lnTo>
                      <a:pt x="234" y="768"/>
                    </a:lnTo>
                    <a:lnTo>
                      <a:pt x="234" y="768"/>
                    </a:lnTo>
                    <a:lnTo>
                      <a:pt x="234" y="774"/>
                    </a:lnTo>
                    <a:lnTo>
                      <a:pt x="236" y="782"/>
                    </a:lnTo>
                    <a:lnTo>
                      <a:pt x="236" y="782"/>
                    </a:lnTo>
                    <a:lnTo>
                      <a:pt x="240" y="788"/>
                    </a:lnTo>
                    <a:lnTo>
                      <a:pt x="244" y="792"/>
                    </a:lnTo>
                    <a:lnTo>
                      <a:pt x="252" y="796"/>
                    </a:lnTo>
                    <a:lnTo>
                      <a:pt x="252" y="796"/>
                    </a:lnTo>
                    <a:lnTo>
                      <a:pt x="258" y="796"/>
                    </a:lnTo>
                    <a:lnTo>
                      <a:pt x="264" y="796"/>
                    </a:lnTo>
                    <a:lnTo>
                      <a:pt x="274" y="790"/>
                    </a:lnTo>
                    <a:lnTo>
                      <a:pt x="286" y="780"/>
                    </a:lnTo>
                    <a:lnTo>
                      <a:pt x="298" y="768"/>
                    </a:lnTo>
                    <a:lnTo>
                      <a:pt x="298" y="768"/>
                    </a:lnTo>
                    <a:lnTo>
                      <a:pt x="314" y="754"/>
                    </a:lnTo>
                    <a:lnTo>
                      <a:pt x="322" y="748"/>
                    </a:lnTo>
                    <a:lnTo>
                      <a:pt x="328" y="744"/>
                    </a:lnTo>
                    <a:lnTo>
                      <a:pt x="328" y="744"/>
                    </a:lnTo>
                    <a:lnTo>
                      <a:pt x="328" y="744"/>
                    </a:lnTo>
                    <a:lnTo>
                      <a:pt x="328" y="744"/>
                    </a:lnTo>
                    <a:lnTo>
                      <a:pt x="326" y="750"/>
                    </a:lnTo>
                    <a:lnTo>
                      <a:pt x="320" y="758"/>
                    </a:lnTo>
                    <a:lnTo>
                      <a:pt x="304" y="770"/>
                    </a:lnTo>
                    <a:lnTo>
                      <a:pt x="304" y="770"/>
                    </a:lnTo>
                    <a:lnTo>
                      <a:pt x="294" y="778"/>
                    </a:lnTo>
                    <a:lnTo>
                      <a:pt x="284" y="788"/>
                    </a:lnTo>
                    <a:lnTo>
                      <a:pt x="276" y="798"/>
                    </a:lnTo>
                    <a:lnTo>
                      <a:pt x="274" y="804"/>
                    </a:lnTo>
                    <a:lnTo>
                      <a:pt x="272" y="810"/>
                    </a:lnTo>
                    <a:lnTo>
                      <a:pt x="272" y="810"/>
                    </a:lnTo>
                    <a:lnTo>
                      <a:pt x="274" y="818"/>
                    </a:lnTo>
                    <a:lnTo>
                      <a:pt x="278" y="824"/>
                    </a:lnTo>
                    <a:lnTo>
                      <a:pt x="278" y="824"/>
                    </a:lnTo>
                    <a:lnTo>
                      <a:pt x="282" y="830"/>
                    </a:lnTo>
                    <a:lnTo>
                      <a:pt x="288" y="834"/>
                    </a:lnTo>
                    <a:lnTo>
                      <a:pt x="296" y="836"/>
                    </a:lnTo>
                    <a:lnTo>
                      <a:pt x="296" y="836"/>
                    </a:lnTo>
                    <a:lnTo>
                      <a:pt x="302" y="836"/>
                    </a:lnTo>
                    <a:lnTo>
                      <a:pt x="310" y="834"/>
                    </a:lnTo>
                    <a:lnTo>
                      <a:pt x="310" y="834"/>
                    </a:lnTo>
                    <a:lnTo>
                      <a:pt x="302" y="846"/>
                    </a:lnTo>
                    <a:lnTo>
                      <a:pt x="300" y="852"/>
                    </a:lnTo>
                    <a:lnTo>
                      <a:pt x="298" y="858"/>
                    </a:lnTo>
                    <a:lnTo>
                      <a:pt x="298" y="858"/>
                    </a:lnTo>
                    <a:lnTo>
                      <a:pt x="300" y="866"/>
                    </a:lnTo>
                    <a:lnTo>
                      <a:pt x="304" y="874"/>
                    </a:lnTo>
                    <a:lnTo>
                      <a:pt x="304" y="874"/>
                    </a:lnTo>
                    <a:lnTo>
                      <a:pt x="310" y="878"/>
                    </a:lnTo>
                    <a:lnTo>
                      <a:pt x="314" y="882"/>
                    </a:lnTo>
                    <a:lnTo>
                      <a:pt x="322" y="884"/>
                    </a:lnTo>
                    <a:lnTo>
                      <a:pt x="322" y="884"/>
                    </a:lnTo>
                    <a:lnTo>
                      <a:pt x="328" y="882"/>
                    </a:lnTo>
                    <a:lnTo>
                      <a:pt x="328" y="882"/>
                    </a:lnTo>
                    <a:lnTo>
                      <a:pt x="328" y="884"/>
                    </a:lnTo>
                    <a:lnTo>
                      <a:pt x="328" y="884"/>
                    </a:lnTo>
                    <a:lnTo>
                      <a:pt x="324" y="890"/>
                    </a:lnTo>
                    <a:lnTo>
                      <a:pt x="324" y="896"/>
                    </a:lnTo>
                    <a:lnTo>
                      <a:pt x="324" y="896"/>
                    </a:lnTo>
                    <a:lnTo>
                      <a:pt x="326" y="900"/>
                    </a:lnTo>
                    <a:lnTo>
                      <a:pt x="326" y="906"/>
                    </a:lnTo>
                    <a:lnTo>
                      <a:pt x="334" y="916"/>
                    </a:lnTo>
                    <a:lnTo>
                      <a:pt x="342" y="922"/>
                    </a:lnTo>
                    <a:lnTo>
                      <a:pt x="352" y="930"/>
                    </a:lnTo>
                    <a:lnTo>
                      <a:pt x="352" y="930"/>
                    </a:lnTo>
                    <a:lnTo>
                      <a:pt x="362" y="936"/>
                    </a:lnTo>
                    <a:lnTo>
                      <a:pt x="366" y="942"/>
                    </a:lnTo>
                    <a:lnTo>
                      <a:pt x="368" y="946"/>
                    </a:lnTo>
                    <a:lnTo>
                      <a:pt x="368" y="946"/>
                    </a:lnTo>
                    <a:lnTo>
                      <a:pt x="368" y="952"/>
                    </a:lnTo>
                    <a:lnTo>
                      <a:pt x="366" y="956"/>
                    </a:lnTo>
                    <a:lnTo>
                      <a:pt x="360" y="966"/>
                    </a:lnTo>
                    <a:lnTo>
                      <a:pt x="360" y="966"/>
                    </a:lnTo>
                    <a:lnTo>
                      <a:pt x="358" y="970"/>
                    </a:lnTo>
                    <a:lnTo>
                      <a:pt x="356" y="970"/>
                    </a:lnTo>
                    <a:lnTo>
                      <a:pt x="348" y="970"/>
                    </a:lnTo>
                    <a:lnTo>
                      <a:pt x="342" y="968"/>
                    </a:lnTo>
                    <a:lnTo>
                      <a:pt x="338" y="966"/>
                    </a:lnTo>
                    <a:lnTo>
                      <a:pt x="338" y="966"/>
                    </a:lnTo>
                    <a:lnTo>
                      <a:pt x="332" y="958"/>
                    </a:lnTo>
                    <a:lnTo>
                      <a:pt x="332" y="958"/>
                    </a:lnTo>
                    <a:lnTo>
                      <a:pt x="328" y="954"/>
                    </a:lnTo>
                    <a:lnTo>
                      <a:pt x="324" y="952"/>
                    </a:lnTo>
                    <a:lnTo>
                      <a:pt x="316" y="950"/>
                    </a:lnTo>
                    <a:lnTo>
                      <a:pt x="316" y="950"/>
                    </a:lnTo>
                    <a:lnTo>
                      <a:pt x="310" y="954"/>
                    </a:lnTo>
                    <a:lnTo>
                      <a:pt x="310" y="954"/>
                    </a:lnTo>
                    <a:close/>
                    <a:moveTo>
                      <a:pt x="324" y="1126"/>
                    </a:moveTo>
                    <a:lnTo>
                      <a:pt x="324" y="1126"/>
                    </a:lnTo>
                    <a:lnTo>
                      <a:pt x="320" y="1126"/>
                    </a:lnTo>
                    <a:lnTo>
                      <a:pt x="318" y="1122"/>
                    </a:lnTo>
                    <a:lnTo>
                      <a:pt x="318" y="1118"/>
                    </a:lnTo>
                    <a:lnTo>
                      <a:pt x="320" y="1112"/>
                    </a:lnTo>
                    <a:lnTo>
                      <a:pt x="320" y="1112"/>
                    </a:lnTo>
                    <a:lnTo>
                      <a:pt x="322" y="1106"/>
                    </a:lnTo>
                    <a:lnTo>
                      <a:pt x="324" y="1100"/>
                    </a:lnTo>
                    <a:lnTo>
                      <a:pt x="324" y="1096"/>
                    </a:lnTo>
                    <a:lnTo>
                      <a:pt x="328" y="1092"/>
                    </a:lnTo>
                    <a:lnTo>
                      <a:pt x="328" y="1092"/>
                    </a:lnTo>
                    <a:lnTo>
                      <a:pt x="330" y="1090"/>
                    </a:lnTo>
                    <a:lnTo>
                      <a:pt x="332" y="1090"/>
                    </a:lnTo>
                    <a:lnTo>
                      <a:pt x="334" y="1094"/>
                    </a:lnTo>
                    <a:lnTo>
                      <a:pt x="338" y="1102"/>
                    </a:lnTo>
                    <a:lnTo>
                      <a:pt x="340" y="1108"/>
                    </a:lnTo>
                    <a:lnTo>
                      <a:pt x="340" y="1108"/>
                    </a:lnTo>
                    <a:lnTo>
                      <a:pt x="340" y="1116"/>
                    </a:lnTo>
                    <a:lnTo>
                      <a:pt x="336" y="1122"/>
                    </a:lnTo>
                    <a:lnTo>
                      <a:pt x="332" y="1126"/>
                    </a:lnTo>
                    <a:lnTo>
                      <a:pt x="324" y="1126"/>
                    </a:lnTo>
                    <a:lnTo>
                      <a:pt x="324" y="1126"/>
                    </a:lnTo>
                    <a:close/>
                    <a:moveTo>
                      <a:pt x="344" y="1060"/>
                    </a:moveTo>
                    <a:lnTo>
                      <a:pt x="344" y="1060"/>
                    </a:lnTo>
                    <a:lnTo>
                      <a:pt x="342" y="1064"/>
                    </a:lnTo>
                    <a:lnTo>
                      <a:pt x="338" y="1066"/>
                    </a:lnTo>
                    <a:lnTo>
                      <a:pt x="336" y="1066"/>
                    </a:lnTo>
                    <a:lnTo>
                      <a:pt x="332" y="1064"/>
                    </a:lnTo>
                    <a:lnTo>
                      <a:pt x="332" y="1064"/>
                    </a:lnTo>
                    <a:lnTo>
                      <a:pt x="328" y="1058"/>
                    </a:lnTo>
                    <a:lnTo>
                      <a:pt x="328" y="1056"/>
                    </a:lnTo>
                    <a:lnTo>
                      <a:pt x="330" y="1054"/>
                    </a:lnTo>
                    <a:lnTo>
                      <a:pt x="330" y="1054"/>
                    </a:lnTo>
                    <a:lnTo>
                      <a:pt x="334" y="1052"/>
                    </a:lnTo>
                    <a:lnTo>
                      <a:pt x="338" y="1054"/>
                    </a:lnTo>
                    <a:lnTo>
                      <a:pt x="342" y="1056"/>
                    </a:lnTo>
                    <a:lnTo>
                      <a:pt x="344" y="1060"/>
                    </a:lnTo>
                    <a:lnTo>
                      <a:pt x="344" y="1060"/>
                    </a:lnTo>
                    <a:close/>
                    <a:moveTo>
                      <a:pt x="348" y="1044"/>
                    </a:moveTo>
                    <a:lnTo>
                      <a:pt x="348" y="1044"/>
                    </a:lnTo>
                    <a:lnTo>
                      <a:pt x="342" y="1042"/>
                    </a:lnTo>
                    <a:lnTo>
                      <a:pt x="338" y="1038"/>
                    </a:lnTo>
                    <a:lnTo>
                      <a:pt x="336" y="1034"/>
                    </a:lnTo>
                    <a:lnTo>
                      <a:pt x="336" y="1028"/>
                    </a:lnTo>
                    <a:lnTo>
                      <a:pt x="336" y="1028"/>
                    </a:lnTo>
                    <a:lnTo>
                      <a:pt x="342" y="1016"/>
                    </a:lnTo>
                    <a:lnTo>
                      <a:pt x="344" y="1008"/>
                    </a:lnTo>
                    <a:lnTo>
                      <a:pt x="344" y="1002"/>
                    </a:lnTo>
                    <a:lnTo>
                      <a:pt x="344" y="1002"/>
                    </a:lnTo>
                    <a:lnTo>
                      <a:pt x="344" y="998"/>
                    </a:lnTo>
                    <a:lnTo>
                      <a:pt x="346" y="996"/>
                    </a:lnTo>
                    <a:lnTo>
                      <a:pt x="346" y="996"/>
                    </a:lnTo>
                    <a:lnTo>
                      <a:pt x="356" y="996"/>
                    </a:lnTo>
                    <a:lnTo>
                      <a:pt x="356" y="996"/>
                    </a:lnTo>
                    <a:lnTo>
                      <a:pt x="364" y="996"/>
                    </a:lnTo>
                    <a:lnTo>
                      <a:pt x="370" y="998"/>
                    </a:lnTo>
                    <a:lnTo>
                      <a:pt x="370" y="998"/>
                    </a:lnTo>
                    <a:lnTo>
                      <a:pt x="376" y="1002"/>
                    </a:lnTo>
                    <a:lnTo>
                      <a:pt x="378" y="1006"/>
                    </a:lnTo>
                    <a:lnTo>
                      <a:pt x="380" y="1010"/>
                    </a:lnTo>
                    <a:lnTo>
                      <a:pt x="380" y="1016"/>
                    </a:lnTo>
                    <a:lnTo>
                      <a:pt x="380" y="1016"/>
                    </a:lnTo>
                    <a:lnTo>
                      <a:pt x="376" y="1018"/>
                    </a:lnTo>
                    <a:lnTo>
                      <a:pt x="372" y="1020"/>
                    </a:lnTo>
                    <a:lnTo>
                      <a:pt x="372" y="1020"/>
                    </a:lnTo>
                    <a:lnTo>
                      <a:pt x="364" y="1030"/>
                    </a:lnTo>
                    <a:lnTo>
                      <a:pt x="364" y="1030"/>
                    </a:lnTo>
                    <a:lnTo>
                      <a:pt x="358" y="1040"/>
                    </a:lnTo>
                    <a:lnTo>
                      <a:pt x="354" y="1042"/>
                    </a:lnTo>
                    <a:lnTo>
                      <a:pt x="348" y="1044"/>
                    </a:lnTo>
                    <a:lnTo>
                      <a:pt x="348" y="1044"/>
                    </a:lnTo>
                    <a:close/>
                    <a:moveTo>
                      <a:pt x="388" y="1100"/>
                    </a:moveTo>
                    <a:lnTo>
                      <a:pt x="388" y="1100"/>
                    </a:lnTo>
                    <a:lnTo>
                      <a:pt x="386" y="1104"/>
                    </a:lnTo>
                    <a:lnTo>
                      <a:pt x="384" y="1106"/>
                    </a:lnTo>
                    <a:lnTo>
                      <a:pt x="374" y="1110"/>
                    </a:lnTo>
                    <a:lnTo>
                      <a:pt x="374" y="1110"/>
                    </a:lnTo>
                    <a:lnTo>
                      <a:pt x="368" y="1112"/>
                    </a:lnTo>
                    <a:lnTo>
                      <a:pt x="362" y="1108"/>
                    </a:lnTo>
                    <a:lnTo>
                      <a:pt x="358" y="1104"/>
                    </a:lnTo>
                    <a:lnTo>
                      <a:pt x="356" y="1098"/>
                    </a:lnTo>
                    <a:lnTo>
                      <a:pt x="356" y="1098"/>
                    </a:lnTo>
                    <a:lnTo>
                      <a:pt x="350" y="1084"/>
                    </a:lnTo>
                    <a:lnTo>
                      <a:pt x="350" y="1078"/>
                    </a:lnTo>
                    <a:lnTo>
                      <a:pt x="352" y="1074"/>
                    </a:lnTo>
                    <a:lnTo>
                      <a:pt x="354" y="1072"/>
                    </a:lnTo>
                    <a:lnTo>
                      <a:pt x="354" y="1072"/>
                    </a:lnTo>
                    <a:lnTo>
                      <a:pt x="358" y="1070"/>
                    </a:lnTo>
                    <a:lnTo>
                      <a:pt x="362" y="1074"/>
                    </a:lnTo>
                    <a:lnTo>
                      <a:pt x="364" y="1078"/>
                    </a:lnTo>
                    <a:lnTo>
                      <a:pt x="372" y="1080"/>
                    </a:lnTo>
                    <a:lnTo>
                      <a:pt x="372" y="1080"/>
                    </a:lnTo>
                    <a:lnTo>
                      <a:pt x="380" y="1086"/>
                    </a:lnTo>
                    <a:lnTo>
                      <a:pt x="386" y="1090"/>
                    </a:lnTo>
                    <a:lnTo>
                      <a:pt x="388" y="1096"/>
                    </a:lnTo>
                    <a:lnTo>
                      <a:pt x="388" y="1100"/>
                    </a:lnTo>
                    <a:lnTo>
                      <a:pt x="388" y="1100"/>
                    </a:lnTo>
                    <a:close/>
                    <a:moveTo>
                      <a:pt x="392" y="1070"/>
                    </a:moveTo>
                    <a:lnTo>
                      <a:pt x="392" y="1070"/>
                    </a:lnTo>
                    <a:lnTo>
                      <a:pt x="390" y="1072"/>
                    </a:lnTo>
                    <a:lnTo>
                      <a:pt x="388" y="1072"/>
                    </a:lnTo>
                    <a:lnTo>
                      <a:pt x="380" y="1068"/>
                    </a:lnTo>
                    <a:lnTo>
                      <a:pt x="380" y="1068"/>
                    </a:lnTo>
                    <a:lnTo>
                      <a:pt x="376" y="1066"/>
                    </a:lnTo>
                    <a:lnTo>
                      <a:pt x="372" y="1064"/>
                    </a:lnTo>
                    <a:lnTo>
                      <a:pt x="372" y="1060"/>
                    </a:lnTo>
                    <a:lnTo>
                      <a:pt x="372" y="1056"/>
                    </a:lnTo>
                    <a:lnTo>
                      <a:pt x="372" y="1056"/>
                    </a:lnTo>
                    <a:lnTo>
                      <a:pt x="374" y="1054"/>
                    </a:lnTo>
                    <a:lnTo>
                      <a:pt x="378" y="1054"/>
                    </a:lnTo>
                    <a:lnTo>
                      <a:pt x="384" y="1058"/>
                    </a:lnTo>
                    <a:lnTo>
                      <a:pt x="390" y="1064"/>
                    </a:lnTo>
                    <a:lnTo>
                      <a:pt x="392" y="1070"/>
                    </a:lnTo>
                    <a:lnTo>
                      <a:pt x="392" y="1070"/>
                    </a:lnTo>
                    <a:close/>
                    <a:moveTo>
                      <a:pt x="442" y="1062"/>
                    </a:moveTo>
                    <a:lnTo>
                      <a:pt x="442" y="1062"/>
                    </a:lnTo>
                    <a:lnTo>
                      <a:pt x="436" y="1066"/>
                    </a:lnTo>
                    <a:lnTo>
                      <a:pt x="432" y="1066"/>
                    </a:lnTo>
                    <a:lnTo>
                      <a:pt x="428" y="1064"/>
                    </a:lnTo>
                    <a:lnTo>
                      <a:pt x="426" y="1056"/>
                    </a:lnTo>
                    <a:lnTo>
                      <a:pt x="426" y="1056"/>
                    </a:lnTo>
                    <a:lnTo>
                      <a:pt x="422" y="1054"/>
                    </a:lnTo>
                    <a:lnTo>
                      <a:pt x="418" y="1052"/>
                    </a:lnTo>
                    <a:lnTo>
                      <a:pt x="406" y="1048"/>
                    </a:lnTo>
                    <a:lnTo>
                      <a:pt x="406" y="1048"/>
                    </a:lnTo>
                    <a:lnTo>
                      <a:pt x="398" y="1044"/>
                    </a:lnTo>
                    <a:lnTo>
                      <a:pt x="396" y="1038"/>
                    </a:lnTo>
                    <a:lnTo>
                      <a:pt x="396" y="1032"/>
                    </a:lnTo>
                    <a:lnTo>
                      <a:pt x="398" y="1026"/>
                    </a:lnTo>
                    <a:lnTo>
                      <a:pt x="398" y="1026"/>
                    </a:lnTo>
                    <a:lnTo>
                      <a:pt x="400" y="1022"/>
                    </a:lnTo>
                    <a:lnTo>
                      <a:pt x="404" y="1020"/>
                    </a:lnTo>
                    <a:lnTo>
                      <a:pt x="410" y="1018"/>
                    </a:lnTo>
                    <a:lnTo>
                      <a:pt x="418" y="1016"/>
                    </a:lnTo>
                    <a:lnTo>
                      <a:pt x="424" y="1012"/>
                    </a:lnTo>
                    <a:lnTo>
                      <a:pt x="424" y="1012"/>
                    </a:lnTo>
                    <a:lnTo>
                      <a:pt x="430" y="1008"/>
                    </a:lnTo>
                    <a:lnTo>
                      <a:pt x="434" y="1008"/>
                    </a:lnTo>
                    <a:lnTo>
                      <a:pt x="438" y="1012"/>
                    </a:lnTo>
                    <a:lnTo>
                      <a:pt x="440" y="1018"/>
                    </a:lnTo>
                    <a:lnTo>
                      <a:pt x="440" y="1018"/>
                    </a:lnTo>
                    <a:lnTo>
                      <a:pt x="448" y="1034"/>
                    </a:lnTo>
                    <a:lnTo>
                      <a:pt x="454" y="1042"/>
                    </a:lnTo>
                    <a:lnTo>
                      <a:pt x="454" y="1042"/>
                    </a:lnTo>
                    <a:lnTo>
                      <a:pt x="456" y="1044"/>
                    </a:lnTo>
                    <a:lnTo>
                      <a:pt x="454" y="1046"/>
                    </a:lnTo>
                    <a:lnTo>
                      <a:pt x="452" y="1052"/>
                    </a:lnTo>
                    <a:lnTo>
                      <a:pt x="442" y="1062"/>
                    </a:lnTo>
                    <a:lnTo>
                      <a:pt x="442" y="1062"/>
                    </a:lnTo>
                    <a:close/>
                    <a:moveTo>
                      <a:pt x="484" y="982"/>
                    </a:moveTo>
                    <a:lnTo>
                      <a:pt x="484" y="982"/>
                    </a:lnTo>
                    <a:lnTo>
                      <a:pt x="482" y="986"/>
                    </a:lnTo>
                    <a:lnTo>
                      <a:pt x="478" y="990"/>
                    </a:lnTo>
                    <a:lnTo>
                      <a:pt x="468" y="996"/>
                    </a:lnTo>
                    <a:lnTo>
                      <a:pt x="468" y="996"/>
                    </a:lnTo>
                    <a:lnTo>
                      <a:pt x="462" y="998"/>
                    </a:lnTo>
                    <a:lnTo>
                      <a:pt x="458" y="1000"/>
                    </a:lnTo>
                    <a:lnTo>
                      <a:pt x="456" y="998"/>
                    </a:lnTo>
                    <a:lnTo>
                      <a:pt x="454" y="994"/>
                    </a:lnTo>
                    <a:lnTo>
                      <a:pt x="454" y="994"/>
                    </a:lnTo>
                    <a:lnTo>
                      <a:pt x="454" y="990"/>
                    </a:lnTo>
                    <a:lnTo>
                      <a:pt x="458" y="984"/>
                    </a:lnTo>
                    <a:lnTo>
                      <a:pt x="462" y="978"/>
                    </a:lnTo>
                    <a:lnTo>
                      <a:pt x="468" y="972"/>
                    </a:lnTo>
                    <a:lnTo>
                      <a:pt x="468" y="972"/>
                    </a:lnTo>
                    <a:lnTo>
                      <a:pt x="468" y="966"/>
                    </a:lnTo>
                    <a:lnTo>
                      <a:pt x="466" y="960"/>
                    </a:lnTo>
                    <a:lnTo>
                      <a:pt x="466" y="954"/>
                    </a:lnTo>
                    <a:lnTo>
                      <a:pt x="466" y="952"/>
                    </a:lnTo>
                    <a:lnTo>
                      <a:pt x="468" y="950"/>
                    </a:lnTo>
                    <a:lnTo>
                      <a:pt x="468" y="950"/>
                    </a:lnTo>
                    <a:lnTo>
                      <a:pt x="474" y="950"/>
                    </a:lnTo>
                    <a:lnTo>
                      <a:pt x="478" y="950"/>
                    </a:lnTo>
                    <a:lnTo>
                      <a:pt x="486" y="958"/>
                    </a:lnTo>
                    <a:lnTo>
                      <a:pt x="486" y="958"/>
                    </a:lnTo>
                    <a:lnTo>
                      <a:pt x="488" y="962"/>
                    </a:lnTo>
                    <a:lnTo>
                      <a:pt x="488" y="968"/>
                    </a:lnTo>
                    <a:lnTo>
                      <a:pt x="484" y="982"/>
                    </a:lnTo>
                    <a:lnTo>
                      <a:pt x="484" y="982"/>
                    </a:lnTo>
                    <a:close/>
                    <a:moveTo>
                      <a:pt x="478" y="934"/>
                    </a:moveTo>
                    <a:lnTo>
                      <a:pt x="478" y="934"/>
                    </a:lnTo>
                    <a:lnTo>
                      <a:pt x="476" y="936"/>
                    </a:lnTo>
                    <a:lnTo>
                      <a:pt x="472" y="936"/>
                    </a:lnTo>
                    <a:lnTo>
                      <a:pt x="470" y="936"/>
                    </a:lnTo>
                    <a:lnTo>
                      <a:pt x="466" y="934"/>
                    </a:lnTo>
                    <a:lnTo>
                      <a:pt x="466" y="934"/>
                    </a:lnTo>
                    <a:lnTo>
                      <a:pt x="466" y="930"/>
                    </a:lnTo>
                    <a:lnTo>
                      <a:pt x="466" y="928"/>
                    </a:lnTo>
                    <a:lnTo>
                      <a:pt x="472" y="924"/>
                    </a:lnTo>
                    <a:lnTo>
                      <a:pt x="472" y="924"/>
                    </a:lnTo>
                    <a:lnTo>
                      <a:pt x="478" y="920"/>
                    </a:lnTo>
                    <a:lnTo>
                      <a:pt x="484" y="918"/>
                    </a:lnTo>
                    <a:lnTo>
                      <a:pt x="490" y="918"/>
                    </a:lnTo>
                    <a:lnTo>
                      <a:pt x="492" y="920"/>
                    </a:lnTo>
                    <a:lnTo>
                      <a:pt x="492" y="922"/>
                    </a:lnTo>
                    <a:lnTo>
                      <a:pt x="492" y="922"/>
                    </a:lnTo>
                    <a:lnTo>
                      <a:pt x="490" y="928"/>
                    </a:lnTo>
                    <a:lnTo>
                      <a:pt x="486" y="930"/>
                    </a:lnTo>
                    <a:lnTo>
                      <a:pt x="482" y="932"/>
                    </a:lnTo>
                    <a:lnTo>
                      <a:pt x="478" y="934"/>
                    </a:lnTo>
                    <a:lnTo>
                      <a:pt x="478" y="934"/>
                    </a:lnTo>
                    <a:close/>
                    <a:moveTo>
                      <a:pt x="516" y="912"/>
                    </a:moveTo>
                    <a:lnTo>
                      <a:pt x="516" y="912"/>
                    </a:lnTo>
                    <a:lnTo>
                      <a:pt x="512" y="920"/>
                    </a:lnTo>
                    <a:lnTo>
                      <a:pt x="508" y="920"/>
                    </a:lnTo>
                    <a:lnTo>
                      <a:pt x="508" y="920"/>
                    </a:lnTo>
                    <a:lnTo>
                      <a:pt x="506" y="918"/>
                    </a:lnTo>
                    <a:lnTo>
                      <a:pt x="506" y="914"/>
                    </a:lnTo>
                    <a:lnTo>
                      <a:pt x="514" y="906"/>
                    </a:lnTo>
                    <a:lnTo>
                      <a:pt x="514" y="906"/>
                    </a:lnTo>
                    <a:lnTo>
                      <a:pt x="516" y="904"/>
                    </a:lnTo>
                    <a:lnTo>
                      <a:pt x="518" y="904"/>
                    </a:lnTo>
                    <a:lnTo>
                      <a:pt x="518" y="908"/>
                    </a:lnTo>
                    <a:lnTo>
                      <a:pt x="516" y="912"/>
                    </a:lnTo>
                    <a:lnTo>
                      <a:pt x="516" y="912"/>
                    </a:lnTo>
                    <a:close/>
                    <a:moveTo>
                      <a:pt x="532" y="872"/>
                    </a:moveTo>
                    <a:lnTo>
                      <a:pt x="532" y="872"/>
                    </a:lnTo>
                    <a:lnTo>
                      <a:pt x="530" y="878"/>
                    </a:lnTo>
                    <a:lnTo>
                      <a:pt x="528" y="882"/>
                    </a:lnTo>
                    <a:lnTo>
                      <a:pt x="518" y="886"/>
                    </a:lnTo>
                    <a:lnTo>
                      <a:pt x="518" y="886"/>
                    </a:lnTo>
                    <a:lnTo>
                      <a:pt x="512" y="890"/>
                    </a:lnTo>
                    <a:lnTo>
                      <a:pt x="510" y="894"/>
                    </a:lnTo>
                    <a:lnTo>
                      <a:pt x="506" y="898"/>
                    </a:lnTo>
                    <a:lnTo>
                      <a:pt x="504" y="900"/>
                    </a:lnTo>
                    <a:lnTo>
                      <a:pt x="504" y="900"/>
                    </a:lnTo>
                    <a:lnTo>
                      <a:pt x="500" y="898"/>
                    </a:lnTo>
                    <a:lnTo>
                      <a:pt x="500" y="894"/>
                    </a:lnTo>
                    <a:lnTo>
                      <a:pt x="498" y="882"/>
                    </a:lnTo>
                    <a:lnTo>
                      <a:pt x="498" y="882"/>
                    </a:lnTo>
                    <a:lnTo>
                      <a:pt x="498" y="878"/>
                    </a:lnTo>
                    <a:lnTo>
                      <a:pt x="500" y="874"/>
                    </a:lnTo>
                    <a:lnTo>
                      <a:pt x="506" y="870"/>
                    </a:lnTo>
                    <a:lnTo>
                      <a:pt x="506" y="870"/>
                    </a:lnTo>
                    <a:lnTo>
                      <a:pt x="512" y="866"/>
                    </a:lnTo>
                    <a:lnTo>
                      <a:pt x="520" y="866"/>
                    </a:lnTo>
                    <a:lnTo>
                      <a:pt x="528" y="868"/>
                    </a:lnTo>
                    <a:lnTo>
                      <a:pt x="530" y="870"/>
                    </a:lnTo>
                    <a:lnTo>
                      <a:pt x="532" y="872"/>
                    </a:lnTo>
                    <a:lnTo>
                      <a:pt x="532" y="872"/>
                    </a:lnTo>
                    <a:close/>
                    <a:moveTo>
                      <a:pt x="800" y="720"/>
                    </a:moveTo>
                    <a:lnTo>
                      <a:pt x="800" y="720"/>
                    </a:lnTo>
                    <a:lnTo>
                      <a:pt x="798" y="728"/>
                    </a:lnTo>
                    <a:lnTo>
                      <a:pt x="794" y="734"/>
                    </a:lnTo>
                    <a:lnTo>
                      <a:pt x="788" y="740"/>
                    </a:lnTo>
                    <a:lnTo>
                      <a:pt x="782" y="744"/>
                    </a:lnTo>
                    <a:lnTo>
                      <a:pt x="782" y="744"/>
                    </a:lnTo>
                    <a:lnTo>
                      <a:pt x="776" y="746"/>
                    </a:lnTo>
                    <a:lnTo>
                      <a:pt x="772" y="746"/>
                    </a:lnTo>
                    <a:lnTo>
                      <a:pt x="770" y="744"/>
                    </a:lnTo>
                    <a:lnTo>
                      <a:pt x="770" y="744"/>
                    </a:lnTo>
                    <a:lnTo>
                      <a:pt x="770" y="744"/>
                    </a:lnTo>
                    <a:lnTo>
                      <a:pt x="768" y="736"/>
                    </a:lnTo>
                    <a:lnTo>
                      <a:pt x="764" y="726"/>
                    </a:lnTo>
                    <a:lnTo>
                      <a:pt x="760" y="722"/>
                    </a:lnTo>
                    <a:lnTo>
                      <a:pt x="756" y="718"/>
                    </a:lnTo>
                    <a:lnTo>
                      <a:pt x="752" y="716"/>
                    </a:lnTo>
                    <a:lnTo>
                      <a:pt x="744" y="714"/>
                    </a:lnTo>
                    <a:lnTo>
                      <a:pt x="744" y="714"/>
                    </a:lnTo>
                    <a:lnTo>
                      <a:pt x="730" y="712"/>
                    </a:lnTo>
                    <a:lnTo>
                      <a:pt x="724" y="714"/>
                    </a:lnTo>
                    <a:lnTo>
                      <a:pt x="718" y="718"/>
                    </a:lnTo>
                    <a:lnTo>
                      <a:pt x="718" y="718"/>
                    </a:lnTo>
                    <a:lnTo>
                      <a:pt x="714" y="724"/>
                    </a:lnTo>
                    <a:lnTo>
                      <a:pt x="712" y="732"/>
                    </a:lnTo>
                    <a:lnTo>
                      <a:pt x="712" y="732"/>
                    </a:lnTo>
                    <a:lnTo>
                      <a:pt x="714" y="738"/>
                    </a:lnTo>
                    <a:lnTo>
                      <a:pt x="714" y="738"/>
                    </a:lnTo>
                    <a:lnTo>
                      <a:pt x="714" y="742"/>
                    </a:lnTo>
                    <a:lnTo>
                      <a:pt x="714" y="742"/>
                    </a:lnTo>
                    <a:lnTo>
                      <a:pt x="710" y="748"/>
                    </a:lnTo>
                    <a:lnTo>
                      <a:pt x="706" y="754"/>
                    </a:lnTo>
                    <a:lnTo>
                      <a:pt x="706" y="754"/>
                    </a:lnTo>
                    <a:lnTo>
                      <a:pt x="706" y="756"/>
                    </a:lnTo>
                    <a:lnTo>
                      <a:pt x="706" y="756"/>
                    </a:lnTo>
                    <a:lnTo>
                      <a:pt x="704" y="748"/>
                    </a:lnTo>
                    <a:lnTo>
                      <a:pt x="704" y="742"/>
                    </a:lnTo>
                    <a:lnTo>
                      <a:pt x="704" y="742"/>
                    </a:lnTo>
                    <a:lnTo>
                      <a:pt x="706" y="728"/>
                    </a:lnTo>
                    <a:lnTo>
                      <a:pt x="708" y="714"/>
                    </a:lnTo>
                    <a:lnTo>
                      <a:pt x="708" y="714"/>
                    </a:lnTo>
                    <a:lnTo>
                      <a:pt x="706" y="706"/>
                    </a:lnTo>
                    <a:lnTo>
                      <a:pt x="704" y="698"/>
                    </a:lnTo>
                    <a:lnTo>
                      <a:pt x="700" y="690"/>
                    </a:lnTo>
                    <a:lnTo>
                      <a:pt x="694" y="684"/>
                    </a:lnTo>
                    <a:lnTo>
                      <a:pt x="694" y="684"/>
                    </a:lnTo>
                    <a:lnTo>
                      <a:pt x="688" y="682"/>
                    </a:lnTo>
                    <a:lnTo>
                      <a:pt x="684" y="682"/>
                    </a:lnTo>
                    <a:lnTo>
                      <a:pt x="678" y="682"/>
                    </a:lnTo>
                    <a:lnTo>
                      <a:pt x="672" y="682"/>
                    </a:lnTo>
                    <a:lnTo>
                      <a:pt x="672" y="682"/>
                    </a:lnTo>
                    <a:lnTo>
                      <a:pt x="668" y="686"/>
                    </a:lnTo>
                    <a:lnTo>
                      <a:pt x="662" y="690"/>
                    </a:lnTo>
                    <a:lnTo>
                      <a:pt x="654" y="704"/>
                    </a:lnTo>
                    <a:lnTo>
                      <a:pt x="648" y="720"/>
                    </a:lnTo>
                    <a:lnTo>
                      <a:pt x="644" y="738"/>
                    </a:lnTo>
                    <a:lnTo>
                      <a:pt x="644" y="738"/>
                    </a:lnTo>
                    <a:lnTo>
                      <a:pt x="642" y="742"/>
                    </a:lnTo>
                    <a:lnTo>
                      <a:pt x="642" y="742"/>
                    </a:lnTo>
                    <a:lnTo>
                      <a:pt x="640" y="732"/>
                    </a:lnTo>
                    <a:lnTo>
                      <a:pt x="636" y="722"/>
                    </a:lnTo>
                    <a:lnTo>
                      <a:pt x="630" y="712"/>
                    </a:lnTo>
                    <a:lnTo>
                      <a:pt x="622" y="706"/>
                    </a:lnTo>
                    <a:lnTo>
                      <a:pt x="622" y="706"/>
                    </a:lnTo>
                    <a:lnTo>
                      <a:pt x="614" y="704"/>
                    </a:lnTo>
                    <a:lnTo>
                      <a:pt x="604" y="704"/>
                    </a:lnTo>
                    <a:lnTo>
                      <a:pt x="604" y="704"/>
                    </a:lnTo>
                    <a:lnTo>
                      <a:pt x="594" y="710"/>
                    </a:lnTo>
                    <a:lnTo>
                      <a:pt x="588" y="716"/>
                    </a:lnTo>
                    <a:lnTo>
                      <a:pt x="584" y="724"/>
                    </a:lnTo>
                    <a:lnTo>
                      <a:pt x="584" y="732"/>
                    </a:lnTo>
                    <a:lnTo>
                      <a:pt x="584" y="732"/>
                    </a:lnTo>
                    <a:lnTo>
                      <a:pt x="586" y="744"/>
                    </a:lnTo>
                    <a:lnTo>
                      <a:pt x="588" y="754"/>
                    </a:lnTo>
                    <a:lnTo>
                      <a:pt x="588" y="754"/>
                    </a:lnTo>
                    <a:lnTo>
                      <a:pt x="590" y="766"/>
                    </a:lnTo>
                    <a:lnTo>
                      <a:pt x="590" y="766"/>
                    </a:lnTo>
                    <a:lnTo>
                      <a:pt x="590" y="766"/>
                    </a:lnTo>
                    <a:lnTo>
                      <a:pt x="590" y="766"/>
                    </a:lnTo>
                    <a:lnTo>
                      <a:pt x="588" y="770"/>
                    </a:lnTo>
                    <a:lnTo>
                      <a:pt x="588" y="770"/>
                    </a:lnTo>
                    <a:lnTo>
                      <a:pt x="588" y="770"/>
                    </a:lnTo>
                    <a:lnTo>
                      <a:pt x="588" y="770"/>
                    </a:lnTo>
                    <a:lnTo>
                      <a:pt x="576" y="766"/>
                    </a:lnTo>
                    <a:lnTo>
                      <a:pt x="570" y="766"/>
                    </a:lnTo>
                    <a:lnTo>
                      <a:pt x="560" y="768"/>
                    </a:lnTo>
                    <a:lnTo>
                      <a:pt x="560" y="768"/>
                    </a:lnTo>
                    <a:lnTo>
                      <a:pt x="552" y="772"/>
                    </a:lnTo>
                    <a:lnTo>
                      <a:pt x="544" y="782"/>
                    </a:lnTo>
                    <a:lnTo>
                      <a:pt x="536" y="792"/>
                    </a:lnTo>
                    <a:lnTo>
                      <a:pt x="530" y="804"/>
                    </a:lnTo>
                    <a:lnTo>
                      <a:pt x="530" y="804"/>
                    </a:lnTo>
                    <a:lnTo>
                      <a:pt x="528" y="804"/>
                    </a:lnTo>
                    <a:lnTo>
                      <a:pt x="528" y="804"/>
                    </a:lnTo>
                    <a:lnTo>
                      <a:pt x="516" y="804"/>
                    </a:lnTo>
                    <a:lnTo>
                      <a:pt x="512" y="806"/>
                    </a:lnTo>
                    <a:lnTo>
                      <a:pt x="506" y="812"/>
                    </a:lnTo>
                    <a:lnTo>
                      <a:pt x="506" y="812"/>
                    </a:lnTo>
                    <a:lnTo>
                      <a:pt x="502" y="818"/>
                    </a:lnTo>
                    <a:lnTo>
                      <a:pt x="500" y="824"/>
                    </a:lnTo>
                    <a:lnTo>
                      <a:pt x="498" y="836"/>
                    </a:lnTo>
                    <a:lnTo>
                      <a:pt x="498" y="836"/>
                    </a:lnTo>
                    <a:lnTo>
                      <a:pt x="494" y="852"/>
                    </a:lnTo>
                    <a:lnTo>
                      <a:pt x="494" y="852"/>
                    </a:lnTo>
                    <a:lnTo>
                      <a:pt x="488" y="858"/>
                    </a:lnTo>
                    <a:lnTo>
                      <a:pt x="482" y="862"/>
                    </a:lnTo>
                    <a:lnTo>
                      <a:pt x="472" y="870"/>
                    </a:lnTo>
                    <a:lnTo>
                      <a:pt x="472" y="870"/>
                    </a:lnTo>
                    <a:lnTo>
                      <a:pt x="470" y="870"/>
                    </a:lnTo>
                    <a:lnTo>
                      <a:pt x="468" y="870"/>
                    </a:lnTo>
                    <a:lnTo>
                      <a:pt x="466" y="870"/>
                    </a:lnTo>
                    <a:lnTo>
                      <a:pt x="466" y="864"/>
                    </a:lnTo>
                    <a:lnTo>
                      <a:pt x="466" y="864"/>
                    </a:lnTo>
                    <a:lnTo>
                      <a:pt x="472" y="854"/>
                    </a:lnTo>
                    <a:lnTo>
                      <a:pt x="474" y="844"/>
                    </a:lnTo>
                    <a:lnTo>
                      <a:pt x="474" y="844"/>
                    </a:lnTo>
                    <a:lnTo>
                      <a:pt x="472" y="836"/>
                    </a:lnTo>
                    <a:lnTo>
                      <a:pt x="472" y="836"/>
                    </a:lnTo>
                    <a:lnTo>
                      <a:pt x="478" y="836"/>
                    </a:lnTo>
                    <a:lnTo>
                      <a:pt x="484" y="836"/>
                    </a:lnTo>
                    <a:lnTo>
                      <a:pt x="490" y="834"/>
                    </a:lnTo>
                    <a:lnTo>
                      <a:pt x="494" y="830"/>
                    </a:lnTo>
                    <a:lnTo>
                      <a:pt x="494" y="830"/>
                    </a:lnTo>
                    <a:lnTo>
                      <a:pt x="496" y="824"/>
                    </a:lnTo>
                    <a:lnTo>
                      <a:pt x="498" y="820"/>
                    </a:lnTo>
                    <a:lnTo>
                      <a:pt x="498" y="820"/>
                    </a:lnTo>
                    <a:lnTo>
                      <a:pt x="496" y="810"/>
                    </a:lnTo>
                    <a:lnTo>
                      <a:pt x="492" y="804"/>
                    </a:lnTo>
                    <a:lnTo>
                      <a:pt x="492" y="804"/>
                    </a:lnTo>
                    <a:lnTo>
                      <a:pt x="488" y="800"/>
                    </a:lnTo>
                    <a:lnTo>
                      <a:pt x="482" y="796"/>
                    </a:lnTo>
                    <a:lnTo>
                      <a:pt x="482" y="796"/>
                    </a:lnTo>
                    <a:lnTo>
                      <a:pt x="480" y="794"/>
                    </a:lnTo>
                    <a:lnTo>
                      <a:pt x="480" y="794"/>
                    </a:lnTo>
                    <a:lnTo>
                      <a:pt x="484" y="796"/>
                    </a:lnTo>
                    <a:lnTo>
                      <a:pt x="490" y="796"/>
                    </a:lnTo>
                    <a:lnTo>
                      <a:pt x="490" y="796"/>
                    </a:lnTo>
                    <a:lnTo>
                      <a:pt x="500" y="794"/>
                    </a:lnTo>
                    <a:lnTo>
                      <a:pt x="508" y="790"/>
                    </a:lnTo>
                    <a:lnTo>
                      <a:pt x="516" y="786"/>
                    </a:lnTo>
                    <a:lnTo>
                      <a:pt x="520" y="778"/>
                    </a:lnTo>
                    <a:lnTo>
                      <a:pt x="520" y="778"/>
                    </a:lnTo>
                    <a:lnTo>
                      <a:pt x="520" y="774"/>
                    </a:lnTo>
                    <a:lnTo>
                      <a:pt x="520" y="774"/>
                    </a:lnTo>
                    <a:lnTo>
                      <a:pt x="520" y="768"/>
                    </a:lnTo>
                    <a:lnTo>
                      <a:pt x="516" y="762"/>
                    </a:lnTo>
                    <a:lnTo>
                      <a:pt x="506" y="752"/>
                    </a:lnTo>
                    <a:lnTo>
                      <a:pt x="506" y="752"/>
                    </a:lnTo>
                    <a:lnTo>
                      <a:pt x="496" y="744"/>
                    </a:lnTo>
                    <a:lnTo>
                      <a:pt x="492" y="738"/>
                    </a:lnTo>
                    <a:lnTo>
                      <a:pt x="492" y="738"/>
                    </a:lnTo>
                    <a:lnTo>
                      <a:pt x="502" y="746"/>
                    </a:lnTo>
                    <a:lnTo>
                      <a:pt x="510" y="748"/>
                    </a:lnTo>
                    <a:lnTo>
                      <a:pt x="518" y="748"/>
                    </a:lnTo>
                    <a:lnTo>
                      <a:pt x="518" y="748"/>
                    </a:lnTo>
                    <a:lnTo>
                      <a:pt x="526" y="746"/>
                    </a:lnTo>
                    <a:lnTo>
                      <a:pt x="530" y="742"/>
                    </a:lnTo>
                    <a:lnTo>
                      <a:pt x="536" y="738"/>
                    </a:lnTo>
                    <a:lnTo>
                      <a:pt x="536" y="738"/>
                    </a:lnTo>
                    <a:lnTo>
                      <a:pt x="540" y="728"/>
                    </a:lnTo>
                    <a:lnTo>
                      <a:pt x="542" y="720"/>
                    </a:lnTo>
                    <a:lnTo>
                      <a:pt x="542" y="720"/>
                    </a:lnTo>
                    <a:lnTo>
                      <a:pt x="540" y="710"/>
                    </a:lnTo>
                    <a:lnTo>
                      <a:pt x="538" y="704"/>
                    </a:lnTo>
                    <a:lnTo>
                      <a:pt x="530" y="690"/>
                    </a:lnTo>
                    <a:lnTo>
                      <a:pt x="530" y="690"/>
                    </a:lnTo>
                    <a:lnTo>
                      <a:pt x="526" y="686"/>
                    </a:lnTo>
                    <a:lnTo>
                      <a:pt x="526" y="686"/>
                    </a:lnTo>
                    <a:lnTo>
                      <a:pt x="544" y="696"/>
                    </a:lnTo>
                    <a:lnTo>
                      <a:pt x="544" y="696"/>
                    </a:lnTo>
                    <a:lnTo>
                      <a:pt x="554" y="704"/>
                    </a:lnTo>
                    <a:lnTo>
                      <a:pt x="564" y="710"/>
                    </a:lnTo>
                    <a:lnTo>
                      <a:pt x="576" y="712"/>
                    </a:lnTo>
                    <a:lnTo>
                      <a:pt x="580" y="712"/>
                    </a:lnTo>
                    <a:lnTo>
                      <a:pt x="586" y="710"/>
                    </a:lnTo>
                    <a:lnTo>
                      <a:pt x="586" y="710"/>
                    </a:lnTo>
                    <a:lnTo>
                      <a:pt x="590" y="708"/>
                    </a:lnTo>
                    <a:lnTo>
                      <a:pt x="594" y="706"/>
                    </a:lnTo>
                    <a:lnTo>
                      <a:pt x="596" y="700"/>
                    </a:lnTo>
                    <a:lnTo>
                      <a:pt x="600" y="692"/>
                    </a:lnTo>
                    <a:lnTo>
                      <a:pt x="600" y="692"/>
                    </a:lnTo>
                    <a:lnTo>
                      <a:pt x="600" y="686"/>
                    </a:lnTo>
                    <a:lnTo>
                      <a:pt x="600" y="686"/>
                    </a:lnTo>
                    <a:lnTo>
                      <a:pt x="598" y="676"/>
                    </a:lnTo>
                    <a:lnTo>
                      <a:pt x="598" y="676"/>
                    </a:lnTo>
                    <a:lnTo>
                      <a:pt x="604" y="680"/>
                    </a:lnTo>
                    <a:lnTo>
                      <a:pt x="610" y="682"/>
                    </a:lnTo>
                    <a:lnTo>
                      <a:pt x="616" y="680"/>
                    </a:lnTo>
                    <a:lnTo>
                      <a:pt x="624" y="678"/>
                    </a:lnTo>
                    <a:lnTo>
                      <a:pt x="624" y="678"/>
                    </a:lnTo>
                    <a:lnTo>
                      <a:pt x="628" y="674"/>
                    </a:lnTo>
                    <a:lnTo>
                      <a:pt x="630" y="670"/>
                    </a:lnTo>
                    <a:lnTo>
                      <a:pt x="632" y="662"/>
                    </a:lnTo>
                    <a:lnTo>
                      <a:pt x="632" y="662"/>
                    </a:lnTo>
                    <a:lnTo>
                      <a:pt x="630" y="652"/>
                    </a:lnTo>
                    <a:lnTo>
                      <a:pt x="626" y="644"/>
                    </a:lnTo>
                    <a:lnTo>
                      <a:pt x="626" y="644"/>
                    </a:lnTo>
                    <a:lnTo>
                      <a:pt x="632" y="650"/>
                    </a:lnTo>
                    <a:lnTo>
                      <a:pt x="640" y="652"/>
                    </a:lnTo>
                    <a:lnTo>
                      <a:pt x="640" y="652"/>
                    </a:lnTo>
                    <a:lnTo>
                      <a:pt x="646" y="652"/>
                    </a:lnTo>
                    <a:lnTo>
                      <a:pt x="652" y="650"/>
                    </a:lnTo>
                    <a:lnTo>
                      <a:pt x="658" y="646"/>
                    </a:lnTo>
                    <a:lnTo>
                      <a:pt x="662" y="642"/>
                    </a:lnTo>
                    <a:lnTo>
                      <a:pt x="662" y="642"/>
                    </a:lnTo>
                    <a:lnTo>
                      <a:pt x="666" y="636"/>
                    </a:lnTo>
                    <a:lnTo>
                      <a:pt x="668" y="630"/>
                    </a:lnTo>
                    <a:lnTo>
                      <a:pt x="670" y="624"/>
                    </a:lnTo>
                    <a:lnTo>
                      <a:pt x="668" y="618"/>
                    </a:lnTo>
                    <a:lnTo>
                      <a:pt x="662" y="608"/>
                    </a:lnTo>
                    <a:lnTo>
                      <a:pt x="658" y="600"/>
                    </a:lnTo>
                    <a:lnTo>
                      <a:pt x="658" y="600"/>
                    </a:lnTo>
                    <a:lnTo>
                      <a:pt x="654" y="594"/>
                    </a:lnTo>
                    <a:lnTo>
                      <a:pt x="652" y="590"/>
                    </a:lnTo>
                    <a:lnTo>
                      <a:pt x="654" y="586"/>
                    </a:lnTo>
                    <a:lnTo>
                      <a:pt x="656" y="582"/>
                    </a:lnTo>
                    <a:lnTo>
                      <a:pt x="660" y="580"/>
                    </a:lnTo>
                    <a:lnTo>
                      <a:pt x="666" y="580"/>
                    </a:lnTo>
                    <a:lnTo>
                      <a:pt x="670" y="580"/>
                    </a:lnTo>
                    <a:lnTo>
                      <a:pt x="676" y="582"/>
                    </a:lnTo>
                    <a:lnTo>
                      <a:pt x="676" y="582"/>
                    </a:lnTo>
                    <a:lnTo>
                      <a:pt x="700" y="590"/>
                    </a:lnTo>
                    <a:lnTo>
                      <a:pt x="726" y="600"/>
                    </a:lnTo>
                    <a:lnTo>
                      <a:pt x="726" y="600"/>
                    </a:lnTo>
                    <a:lnTo>
                      <a:pt x="732" y="602"/>
                    </a:lnTo>
                    <a:lnTo>
                      <a:pt x="732" y="602"/>
                    </a:lnTo>
                    <a:lnTo>
                      <a:pt x="752" y="612"/>
                    </a:lnTo>
                    <a:lnTo>
                      <a:pt x="760" y="616"/>
                    </a:lnTo>
                    <a:lnTo>
                      <a:pt x="764" y="620"/>
                    </a:lnTo>
                    <a:lnTo>
                      <a:pt x="764" y="624"/>
                    </a:lnTo>
                    <a:lnTo>
                      <a:pt x="764" y="624"/>
                    </a:lnTo>
                    <a:lnTo>
                      <a:pt x="764" y="628"/>
                    </a:lnTo>
                    <a:lnTo>
                      <a:pt x="762" y="632"/>
                    </a:lnTo>
                    <a:lnTo>
                      <a:pt x="754" y="640"/>
                    </a:lnTo>
                    <a:lnTo>
                      <a:pt x="754" y="640"/>
                    </a:lnTo>
                    <a:lnTo>
                      <a:pt x="748" y="648"/>
                    </a:lnTo>
                    <a:lnTo>
                      <a:pt x="742" y="658"/>
                    </a:lnTo>
                    <a:lnTo>
                      <a:pt x="740" y="662"/>
                    </a:lnTo>
                    <a:lnTo>
                      <a:pt x="740" y="668"/>
                    </a:lnTo>
                    <a:lnTo>
                      <a:pt x="742" y="676"/>
                    </a:lnTo>
                    <a:lnTo>
                      <a:pt x="748" y="682"/>
                    </a:lnTo>
                    <a:lnTo>
                      <a:pt x="748" y="682"/>
                    </a:lnTo>
                    <a:lnTo>
                      <a:pt x="752" y="686"/>
                    </a:lnTo>
                    <a:lnTo>
                      <a:pt x="758" y="690"/>
                    </a:lnTo>
                    <a:lnTo>
                      <a:pt x="768" y="694"/>
                    </a:lnTo>
                    <a:lnTo>
                      <a:pt x="778" y="692"/>
                    </a:lnTo>
                    <a:lnTo>
                      <a:pt x="788" y="690"/>
                    </a:lnTo>
                    <a:lnTo>
                      <a:pt x="788" y="690"/>
                    </a:lnTo>
                    <a:lnTo>
                      <a:pt x="790" y="690"/>
                    </a:lnTo>
                    <a:lnTo>
                      <a:pt x="790" y="690"/>
                    </a:lnTo>
                    <a:lnTo>
                      <a:pt x="794" y="690"/>
                    </a:lnTo>
                    <a:lnTo>
                      <a:pt x="796" y="690"/>
                    </a:lnTo>
                    <a:lnTo>
                      <a:pt x="800" y="692"/>
                    </a:lnTo>
                    <a:lnTo>
                      <a:pt x="802" y="698"/>
                    </a:lnTo>
                    <a:lnTo>
                      <a:pt x="804" y="702"/>
                    </a:lnTo>
                    <a:lnTo>
                      <a:pt x="804" y="702"/>
                    </a:lnTo>
                    <a:lnTo>
                      <a:pt x="800" y="720"/>
                    </a:lnTo>
                    <a:lnTo>
                      <a:pt x="800" y="720"/>
                    </a:lnTo>
                    <a:close/>
                  </a:path>
                </a:pathLst>
              </a:custGeom>
              <a:solidFill>
                <a:srgbClr val="C89A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83" name="Freeform 103"/>
              <p:cNvSpPr>
                <a:spLocks/>
              </p:cNvSpPr>
              <p:nvPr/>
            </p:nvSpPr>
            <p:spPr bwMode="auto">
              <a:xfrm>
                <a:off x="4054" y="1800"/>
                <a:ext cx="18" cy="12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14" y="30"/>
                  </a:cxn>
                  <a:cxn ang="0">
                    <a:pos x="14" y="60"/>
                  </a:cxn>
                  <a:cxn ang="0">
                    <a:pos x="14" y="60"/>
                  </a:cxn>
                  <a:cxn ang="0">
                    <a:pos x="18" y="90"/>
                  </a:cxn>
                  <a:cxn ang="0">
                    <a:pos x="18" y="90"/>
                  </a:cxn>
                  <a:cxn ang="0">
                    <a:pos x="18" y="98"/>
                  </a:cxn>
                  <a:cxn ang="0">
                    <a:pos x="16" y="106"/>
                  </a:cxn>
                  <a:cxn ang="0">
                    <a:pos x="10" y="120"/>
                  </a:cxn>
                  <a:cxn ang="0">
                    <a:pos x="10" y="120"/>
                  </a:cxn>
                  <a:cxn ang="0">
                    <a:pos x="10" y="108"/>
                  </a:cxn>
                  <a:cxn ang="0">
                    <a:pos x="10" y="96"/>
                  </a:cxn>
                  <a:cxn ang="0">
                    <a:pos x="10" y="96"/>
                  </a:cxn>
                  <a:cxn ang="0">
                    <a:pos x="10" y="78"/>
                  </a:cxn>
                  <a:cxn ang="0">
                    <a:pos x="10" y="70"/>
                  </a:cxn>
                  <a:cxn ang="0">
                    <a:pos x="6" y="62"/>
                  </a:cxn>
                  <a:cxn ang="0">
                    <a:pos x="6" y="62"/>
                  </a:cxn>
                  <a:cxn ang="0">
                    <a:pos x="4" y="60"/>
                  </a:cxn>
                  <a:cxn ang="0">
                    <a:pos x="0" y="58"/>
                  </a:cxn>
                  <a:cxn ang="0">
                    <a:pos x="0" y="58"/>
                  </a:cxn>
                  <a:cxn ang="0">
                    <a:pos x="0" y="54"/>
                  </a:cxn>
                  <a:cxn ang="0">
                    <a:pos x="0" y="52"/>
                  </a:cxn>
                  <a:cxn ang="0">
                    <a:pos x="2" y="46"/>
                  </a:cxn>
                  <a:cxn ang="0">
                    <a:pos x="2" y="46"/>
                  </a:cxn>
                  <a:cxn ang="0">
                    <a:pos x="6" y="26"/>
                  </a:cxn>
                  <a:cxn ang="0">
                    <a:pos x="8" y="16"/>
                  </a:cxn>
                  <a:cxn ang="0">
                    <a:pos x="10" y="6"/>
                  </a:cxn>
                  <a:cxn ang="0">
                    <a:pos x="14" y="0"/>
                  </a:cxn>
                </a:cxnLst>
                <a:rect l="0" t="0" r="r" b="b"/>
                <a:pathLst>
                  <a:path w="18" h="120">
                    <a:moveTo>
                      <a:pt x="14" y="0"/>
                    </a:moveTo>
                    <a:lnTo>
                      <a:pt x="14" y="0"/>
                    </a:lnTo>
                    <a:lnTo>
                      <a:pt x="14" y="30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8" y="90"/>
                    </a:lnTo>
                    <a:lnTo>
                      <a:pt x="18" y="90"/>
                    </a:lnTo>
                    <a:lnTo>
                      <a:pt x="18" y="98"/>
                    </a:lnTo>
                    <a:lnTo>
                      <a:pt x="16" y="106"/>
                    </a:lnTo>
                    <a:lnTo>
                      <a:pt x="10" y="120"/>
                    </a:lnTo>
                    <a:lnTo>
                      <a:pt x="10" y="120"/>
                    </a:lnTo>
                    <a:lnTo>
                      <a:pt x="10" y="108"/>
                    </a:lnTo>
                    <a:lnTo>
                      <a:pt x="10" y="96"/>
                    </a:lnTo>
                    <a:lnTo>
                      <a:pt x="10" y="96"/>
                    </a:lnTo>
                    <a:lnTo>
                      <a:pt x="10" y="78"/>
                    </a:lnTo>
                    <a:lnTo>
                      <a:pt x="10" y="70"/>
                    </a:lnTo>
                    <a:lnTo>
                      <a:pt x="6" y="62"/>
                    </a:lnTo>
                    <a:lnTo>
                      <a:pt x="6" y="62"/>
                    </a:lnTo>
                    <a:lnTo>
                      <a:pt x="4" y="6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6" y="26"/>
                    </a:lnTo>
                    <a:lnTo>
                      <a:pt x="8" y="16"/>
                    </a:lnTo>
                    <a:lnTo>
                      <a:pt x="10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57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84" name="Freeform 104"/>
              <p:cNvSpPr>
                <a:spLocks/>
              </p:cNvSpPr>
              <p:nvPr/>
            </p:nvSpPr>
            <p:spPr bwMode="auto">
              <a:xfrm>
                <a:off x="4054" y="1800"/>
                <a:ext cx="18" cy="12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14" y="30"/>
                  </a:cxn>
                  <a:cxn ang="0">
                    <a:pos x="14" y="60"/>
                  </a:cxn>
                  <a:cxn ang="0">
                    <a:pos x="14" y="60"/>
                  </a:cxn>
                  <a:cxn ang="0">
                    <a:pos x="18" y="90"/>
                  </a:cxn>
                  <a:cxn ang="0">
                    <a:pos x="18" y="90"/>
                  </a:cxn>
                  <a:cxn ang="0">
                    <a:pos x="18" y="98"/>
                  </a:cxn>
                  <a:cxn ang="0">
                    <a:pos x="16" y="106"/>
                  </a:cxn>
                  <a:cxn ang="0">
                    <a:pos x="10" y="120"/>
                  </a:cxn>
                  <a:cxn ang="0">
                    <a:pos x="10" y="120"/>
                  </a:cxn>
                  <a:cxn ang="0">
                    <a:pos x="10" y="108"/>
                  </a:cxn>
                  <a:cxn ang="0">
                    <a:pos x="10" y="96"/>
                  </a:cxn>
                  <a:cxn ang="0">
                    <a:pos x="10" y="96"/>
                  </a:cxn>
                  <a:cxn ang="0">
                    <a:pos x="10" y="78"/>
                  </a:cxn>
                  <a:cxn ang="0">
                    <a:pos x="10" y="70"/>
                  </a:cxn>
                  <a:cxn ang="0">
                    <a:pos x="6" y="62"/>
                  </a:cxn>
                  <a:cxn ang="0">
                    <a:pos x="6" y="62"/>
                  </a:cxn>
                  <a:cxn ang="0">
                    <a:pos x="4" y="60"/>
                  </a:cxn>
                  <a:cxn ang="0">
                    <a:pos x="0" y="58"/>
                  </a:cxn>
                  <a:cxn ang="0">
                    <a:pos x="0" y="58"/>
                  </a:cxn>
                  <a:cxn ang="0">
                    <a:pos x="0" y="54"/>
                  </a:cxn>
                  <a:cxn ang="0">
                    <a:pos x="0" y="52"/>
                  </a:cxn>
                  <a:cxn ang="0">
                    <a:pos x="2" y="46"/>
                  </a:cxn>
                  <a:cxn ang="0">
                    <a:pos x="2" y="46"/>
                  </a:cxn>
                  <a:cxn ang="0">
                    <a:pos x="6" y="26"/>
                  </a:cxn>
                  <a:cxn ang="0">
                    <a:pos x="8" y="16"/>
                  </a:cxn>
                  <a:cxn ang="0">
                    <a:pos x="10" y="6"/>
                  </a:cxn>
                </a:cxnLst>
                <a:rect l="0" t="0" r="r" b="b"/>
                <a:pathLst>
                  <a:path w="18" h="120">
                    <a:moveTo>
                      <a:pt x="14" y="0"/>
                    </a:moveTo>
                    <a:lnTo>
                      <a:pt x="14" y="0"/>
                    </a:lnTo>
                    <a:lnTo>
                      <a:pt x="14" y="30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8" y="90"/>
                    </a:lnTo>
                    <a:lnTo>
                      <a:pt x="18" y="90"/>
                    </a:lnTo>
                    <a:lnTo>
                      <a:pt x="18" y="98"/>
                    </a:lnTo>
                    <a:lnTo>
                      <a:pt x="16" y="106"/>
                    </a:lnTo>
                    <a:lnTo>
                      <a:pt x="10" y="120"/>
                    </a:lnTo>
                    <a:lnTo>
                      <a:pt x="10" y="120"/>
                    </a:lnTo>
                    <a:lnTo>
                      <a:pt x="10" y="108"/>
                    </a:lnTo>
                    <a:lnTo>
                      <a:pt x="10" y="96"/>
                    </a:lnTo>
                    <a:lnTo>
                      <a:pt x="10" y="96"/>
                    </a:lnTo>
                    <a:lnTo>
                      <a:pt x="10" y="78"/>
                    </a:lnTo>
                    <a:lnTo>
                      <a:pt x="10" y="70"/>
                    </a:lnTo>
                    <a:lnTo>
                      <a:pt x="6" y="62"/>
                    </a:lnTo>
                    <a:lnTo>
                      <a:pt x="6" y="62"/>
                    </a:lnTo>
                    <a:lnTo>
                      <a:pt x="4" y="6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6" y="26"/>
                    </a:lnTo>
                    <a:lnTo>
                      <a:pt x="8" y="16"/>
                    </a:lnTo>
                    <a:lnTo>
                      <a:pt x="10" y="6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85" name="Freeform 105"/>
              <p:cNvSpPr>
                <a:spLocks/>
              </p:cNvSpPr>
              <p:nvPr/>
            </p:nvSpPr>
            <p:spPr bwMode="auto">
              <a:xfrm>
                <a:off x="4262" y="1694"/>
                <a:ext cx="42" cy="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10"/>
                  </a:cxn>
                  <a:cxn ang="0">
                    <a:pos x="16" y="20"/>
                  </a:cxn>
                  <a:cxn ang="0">
                    <a:pos x="22" y="32"/>
                  </a:cxn>
                  <a:cxn ang="0">
                    <a:pos x="26" y="44"/>
                  </a:cxn>
                  <a:cxn ang="0">
                    <a:pos x="30" y="56"/>
                  </a:cxn>
                  <a:cxn ang="0">
                    <a:pos x="32" y="70"/>
                  </a:cxn>
                  <a:cxn ang="0">
                    <a:pos x="34" y="82"/>
                  </a:cxn>
                  <a:cxn ang="0">
                    <a:pos x="32" y="94"/>
                  </a:cxn>
                  <a:cxn ang="0">
                    <a:pos x="32" y="94"/>
                  </a:cxn>
                  <a:cxn ang="0">
                    <a:pos x="40" y="82"/>
                  </a:cxn>
                  <a:cxn ang="0">
                    <a:pos x="42" y="70"/>
                  </a:cxn>
                  <a:cxn ang="0">
                    <a:pos x="40" y="56"/>
                  </a:cxn>
                  <a:cxn ang="0">
                    <a:pos x="36" y="42"/>
                  </a:cxn>
                  <a:cxn ang="0">
                    <a:pos x="30" y="30"/>
                  </a:cxn>
                  <a:cxn ang="0">
                    <a:pos x="20" y="18"/>
                  </a:cxn>
                  <a:cxn ang="0">
                    <a:pos x="12" y="8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42" h="94">
                    <a:moveTo>
                      <a:pt x="0" y="0"/>
                    </a:moveTo>
                    <a:lnTo>
                      <a:pt x="0" y="0"/>
                    </a:lnTo>
                    <a:lnTo>
                      <a:pt x="8" y="10"/>
                    </a:lnTo>
                    <a:lnTo>
                      <a:pt x="16" y="20"/>
                    </a:lnTo>
                    <a:lnTo>
                      <a:pt x="22" y="32"/>
                    </a:lnTo>
                    <a:lnTo>
                      <a:pt x="26" y="44"/>
                    </a:lnTo>
                    <a:lnTo>
                      <a:pt x="30" y="56"/>
                    </a:lnTo>
                    <a:lnTo>
                      <a:pt x="32" y="70"/>
                    </a:lnTo>
                    <a:lnTo>
                      <a:pt x="34" y="82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40" y="82"/>
                    </a:lnTo>
                    <a:lnTo>
                      <a:pt x="42" y="70"/>
                    </a:lnTo>
                    <a:lnTo>
                      <a:pt x="40" y="56"/>
                    </a:lnTo>
                    <a:lnTo>
                      <a:pt x="36" y="42"/>
                    </a:lnTo>
                    <a:lnTo>
                      <a:pt x="30" y="30"/>
                    </a:lnTo>
                    <a:lnTo>
                      <a:pt x="20" y="18"/>
                    </a:lnTo>
                    <a:lnTo>
                      <a:pt x="12" y="8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0E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86" name="Freeform 106"/>
              <p:cNvSpPr>
                <a:spLocks/>
              </p:cNvSpPr>
              <p:nvPr/>
            </p:nvSpPr>
            <p:spPr bwMode="auto">
              <a:xfrm>
                <a:off x="4262" y="1694"/>
                <a:ext cx="42" cy="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10"/>
                  </a:cxn>
                  <a:cxn ang="0">
                    <a:pos x="16" y="20"/>
                  </a:cxn>
                  <a:cxn ang="0">
                    <a:pos x="22" y="32"/>
                  </a:cxn>
                  <a:cxn ang="0">
                    <a:pos x="26" y="44"/>
                  </a:cxn>
                  <a:cxn ang="0">
                    <a:pos x="30" y="56"/>
                  </a:cxn>
                  <a:cxn ang="0">
                    <a:pos x="32" y="70"/>
                  </a:cxn>
                  <a:cxn ang="0">
                    <a:pos x="34" y="82"/>
                  </a:cxn>
                  <a:cxn ang="0">
                    <a:pos x="32" y="94"/>
                  </a:cxn>
                  <a:cxn ang="0">
                    <a:pos x="32" y="94"/>
                  </a:cxn>
                  <a:cxn ang="0">
                    <a:pos x="40" y="82"/>
                  </a:cxn>
                  <a:cxn ang="0">
                    <a:pos x="42" y="70"/>
                  </a:cxn>
                  <a:cxn ang="0">
                    <a:pos x="40" y="56"/>
                  </a:cxn>
                  <a:cxn ang="0">
                    <a:pos x="36" y="42"/>
                  </a:cxn>
                  <a:cxn ang="0">
                    <a:pos x="30" y="30"/>
                  </a:cxn>
                  <a:cxn ang="0">
                    <a:pos x="20" y="18"/>
                  </a:cxn>
                  <a:cxn ang="0">
                    <a:pos x="12" y="8"/>
                  </a:cxn>
                  <a:cxn ang="0">
                    <a:pos x="2" y="2"/>
                  </a:cxn>
                </a:cxnLst>
                <a:rect l="0" t="0" r="r" b="b"/>
                <a:pathLst>
                  <a:path w="42" h="94">
                    <a:moveTo>
                      <a:pt x="0" y="0"/>
                    </a:moveTo>
                    <a:lnTo>
                      <a:pt x="0" y="0"/>
                    </a:lnTo>
                    <a:lnTo>
                      <a:pt x="8" y="10"/>
                    </a:lnTo>
                    <a:lnTo>
                      <a:pt x="16" y="20"/>
                    </a:lnTo>
                    <a:lnTo>
                      <a:pt x="22" y="32"/>
                    </a:lnTo>
                    <a:lnTo>
                      <a:pt x="26" y="44"/>
                    </a:lnTo>
                    <a:lnTo>
                      <a:pt x="30" y="56"/>
                    </a:lnTo>
                    <a:lnTo>
                      <a:pt x="32" y="70"/>
                    </a:lnTo>
                    <a:lnTo>
                      <a:pt x="34" y="82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40" y="82"/>
                    </a:lnTo>
                    <a:lnTo>
                      <a:pt x="42" y="70"/>
                    </a:lnTo>
                    <a:lnTo>
                      <a:pt x="40" y="56"/>
                    </a:lnTo>
                    <a:lnTo>
                      <a:pt x="36" y="42"/>
                    </a:lnTo>
                    <a:lnTo>
                      <a:pt x="30" y="30"/>
                    </a:lnTo>
                    <a:lnTo>
                      <a:pt x="20" y="18"/>
                    </a:lnTo>
                    <a:lnTo>
                      <a:pt x="12" y="8"/>
                    </a:lnTo>
                    <a:lnTo>
                      <a:pt x="2" y="2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87" name="Freeform 107"/>
              <p:cNvSpPr>
                <a:spLocks/>
              </p:cNvSpPr>
              <p:nvPr/>
            </p:nvSpPr>
            <p:spPr bwMode="auto">
              <a:xfrm>
                <a:off x="4264" y="1606"/>
                <a:ext cx="56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4" y="10"/>
                  </a:cxn>
                  <a:cxn ang="0">
                    <a:pos x="10" y="24"/>
                  </a:cxn>
                  <a:cxn ang="0">
                    <a:pos x="10" y="24"/>
                  </a:cxn>
                  <a:cxn ang="0">
                    <a:pos x="12" y="20"/>
                  </a:cxn>
                  <a:cxn ang="0">
                    <a:pos x="18" y="16"/>
                  </a:cxn>
                  <a:cxn ang="0">
                    <a:pos x="24" y="16"/>
                  </a:cxn>
                  <a:cxn ang="0">
                    <a:pos x="32" y="16"/>
                  </a:cxn>
                  <a:cxn ang="0">
                    <a:pos x="46" y="18"/>
                  </a:cxn>
                  <a:cxn ang="0">
                    <a:pos x="52" y="22"/>
                  </a:cxn>
                  <a:cxn ang="0">
                    <a:pos x="56" y="24"/>
                  </a:cxn>
                  <a:cxn ang="0">
                    <a:pos x="56" y="24"/>
                  </a:cxn>
                  <a:cxn ang="0">
                    <a:pos x="52" y="16"/>
                  </a:cxn>
                  <a:cxn ang="0">
                    <a:pos x="50" y="10"/>
                  </a:cxn>
                  <a:cxn ang="0">
                    <a:pos x="46" y="6"/>
                  </a:cxn>
                  <a:cxn ang="0">
                    <a:pos x="38" y="2"/>
                  </a:cxn>
                  <a:cxn ang="0">
                    <a:pos x="0" y="0"/>
                  </a:cxn>
                </a:cxnLst>
                <a:rect l="0" t="0" r="r" b="b"/>
                <a:pathLst>
                  <a:path w="56" h="2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4" y="10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2" y="20"/>
                    </a:lnTo>
                    <a:lnTo>
                      <a:pt x="18" y="16"/>
                    </a:lnTo>
                    <a:lnTo>
                      <a:pt x="24" y="16"/>
                    </a:lnTo>
                    <a:lnTo>
                      <a:pt x="32" y="16"/>
                    </a:lnTo>
                    <a:lnTo>
                      <a:pt x="46" y="18"/>
                    </a:lnTo>
                    <a:lnTo>
                      <a:pt x="52" y="22"/>
                    </a:lnTo>
                    <a:lnTo>
                      <a:pt x="56" y="24"/>
                    </a:lnTo>
                    <a:lnTo>
                      <a:pt x="56" y="24"/>
                    </a:lnTo>
                    <a:lnTo>
                      <a:pt x="52" y="16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38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0E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88" name="Freeform 108"/>
              <p:cNvSpPr>
                <a:spLocks/>
              </p:cNvSpPr>
              <p:nvPr/>
            </p:nvSpPr>
            <p:spPr bwMode="auto">
              <a:xfrm>
                <a:off x="4264" y="1606"/>
                <a:ext cx="56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4" y="10"/>
                  </a:cxn>
                  <a:cxn ang="0">
                    <a:pos x="10" y="24"/>
                  </a:cxn>
                  <a:cxn ang="0">
                    <a:pos x="10" y="24"/>
                  </a:cxn>
                  <a:cxn ang="0">
                    <a:pos x="12" y="20"/>
                  </a:cxn>
                  <a:cxn ang="0">
                    <a:pos x="18" y="16"/>
                  </a:cxn>
                  <a:cxn ang="0">
                    <a:pos x="24" y="16"/>
                  </a:cxn>
                  <a:cxn ang="0">
                    <a:pos x="32" y="16"/>
                  </a:cxn>
                  <a:cxn ang="0">
                    <a:pos x="46" y="18"/>
                  </a:cxn>
                  <a:cxn ang="0">
                    <a:pos x="52" y="22"/>
                  </a:cxn>
                  <a:cxn ang="0">
                    <a:pos x="56" y="24"/>
                  </a:cxn>
                  <a:cxn ang="0">
                    <a:pos x="56" y="24"/>
                  </a:cxn>
                  <a:cxn ang="0">
                    <a:pos x="52" y="16"/>
                  </a:cxn>
                  <a:cxn ang="0">
                    <a:pos x="50" y="10"/>
                  </a:cxn>
                  <a:cxn ang="0">
                    <a:pos x="46" y="6"/>
                  </a:cxn>
                  <a:cxn ang="0">
                    <a:pos x="38" y="2"/>
                  </a:cxn>
                </a:cxnLst>
                <a:rect l="0" t="0" r="r" b="b"/>
                <a:pathLst>
                  <a:path w="56" h="2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4" y="10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2" y="20"/>
                    </a:lnTo>
                    <a:lnTo>
                      <a:pt x="18" y="16"/>
                    </a:lnTo>
                    <a:lnTo>
                      <a:pt x="24" y="16"/>
                    </a:lnTo>
                    <a:lnTo>
                      <a:pt x="32" y="16"/>
                    </a:lnTo>
                    <a:lnTo>
                      <a:pt x="46" y="18"/>
                    </a:lnTo>
                    <a:lnTo>
                      <a:pt x="52" y="22"/>
                    </a:lnTo>
                    <a:lnTo>
                      <a:pt x="56" y="24"/>
                    </a:lnTo>
                    <a:lnTo>
                      <a:pt x="56" y="24"/>
                    </a:lnTo>
                    <a:lnTo>
                      <a:pt x="52" y="16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38" y="2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89" name="Freeform 109"/>
              <p:cNvSpPr>
                <a:spLocks/>
              </p:cNvSpPr>
              <p:nvPr/>
            </p:nvSpPr>
            <p:spPr bwMode="auto">
              <a:xfrm>
                <a:off x="4336" y="1622"/>
                <a:ext cx="32" cy="2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2" y="8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6" y="16"/>
                  </a:cxn>
                  <a:cxn ang="0">
                    <a:pos x="14" y="16"/>
                  </a:cxn>
                  <a:cxn ang="0">
                    <a:pos x="20" y="20"/>
                  </a:cxn>
                  <a:cxn ang="0">
                    <a:pos x="24" y="26"/>
                  </a:cxn>
                  <a:cxn ang="0">
                    <a:pos x="24" y="26"/>
                  </a:cxn>
                  <a:cxn ang="0">
                    <a:pos x="28" y="18"/>
                  </a:cxn>
                  <a:cxn ang="0">
                    <a:pos x="28" y="14"/>
                  </a:cxn>
                  <a:cxn ang="0">
                    <a:pos x="32" y="12"/>
                  </a:cxn>
                  <a:cxn ang="0">
                    <a:pos x="6" y="0"/>
                  </a:cxn>
                </a:cxnLst>
                <a:rect l="0" t="0" r="r" b="b"/>
                <a:pathLst>
                  <a:path w="32" h="26">
                    <a:moveTo>
                      <a:pt x="6" y="0"/>
                    </a:moveTo>
                    <a:lnTo>
                      <a:pt x="6" y="0"/>
                    </a:lnTo>
                    <a:lnTo>
                      <a:pt x="2" y="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6" y="16"/>
                    </a:lnTo>
                    <a:lnTo>
                      <a:pt x="14" y="16"/>
                    </a:lnTo>
                    <a:lnTo>
                      <a:pt x="20" y="20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8" y="18"/>
                    </a:lnTo>
                    <a:lnTo>
                      <a:pt x="28" y="14"/>
                    </a:lnTo>
                    <a:lnTo>
                      <a:pt x="32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50E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90" name="Freeform 110"/>
              <p:cNvSpPr>
                <a:spLocks/>
              </p:cNvSpPr>
              <p:nvPr/>
            </p:nvSpPr>
            <p:spPr bwMode="auto">
              <a:xfrm>
                <a:off x="4336" y="1622"/>
                <a:ext cx="32" cy="2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2" y="8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6" y="16"/>
                  </a:cxn>
                  <a:cxn ang="0">
                    <a:pos x="14" y="16"/>
                  </a:cxn>
                  <a:cxn ang="0">
                    <a:pos x="20" y="20"/>
                  </a:cxn>
                  <a:cxn ang="0">
                    <a:pos x="24" y="26"/>
                  </a:cxn>
                  <a:cxn ang="0">
                    <a:pos x="24" y="26"/>
                  </a:cxn>
                  <a:cxn ang="0">
                    <a:pos x="28" y="18"/>
                  </a:cxn>
                  <a:cxn ang="0">
                    <a:pos x="28" y="14"/>
                  </a:cxn>
                  <a:cxn ang="0">
                    <a:pos x="32" y="12"/>
                  </a:cxn>
                </a:cxnLst>
                <a:rect l="0" t="0" r="r" b="b"/>
                <a:pathLst>
                  <a:path w="32" h="26">
                    <a:moveTo>
                      <a:pt x="6" y="0"/>
                    </a:moveTo>
                    <a:lnTo>
                      <a:pt x="6" y="0"/>
                    </a:lnTo>
                    <a:lnTo>
                      <a:pt x="2" y="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6" y="16"/>
                    </a:lnTo>
                    <a:lnTo>
                      <a:pt x="14" y="16"/>
                    </a:lnTo>
                    <a:lnTo>
                      <a:pt x="20" y="20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8" y="18"/>
                    </a:lnTo>
                    <a:lnTo>
                      <a:pt x="28" y="14"/>
                    </a:lnTo>
                    <a:lnTo>
                      <a:pt x="32" y="12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91" name="Freeform 111"/>
              <p:cNvSpPr>
                <a:spLocks/>
              </p:cNvSpPr>
              <p:nvPr/>
            </p:nvSpPr>
            <p:spPr bwMode="auto">
              <a:xfrm>
                <a:off x="4336" y="1736"/>
                <a:ext cx="26" cy="6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4" y="18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10" y="50"/>
                  </a:cxn>
                  <a:cxn ang="0">
                    <a:pos x="10" y="58"/>
                  </a:cxn>
                  <a:cxn ang="0">
                    <a:pos x="14" y="66"/>
                  </a:cxn>
                  <a:cxn ang="0">
                    <a:pos x="14" y="66"/>
                  </a:cxn>
                  <a:cxn ang="0">
                    <a:pos x="12" y="52"/>
                  </a:cxn>
                  <a:cxn ang="0">
                    <a:pos x="12" y="44"/>
                  </a:cxn>
                  <a:cxn ang="0">
                    <a:pos x="12" y="38"/>
                  </a:cxn>
                  <a:cxn ang="0">
                    <a:pos x="12" y="38"/>
                  </a:cxn>
                  <a:cxn ang="0">
                    <a:pos x="14" y="34"/>
                  </a:cxn>
                  <a:cxn ang="0">
                    <a:pos x="18" y="32"/>
                  </a:cxn>
                  <a:cxn ang="0">
                    <a:pos x="22" y="28"/>
                  </a:cxn>
                  <a:cxn ang="0">
                    <a:pos x="22" y="28"/>
                  </a:cxn>
                  <a:cxn ang="0">
                    <a:pos x="24" y="24"/>
                  </a:cxn>
                  <a:cxn ang="0">
                    <a:pos x="26" y="20"/>
                  </a:cxn>
                  <a:cxn ang="0">
                    <a:pos x="24" y="16"/>
                  </a:cxn>
                  <a:cxn ang="0">
                    <a:pos x="22" y="12"/>
                  </a:cxn>
                  <a:cxn ang="0">
                    <a:pos x="14" y="4"/>
                  </a:cxn>
                  <a:cxn ang="0">
                    <a:pos x="6" y="0"/>
                  </a:cxn>
                  <a:cxn ang="0">
                    <a:pos x="0" y="4"/>
                  </a:cxn>
                </a:cxnLst>
                <a:rect l="0" t="0" r="r" b="b"/>
                <a:pathLst>
                  <a:path w="26" h="66">
                    <a:moveTo>
                      <a:pt x="0" y="4"/>
                    </a:moveTo>
                    <a:lnTo>
                      <a:pt x="0" y="4"/>
                    </a:lnTo>
                    <a:lnTo>
                      <a:pt x="4" y="18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0" y="50"/>
                    </a:lnTo>
                    <a:lnTo>
                      <a:pt x="10" y="58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2" y="52"/>
                    </a:lnTo>
                    <a:lnTo>
                      <a:pt x="12" y="44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4" y="34"/>
                    </a:lnTo>
                    <a:lnTo>
                      <a:pt x="18" y="32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24" y="24"/>
                    </a:lnTo>
                    <a:lnTo>
                      <a:pt x="26" y="20"/>
                    </a:lnTo>
                    <a:lnTo>
                      <a:pt x="24" y="16"/>
                    </a:lnTo>
                    <a:lnTo>
                      <a:pt x="22" y="12"/>
                    </a:lnTo>
                    <a:lnTo>
                      <a:pt x="14" y="4"/>
                    </a:lnTo>
                    <a:lnTo>
                      <a:pt x="6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50E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92" name="Freeform 112"/>
              <p:cNvSpPr>
                <a:spLocks/>
              </p:cNvSpPr>
              <p:nvPr/>
            </p:nvSpPr>
            <p:spPr bwMode="auto">
              <a:xfrm>
                <a:off x="4336" y="1736"/>
                <a:ext cx="26" cy="6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4" y="18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10" y="50"/>
                  </a:cxn>
                  <a:cxn ang="0">
                    <a:pos x="10" y="58"/>
                  </a:cxn>
                  <a:cxn ang="0">
                    <a:pos x="14" y="66"/>
                  </a:cxn>
                  <a:cxn ang="0">
                    <a:pos x="14" y="66"/>
                  </a:cxn>
                  <a:cxn ang="0">
                    <a:pos x="12" y="52"/>
                  </a:cxn>
                  <a:cxn ang="0">
                    <a:pos x="12" y="44"/>
                  </a:cxn>
                  <a:cxn ang="0">
                    <a:pos x="12" y="38"/>
                  </a:cxn>
                  <a:cxn ang="0">
                    <a:pos x="12" y="38"/>
                  </a:cxn>
                  <a:cxn ang="0">
                    <a:pos x="14" y="34"/>
                  </a:cxn>
                  <a:cxn ang="0">
                    <a:pos x="18" y="32"/>
                  </a:cxn>
                  <a:cxn ang="0">
                    <a:pos x="22" y="28"/>
                  </a:cxn>
                  <a:cxn ang="0">
                    <a:pos x="22" y="28"/>
                  </a:cxn>
                  <a:cxn ang="0">
                    <a:pos x="24" y="24"/>
                  </a:cxn>
                  <a:cxn ang="0">
                    <a:pos x="26" y="20"/>
                  </a:cxn>
                  <a:cxn ang="0">
                    <a:pos x="24" y="16"/>
                  </a:cxn>
                  <a:cxn ang="0">
                    <a:pos x="22" y="12"/>
                  </a:cxn>
                  <a:cxn ang="0">
                    <a:pos x="14" y="4"/>
                  </a:cxn>
                  <a:cxn ang="0">
                    <a:pos x="6" y="0"/>
                  </a:cxn>
                </a:cxnLst>
                <a:rect l="0" t="0" r="r" b="b"/>
                <a:pathLst>
                  <a:path w="26" h="66">
                    <a:moveTo>
                      <a:pt x="0" y="4"/>
                    </a:moveTo>
                    <a:lnTo>
                      <a:pt x="0" y="4"/>
                    </a:lnTo>
                    <a:lnTo>
                      <a:pt x="4" y="18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0" y="50"/>
                    </a:lnTo>
                    <a:lnTo>
                      <a:pt x="10" y="58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2" y="52"/>
                    </a:lnTo>
                    <a:lnTo>
                      <a:pt x="12" y="44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4" y="34"/>
                    </a:lnTo>
                    <a:lnTo>
                      <a:pt x="18" y="32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24" y="24"/>
                    </a:lnTo>
                    <a:lnTo>
                      <a:pt x="26" y="20"/>
                    </a:lnTo>
                    <a:lnTo>
                      <a:pt x="24" y="16"/>
                    </a:lnTo>
                    <a:lnTo>
                      <a:pt x="22" y="12"/>
                    </a:lnTo>
                    <a:lnTo>
                      <a:pt x="14" y="4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93" name="Freeform 113"/>
              <p:cNvSpPr>
                <a:spLocks/>
              </p:cNvSpPr>
              <p:nvPr/>
            </p:nvSpPr>
            <p:spPr bwMode="auto">
              <a:xfrm>
                <a:off x="4376" y="1962"/>
                <a:ext cx="28" cy="4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0" y="32"/>
                  </a:cxn>
                  <a:cxn ang="0">
                    <a:pos x="2" y="38"/>
                  </a:cxn>
                  <a:cxn ang="0">
                    <a:pos x="4" y="46"/>
                  </a:cxn>
                  <a:cxn ang="0">
                    <a:pos x="4" y="46"/>
                  </a:cxn>
                  <a:cxn ang="0">
                    <a:pos x="4" y="42"/>
                  </a:cxn>
                  <a:cxn ang="0">
                    <a:pos x="6" y="38"/>
                  </a:cxn>
                  <a:cxn ang="0">
                    <a:pos x="12" y="32"/>
                  </a:cxn>
                  <a:cxn ang="0">
                    <a:pos x="16" y="30"/>
                  </a:cxn>
                  <a:cxn ang="0">
                    <a:pos x="20" y="30"/>
                  </a:cxn>
                  <a:cxn ang="0">
                    <a:pos x="24" y="32"/>
                  </a:cxn>
                  <a:cxn ang="0">
                    <a:pos x="26" y="36"/>
                  </a:cxn>
                  <a:cxn ang="0">
                    <a:pos x="26" y="36"/>
                  </a:cxn>
                  <a:cxn ang="0">
                    <a:pos x="28" y="28"/>
                  </a:cxn>
                  <a:cxn ang="0">
                    <a:pos x="26" y="18"/>
                  </a:cxn>
                  <a:cxn ang="0">
                    <a:pos x="24" y="8"/>
                  </a:cxn>
                  <a:cxn ang="0">
                    <a:pos x="22" y="0"/>
                  </a:cxn>
                  <a:cxn ang="0">
                    <a:pos x="0" y="32"/>
                  </a:cxn>
                </a:cxnLst>
                <a:rect l="0" t="0" r="r" b="b"/>
                <a:pathLst>
                  <a:path w="28" h="46">
                    <a:moveTo>
                      <a:pt x="0" y="32"/>
                    </a:moveTo>
                    <a:lnTo>
                      <a:pt x="0" y="32"/>
                    </a:lnTo>
                    <a:lnTo>
                      <a:pt x="2" y="38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4" y="42"/>
                    </a:lnTo>
                    <a:lnTo>
                      <a:pt x="6" y="38"/>
                    </a:lnTo>
                    <a:lnTo>
                      <a:pt x="12" y="32"/>
                    </a:lnTo>
                    <a:lnTo>
                      <a:pt x="16" y="30"/>
                    </a:lnTo>
                    <a:lnTo>
                      <a:pt x="20" y="30"/>
                    </a:lnTo>
                    <a:lnTo>
                      <a:pt x="24" y="32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8" y="28"/>
                    </a:lnTo>
                    <a:lnTo>
                      <a:pt x="26" y="18"/>
                    </a:lnTo>
                    <a:lnTo>
                      <a:pt x="24" y="8"/>
                    </a:lnTo>
                    <a:lnTo>
                      <a:pt x="22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50E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94" name="Freeform 114"/>
              <p:cNvSpPr>
                <a:spLocks/>
              </p:cNvSpPr>
              <p:nvPr/>
            </p:nvSpPr>
            <p:spPr bwMode="auto">
              <a:xfrm>
                <a:off x="4376" y="1962"/>
                <a:ext cx="28" cy="4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0" y="32"/>
                  </a:cxn>
                  <a:cxn ang="0">
                    <a:pos x="2" y="38"/>
                  </a:cxn>
                  <a:cxn ang="0">
                    <a:pos x="4" y="46"/>
                  </a:cxn>
                  <a:cxn ang="0">
                    <a:pos x="4" y="46"/>
                  </a:cxn>
                  <a:cxn ang="0">
                    <a:pos x="4" y="42"/>
                  </a:cxn>
                  <a:cxn ang="0">
                    <a:pos x="6" y="38"/>
                  </a:cxn>
                  <a:cxn ang="0">
                    <a:pos x="12" y="32"/>
                  </a:cxn>
                  <a:cxn ang="0">
                    <a:pos x="16" y="30"/>
                  </a:cxn>
                  <a:cxn ang="0">
                    <a:pos x="20" y="30"/>
                  </a:cxn>
                  <a:cxn ang="0">
                    <a:pos x="24" y="32"/>
                  </a:cxn>
                  <a:cxn ang="0">
                    <a:pos x="26" y="36"/>
                  </a:cxn>
                  <a:cxn ang="0">
                    <a:pos x="26" y="36"/>
                  </a:cxn>
                  <a:cxn ang="0">
                    <a:pos x="28" y="28"/>
                  </a:cxn>
                  <a:cxn ang="0">
                    <a:pos x="26" y="18"/>
                  </a:cxn>
                  <a:cxn ang="0">
                    <a:pos x="24" y="8"/>
                  </a:cxn>
                  <a:cxn ang="0">
                    <a:pos x="22" y="0"/>
                  </a:cxn>
                </a:cxnLst>
                <a:rect l="0" t="0" r="r" b="b"/>
                <a:pathLst>
                  <a:path w="28" h="46">
                    <a:moveTo>
                      <a:pt x="0" y="32"/>
                    </a:moveTo>
                    <a:lnTo>
                      <a:pt x="0" y="32"/>
                    </a:lnTo>
                    <a:lnTo>
                      <a:pt x="2" y="38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4" y="42"/>
                    </a:lnTo>
                    <a:lnTo>
                      <a:pt x="6" y="38"/>
                    </a:lnTo>
                    <a:lnTo>
                      <a:pt x="12" y="32"/>
                    </a:lnTo>
                    <a:lnTo>
                      <a:pt x="16" y="30"/>
                    </a:lnTo>
                    <a:lnTo>
                      <a:pt x="20" y="30"/>
                    </a:lnTo>
                    <a:lnTo>
                      <a:pt x="24" y="32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8" y="28"/>
                    </a:lnTo>
                    <a:lnTo>
                      <a:pt x="26" y="18"/>
                    </a:lnTo>
                    <a:lnTo>
                      <a:pt x="24" y="8"/>
                    </a:lnTo>
                    <a:lnTo>
                      <a:pt x="22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95" name="Freeform 115"/>
              <p:cNvSpPr>
                <a:spLocks/>
              </p:cNvSpPr>
              <p:nvPr/>
            </p:nvSpPr>
            <p:spPr bwMode="auto">
              <a:xfrm>
                <a:off x="4214" y="1934"/>
                <a:ext cx="44" cy="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4" y="14"/>
                  </a:cxn>
                  <a:cxn ang="0">
                    <a:pos x="10" y="28"/>
                  </a:cxn>
                  <a:cxn ang="0">
                    <a:pos x="10" y="28"/>
                  </a:cxn>
                  <a:cxn ang="0">
                    <a:pos x="10" y="22"/>
                  </a:cxn>
                  <a:cxn ang="0">
                    <a:pos x="14" y="18"/>
                  </a:cxn>
                  <a:cxn ang="0">
                    <a:pos x="16" y="16"/>
                  </a:cxn>
                  <a:cxn ang="0">
                    <a:pos x="22" y="16"/>
                  </a:cxn>
                  <a:cxn ang="0">
                    <a:pos x="32" y="18"/>
                  </a:cxn>
                  <a:cxn ang="0">
                    <a:pos x="38" y="20"/>
                  </a:cxn>
                  <a:cxn ang="0">
                    <a:pos x="42" y="22"/>
                  </a:cxn>
                  <a:cxn ang="0">
                    <a:pos x="42" y="22"/>
                  </a:cxn>
                  <a:cxn ang="0">
                    <a:pos x="42" y="14"/>
                  </a:cxn>
                  <a:cxn ang="0">
                    <a:pos x="44" y="6"/>
                  </a:cxn>
                  <a:cxn ang="0">
                    <a:pos x="44" y="6"/>
                  </a:cxn>
                  <a:cxn ang="0">
                    <a:pos x="12" y="0"/>
                  </a:cxn>
                  <a:cxn ang="0">
                    <a:pos x="0" y="0"/>
                  </a:cxn>
                </a:cxnLst>
                <a:rect l="0" t="0" r="r" b="b"/>
                <a:pathLst>
                  <a:path w="44" h="28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14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0" y="22"/>
                    </a:lnTo>
                    <a:lnTo>
                      <a:pt x="14" y="18"/>
                    </a:lnTo>
                    <a:lnTo>
                      <a:pt x="16" y="16"/>
                    </a:lnTo>
                    <a:lnTo>
                      <a:pt x="22" y="16"/>
                    </a:lnTo>
                    <a:lnTo>
                      <a:pt x="32" y="18"/>
                    </a:lnTo>
                    <a:lnTo>
                      <a:pt x="38" y="20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2" y="14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0E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96" name="Freeform 116"/>
              <p:cNvSpPr>
                <a:spLocks/>
              </p:cNvSpPr>
              <p:nvPr/>
            </p:nvSpPr>
            <p:spPr bwMode="auto">
              <a:xfrm>
                <a:off x="4214" y="1934"/>
                <a:ext cx="44" cy="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4" y="14"/>
                  </a:cxn>
                  <a:cxn ang="0">
                    <a:pos x="10" y="28"/>
                  </a:cxn>
                  <a:cxn ang="0">
                    <a:pos x="10" y="28"/>
                  </a:cxn>
                  <a:cxn ang="0">
                    <a:pos x="10" y="22"/>
                  </a:cxn>
                  <a:cxn ang="0">
                    <a:pos x="14" y="18"/>
                  </a:cxn>
                  <a:cxn ang="0">
                    <a:pos x="16" y="16"/>
                  </a:cxn>
                  <a:cxn ang="0">
                    <a:pos x="22" y="16"/>
                  </a:cxn>
                  <a:cxn ang="0">
                    <a:pos x="32" y="18"/>
                  </a:cxn>
                  <a:cxn ang="0">
                    <a:pos x="38" y="20"/>
                  </a:cxn>
                  <a:cxn ang="0">
                    <a:pos x="42" y="22"/>
                  </a:cxn>
                  <a:cxn ang="0">
                    <a:pos x="42" y="22"/>
                  </a:cxn>
                  <a:cxn ang="0">
                    <a:pos x="42" y="14"/>
                  </a:cxn>
                  <a:cxn ang="0">
                    <a:pos x="44" y="6"/>
                  </a:cxn>
                  <a:cxn ang="0">
                    <a:pos x="44" y="6"/>
                  </a:cxn>
                  <a:cxn ang="0">
                    <a:pos x="12" y="0"/>
                  </a:cxn>
                </a:cxnLst>
                <a:rect l="0" t="0" r="r" b="b"/>
                <a:pathLst>
                  <a:path w="44" h="28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14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0" y="22"/>
                    </a:lnTo>
                    <a:lnTo>
                      <a:pt x="14" y="18"/>
                    </a:lnTo>
                    <a:lnTo>
                      <a:pt x="16" y="16"/>
                    </a:lnTo>
                    <a:lnTo>
                      <a:pt x="22" y="16"/>
                    </a:lnTo>
                    <a:lnTo>
                      <a:pt x="32" y="18"/>
                    </a:lnTo>
                    <a:lnTo>
                      <a:pt x="38" y="20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2" y="14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12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97" name="Freeform 117"/>
              <p:cNvSpPr>
                <a:spLocks/>
              </p:cNvSpPr>
              <p:nvPr/>
            </p:nvSpPr>
            <p:spPr bwMode="auto">
              <a:xfrm>
                <a:off x="4218" y="1946"/>
                <a:ext cx="32" cy="9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6" y="2"/>
                  </a:cxn>
                  <a:cxn ang="0">
                    <a:pos x="14" y="8"/>
                  </a:cxn>
                  <a:cxn ang="0">
                    <a:pos x="14" y="22"/>
                  </a:cxn>
                  <a:cxn ang="0">
                    <a:pos x="16" y="36"/>
                  </a:cxn>
                  <a:cxn ang="0">
                    <a:pos x="18" y="48"/>
                  </a:cxn>
                  <a:cxn ang="0">
                    <a:pos x="18" y="48"/>
                  </a:cxn>
                  <a:cxn ang="0">
                    <a:pos x="22" y="68"/>
                  </a:cxn>
                  <a:cxn ang="0">
                    <a:pos x="26" y="78"/>
                  </a:cxn>
                  <a:cxn ang="0">
                    <a:pos x="32" y="86"/>
                  </a:cxn>
                  <a:cxn ang="0">
                    <a:pos x="32" y="86"/>
                  </a:cxn>
                  <a:cxn ang="0">
                    <a:pos x="24" y="90"/>
                  </a:cxn>
                  <a:cxn ang="0">
                    <a:pos x="18" y="94"/>
                  </a:cxn>
                  <a:cxn ang="0">
                    <a:pos x="18" y="94"/>
                  </a:cxn>
                  <a:cxn ang="0">
                    <a:pos x="18" y="84"/>
                  </a:cxn>
                  <a:cxn ang="0">
                    <a:pos x="16" y="72"/>
                  </a:cxn>
                  <a:cxn ang="0">
                    <a:pos x="12" y="50"/>
                  </a:cxn>
                  <a:cxn ang="0">
                    <a:pos x="0" y="6"/>
                  </a:cxn>
                  <a:cxn ang="0">
                    <a:pos x="20" y="0"/>
                  </a:cxn>
                </a:cxnLst>
                <a:rect l="0" t="0" r="r" b="b"/>
                <a:pathLst>
                  <a:path w="32" h="94">
                    <a:moveTo>
                      <a:pt x="20" y="0"/>
                    </a:moveTo>
                    <a:lnTo>
                      <a:pt x="20" y="0"/>
                    </a:lnTo>
                    <a:lnTo>
                      <a:pt x="16" y="2"/>
                    </a:lnTo>
                    <a:lnTo>
                      <a:pt x="14" y="8"/>
                    </a:lnTo>
                    <a:lnTo>
                      <a:pt x="14" y="22"/>
                    </a:lnTo>
                    <a:lnTo>
                      <a:pt x="16" y="36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22" y="68"/>
                    </a:lnTo>
                    <a:lnTo>
                      <a:pt x="26" y="78"/>
                    </a:lnTo>
                    <a:lnTo>
                      <a:pt x="32" y="86"/>
                    </a:lnTo>
                    <a:lnTo>
                      <a:pt x="32" y="86"/>
                    </a:lnTo>
                    <a:lnTo>
                      <a:pt x="24" y="90"/>
                    </a:lnTo>
                    <a:lnTo>
                      <a:pt x="18" y="94"/>
                    </a:lnTo>
                    <a:lnTo>
                      <a:pt x="18" y="94"/>
                    </a:lnTo>
                    <a:lnTo>
                      <a:pt x="18" y="84"/>
                    </a:lnTo>
                    <a:lnTo>
                      <a:pt x="16" y="72"/>
                    </a:lnTo>
                    <a:lnTo>
                      <a:pt x="12" y="50"/>
                    </a:lnTo>
                    <a:lnTo>
                      <a:pt x="0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50E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98" name="Freeform 118"/>
              <p:cNvSpPr>
                <a:spLocks/>
              </p:cNvSpPr>
              <p:nvPr/>
            </p:nvSpPr>
            <p:spPr bwMode="auto">
              <a:xfrm>
                <a:off x="4218" y="1946"/>
                <a:ext cx="32" cy="9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6" y="2"/>
                  </a:cxn>
                  <a:cxn ang="0">
                    <a:pos x="14" y="8"/>
                  </a:cxn>
                  <a:cxn ang="0">
                    <a:pos x="14" y="22"/>
                  </a:cxn>
                  <a:cxn ang="0">
                    <a:pos x="16" y="36"/>
                  </a:cxn>
                  <a:cxn ang="0">
                    <a:pos x="18" y="48"/>
                  </a:cxn>
                  <a:cxn ang="0">
                    <a:pos x="18" y="48"/>
                  </a:cxn>
                  <a:cxn ang="0">
                    <a:pos x="22" y="68"/>
                  </a:cxn>
                  <a:cxn ang="0">
                    <a:pos x="26" y="78"/>
                  </a:cxn>
                  <a:cxn ang="0">
                    <a:pos x="32" y="86"/>
                  </a:cxn>
                  <a:cxn ang="0">
                    <a:pos x="32" y="86"/>
                  </a:cxn>
                  <a:cxn ang="0">
                    <a:pos x="24" y="90"/>
                  </a:cxn>
                  <a:cxn ang="0">
                    <a:pos x="18" y="94"/>
                  </a:cxn>
                  <a:cxn ang="0">
                    <a:pos x="18" y="94"/>
                  </a:cxn>
                  <a:cxn ang="0">
                    <a:pos x="18" y="84"/>
                  </a:cxn>
                  <a:cxn ang="0">
                    <a:pos x="16" y="72"/>
                  </a:cxn>
                  <a:cxn ang="0">
                    <a:pos x="12" y="50"/>
                  </a:cxn>
                  <a:cxn ang="0">
                    <a:pos x="0" y="6"/>
                  </a:cxn>
                </a:cxnLst>
                <a:rect l="0" t="0" r="r" b="b"/>
                <a:pathLst>
                  <a:path w="32" h="94">
                    <a:moveTo>
                      <a:pt x="20" y="0"/>
                    </a:moveTo>
                    <a:lnTo>
                      <a:pt x="20" y="0"/>
                    </a:lnTo>
                    <a:lnTo>
                      <a:pt x="16" y="2"/>
                    </a:lnTo>
                    <a:lnTo>
                      <a:pt x="14" y="8"/>
                    </a:lnTo>
                    <a:lnTo>
                      <a:pt x="14" y="22"/>
                    </a:lnTo>
                    <a:lnTo>
                      <a:pt x="16" y="36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22" y="68"/>
                    </a:lnTo>
                    <a:lnTo>
                      <a:pt x="26" y="78"/>
                    </a:lnTo>
                    <a:lnTo>
                      <a:pt x="32" y="86"/>
                    </a:lnTo>
                    <a:lnTo>
                      <a:pt x="32" y="86"/>
                    </a:lnTo>
                    <a:lnTo>
                      <a:pt x="24" y="90"/>
                    </a:lnTo>
                    <a:lnTo>
                      <a:pt x="18" y="94"/>
                    </a:lnTo>
                    <a:lnTo>
                      <a:pt x="18" y="94"/>
                    </a:lnTo>
                    <a:lnTo>
                      <a:pt x="18" y="84"/>
                    </a:lnTo>
                    <a:lnTo>
                      <a:pt x="16" y="72"/>
                    </a:lnTo>
                    <a:lnTo>
                      <a:pt x="12" y="5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599" name="Freeform 119"/>
              <p:cNvSpPr>
                <a:spLocks/>
              </p:cNvSpPr>
              <p:nvPr/>
            </p:nvSpPr>
            <p:spPr bwMode="auto">
              <a:xfrm>
                <a:off x="4168" y="1616"/>
                <a:ext cx="32" cy="30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6" y="8"/>
                  </a:cxn>
                  <a:cxn ang="0">
                    <a:pos x="4" y="20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4" y="24"/>
                  </a:cxn>
                  <a:cxn ang="0">
                    <a:pos x="10" y="22"/>
                  </a:cxn>
                  <a:cxn ang="0">
                    <a:pos x="14" y="22"/>
                  </a:cxn>
                  <a:cxn ang="0">
                    <a:pos x="20" y="20"/>
                  </a:cxn>
                  <a:cxn ang="0">
                    <a:pos x="20" y="20"/>
                  </a:cxn>
                  <a:cxn ang="0">
                    <a:pos x="24" y="18"/>
                  </a:cxn>
                  <a:cxn ang="0">
                    <a:pos x="28" y="12"/>
                  </a:cxn>
                  <a:cxn ang="0">
                    <a:pos x="32" y="0"/>
                  </a:cxn>
                  <a:cxn ang="0">
                    <a:pos x="6" y="8"/>
                  </a:cxn>
                </a:cxnLst>
                <a:rect l="0" t="0" r="r" b="b"/>
                <a:pathLst>
                  <a:path w="32" h="30">
                    <a:moveTo>
                      <a:pt x="6" y="8"/>
                    </a:moveTo>
                    <a:lnTo>
                      <a:pt x="6" y="8"/>
                    </a:lnTo>
                    <a:lnTo>
                      <a:pt x="4" y="2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4" y="24"/>
                    </a:lnTo>
                    <a:lnTo>
                      <a:pt x="10" y="22"/>
                    </a:lnTo>
                    <a:lnTo>
                      <a:pt x="14" y="22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4" y="18"/>
                    </a:lnTo>
                    <a:lnTo>
                      <a:pt x="28" y="12"/>
                    </a:lnTo>
                    <a:lnTo>
                      <a:pt x="32" y="0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950E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00" name="Freeform 120"/>
              <p:cNvSpPr>
                <a:spLocks/>
              </p:cNvSpPr>
              <p:nvPr/>
            </p:nvSpPr>
            <p:spPr bwMode="auto">
              <a:xfrm>
                <a:off x="4168" y="1616"/>
                <a:ext cx="32" cy="30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6" y="8"/>
                  </a:cxn>
                  <a:cxn ang="0">
                    <a:pos x="4" y="20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4" y="24"/>
                  </a:cxn>
                  <a:cxn ang="0">
                    <a:pos x="10" y="22"/>
                  </a:cxn>
                  <a:cxn ang="0">
                    <a:pos x="14" y="22"/>
                  </a:cxn>
                  <a:cxn ang="0">
                    <a:pos x="20" y="20"/>
                  </a:cxn>
                  <a:cxn ang="0">
                    <a:pos x="20" y="20"/>
                  </a:cxn>
                  <a:cxn ang="0">
                    <a:pos x="24" y="18"/>
                  </a:cxn>
                  <a:cxn ang="0">
                    <a:pos x="28" y="12"/>
                  </a:cxn>
                  <a:cxn ang="0">
                    <a:pos x="32" y="0"/>
                  </a:cxn>
                </a:cxnLst>
                <a:rect l="0" t="0" r="r" b="b"/>
                <a:pathLst>
                  <a:path w="32" h="30">
                    <a:moveTo>
                      <a:pt x="6" y="8"/>
                    </a:moveTo>
                    <a:lnTo>
                      <a:pt x="6" y="8"/>
                    </a:lnTo>
                    <a:lnTo>
                      <a:pt x="4" y="2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4" y="24"/>
                    </a:lnTo>
                    <a:lnTo>
                      <a:pt x="10" y="22"/>
                    </a:lnTo>
                    <a:lnTo>
                      <a:pt x="14" y="22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4" y="18"/>
                    </a:lnTo>
                    <a:lnTo>
                      <a:pt x="28" y="12"/>
                    </a:lnTo>
                    <a:lnTo>
                      <a:pt x="32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01" name="Freeform 121"/>
              <p:cNvSpPr>
                <a:spLocks/>
              </p:cNvSpPr>
              <p:nvPr/>
            </p:nvSpPr>
            <p:spPr bwMode="auto">
              <a:xfrm>
                <a:off x="4066" y="1924"/>
                <a:ext cx="16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8" y="12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4" y="30"/>
                  </a:cxn>
                  <a:cxn ang="0">
                    <a:pos x="4" y="38"/>
                  </a:cxn>
                  <a:cxn ang="0">
                    <a:pos x="6" y="54"/>
                  </a:cxn>
                  <a:cxn ang="0">
                    <a:pos x="6" y="54"/>
                  </a:cxn>
                  <a:cxn ang="0">
                    <a:pos x="12" y="46"/>
                  </a:cxn>
                  <a:cxn ang="0">
                    <a:pos x="14" y="36"/>
                  </a:cxn>
                  <a:cxn ang="0">
                    <a:pos x="16" y="26"/>
                  </a:cxn>
                  <a:cxn ang="0">
                    <a:pos x="16" y="16"/>
                  </a:cxn>
                  <a:cxn ang="0">
                    <a:pos x="12" y="0"/>
                  </a:cxn>
                </a:cxnLst>
                <a:rect l="0" t="0" r="r" b="b"/>
                <a:pathLst>
                  <a:path w="16" h="54">
                    <a:moveTo>
                      <a:pt x="12" y="0"/>
                    </a:moveTo>
                    <a:lnTo>
                      <a:pt x="12" y="0"/>
                    </a:lnTo>
                    <a:lnTo>
                      <a:pt x="8" y="1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4" y="30"/>
                    </a:lnTo>
                    <a:lnTo>
                      <a:pt x="4" y="38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12" y="46"/>
                    </a:lnTo>
                    <a:lnTo>
                      <a:pt x="14" y="36"/>
                    </a:lnTo>
                    <a:lnTo>
                      <a:pt x="16" y="26"/>
                    </a:lnTo>
                    <a:lnTo>
                      <a:pt x="16" y="1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50E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02" name="Freeform 122"/>
              <p:cNvSpPr>
                <a:spLocks/>
              </p:cNvSpPr>
              <p:nvPr/>
            </p:nvSpPr>
            <p:spPr bwMode="auto">
              <a:xfrm>
                <a:off x="4066" y="1924"/>
                <a:ext cx="16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8" y="12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4" y="30"/>
                  </a:cxn>
                  <a:cxn ang="0">
                    <a:pos x="4" y="38"/>
                  </a:cxn>
                  <a:cxn ang="0">
                    <a:pos x="6" y="54"/>
                  </a:cxn>
                  <a:cxn ang="0">
                    <a:pos x="6" y="54"/>
                  </a:cxn>
                  <a:cxn ang="0">
                    <a:pos x="12" y="46"/>
                  </a:cxn>
                  <a:cxn ang="0">
                    <a:pos x="14" y="36"/>
                  </a:cxn>
                  <a:cxn ang="0">
                    <a:pos x="16" y="26"/>
                  </a:cxn>
                  <a:cxn ang="0">
                    <a:pos x="16" y="16"/>
                  </a:cxn>
                </a:cxnLst>
                <a:rect l="0" t="0" r="r" b="b"/>
                <a:pathLst>
                  <a:path w="16" h="54">
                    <a:moveTo>
                      <a:pt x="12" y="0"/>
                    </a:moveTo>
                    <a:lnTo>
                      <a:pt x="12" y="0"/>
                    </a:lnTo>
                    <a:lnTo>
                      <a:pt x="8" y="1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4" y="30"/>
                    </a:lnTo>
                    <a:lnTo>
                      <a:pt x="4" y="38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12" y="46"/>
                    </a:lnTo>
                    <a:lnTo>
                      <a:pt x="14" y="36"/>
                    </a:lnTo>
                    <a:lnTo>
                      <a:pt x="16" y="26"/>
                    </a:lnTo>
                    <a:lnTo>
                      <a:pt x="16" y="16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03" name="Freeform 123"/>
              <p:cNvSpPr>
                <a:spLocks/>
              </p:cNvSpPr>
              <p:nvPr/>
            </p:nvSpPr>
            <p:spPr bwMode="auto">
              <a:xfrm>
                <a:off x="3910" y="2234"/>
                <a:ext cx="32" cy="60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18" y="12"/>
                  </a:cxn>
                  <a:cxn ang="0">
                    <a:pos x="16" y="24"/>
                  </a:cxn>
                  <a:cxn ang="0">
                    <a:pos x="12" y="38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12" y="52"/>
                  </a:cxn>
                  <a:cxn ang="0">
                    <a:pos x="18" y="48"/>
                  </a:cxn>
                  <a:cxn ang="0">
                    <a:pos x="22" y="42"/>
                  </a:cxn>
                  <a:cxn ang="0">
                    <a:pos x="22" y="42"/>
                  </a:cxn>
                  <a:cxn ang="0">
                    <a:pos x="24" y="38"/>
                  </a:cxn>
                  <a:cxn ang="0">
                    <a:pos x="24" y="32"/>
                  </a:cxn>
                  <a:cxn ang="0">
                    <a:pos x="24" y="20"/>
                  </a:cxn>
                  <a:cxn ang="0">
                    <a:pos x="24" y="20"/>
                  </a:cxn>
                  <a:cxn ang="0">
                    <a:pos x="32" y="0"/>
                  </a:cxn>
                  <a:cxn ang="0">
                    <a:pos x="18" y="12"/>
                  </a:cxn>
                </a:cxnLst>
                <a:rect l="0" t="0" r="r" b="b"/>
                <a:pathLst>
                  <a:path w="32" h="60">
                    <a:moveTo>
                      <a:pt x="18" y="12"/>
                    </a:moveTo>
                    <a:lnTo>
                      <a:pt x="18" y="12"/>
                    </a:lnTo>
                    <a:lnTo>
                      <a:pt x="16" y="24"/>
                    </a:lnTo>
                    <a:lnTo>
                      <a:pt x="12" y="3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12" y="52"/>
                    </a:lnTo>
                    <a:lnTo>
                      <a:pt x="18" y="48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4" y="38"/>
                    </a:lnTo>
                    <a:lnTo>
                      <a:pt x="24" y="32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32" y="0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950E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04" name="Freeform 124"/>
              <p:cNvSpPr>
                <a:spLocks/>
              </p:cNvSpPr>
              <p:nvPr/>
            </p:nvSpPr>
            <p:spPr bwMode="auto">
              <a:xfrm>
                <a:off x="3910" y="2234"/>
                <a:ext cx="32" cy="60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18" y="12"/>
                  </a:cxn>
                  <a:cxn ang="0">
                    <a:pos x="16" y="24"/>
                  </a:cxn>
                  <a:cxn ang="0">
                    <a:pos x="12" y="38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12" y="52"/>
                  </a:cxn>
                  <a:cxn ang="0">
                    <a:pos x="18" y="48"/>
                  </a:cxn>
                  <a:cxn ang="0">
                    <a:pos x="22" y="42"/>
                  </a:cxn>
                  <a:cxn ang="0">
                    <a:pos x="22" y="42"/>
                  </a:cxn>
                  <a:cxn ang="0">
                    <a:pos x="24" y="38"/>
                  </a:cxn>
                  <a:cxn ang="0">
                    <a:pos x="24" y="32"/>
                  </a:cxn>
                  <a:cxn ang="0">
                    <a:pos x="24" y="20"/>
                  </a:cxn>
                  <a:cxn ang="0">
                    <a:pos x="24" y="20"/>
                  </a:cxn>
                  <a:cxn ang="0">
                    <a:pos x="32" y="0"/>
                  </a:cxn>
                </a:cxnLst>
                <a:rect l="0" t="0" r="r" b="b"/>
                <a:pathLst>
                  <a:path w="32" h="60">
                    <a:moveTo>
                      <a:pt x="18" y="12"/>
                    </a:moveTo>
                    <a:lnTo>
                      <a:pt x="18" y="12"/>
                    </a:lnTo>
                    <a:lnTo>
                      <a:pt x="16" y="24"/>
                    </a:lnTo>
                    <a:lnTo>
                      <a:pt x="12" y="3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12" y="52"/>
                    </a:lnTo>
                    <a:lnTo>
                      <a:pt x="18" y="48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4" y="38"/>
                    </a:lnTo>
                    <a:lnTo>
                      <a:pt x="24" y="32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32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05" name="Freeform 125"/>
              <p:cNvSpPr>
                <a:spLocks/>
              </p:cNvSpPr>
              <p:nvPr/>
            </p:nvSpPr>
            <p:spPr bwMode="auto">
              <a:xfrm>
                <a:off x="4214" y="1876"/>
                <a:ext cx="56" cy="3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6" y="22"/>
                  </a:cxn>
                  <a:cxn ang="0">
                    <a:pos x="12" y="24"/>
                  </a:cxn>
                  <a:cxn ang="0">
                    <a:pos x="24" y="28"/>
                  </a:cxn>
                  <a:cxn ang="0">
                    <a:pos x="24" y="28"/>
                  </a:cxn>
                  <a:cxn ang="0">
                    <a:pos x="36" y="30"/>
                  </a:cxn>
                  <a:cxn ang="0">
                    <a:pos x="46" y="30"/>
                  </a:cxn>
                  <a:cxn ang="0">
                    <a:pos x="52" y="28"/>
                  </a:cxn>
                  <a:cxn ang="0">
                    <a:pos x="54" y="26"/>
                  </a:cxn>
                  <a:cxn ang="0">
                    <a:pos x="56" y="20"/>
                  </a:cxn>
                  <a:cxn ang="0">
                    <a:pos x="54" y="14"/>
                  </a:cxn>
                  <a:cxn ang="0">
                    <a:pos x="54" y="14"/>
                  </a:cxn>
                  <a:cxn ang="0">
                    <a:pos x="50" y="18"/>
                  </a:cxn>
                  <a:cxn ang="0">
                    <a:pos x="44" y="22"/>
                  </a:cxn>
                  <a:cxn ang="0">
                    <a:pos x="36" y="22"/>
                  </a:cxn>
                  <a:cxn ang="0">
                    <a:pos x="28" y="22"/>
                  </a:cxn>
                  <a:cxn ang="0">
                    <a:pos x="14" y="18"/>
                  </a:cxn>
                  <a:cxn ang="0">
                    <a:pos x="0" y="14"/>
                  </a:cxn>
                  <a:cxn ang="0">
                    <a:pos x="4" y="0"/>
                  </a:cxn>
                </a:cxnLst>
                <a:rect l="0" t="0" r="r" b="b"/>
                <a:pathLst>
                  <a:path w="56" h="30">
                    <a:moveTo>
                      <a:pt x="4" y="0"/>
                    </a:moveTo>
                    <a:lnTo>
                      <a:pt x="4" y="0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6" y="22"/>
                    </a:lnTo>
                    <a:lnTo>
                      <a:pt x="12" y="24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36" y="30"/>
                    </a:lnTo>
                    <a:lnTo>
                      <a:pt x="46" y="30"/>
                    </a:lnTo>
                    <a:lnTo>
                      <a:pt x="52" y="28"/>
                    </a:lnTo>
                    <a:lnTo>
                      <a:pt x="54" y="26"/>
                    </a:lnTo>
                    <a:lnTo>
                      <a:pt x="56" y="20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0" y="18"/>
                    </a:lnTo>
                    <a:lnTo>
                      <a:pt x="44" y="22"/>
                    </a:lnTo>
                    <a:lnTo>
                      <a:pt x="36" y="22"/>
                    </a:lnTo>
                    <a:lnTo>
                      <a:pt x="28" y="22"/>
                    </a:lnTo>
                    <a:lnTo>
                      <a:pt x="14" y="18"/>
                    </a:lnTo>
                    <a:lnTo>
                      <a:pt x="0" y="1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950E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06" name="Freeform 126"/>
              <p:cNvSpPr>
                <a:spLocks/>
              </p:cNvSpPr>
              <p:nvPr/>
            </p:nvSpPr>
            <p:spPr bwMode="auto">
              <a:xfrm>
                <a:off x="4214" y="1876"/>
                <a:ext cx="56" cy="3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6" y="22"/>
                  </a:cxn>
                  <a:cxn ang="0">
                    <a:pos x="12" y="24"/>
                  </a:cxn>
                  <a:cxn ang="0">
                    <a:pos x="24" y="28"/>
                  </a:cxn>
                  <a:cxn ang="0">
                    <a:pos x="24" y="28"/>
                  </a:cxn>
                  <a:cxn ang="0">
                    <a:pos x="36" y="30"/>
                  </a:cxn>
                  <a:cxn ang="0">
                    <a:pos x="46" y="30"/>
                  </a:cxn>
                  <a:cxn ang="0">
                    <a:pos x="52" y="28"/>
                  </a:cxn>
                  <a:cxn ang="0">
                    <a:pos x="54" y="26"/>
                  </a:cxn>
                  <a:cxn ang="0">
                    <a:pos x="56" y="20"/>
                  </a:cxn>
                  <a:cxn ang="0">
                    <a:pos x="54" y="14"/>
                  </a:cxn>
                  <a:cxn ang="0">
                    <a:pos x="54" y="14"/>
                  </a:cxn>
                  <a:cxn ang="0">
                    <a:pos x="50" y="18"/>
                  </a:cxn>
                  <a:cxn ang="0">
                    <a:pos x="44" y="22"/>
                  </a:cxn>
                  <a:cxn ang="0">
                    <a:pos x="36" y="22"/>
                  </a:cxn>
                  <a:cxn ang="0">
                    <a:pos x="28" y="22"/>
                  </a:cxn>
                  <a:cxn ang="0">
                    <a:pos x="14" y="18"/>
                  </a:cxn>
                  <a:cxn ang="0">
                    <a:pos x="0" y="14"/>
                  </a:cxn>
                </a:cxnLst>
                <a:rect l="0" t="0" r="r" b="b"/>
                <a:pathLst>
                  <a:path w="56" h="30">
                    <a:moveTo>
                      <a:pt x="4" y="0"/>
                    </a:moveTo>
                    <a:lnTo>
                      <a:pt x="4" y="0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6" y="22"/>
                    </a:lnTo>
                    <a:lnTo>
                      <a:pt x="12" y="24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36" y="30"/>
                    </a:lnTo>
                    <a:lnTo>
                      <a:pt x="46" y="30"/>
                    </a:lnTo>
                    <a:lnTo>
                      <a:pt x="52" y="28"/>
                    </a:lnTo>
                    <a:lnTo>
                      <a:pt x="54" y="26"/>
                    </a:lnTo>
                    <a:lnTo>
                      <a:pt x="56" y="20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0" y="18"/>
                    </a:lnTo>
                    <a:lnTo>
                      <a:pt x="44" y="22"/>
                    </a:lnTo>
                    <a:lnTo>
                      <a:pt x="36" y="22"/>
                    </a:lnTo>
                    <a:lnTo>
                      <a:pt x="28" y="22"/>
                    </a:lnTo>
                    <a:lnTo>
                      <a:pt x="14" y="18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07" name="Freeform 127"/>
              <p:cNvSpPr>
                <a:spLocks/>
              </p:cNvSpPr>
              <p:nvPr/>
            </p:nvSpPr>
            <p:spPr bwMode="auto">
              <a:xfrm>
                <a:off x="4366" y="1842"/>
                <a:ext cx="18" cy="84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14" y="10"/>
                  </a:cxn>
                  <a:cxn ang="0">
                    <a:pos x="14" y="20"/>
                  </a:cxn>
                  <a:cxn ang="0">
                    <a:pos x="12" y="32"/>
                  </a:cxn>
                  <a:cxn ang="0">
                    <a:pos x="8" y="42"/>
                  </a:cxn>
                  <a:cxn ang="0">
                    <a:pos x="8" y="42"/>
                  </a:cxn>
                  <a:cxn ang="0">
                    <a:pos x="4" y="50"/>
                  </a:cxn>
                  <a:cxn ang="0">
                    <a:pos x="0" y="54"/>
                  </a:cxn>
                  <a:cxn ang="0">
                    <a:pos x="0" y="58"/>
                  </a:cxn>
                  <a:cxn ang="0">
                    <a:pos x="0" y="58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2" y="84"/>
                  </a:cxn>
                  <a:cxn ang="0">
                    <a:pos x="6" y="80"/>
                  </a:cxn>
                  <a:cxn ang="0">
                    <a:pos x="8" y="74"/>
                  </a:cxn>
                  <a:cxn ang="0">
                    <a:pos x="14" y="60"/>
                  </a:cxn>
                  <a:cxn ang="0">
                    <a:pos x="18" y="34"/>
                  </a:cxn>
                  <a:cxn ang="0">
                    <a:pos x="14" y="0"/>
                  </a:cxn>
                </a:cxnLst>
                <a:rect l="0" t="0" r="r" b="b"/>
                <a:pathLst>
                  <a:path w="18" h="84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4" y="20"/>
                    </a:lnTo>
                    <a:lnTo>
                      <a:pt x="12" y="32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4" y="50"/>
                    </a:lnTo>
                    <a:lnTo>
                      <a:pt x="0" y="54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2" y="84"/>
                    </a:lnTo>
                    <a:lnTo>
                      <a:pt x="6" y="80"/>
                    </a:lnTo>
                    <a:lnTo>
                      <a:pt x="8" y="74"/>
                    </a:lnTo>
                    <a:lnTo>
                      <a:pt x="14" y="60"/>
                    </a:lnTo>
                    <a:lnTo>
                      <a:pt x="18" y="3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50E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08" name="Freeform 128"/>
              <p:cNvSpPr>
                <a:spLocks/>
              </p:cNvSpPr>
              <p:nvPr/>
            </p:nvSpPr>
            <p:spPr bwMode="auto">
              <a:xfrm>
                <a:off x="4366" y="1842"/>
                <a:ext cx="18" cy="84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14" y="10"/>
                  </a:cxn>
                  <a:cxn ang="0">
                    <a:pos x="14" y="20"/>
                  </a:cxn>
                  <a:cxn ang="0">
                    <a:pos x="12" y="32"/>
                  </a:cxn>
                  <a:cxn ang="0">
                    <a:pos x="8" y="42"/>
                  </a:cxn>
                  <a:cxn ang="0">
                    <a:pos x="8" y="42"/>
                  </a:cxn>
                  <a:cxn ang="0">
                    <a:pos x="4" y="50"/>
                  </a:cxn>
                  <a:cxn ang="0">
                    <a:pos x="0" y="54"/>
                  </a:cxn>
                  <a:cxn ang="0">
                    <a:pos x="0" y="58"/>
                  </a:cxn>
                  <a:cxn ang="0">
                    <a:pos x="0" y="58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2" y="84"/>
                  </a:cxn>
                  <a:cxn ang="0">
                    <a:pos x="6" y="80"/>
                  </a:cxn>
                  <a:cxn ang="0">
                    <a:pos x="8" y="74"/>
                  </a:cxn>
                  <a:cxn ang="0">
                    <a:pos x="14" y="60"/>
                  </a:cxn>
                  <a:cxn ang="0">
                    <a:pos x="18" y="34"/>
                  </a:cxn>
                </a:cxnLst>
                <a:rect l="0" t="0" r="r" b="b"/>
                <a:pathLst>
                  <a:path w="18" h="84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4" y="20"/>
                    </a:lnTo>
                    <a:lnTo>
                      <a:pt x="12" y="32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4" y="50"/>
                    </a:lnTo>
                    <a:lnTo>
                      <a:pt x="0" y="54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2" y="84"/>
                    </a:lnTo>
                    <a:lnTo>
                      <a:pt x="6" y="80"/>
                    </a:lnTo>
                    <a:lnTo>
                      <a:pt x="8" y="74"/>
                    </a:lnTo>
                    <a:lnTo>
                      <a:pt x="14" y="60"/>
                    </a:lnTo>
                    <a:lnTo>
                      <a:pt x="18" y="3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09" name="Freeform 129"/>
              <p:cNvSpPr>
                <a:spLocks/>
              </p:cNvSpPr>
              <p:nvPr/>
            </p:nvSpPr>
            <p:spPr bwMode="auto">
              <a:xfrm>
                <a:off x="4114" y="1628"/>
                <a:ext cx="52" cy="128"/>
              </a:xfrm>
              <a:custGeom>
                <a:avLst/>
                <a:gdLst/>
                <a:ahLst/>
                <a:cxnLst>
                  <a:cxn ang="0">
                    <a:pos x="20" y="28"/>
                  </a:cxn>
                  <a:cxn ang="0">
                    <a:pos x="20" y="28"/>
                  </a:cxn>
                  <a:cxn ang="0">
                    <a:pos x="20" y="34"/>
                  </a:cxn>
                  <a:cxn ang="0">
                    <a:pos x="18" y="40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8" y="80"/>
                  </a:cxn>
                  <a:cxn ang="0">
                    <a:pos x="8" y="80"/>
                  </a:cxn>
                  <a:cxn ang="0">
                    <a:pos x="2" y="104"/>
                  </a:cxn>
                  <a:cxn ang="0">
                    <a:pos x="0" y="116"/>
                  </a:cxn>
                  <a:cxn ang="0">
                    <a:pos x="0" y="128"/>
                  </a:cxn>
                  <a:cxn ang="0">
                    <a:pos x="0" y="128"/>
                  </a:cxn>
                  <a:cxn ang="0">
                    <a:pos x="6" y="118"/>
                  </a:cxn>
                  <a:cxn ang="0">
                    <a:pos x="10" y="108"/>
                  </a:cxn>
                  <a:cxn ang="0">
                    <a:pos x="18" y="88"/>
                  </a:cxn>
                  <a:cxn ang="0">
                    <a:pos x="18" y="88"/>
                  </a:cxn>
                  <a:cxn ang="0">
                    <a:pos x="26" y="70"/>
                  </a:cxn>
                  <a:cxn ang="0">
                    <a:pos x="32" y="52"/>
                  </a:cxn>
                  <a:cxn ang="0">
                    <a:pos x="32" y="52"/>
                  </a:cxn>
                  <a:cxn ang="0">
                    <a:pos x="46" y="22"/>
                  </a:cxn>
                  <a:cxn ang="0">
                    <a:pos x="46" y="22"/>
                  </a:cxn>
                  <a:cxn ang="0">
                    <a:pos x="52" y="0"/>
                  </a:cxn>
                  <a:cxn ang="0">
                    <a:pos x="20" y="28"/>
                  </a:cxn>
                </a:cxnLst>
                <a:rect l="0" t="0" r="r" b="b"/>
                <a:pathLst>
                  <a:path w="52" h="128">
                    <a:moveTo>
                      <a:pt x="20" y="28"/>
                    </a:moveTo>
                    <a:lnTo>
                      <a:pt x="20" y="28"/>
                    </a:lnTo>
                    <a:lnTo>
                      <a:pt x="20" y="34"/>
                    </a:lnTo>
                    <a:lnTo>
                      <a:pt x="18" y="40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8" y="80"/>
                    </a:lnTo>
                    <a:lnTo>
                      <a:pt x="8" y="80"/>
                    </a:lnTo>
                    <a:lnTo>
                      <a:pt x="2" y="104"/>
                    </a:lnTo>
                    <a:lnTo>
                      <a:pt x="0" y="116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6" y="118"/>
                    </a:lnTo>
                    <a:lnTo>
                      <a:pt x="10" y="108"/>
                    </a:lnTo>
                    <a:lnTo>
                      <a:pt x="18" y="88"/>
                    </a:lnTo>
                    <a:lnTo>
                      <a:pt x="18" y="88"/>
                    </a:lnTo>
                    <a:lnTo>
                      <a:pt x="26" y="70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52" y="0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B57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10" name="Freeform 130"/>
              <p:cNvSpPr>
                <a:spLocks/>
              </p:cNvSpPr>
              <p:nvPr/>
            </p:nvSpPr>
            <p:spPr bwMode="auto">
              <a:xfrm>
                <a:off x="4114" y="1628"/>
                <a:ext cx="52" cy="128"/>
              </a:xfrm>
              <a:custGeom>
                <a:avLst/>
                <a:gdLst/>
                <a:ahLst/>
                <a:cxnLst>
                  <a:cxn ang="0">
                    <a:pos x="20" y="28"/>
                  </a:cxn>
                  <a:cxn ang="0">
                    <a:pos x="20" y="28"/>
                  </a:cxn>
                  <a:cxn ang="0">
                    <a:pos x="20" y="34"/>
                  </a:cxn>
                  <a:cxn ang="0">
                    <a:pos x="18" y="40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8" y="80"/>
                  </a:cxn>
                  <a:cxn ang="0">
                    <a:pos x="8" y="80"/>
                  </a:cxn>
                  <a:cxn ang="0">
                    <a:pos x="2" y="104"/>
                  </a:cxn>
                  <a:cxn ang="0">
                    <a:pos x="0" y="116"/>
                  </a:cxn>
                  <a:cxn ang="0">
                    <a:pos x="0" y="128"/>
                  </a:cxn>
                  <a:cxn ang="0">
                    <a:pos x="0" y="128"/>
                  </a:cxn>
                  <a:cxn ang="0">
                    <a:pos x="6" y="118"/>
                  </a:cxn>
                  <a:cxn ang="0">
                    <a:pos x="10" y="108"/>
                  </a:cxn>
                  <a:cxn ang="0">
                    <a:pos x="18" y="88"/>
                  </a:cxn>
                  <a:cxn ang="0">
                    <a:pos x="18" y="88"/>
                  </a:cxn>
                  <a:cxn ang="0">
                    <a:pos x="26" y="70"/>
                  </a:cxn>
                  <a:cxn ang="0">
                    <a:pos x="32" y="52"/>
                  </a:cxn>
                  <a:cxn ang="0">
                    <a:pos x="32" y="52"/>
                  </a:cxn>
                  <a:cxn ang="0">
                    <a:pos x="46" y="22"/>
                  </a:cxn>
                  <a:cxn ang="0">
                    <a:pos x="46" y="22"/>
                  </a:cxn>
                  <a:cxn ang="0">
                    <a:pos x="52" y="0"/>
                  </a:cxn>
                </a:cxnLst>
                <a:rect l="0" t="0" r="r" b="b"/>
                <a:pathLst>
                  <a:path w="52" h="128">
                    <a:moveTo>
                      <a:pt x="20" y="28"/>
                    </a:moveTo>
                    <a:lnTo>
                      <a:pt x="20" y="28"/>
                    </a:lnTo>
                    <a:lnTo>
                      <a:pt x="20" y="34"/>
                    </a:lnTo>
                    <a:lnTo>
                      <a:pt x="18" y="40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8" y="80"/>
                    </a:lnTo>
                    <a:lnTo>
                      <a:pt x="8" y="80"/>
                    </a:lnTo>
                    <a:lnTo>
                      <a:pt x="2" y="104"/>
                    </a:lnTo>
                    <a:lnTo>
                      <a:pt x="0" y="116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6" y="118"/>
                    </a:lnTo>
                    <a:lnTo>
                      <a:pt x="10" y="108"/>
                    </a:lnTo>
                    <a:lnTo>
                      <a:pt x="18" y="88"/>
                    </a:lnTo>
                    <a:lnTo>
                      <a:pt x="18" y="88"/>
                    </a:lnTo>
                    <a:lnTo>
                      <a:pt x="26" y="70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52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11" name="Freeform 131"/>
              <p:cNvSpPr>
                <a:spLocks/>
              </p:cNvSpPr>
              <p:nvPr/>
            </p:nvSpPr>
            <p:spPr bwMode="auto">
              <a:xfrm>
                <a:off x="4436" y="2528"/>
                <a:ext cx="18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14" y="2"/>
                  </a:cxn>
                  <a:cxn ang="0">
                    <a:pos x="18" y="2"/>
                  </a:cxn>
                </a:cxnLst>
                <a:rect l="0" t="0" r="r" b="b"/>
                <a:pathLst>
                  <a:path w="18" h="2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14" y="2"/>
                    </a:lnTo>
                    <a:lnTo>
                      <a:pt x="18" y="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12" name="Freeform 132"/>
              <p:cNvSpPr>
                <a:spLocks/>
              </p:cNvSpPr>
              <p:nvPr/>
            </p:nvSpPr>
            <p:spPr bwMode="auto">
              <a:xfrm>
                <a:off x="4478" y="2522"/>
                <a:ext cx="26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4"/>
                  </a:cxn>
                  <a:cxn ang="0">
                    <a:pos x="10" y="8"/>
                  </a:cxn>
                  <a:cxn ang="0">
                    <a:pos x="18" y="10"/>
                  </a:cxn>
                  <a:cxn ang="0">
                    <a:pos x="26" y="8"/>
                  </a:cxn>
                </a:cxnLst>
                <a:rect l="0" t="0" r="r" b="b"/>
                <a:pathLst>
                  <a:path w="26" h="10">
                    <a:moveTo>
                      <a:pt x="0" y="0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10" y="8"/>
                    </a:lnTo>
                    <a:lnTo>
                      <a:pt x="18" y="10"/>
                    </a:lnTo>
                    <a:lnTo>
                      <a:pt x="26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13" name="Freeform 133"/>
              <p:cNvSpPr>
                <a:spLocks/>
              </p:cNvSpPr>
              <p:nvPr/>
            </p:nvSpPr>
            <p:spPr bwMode="auto">
              <a:xfrm>
                <a:off x="4396" y="2554"/>
                <a:ext cx="10" cy="3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2" y="12"/>
                  </a:cxn>
                  <a:cxn ang="0">
                    <a:pos x="0" y="32"/>
                  </a:cxn>
                </a:cxnLst>
                <a:rect l="0" t="0" r="r" b="b"/>
                <a:pathLst>
                  <a:path w="10" h="32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2" y="12"/>
                    </a:lnTo>
                    <a:lnTo>
                      <a:pt x="0" y="3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14" name="Freeform 134"/>
              <p:cNvSpPr>
                <a:spLocks/>
              </p:cNvSpPr>
              <p:nvPr/>
            </p:nvSpPr>
            <p:spPr bwMode="auto">
              <a:xfrm>
                <a:off x="4440" y="2550"/>
                <a:ext cx="4" cy="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4" y="14"/>
                  </a:cxn>
                  <a:cxn ang="0">
                    <a:pos x="2" y="28"/>
                  </a:cxn>
                </a:cxnLst>
                <a:rect l="0" t="0" r="r" b="b"/>
                <a:pathLst>
                  <a:path w="4" h="28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14"/>
                    </a:lnTo>
                    <a:lnTo>
                      <a:pt x="2" y="2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15" name="Freeform 135"/>
              <p:cNvSpPr>
                <a:spLocks/>
              </p:cNvSpPr>
              <p:nvPr/>
            </p:nvSpPr>
            <p:spPr bwMode="auto">
              <a:xfrm>
                <a:off x="4468" y="2572"/>
                <a:ext cx="2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12"/>
                  </a:cxn>
                </a:cxnLst>
                <a:rect l="0" t="0" r="r" b="b"/>
                <a:pathLst>
                  <a:path w="2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" y="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16" name="Freeform 136"/>
              <p:cNvSpPr>
                <a:spLocks/>
              </p:cNvSpPr>
              <p:nvPr/>
            </p:nvSpPr>
            <p:spPr bwMode="auto">
              <a:xfrm>
                <a:off x="4362" y="2500"/>
                <a:ext cx="6" cy="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6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17" name="Freeform 137"/>
              <p:cNvSpPr>
                <a:spLocks/>
              </p:cNvSpPr>
              <p:nvPr/>
            </p:nvSpPr>
            <p:spPr bwMode="auto">
              <a:xfrm>
                <a:off x="4420" y="2490"/>
                <a:ext cx="1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rect l="0" t="0" r="r" b="b"/>
                <a:pathLst>
                  <a:path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18" name="Freeform 138"/>
              <p:cNvSpPr>
                <a:spLocks/>
              </p:cNvSpPr>
              <p:nvPr/>
            </p:nvSpPr>
            <p:spPr bwMode="auto">
              <a:xfrm>
                <a:off x="4376" y="2504"/>
                <a:ext cx="12" cy="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8" y="8"/>
                  </a:cxn>
                  <a:cxn ang="0">
                    <a:pos x="6" y="10"/>
                  </a:cxn>
                  <a:cxn ang="0">
                    <a:pos x="0" y="12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12" y="0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0" y="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19" name="Freeform 139"/>
              <p:cNvSpPr>
                <a:spLocks/>
              </p:cNvSpPr>
              <p:nvPr/>
            </p:nvSpPr>
            <p:spPr bwMode="auto">
              <a:xfrm>
                <a:off x="4446" y="2492"/>
                <a:ext cx="4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6"/>
                  </a:cxn>
                  <a:cxn ang="0">
                    <a:pos x="4" y="14"/>
                  </a:cxn>
                </a:cxnLst>
                <a:rect l="0" t="0" r="r" b="b"/>
                <a:pathLst>
                  <a:path w="4" h="14">
                    <a:moveTo>
                      <a:pt x="0" y="0"/>
                    </a:moveTo>
                    <a:lnTo>
                      <a:pt x="0" y="0"/>
                    </a:lnTo>
                    <a:lnTo>
                      <a:pt x="4" y="6"/>
                    </a:lnTo>
                    <a:lnTo>
                      <a:pt x="4" y="1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20" name="Freeform 140"/>
              <p:cNvSpPr>
                <a:spLocks/>
              </p:cNvSpPr>
              <p:nvPr/>
            </p:nvSpPr>
            <p:spPr bwMode="auto">
              <a:xfrm>
                <a:off x="4374" y="2560"/>
                <a:ext cx="1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8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21" name="Freeform 141"/>
              <p:cNvSpPr>
                <a:spLocks/>
              </p:cNvSpPr>
              <p:nvPr/>
            </p:nvSpPr>
            <p:spPr bwMode="auto">
              <a:xfrm>
                <a:off x="4298" y="2550"/>
                <a:ext cx="8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4"/>
                  </a:cxn>
                  <a:cxn ang="0">
                    <a:pos x="6" y="8"/>
                  </a:cxn>
                  <a:cxn ang="0">
                    <a:pos x="8" y="0"/>
                  </a:cxn>
                </a:cxnLst>
                <a:rect l="0" t="0" r="r" b="b"/>
                <a:pathLst>
                  <a:path w="8" h="14">
                    <a:moveTo>
                      <a:pt x="0" y="14"/>
                    </a:moveTo>
                    <a:lnTo>
                      <a:pt x="0" y="14"/>
                    </a:lnTo>
                    <a:lnTo>
                      <a:pt x="6" y="8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22" name="Freeform 142"/>
              <p:cNvSpPr>
                <a:spLocks/>
              </p:cNvSpPr>
              <p:nvPr/>
            </p:nvSpPr>
            <p:spPr bwMode="auto">
              <a:xfrm>
                <a:off x="4490" y="2550"/>
                <a:ext cx="2" cy="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2" y="1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36"/>
                  </a:cxn>
                </a:cxnLst>
                <a:rect l="0" t="0" r="r" b="b"/>
                <a:pathLst>
                  <a:path w="2" h="3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2" y="1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2" y="32"/>
                    </a:lnTo>
                    <a:lnTo>
                      <a:pt x="2" y="3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23" name="Freeform 143"/>
              <p:cNvSpPr>
                <a:spLocks/>
              </p:cNvSpPr>
              <p:nvPr/>
            </p:nvSpPr>
            <p:spPr bwMode="auto">
              <a:xfrm>
                <a:off x="4516" y="2566"/>
                <a:ext cx="10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  <a:cxn ang="0">
                    <a:pos x="10" y="6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10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24" name="Freeform 144"/>
              <p:cNvSpPr>
                <a:spLocks/>
              </p:cNvSpPr>
              <p:nvPr/>
            </p:nvSpPr>
            <p:spPr bwMode="auto">
              <a:xfrm>
                <a:off x="4570" y="2532"/>
                <a:ext cx="4" cy="1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4" y="4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0" y="16"/>
                  </a:cxn>
                </a:cxnLst>
                <a:rect l="0" t="0" r="r" b="b"/>
                <a:pathLst>
                  <a:path w="4" h="16">
                    <a:moveTo>
                      <a:pt x="2" y="0"/>
                    </a:moveTo>
                    <a:lnTo>
                      <a:pt x="2" y="0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0" y="1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25" name="Freeform 145"/>
              <p:cNvSpPr>
                <a:spLocks/>
              </p:cNvSpPr>
              <p:nvPr/>
            </p:nvSpPr>
            <p:spPr bwMode="auto">
              <a:xfrm>
                <a:off x="4424" y="2678"/>
                <a:ext cx="10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10" y="8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10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26" name="Freeform 146"/>
              <p:cNvSpPr>
                <a:spLocks/>
              </p:cNvSpPr>
              <p:nvPr/>
            </p:nvSpPr>
            <p:spPr bwMode="auto">
              <a:xfrm>
                <a:off x="4388" y="2624"/>
                <a:ext cx="8" cy="2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6" y="16"/>
                  </a:cxn>
                  <a:cxn ang="0">
                    <a:pos x="2" y="24"/>
                  </a:cxn>
                  <a:cxn ang="0">
                    <a:pos x="0" y="26"/>
                  </a:cxn>
                </a:cxnLst>
                <a:rect l="0" t="0" r="r" b="b"/>
                <a:pathLst>
                  <a:path w="8" h="26">
                    <a:moveTo>
                      <a:pt x="8" y="0"/>
                    </a:moveTo>
                    <a:lnTo>
                      <a:pt x="8" y="0"/>
                    </a:lnTo>
                    <a:lnTo>
                      <a:pt x="6" y="16"/>
                    </a:lnTo>
                    <a:lnTo>
                      <a:pt x="2" y="24"/>
                    </a:lnTo>
                    <a:lnTo>
                      <a:pt x="0" y="2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27" name="Freeform 147"/>
              <p:cNvSpPr>
                <a:spLocks/>
              </p:cNvSpPr>
              <p:nvPr/>
            </p:nvSpPr>
            <p:spPr bwMode="auto">
              <a:xfrm>
                <a:off x="4350" y="2630"/>
                <a:ext cx="4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4" y="14"/>
                  </a:cxn>
                </a:cxnLst>
                <a:rect l="0" t="0" r="r" b="b"/>
                <a:pathLst>
                  <a:path w="4" h="1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4" y="1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28" name="Freeform 148"/>
              <p:cNvSpPr>
                <a:spLocks/>
              </p:cNvSpPr>
              <p:nvPr/>
            </p:nvSpPr>
            <p:spPr bwMode="auto">
              <a:xfrm>
                <a:off x="4338" y="2676"/>
                <a:ext cx="16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8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2">
                    <a:moveTo>
                      <a:pt x="0" y="2"/>
                    </a:moveTo>
                    <a:lnTo>
                      <a:pt x="0" y="2"/>
                    </a:ln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29" name="Freeform 149"/>
              <p:cNvSpPr>
                <a:spLocks/>
              </p:cNvSpPr>
              <p:nvPr/>
            </p:nvSpPr>
            <p:spPr bwMode="auto">
              <a:xfrm>
                <a:off x="4272" y="2698"/>
                <a:ext cx="10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" y="6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30" name="Freeform 150"/>
              <p:cNvSpPr>
                <a:spLocks/>
              </p:cNvSpPr>
              <p:nvPr/>
            </p:nvSpPr>
            <p:spPr bwMode="auto">
              <a:xfrm>
                <a:off x="4252" y="2640"/>
                <a:ext cx="12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2"/>
                  </a:cxn>
                  <a:cxn ang="0">
                    <a:pos x="12" y="6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2"/>
                    </a:lnTo>
                    <a:lnTo>
                      <a:pt x="12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31" name="Freeform 151"/>
              <p:cNvSpPr>
                <a:spLocks/>
              </p:cNvSpPr>
              <p:nvPr/>
            </p:nvSpPr>
            <p:spPr bwMode="auto">
              <a:xfrm>
                <a:off x="4288" y="2636"/>
                <a:ext cx="6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10"/>
                  </a:cxn>
                </a:cxnLst>
                <a:rect l="0" t="0" r="r" b="b"/>
                <a:pathLst>
                  <a:path w="6" h="10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32" name="Freeform 152"/>
              <p:cNvSpPr>
                <a:spLocks/>
              </p:cNvSpPr>
              <p:nvPr/>
            </p:nvSpPr>
            <p:spPr bwMode="auto">
              <a:xfrm>
                <a:off x="4254" y="268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2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33" name="Freeform 153"/>
              <p:cNvSpPr>
                <a:spLocks/>
              </p:cNvSpPr>
              <p:nvPr/>
            </p:nvSpPr>
            <p:spPr bwMode="auto">
              <a:xfrm>
                <a:off x="4366" y="2714"/>
                <a:ext cx="12" cy="6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0" y="6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4"/>
                    </a:lnTo>
                    <a:lnTo>
                      <a:pt x="0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34" name="Freeform 154"/>
              <p:cNvSpPr>
                <a:spLocks/>
              </p:cNvSpPr>
              <p:nvPr/>
            </p:nvSpPr>
            <p:spPr bwMode="auto">
              <a:xfrm>
                <a:off x="4412" y="2706"/>
                <a:ext cx="8" cy="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8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35" name="Freeform 155"/>
              <p:cNvSpPr>
                <a:spLocks/>
              </p:cNvSpPr>
              <p:nvPr/>
            </p:nvSpPr>
            <p:spPr bwMode="auto">
              <a:xfrm>
                <a:off x="4440" y="2728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36" name="Freeform 156"/>
              <p:cNvSpPr>
                <a:spLocks/>
              </p:cNvSpPr>
              <p:nvPr/>
            </p:nvSpPr>
            <p:spPr bwMode="auto">
              <a:xfrm>
                <a:off x="4468" y="2674"/>
                <a:ext cx="24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4" y="2"/>
                  </a:cxn>
                  <a:cxn ang="0">
                    <a:pos x="20" y="10"/>
                  </a:cxn>
                  <a:cxn ang="0">
                    <a:pos x="24" y="20"/>
                  </a:cxn>
                </a:cxnLst>
                <a:rect l="0" t="0" r="r" b="b"/>
                <a:pathLst>
                  <a:path w="24" h="20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4" y="2"/>
                    </a:lnTo>
                    <a:lnTo>
                      <a:pt x="20" y="10"/>
                    </a:lnTo>
                    <a:lnTo>
                      <a:pt x="24" y="2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37" name="Freeform 157"/>
              <p:cNvSpPr>
                <a:spLocks/>
              </p:cNvSpPr>
              <p:nvPr/>
            </p:nvSpPr>
            <p:spPr bwMode="auto">
              <a:xfrm>
                <a:off x="4508" y="2662"/>
                <a:ext cx="6" cy="1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4" y="12"/>
                  </a:cxn>
                  <a:cxn ang="0">
                    <a:pos x="4" y="14"/>
                  </a:cxn>
                  <a:cxn ang="0">
                    <a:pos x="0" y="16"/>
                  </a:cxn>
                </a:cxnLst>
                <a:rect l="0" t="0" r="r" b="b"/>
                <a:pathLst>
                  <a:path w="6" h="16">
                    <a:moveTo>
                      <a:pt x="6" y="0"/>
                    </a:moveTo>
                    <a:lnTo>
                      <a:pt x="6" y="0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0" y="1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38" name="Freeform 158"/>
              <p:cNvSpPr>
                <a:spLocks/>
              </p:cNvSpPr>
              <p:nvPr/>
            </p:nvSpPr>
            <p:spPr bwMode="auto">
              <a:xfrm>
                <a:off x="4538" y="2646"/>
                <a:ext cx="1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0" y="24"/>
                  </a:cxn>
                  <a:cxn ang="0">
                    <a:pos x="0" y="30"/>
                  </a:cxn>
                </a:cxnLst>
                <a:rect l="0" t="0" r="r" b="b"/>
                <a:pathLst>
                  <a:path h="30">
                    <a:moveTo>
                      <a:pt x="0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39" name="Freeform 159"/>
              <p:cNvSpPr>
                <a:spLocks/>
              </p:cNvSpPr>
              <p:nvPr/>
            </p:nvSpPr>
            <p:spPr bwMode="auto">
              <a:xfrm>
                <a:off x="4558" y="2648"/>
                <a:ext cx="6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4" y="14"/>
                  </a:cxn>
                  <a:cxn ang="0">
                    <a:pos x="2" y="20"/>
                  </a:cxn>
                  <a:cxn ang="0">
                    <a:pos x="0" y="24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6" y="0"/>
                    </a:lnTo>
                    <a:lnTo>
                      <a:pt x="4" y="14"/>
                    </a:lnTo>
                    <a:lnTo>
                      <a:pt x="2" y="20"/>
                    </a:lnTo>
                    <a:lnTo>
                      <a:pt x="0" y="2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40" name="Freeform 160"/>
              <p:cNvSpPr>
                <a:spLocks/>
              </p:cNvSpPr>
              <p:nvPr/>
            </p:nvSpPr>
            <p:spPr bwMode="auto">
              <a:xfrm>
                <a:off x="4558" y="2686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41" name="Freeform 161"/>
              <p:cNvSpPr>
                <a:spLocks/>
              </p:cNvSpPr>
              <p:nvPr/>
            </p:nvSpPr>
            <p:spPr bwMode="auto">
              <a:xfrm>
                <a:off x="4582" y="2690"/>
                <a:ext cx="14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8" y="8"/>
                  </a:cxn>
                  <a:cxn ang="0">
                    <a:pos x="14" y="18"/>
                  </a:cxn>
                </a:cxnLst>
                <a:rect l="0" t="0" r="r" b="b"/>
                <a:pathLst>
                  <a:path w="14" h="18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8" y="8"/>
                    </a:lnTo>
                    <a:lnTo>
                      <a:pt x="14" y="1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42" name="Freeform 162"/>
              <p:cNvSpPr>
                <a:spLocks/>
              </p:cNvSpPr>
              <p:nvPr/>
            </p:nvSpPr>
            <p:spPr bwMode="auto">
              <a:xfrm>
                <a:off x="4582" y="2642"/>
                <a:ext cx="18" cy="3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6" y="2"/>
                  </a:cxn>
                  <a:cxn ang="0">
                    <a:pos x="14" y="4"/>
                  </a:cxn>
                  <a:cxn ang="0">
                    <a:pos x="8" y="12"/>
                  </a:cxn>
                  <a:cxn ang="0">
                    <a:pos x="0" y="32"/>
                  </a:cxn>
                </a:cxnLst>
                <a:rect l="0" t="0" r="r" b="b"/>
                <a:pathLst>
                  <a:path w="18" h="32">
                    <a:moveTo>
                      <a:pt x="18" y="0"/>
                    </a:moveTo>
                    <a:lnTo>
                      <a:pt x="18" y="0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8" y="12"/>
                    </a:lnTo>
                    <a:lnTo>
                      <a:pt x="0" y="3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43" name="Freeform 163"/>
              <p:cNvSpPr>
                <a:spLocks/>
              </p:cNvSpPr>
              <p:nvPr/>
            </p:nvSpPr>
            <p:spPr bwMode="auto">
              <a:xfrm>
                <a:off x="4606" y="2666"/>
                <a:ext cx="4" cy="2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2" y="22"/>
                  </a:cxn>
                </a:cxnLst>
                <a:rect l="0" t="0" r="r" b="b"/>
                <a:pathLst>
                  <a:path w="4" h="22">
                    <a:moveTo>
                      <a:pt x="4" y="0"/>
                    </a:moveTo>
                    <a:lnTo>
                      <a:pt x="4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44" name="Freeform 164"/>
              <p:cNvSpPr>
                <a:spLocks/>
              </p:cNvSpPr>
              <p:nvPr/>
            </p:nvSpPr>
            <p:spPr bwMode="auto">
              <a:xfrm>
                <a:off x="4630" y="2658"/>
                <a:ext cx="14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14" y="0"/>
                  </a:cxn>
                </a:cxnLst>
                <a:rect l="0" t="0" r="r" b="b"/>
                <a:pathLst>
                  <a:path w="14" h="10">
                    <a:moveTo>
                      <a:pt x="0" y="10"/>
                    </a:moveTo>
                    <a:lnTo>
                      <a:pt x="0" y="10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45" name="Freeform 165"/>
              <p:cNvSpPr>
                <a:spLocks/>
              </p:cNvSpPr>
              <p:nvPr/>
            </p:nvSpPr>
            <p:spPr bwMode="auto">
              <a:xfrm>
                <a:off x="4654" y="2724"/>
                <a:ext cx="14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10"/>
                  </a:cxn>
                  <a:cxn ang="0">
                    <a:pos x="8" y="14"/>
                  </a:cxn>
                  <a:cxn ang="0">
                    <a:pos x="14" y="12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lnTo>
                      <a:pt x="0" y="0"/>
                    </a:lnTo>
                    <a:lnTo>
                      <a:pt x="6" y="10"/>
                    </a:lnTo>
                    <a:lnTo>
                      <a:pt x="8" y="14"/>
                    </a:lnTo>
                    <a:lnTo>
                      <a:pt x="14" y="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46" name="Freeform 166"/>
              <p:cNvSpPr>
                <a:spLocks/>
              </p:cNvSpPr>
              <p:nvPr/>
            </p:nvSpPr>
            <p:spPr bwMode="auto">
              <a:xfrm>
                <a:off x="4590" y="2754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6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47" name="Freeform 167"/>
              <p:cNvSpPr>
                <a:spLocks/>
              </p:cNvSpPr>
              <p:nvPr/>
            </p:nvSpPr>
            <p:spPr bwMode="auto">
              <a:xfrm>
                <a:off x="4518" y="2718"/>
                <a:ext cx="8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8"/>
                  </a:cxn>
                  <a:cxn ang="0">
                    <a:pos x="8" y="12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lnTo>
                      <a:pt x="0" y="0"/>
                    </a:lnTo>
                    <a:lnTo>
                      <a:pt x="4" y="8"/>
                    </a:lnTo>
                    <a:lnTo>
                      <a:pt x="8" y="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48" name="Freeform 168"/>
              <p:cNvSpPr>
                <a:spLocks/>
              </p:cNvSpPr>
              <p:nvPr/>
            </p:nvSpPr>
            <p:spPr bwMode="auto">
              <a:xfrm>
                <a:off x="4490" y="2746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8" y="2"/>
                  </a:cxn>
                  <a:cxn ang="0">
                    <a:pos x="1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8" y="2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49" name="Freeform 169"/>
              <p:cNvSpPr>
                <a:spLocks/>
              </p:cNvSpPr>
              <p:nvPr/>
            </p:nvSpPr>
            <p:spPr bwMode="auto">
              <a:xfrm>
                <a:off x="4468" y="2704"/>
                <a:ext cx="2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2" y="8"/>
                  </a:cxn>
                  <a:cxn ang="0">
                    <a:pos x="0" y="18"/>
                  </a:cxn>
                </a:cxnLst>
                <a:rect l="0" t="0" r="r" b="b"/>
                <a:pathLst>
                  <a:path w="2" h="18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50" name="Freeform 170"/>
              <p:cNvSpPr>
                <a:spLocks/>
              </p:cNvSpPr>
              <p:nvPr/>
            </p:nvSpPr>
            <p:spPr bwMode="auto">
              <a:xfrm>
                <a:off x="4310" y="2712"/>
                <a:ext cx="10" cy="1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6" y="8"/>
                  </a:cxn>
                  <a:cxn ang="0">
                    <a:pos x="4" y="10"/>
                  </a:cxn>
                  <a:cxn ang="0">
                    <a:pos x="0" y="12"/>
                  </a:cxn>
                </a:cxnLst>
                <a:rect l="0" t="0" r="r" b="b"/>
                <a:pathLst>
                  <a:path w="10" h="12">
                    <a:moveTo>
                      <a:pt x="10" y="0"/>
                    </a:moveTo>
                    <a:lnTo>
                      <a:pt x="10" y="0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0" y="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51" name="Freeform 171"/>
              <p:cNvSpPr>
                <a:spLocks/>
              </p:cNvSpPr>
              <p:nvPr/>
            </p:nvSpPr>
            <p:spPr bwMode="auto">
              <a:xfrm>
                <a:off x="4416" y="2630"/>
                <a:ext cx="10" cy="2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6" y="4"/>
                  </a:cxn>
                  <a:cxn ang="0">
                    <a:pos x="4" y="12"/>
                  </a:cxn>
                  <a:cxn ang="0">
                    <a:pos x="0" y="28"/>
                  </a:cxn>
                </a:cxnLst>
                <a:rect l="0" t="0" r="r" b="b"/>
                <a:pathLst>
                  <a:path w="10" h="28">
                    <a:moveTo>
                      <a:pt x="10" y="0"/>
                    </a:moveTo>
                    <a:lnTo>
                      <a:pt x="10" y="0"/>
                    </a:lnTo>
                    <a:lnTo>
                      <a:pt x="6" y="4"/>
                    </a:lnTo>
                    <a:lnTo>
                      <a:pt x="4" y="12"/>
                    </a:lnTo>
                    <a:lnTo>
                      <a:pt x="0" y="2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52" name="Freeform 172"/>
              <p:cNvSpPr>
                <a:spLocks/>
              </p:cNvSpPr>
              <p:nvPr/>
            </p:nvSpPr>
            <p:spPr bwMode="auto">
              <a:xfrm>
                <a:off x="4466" y="2630"/>
                <a:ext cx="10" cy="3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6" y="6"/>
                  </a:cxn>
                  <a:cxn ang="0">
                    <a:pos x="4" y="14"/>
                  </a:cxn>
                  <a:cxn ang="0">
                    <a:pos x="0" y="30"/>
                  </a:cxn>
                </a:cxnLst>
                <a:rect l="0" t="0" r="r" b="b"/>
                <a:pathLst>
                  <a:path w="10" h="30">
                    <a:moveTo>
                      <a:pt x="10" y="0"/>
                    </a:moveTo>
                    <a:lnTo>
                      <a:pt x="10" y="0"/>
                    </a:lnTo>
                    <a:lnTo>
                      <a:pt x="6" y="6"/>
                    </a:lnTo>
                    <a:lnTo>
                      <a:pt x="4" y="14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53" name="Freeform 173"/>
              <p:cNvSpPr>
                <a:spLocks/>
              </p:cNvSpPr>
              <p:nvPr/>
            </p:nvSpPr>
            <p:spPr bwMode="auto">
              <a:xfrm>
                <a:off x="4438" y="2634"/>
                <a:ext cx="12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6" y="2"/>
                  </a:cxn>
                  <a:cxn ang="0">
                    <a:pos x="12" y="0"/>
                  </a:cxn>
                </a:cxnLst>
                <a:rect l="0" t="0" r="r" b="b"/>
                <a:pathLst>
                  <a:path w="12" h="10">
                    <a:moveTo>
                      <a:pt x="0" y="10"/>
                    </a:moveTo>
                    <a:lnTo>
                      <a:pt x="0" y="10"/>
                    </a:lnTo>
                    <a:lnTo>
                      <a:pt x="6" y="2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54" name="Freeform 174"/>
              <p:cNvSpPr>
                <a:spLocks/>
              </p:cNvSpPr>
              <p:nvPr/>
            </p:nvSpPr>
            <p:spPr bwMode="auto">
              <a:xfrm>
                <a:off x="4210" y="2734"/>
                <a:ext cx="8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8" y="10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55" name="Freeform 175"/>
              <p:cNvSpPr>
                <a:spLocks/>
              </p:cNvSpPr>
              <p:nvPr/>
            </p:nvSpPr>
            <p:spPr bwMode="auto">
              <a:xfrm>
                <a:off x="4276" y="2760"/>
                <a:ext cx="10" cy="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8" y="2"/>
                  </a:cxn>
                  <a:cxn ang="0">
                    <a:pos x="10" y="6"/>
                  </a:cxn>
                </a:cxnLst>
                <a:rect l="0" t="0" r="r" b="b"/>
                <a:pathLst>
                  <a:path w="10" h="6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0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56" name="Freeform 176"/>
              <p:cNvSpPr>
                <a:spLocks/>
              </p:cNvSpPr>
              <p:nvPr/>
            </p:nvSpPr>
            <p:spPr bwMode="auto">
              <a:xfrm>
                <a:off x="4322" y="2778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1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57" name="Freeform 177"/>
              <p:cNvSpPr>
                <a:spLocks/>
              </p:cNvSpPr>
              <p:nvPr/>
            </p:nvSpPr>
            <p:spPr bwMode="auto">
              <a:xfrm>
                <a:off x="4374" y="2798"/>
                <a:ext cx="8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8" y="0"/>
                  </a:cxn>
                </a:cxnLst>
                <a:rect l="0" t="0" r="r" b="b"/>
                <a:pathLst>
                  <a:path w="8" h="4">
                    <a:moveTo>
                      <a:pt x="0" y="2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58" name="Freeform 178"/>
              <p:cNvSpPr>
                <a:spLocks/>
              </p:cNvSpPr>
              <p:nvPr/>
            </p:nvSpPr>
            <p:spPr bwMode="auto">
              <a:xfrm>
                <a:off x="4406" y="2786"/>
                <a:ext cx="4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8"/>
                  </a:cxn>
                  <a:cxn ang="0">
                    <a:pos x="2" y="22"/>
                  </a:cxn>
                </a:cxnLst>
                <a:rect l="0" t="0" r="r" b="b"/>
                <a:pathLst>
                  <a:path w="4" h="2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8"/>
                    </a:lnTo>
                    <a:lnTo>
                      <a:pt x="2" y="2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59" name="Freeform 179"/>
              <p:cNvSpPr>
                <a:spLocks/>
              </p:cNvSpPr>
              <p:nvPr/>
            </p:nvSpPr>
            <p:spPr bwMode="auto">
              <a:xfrm>
                <a:off x="4424" y="2832"/>
                <a:ext cx="12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4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0" y="0"/>
                    </a:moveTo>
                    <a:lnTo>
                      <a:pt x="0" y="0"/>
                    </a:lnTo>
                    <a:lnTo>
                      <a:pt x="8" y="4"/>
                    </a:lnTo>
                    <a:lnTo>
                      <a:pt x="12" y="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60" name="Freeform 180"/>
              <p:cNvSpPr>
                <a:spLocks/>
              </p:cNvSpPr>
              <p:nvPr/>
            </p:nvSpPr>
            <p:spPr bwMode="auto">
              <a:xfrm>
                <a:off x="4466" y="2852"/>
                <a:ext cx="20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0"/>
                  </a:cxn>
                  <a:cxn ang="0">
                    <a:pos x="20" y="6"/>
                  </a:cxn>
                </a:cxnLst>
                <a:rect l="0" t="0" r="r" b="b"/>
                <a:pathLst>
                  <a:path w="20" h="6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20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61" name="Freeform 181"/>
              <p:cNvSpPr>
                <a:spLocks/>
              </p:cNvSpPr>
              <p:nvPr/>
            </p:nvSpPr>
            <p:spPr bwMode="auto">
              <a:xfrm>
                <a:off x="4508" y="2794"/>
                <a:ext cx="10" cy="1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8" y="4"/>
                  </a:cxn>
                  <a:cxn ang="0">
                    <a:pos x="6" y="6"/>
                  </a:cxn>
                  <a:cxn ang="0">
                    <a:pos x="0" y="10"/>
                  </a:cxn>
                </a:cxnLst>
                <a:rect l="0" t="0" r="r" b="b"/>
                <a:pathLst>
                  <a:path w="10" h="10">
                    <a:moveTo>
                      <a:pt x="10" y="0"/>
                    </a:moveTo>
                    <a:lnTo>
                      <a:pt x="10" y="0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0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62" name="Freeform 182"/>
              <p:cNvSpPr>
                <a:spLocks/>
              </p:cNvSpPr>
              <p:nvPr/>
            </p:nvSpPr>
            <p:spPr bwMode="auto">
              <a:xfrm>
                <a:off x="4526" y="2808"/>
                <a:ext cx="10" cy="2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4" y="12"/>
                  </a:cxn>
                  <a:cxn ang="0">
                    <a:pos x="0" y="26"/>
                  </a:cxn>
                </a:cxnLst>
                <a:rect l="0" t="0" r="r" b="b"/>
                <a:pathLst>
                  <a:path w="10" h="26">
                    <a:moveTo>
                      <a:pt x="10" y="0"/>
                    </a:moveTo>
                    <a:lnTo>
                      <a:pt x="10" y="0"/>
                    </a:lnTo>
                    <a:lnTo>
                      <a:pt x="4" y="12"/>
                    </a:lnTo>
                    <a:lnTo>
                      <a:pt x="0" y="2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63" name="Freeform 183"/>
              <p:cNvSpPr>
                <a:spLocks/>
              </p:cNvSpPr>
              <p:nvPr/>
            </p:nvSpPr>
            <p:spPr bwMode="auto">
              <a:xfrm>
                <a:off x="4554" y="2820"/>
                <a:ext cx="14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4" y="0"/>
                  </a:cxn>
                </a:cxnLst>
                <a:rect l="0" t="0" r="r" b="b"/>
                <a:pathLst>
                  <a:path w="14" h="4">
                    <a:moveTo>
                      <a:pt x="0" y="2"/>
                    </a:moveTo>
                    <a:lnTo>
                      <a:pt x="0" y="2"/>
                    </a:lnTo>
                    <a:lnTo>
                      <a:pt x="8" y="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64" name="Freeform 184"/>
              <p:cNvSpPr>
                <a:spLocks/>
              </p:cNvSpPr>
              <p:nvPr/>
            </p:nvSpPr>
            <p:spPr bwMode="auto">
              <a:xfrm>
                <a:off x="4584" y="2842"/>
                <a:ext cx="14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4" y="2"/>
                  </a:cxn>
                </a:cxnLst>
                <a:rect l="0" t="0" r="r" b="b"/>
                <a:pathLst>
                  <a:path w="1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4" y="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65" name="Freeform 185"/>
              <p:cNvSpPr>
                <a:spLocks/>
              </p:cNvSpPr>
              <p:nvPr/>
            </p:nvSpPr>
            <p:spPr bwMode="auto">
              <a:xfrm>
                <a:off x="4638" y="2822"/>
                <a:ext cx="6" cy="3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6" y="8"/>
                  </a:cxn>
                  <a:cxn ang="0">
                    <a:pos x="6" y="18"/>
                  </a:cxn>
                  <a:cxn ang="0">
                    <a:pos x="6" y="28"/>
                  </a:cxn>
                  <a:cxn ang="0">
                    <a:pos x="4" y="32"/>
                  </a:cxn>
                  <a:cxn ang="0">
                    <a:pos x="0" y="34"/>
                  </a:cxn>
                </a:cxnLst>
                <a:rect l="0" t="0" r="r" b="b"/>
                <a:pathLst>
                  <a:path w="6" h="34">
                    <a:moveTo>
                      <a:pt x="6" y="0"/>
                    </a:moveTo>
                    <a:lnTo>
                      <a:pt x="6" y="0"/>
                    </a:lnTo>
                    <a:lnTo>
                      <a:pt x="6" y="8"/>
                    </a:lnTo>
                    <a:lnTo>
                      <a:pt x="6" y="18"/>
                    </a:lnTo>
                    <a:lnTo>
                      <a:pt x="6" y="28"/>
                    </a:lnTo>
                    <a:lnTo>
                      <a:pt x="4" y="32"/>
                    </a:lnTo>
                    <a:lnTo>
                      <a:pt x="0" y="3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66" name="Freeform 186"/>
              <p:cNvSpPr>
                <a:spLocks/>
              </p:cNvSpPr>
              <p:nvPr/>
            </p:nvSpPr>
            <p:spPr bwMode="auto">
              <a:xfrm>
                <a:off x="4676" y="2824"/>
                <a:ext cx="18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0" y="0"/>
                  </a:cxn>
                  <a:cxn ang="0">
                    <a:pos x="14" y="2"/>
                  </a:cxn>
                  <a:cxn ang="0">
                    <a:pos x="18" y="4"/>
                  </a:cxn>
                </a:cxnLst>
                <a:rect l="0" t="0" r="r" b="b"/>
                <a:pathLst>
                  <a:path w="18" h="4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8" y="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67" name="Freeform 187"/>
              <p:cNvSpPr>
                <a:spLocks/>
              </p:cNvSpPr>
              <p:nvPr/>
            </p:nvSpPr>
            <p:spPr bwMode="auto">
              <a:xfrm>
                <a:off x="4636" y="2910"/>
                <a:ext cx="10" cy="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10" y="0"/>
                  </a:cxn>
                </a:cxnLst>
                <a:rect l="0" t="0" r="r" b="b"/>
                <a:pathLst>
                  <a:path w="10" h="6">
                    <a:moveTo>
                      <a:pt x="0" y="4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68" name="Freeform 188"/>
              <p:cNvSpPr>
                <a:spLocks/>
              </p:cNvSpPr>
              <p:nvPr/>
            </p:nvSpPr>
            <p:spPr bwMode="auto">
              <a:xfrm>
                <a:off x="4576" y="2896"/>
                <a:ext cx="1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6" y="4"/>
                  </a:cxn>
                  <a:cxn ang="0">
                    <a:pos x="10" y="2"/>
                  </a:cxn>
                  <a:cxn ang="0">
                    <a:pos x="14" y="0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69" name="Freeform 189"/>
              <p:cNvSpPr>
                <a:spLocks/>
              </p:cNvSpPr>
              <p:nvPr/>
            </p:nvSpPr>
            <p:spPr bwMode="auto">
              <a:xfrm>
                <a:off x="4448" y="2864"/>
                <a:ext cx="2" cy="3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16"/>
                  </a:cxn>
                  <a:cxn ang="0">
                    <a:pos x="0" y="24"/>
                  </a:cxn>
                  <a:cxn ang="0">
                    <a:pos x="0" y="32"/>
                  </a:cxn>
                </a:cxnLst>
                <a:rect l="0" t="0" r="r" b="b"/>
                <a:pathLst>
                  <a:path w="2" h="32">
                    <a:moveTo>
                      <a:pt x="2" y="0"/>
                    </a:moveTo>
                    <a:lnTo>
                      <a:pt x="2" y="0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0" y="3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70" name="Freeform 190"/>
              <p:cNvSpPr>
                <a:spLocks/>
              </p:cNvSpPr>
              <p:nvPr/>
            </p:nvSpPr>
            <p:spPr bwMode="auto">
              <a:xfrm>
                <a:off x="4412" y="2860"/>
                <a:ext cx="8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6">
                    <a:moveTo>
                      <a:pt x="0" y="6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71" name="Freeform 191"/>
              <p:cNvSpPr>
                <a:spLocks/>
              </p:cNvSpPr>
              <p:nvPr/>
            </p:nvSpPr>
            <p:spPr bwMode="auto">
              <a:xfrm>
                <a:off x="4376" y="2866"/>
                <a:ext cx="8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8" y="6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8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72" name="Freeform 192"/>
              <p:cNvSpPr>
                <a:spLocks/>
              </p:cNvSpPr>
              <p:nvPr/>
            </p:nvSpPr>
            <p:spPr bwMode="auto">
              <a:xfrm>
                <a:off x="4346" y="2788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73" name="Freeform 193"/>
              <p:cNvSpPr>
                <a:spLocks/>
              </p:cNvSpPr>
              <p:nvPr/>
            </p:nvSpPr>
            <p:spPr bwMode="auto">
              <a:xfrm>
                <a:off x="4292" y="2818"/>
                <a:ext cx="4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  <a:cxn ang="0">
                    <a:pos x="4" y="12"/>
                  </a:cxn>
                </a:cxnLst>
                <a:rect l="0" t="0" r="r" b="b"/>
                <a:pathLst>
                  <a:path w="4" h="1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4" y="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74" name="Freeform 194"/>
              <p:cNvSpPr>
                <a:spLocks/>
              </p:cNvSpPr>
              <p:nvPr/>
            </p:nvSpPr>
            <p:spPr bwMode="auto">
              <a:xfrm>
                <a:off x="4244" y="2802"/>
                <a:ext cx="8" cy="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8" h="6">
                    <a:moveTo>
                      <a:pt x="8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75" name="Freeform 195"/>
              <p:cNvSpPr>
                <a:spLocks/>
              </p:cNvSpPr>
              <p:nvPr/>
            </p:nvSpPr>
            <p:spPr bwMode="auto">
              <a:xfrm>
                <a:off x="4202" y="2776"/>
                <a:ext cx="1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6" y="6"/>
                  </a:cxn>
                  <a:cxn ang="0">
                    <a:pos x="14" y="8"/>
                  </a:cxn>
                </a:cxnLst>
                <a:rect l="0" t="0" r="r" b="b"/>
                <a:pathLst>
                  <a:path w="14" h="8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14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76" name="Freeform 196"/>
              <p:cNvSpPr>
                <a:spLocks/>
              </p:cNvSpPr>
              <p:nvPr/>
            </p:nvSpPr>
            <p:spPr bwMode="auto">
              <a:xfrm>
                <a:off x="4450" y="2826"/>
                <a:ext cx="8" cy="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0" y="6"/>
                  </a:cxn>
                </a:cxnLst>
                <a:rect l="0" t="0" r="r" b="b"/>
                <a:pathLst>
                  <a:path w="8" h="6">
                    <a:moveTo>
                      <a:pt x="8" y="0"/>
                    </a:moveTo>
                    <a:lnTo>
                      <a:pt x="8" y="0"/>
                    </a:lnTo>
                    <a:lnTo>
                      <a:pt x="4" y="4"/>
                    </a:lnTo>
                    <a:lnTo>
                      <a:pt x="0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77" name="Freeform 197"/>
              <p:cNvSpPr>
                <a:spLocks/>
              </p:cNvSpPr>
              <p:nvPr/>
            </p:nvSpPr>
            <p:spPr bwMode="auto">
              <a:xfrm>
                <a:off x="4472" y="2882"/>
                <a:ext cx="6" cy="2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6" y="22"/>
                  </a:cxn>
                </a:cxnLst>
                <a:rect l="0" t="0" r="r" b="b"/>
                <a:pathLst>
                  <a:path w="6" h="22">
                    <a:moveTo>
                      <a:pt x="2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2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78" name="Freeform 198"/>
              <p:cNvSpPr>
                <a:spLocks/>
              </p:cNvSpPr>
              <p:nvPr/>
            </p:nvSpPr>
            <p:spPr bwMode="auto">
              <a:xfrm>
                <a:off x="4344" y="2924"/>
                <a:ext cx="28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4" y="4"/>
                  </a:cxn>
                  <a:cxn ang="0">
                    <a:pos x="28" y="10"/>
                  </a:cxn>
                </a:cxnLst>
                <a:rect l="0" t="0" r="r" b="b"/>
                <a:pathLst>
                  <a:path w="28" h="10">
                    <a:moveTo>
                      <a:pt x="0" y="0"/>
                    </a:moveTo>
                    <a:lnTo>
                      <a:pt x="0" y="0"/>
                    </a:lnTo>
                    <a:lnTo>
                      <a:pt x="14" y="4"/>
                    </a:lnTo>
                    <a:lnTo>
                      <a:pt x="28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79" name="Freeform 199"/>
              <p:cNvSpPr>
                <a:spLocks/>
              </p:cNvSpPr>
              <p:nvPr/>
            </p:nvSpPr>
            <p:spPr bwMode="auto">
              <a:xfrm>
                <a:off x="4384" y="2952"/>
                <a:ext cx="1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0" y="18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80" name="Freeform 200"/>
              <p:cNvSpPr>
                <a:spLocks/>
              </p:cNvSpPr>
              <p:nvPr/>
            </p:nvSpPr>
            <p:spPr bwMode="auto">
              <a:xfrm>
                <a:off x="4454" y="3006"/>
                <a:ext cx="2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0"/>
                  </a:cxn>
                  <a:cxn ang="0">
                    <a:pos x="20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81" name="Freeform 201"/>
              <p:cNvSpPr>
                <a:spLocks/>
              </p:cNvSpPr>
              <p:nvPr/>
            </p:nvSpPr>
            <p:spPr bwMode="auto">
              <a:xfrm>
                <a:off x="4426" y="3024"/>
                <a:ext cx="7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20" y="0"/>
                  </a:cxn>
                  <a:cxn ang="0">
                    <a:pos x="32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54" y="8"/>
                  </a:cxn>
                  <a:cxn ang="0">
                    <a:pos x="64" y="8"/>
                  </a:cxn>
                  <a:cxn ang="0">
                    <a:pos x="72" y="4"/>
                  </a:cxn>
                  <a:cxn ang="0">
                    <a:pos x="74" y="2"/>
                  </a:cxn>
                  <a:cxn ang="0">
                    <a:pos x="74" y="0"/>
                  </a:cxn>
                </a:cxnLst>
                <a:rect l="0" t="0" r="r" b="b"/>
                <a:pathLst>
                  <a:path w="74" h="8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2" y="2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54" y="8"/>
                    </a:lnTo>
                    <a:lnTo>
                      <a:pt x="64" y="8"/>
                    </a:lnTo>
                    <a:lnTo>
                      <a:pt x="72" y="4"/>
                    </a:lnTo>
                    <a:lnTo>
                      <a:pt x="74" y="2"/>
                    </a:lnTo>
                    <a:lnTo>
                      <a:pt x="74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82" name="Freeform 202"/>
              <p:cNvSpPr>
                <a:spLocks/>
              </p:cNvSpPr>
              <p:nvPr/>
            </p:nvSpPr>
            <p:spPr bwMode="auto">
              <a:xfrm>
                <a:off x="4350" y="3020"/>
                <a:ext cx="2" cy="1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2" y="18"/>
                  </a:cxn>
                </a:cxnLst>
                <a:rect l="0" t="0" r="r" b="b"/>
                <a:pathLst>
                  <a:path w="2" h="18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83" name="Freeform 203"/>
              <p:cNvSpPr>
                <a:spLocks/>
              </p:cNvSpPr>
              <p:nvPr/>
            </p:nvSpPr>
            <p:spPr bwMode="auto">
              <a:xfrm>
                <a:off x="4356" y="2956"/>
                <a:ext cx="12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8" y="4"/>
                  </a:cxn>
                  <a:cxn ang="0">
                    <a:pos x="10" y="2"/>
                  </a:cxn>
                  <a:cxn ang="0">
                    <a:pos x="12" y="0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84" name="Freeform 204"/>
              <p:cNvSpPr>
                <a:spLocks/>
              </p:cNvSpPr>
              <p:nvPr/>
            </p:nvSpPr>
            <p:spPr bwMode="auto">
              <a:xfrm>
                <a:off x="4206" y="2840"/>
                <a:ext cx="110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8" y="4"/>
                  </a:cxn>
                  <a:cxn ang="0">
                    <a:pos x="20" y="4"/>
                  </a:cxn>
                  <a:cxn ang="0">
                    <a:pos x="20" y="4"/>
                  </a:cxn>
                  <a:cxn ang="0">
                    <a:pos x="26" y="6"/>
                  </a:cxn>
                  <a:cxn ang="0">
                    <a:pos x="32" y="6"/>
                  </a:cxn>
                  <a:cxn ang="0">
                    <a:pos x="36" y="10"/>
                  </a:cxn>
                  <a:cxn ang="0">
                    <a:pos x="38" y="14"/>
                  </a:cxn>
                  <a:cxn ang="0">
                    <a:pos x="38" y="14"/>
                  </a:cxn>
                  <a:cxn ang="0">
                    <a:pos x="42" y="20"/>
                  </a:cxn>
                  <a:cxn ang="0">
                    <a:pos x="48" y="24"/>
                  </a:cxn>
                  <a:cxn ang="0">
                    <a:pos x="54" y="30"/>
                  </a:cxn>
                  <a:cxn ang="0">
                    <a:pos x="62" y="32"/>
                  </a:cxn>
                  <a:cxn ang="0">
                    <a:pos x="62" y="32"/>
                  </a:cxn>
                  <a:cxn ang="0">
                    <a:pos x="86" y="32"/>
                  </a:cxn>
                  <a:cxn ang="0">
                    <a:pos x="98" y="34"/>
                  </a:cxn>
                  <a:cxn ang="0">
                    <a:pos x="104" y="38"/>
                  </a:cxn>
                  <a:cxn ang="0">
                    <a:pos x="110" y="42"/>
                  </a:cxn>
                </a:cxnLst>
                <a:rect l="0" t="0" r="r" b="b"/>
                <a:pathLst>
                  <a:path w="110" h="4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8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6" y="6"/>
                    </a:lnTo>
                    <a:lnTo>
                      <a:pt x="32" y="6"/>
                    </a:lnTo>
                    <a:lnTo>
                      <a:pt x="36" y="10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42" y="20"/>
                    </a:lnTo>
                    <a:lnTo>
                      <a:pt x="48" y="24"/>
                    </a:lnTo>
                    <a:lnTo>
                      <a:pt x="54" y="30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86" y="32"/>
                    </a:lnTo>
                    <a:lnTo>
                      <a:pt x="98" y="34"/>
                    </a:lnTo>
                    <a:lnTo>
                      <a:pt x="104" y="38"/>
                    </a:lnTo>
                    <a:lnTo>
                      <a:pt x="110" y="4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85" name="Freeform 205"/>
              <p:cNvSpPr>
                <a:spLocks/>
              </p:cNvSpPr>
              <p:nvPr/>
            </p:nvSpPr>
            <p:spPr bwMode="auto">
              <a:xfrm>
                <a:off x="4292" y="2894"/>
                <a:ext cx="8" cy="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8" h="6">
                    <a:moveTo>
                      <a:pt x="8" y="0"/>
                    </a:moveTo>
                    <a:lnTo>
                      <a:pt x="8" y="0"/>
                    </a:lnTo>
                    <a:lnTo>
                      <a:pt x="2" y="2"/>
                    </a:lnTo>
                    <a:lnTo>
                      <a:pt x="0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86" name="Freeform 206"/>
              <p:cNvSpPr>
                <a:spLocks/>
              </p:cNvSpPr>
              <p:nvPr/>
            </p:nvSpPr>
            <p:spPr bwMode="auto">
              <a:xfrm>
                <a:off x="4130" y="2784"/>
                <a:ext cx="66" cy="46"/>
              </a:xfrm>
              <a:custGeom>
                <a:avLst/>
                <a:gdLst/>
                <a:ahLst/>
                <a:cxnLst>
                  <a:cxn ang="0">
                    <a:pos x="66" y="46"/>
                  </a:cxn>
                  <a:cxn ang="0">
                    <a:pos x="66" y="46"/>
                  </a:cxn>
                  <a:cxn ang="0">
                    <a:pos x="62" y="38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54" y="22"/>
                  </a:cxn>
                  <a:cxn ang="0">
                    <a:pos x="46" y="18"/>
                  </a:cxn>
                  <a:cxn ang="0">
                    <a:pos x="38" y="14"/>
                  </a:cxn>
                  <a:cxn ang="0">
                    <a:pos x="30" y="12"/>
                  </a:cxn>
                  <a:cxn ang="0">
                    <a:pos x="30" y="12"/>
                  </a:cxn>
                  <a:cxn ang="0">
                    <a:pos x="22" y="12"/>
                  </a:cxn>
                  <a:cxn ang="0">
                    <a:pos x="14" y="10"/>
                  </a:cxn>
                  <a:cxn ang="0">
                    <a:pos x="6" y="6"/>
                  </a:cxn>
                  <a:cxn ang="0">
                    <a:pos x="0" y="0"/>
                  </a:cxn>
                </a:cxnLst>
                <a:rect l="0" t="0" r="r" b="b"/>
                <a:pathLst>
                  <a:path w="66" h="46">
                    <a:moveTo>
                      <a:pt x="66" y="46"/>
                    </a:moveTo>
                    <a:lnTo>
                      <a:pt x="66" y="46"/>
                    </a:lnTo>
                    <a:lnTo>
                      <a:pt x="62" y="38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54" y="22"/>
                    </a:lnTo>
                    <a:lnTo>
                      <a:pt x="46" y="18"/>
                    </a:lnTo>
                    <a:lnTo>
                      <a:pt x="38" y="14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22" y="12"/>
                    </a:lnTo>
                    <a:lnTo>
                      <a:pt x="14" y="10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87" name="Freeform 207"/>
              <p:cNvSpPr>
                <a:spLocks/>
              </p:cNvSpPr>
              <p:nvPr/>
            </p:nvSpPr>
            <p:spPr bwMode="auto">
              <a:xfrm>
                <a:off x="4350" y="2890"/>
                <a:ext cx="12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6" y="10"/>
                  </a:cxn>
                  <a:cxn ang="0">
                    <a:pos x="12" y="16"/>
                  </a:cxn>
                </a:cxnLst>
                <a:rect l="0" t="0" r="r" b="b"/>
                <a:pathLst>
                  <a:path w="12" h="1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6" y="10"/>
                    </a:lnTo>
                    <a:lnTo>
                      <a:pt x="12" y="1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404688" name="Group 208"/>
            <p:cNvGrpSpPr>
              <a:grpSpLocks/>
            </p:cNvGrpSpPr>
            <p:nvPr/>
          </p:nvGrpSpPr>
          <p:grpSpPr bwMode="auto">
            <a:xfrm>
              <a:off x="3722" y="1602"/>
              <a:ext cx="992" cy="1982"/>
              <a:chOff x="3722" y="1602"/>
              <a:chExt cx="992" cy="1982"/>
            </a:xfrm>
          </p:grpSpPr>
          <p:sp>
            <p:nvSpPr>
              <p:cNvPr id="404689" name="Freeform 209"/>
              <p:cNvSpPr>
                <a:spLocks/>
              </p:cNvSpPr>
              <p:nvPr/>
            </p:nvSpPr>
            <p:spPr bwMode="auto">
              <a:xfrm>
                <a:off x="4082" y="2872"/>
                <a:ext cx="12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4"/>
                  </a:cxn>
                  <a:cxn ang="0">
                    <a:pos x="10" y="8"/>
                  </a:cxn>
                  <a:cxn ang="0">
                    <a:pos x="12" y="14"/>
                  </a:cxn>
                  <a:cxn ang="0">
                    <a:pos x="12" y="20"/>
                  </a:cxn>
                </a:cxnLst>
                <a:rect l="0" t="0" r="r" b="b"/>
                <a:pathLst>
                  <a:path w="12" h="20">
                    <a:moveTo>
                      <a:pt x="0" y="0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10" y="8"/>
                    </a:lnTo>
                    <a:lnTo>
                      <a:pt x="12" y="14"/>
                    </a:lnTo>
                    <a:lnTo>
                      <a:pt x="12" y="2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90" name="Freeform 210"/>
              <p:cNvSpPr>
                <a:spLocks/>
              </p:cNvSpPr>
              <p:nvPr/>
            </p:nvSpPr>
            <p:spPr bwMode="auto">
              <a:xfrm>
                <a:off x="4056" y="2890"/>
                <a:ext cx="20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12" y="4"/>
                  </a:cxn>
                  <a:cxn ang="0">
                    <a:pos x="18" y="4"/>
                  </a:cxn>
                  <a:cxn ang="0">
                    <a:pos x="20" y="0"/>
                  </a:cxn>
                </a:cxnLst>
                <a:rect l="0" t="0" r="r" b="b"/>
                <a:pathLst>
                  <a:path w="20" h="4">
                    <a:moveTo>
                      <a:pt x="0" y="4"/>
                    </a:moveTo>
                    <a:lnTo>
                      <a:pt x="0" y="4"/>
                    </a:lnTo>
                    <a:lnTo>
                      <a:pt x="12" y="4"/>
                    </a:lnTo>
                    <a:lnTo>
                      <a:pt x="18" y="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91" name="Freeform 211"/>
              <p:cNvSpPr>
                <a:spLocks/>
              </p:cNvSpPr>
              <p:nvPr/>
            </p:nvSpPr>
            <p:spPr bwMode="auto">
              <a:xfrm>
                <a:off x="4094" y="2926"/>
                <a:ext cx="2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0" y="10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0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92" name="Freeform 212"/>
              <p:cNvSpPr>
                <a:spLocks/>
              </p:cNvSpPr>
              <p:nvPr/>
            </p:nvSpPr>
            <p:spPr bwMode="auto">
              <a:xfrm>
                <a:off x="4060" y="2908"/>
                <a:ext cx="26" cy="14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2" y="8"/>
                  </a:cxn>
                  <a:cxn ang="0">
                    <a:pos x="6" y="12"/>
                  </a:cxn>
                  <a:cxn ang="0">
                    <a:pos x="0" y="14"/>
                  </a:cxn>
                </a:cxnLst>
                <a:rect l="0" t="0" r="r" b="b"/>
                <a:pathLst>
                  <a:path w="26" h="14">
                    <a:moveTo>
                      <a:pt x="26" y="0"/>
                    </a:moveTo>
                    <a:lnTo>
                      <a:pt x="26" y="0"/>
                    </a:lnTo>
                    <a:lnTo>
                      <a:pt x="20" y="4"/>
                    </a:lnTo>
                    <a:lnTo>
                      <a:pt x="12" y="8"/>
                    </a:lnTo>
                    <a:lnTo>
                      <a:pt x="6" y="12"/>
                    </a:lnTo>
                    <a:lnTo>
                      <a:pt x="0" y="1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93" name="Freeform 213"/>
              <p:cNvSpPr>
                <a:spLocks/>
              </p:cNvSpPr>
              <p:nvPr/>
            </p:nvSpPr>
            <p:spPr bwMode="auto">
              <a:xfrm>
                <a:off x="4110" y="2948"/>
                <a:ext cx="8" cy="1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4" y="8"/>
                  </a:cxn>
                  <a:cxn ang="0">
                    <a:pos x="2" y="14"/>
                  </a:cxn>
                  <a:cxn ang="0">
                    <a:pos x="0" y="16"/>
                  </a:cxn>
                </a:cxnLst>
                <a:rect l="0" t="0" r="r" b="b"/>
                <a:pathLst>
                  <a:path w="8" h="16">
                    <a:moveTo>
                      <a:pt x="8" y="0"/>
                    </a:moveTo>
                    <a:lnTo>
                      <a:pt x="8" y="0"/>
                    </a:lnTo>
                    <a:lnTo>
                      <a:pt x="4" y="8"/>
                    </a:lnTo>
                    <a:lnTo>
                      <a:pt x="2" y="14"/>
                    </a:lnTo>
                    <a:lnTo>
                      <a:pt x="0" y="1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94" name="Freeform 214"/>
              <p:cNvSpPr>
                <a:spLocks/>
              </p:cNvSpPr>
              <p:nvPr/>
            </p:nvSpPr>
            <p:spPr bwMode="auto">
              <a:xfrm>
                <a:off x="4134" y="2940"/>
                <a:ext cx="2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0"/>
                  </a:cxn>
                  <a:cxn ang="0">
                    <a:pos x="18" y="2"/>
                  </a:cxn>
                  <a:cxn ang="0">
                    <a:pos x="24" y="4"/>
                  </a:cxn>
                </a:cxnLst>
                <a:rect l="0" t="0" r="r" b="b"/>
                <a:pathLst>
                  <a:path w="24" h="4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2"/>
                    </a:lnTo>
                    <a:lnTo>
                      <a:pt x="24" y="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95" name="Freeform 215"/>
              <p:cNvSpPr>
                <a:spLocks/>
              </p:cNvSpPr>
              <p:nvPr/>
            </p:nvSpPr>
            <p:spPr bwMode="auto">
              <a:xfrm>
                <a:off x="4144" y="2966"/>
                <a:ext cx="4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  <a:cxn ang="0">
                    <a:pos x="4" y="10"/>
                  </a:cxn>
                </a:cxnLst>
                <a:rect l="0" t="0" r="r" b="b"/>
                <a:pathLst>
                  <a:path w="4" h="10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4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96" name="Freeform 216"/>
              <p:cNvSpPr>
                <a:spLocks/>
              </p:cNvSpPr>
              <p:nvPr/>
            </p:nvSpPr>
            <p:spPr bwMode="auto">
              <a:xfrm>
                <a:off x="4162" y="2968"/>
                <a:ext cx="6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6" y="10"/>
                  </a:cxn>
                </a:cxnLst>
                <a:rect l="0" t="0" r="r" b="b"/>
                <a:pathLst>
                  <a:path w="6" h="10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6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97" name="Freeform 217"/>
              <p:cNvSpPr>
                <a:spLocks/>
              </p:cNvSpPr>
              <p:nvPr/>
            </p:nvSpPr>
            <p:spPr bwMode="auto">
              <a:xfrm>
                <a:off x="4194" y="2978"/>
                <a:ext cx="40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16" y="0"/>
                  </a:cxn>
                  <a:cxn ang="0">
                    <a:pos x="40" y="10"/>
                  </a:cxn>
                </a:cxnLst>
                <a:rect l="0" t="0" r="r" b="b"/>
                <a:pathLst>
                  <a:path w="40" h="10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40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98" name="Freeform 218"/>
              <p:cNvSpPr>
                <a:spLocks/>
              </p:cNvSpPr>
              <p:nvPr/>
            </p:nvSpPr>
            <p:spPr bwMode="auto">
              <a:xfrm>
                <a:off x="4254" y="2980"/>
                <a:ext cx="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0" y="8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0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699" name="Freeform 219"/>
              <p:cNvSpPr>
                <a:spLocks/>
              </p:cNvSpPr>
              <p:nvPr/>
            </p:nvSpPr>
            <p:spPr bwMode="auto">
              <a:xfrm>
                <a:off x="4204" y="2920"/>
                <a:ext cx="4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8"/>
                  </a:cxn>
                </a:cxnLst>
                <a:rect l="0" t="0" r="r" b="b"/>
                <a:pathLst>
                  <a:path w="4" h="18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00" name="Freeform 220"/>
              <p:cNvSpPr>
                <a:spLocks/>
              </p:cNvSpPr>
              <p:nvPr/>
            </p:nvSpPr>
            <p:spPr bwMode="auto">
              <a:xfrm>
                <a:off x="4206" y="2956"/>
                <a:ext cx="1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6" y="6"/>
                  </a:cxn>
                  <a:cxn ang="0">
                    <a:pos x="16" y="6"/>
                  </a:cxn>
                </a:cxnLst>
                <a:rect l="0" t="0" r="r" b="b"/>
                <a:pathLst>
                  <a:path w="16" h="6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16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01" name="Freeform 221"/>
              <p:cNvSpPr>
                <a:spLocks/>
              </p:cNvSpPr>
              <p:nvPr/>
            </p:nvSpPr>
            <p:spPr bwMode="auto">
              <a:xfrm>
                <a:off x="4144" y="2908"/>
                <a:ext cx="8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8" y="10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8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02" name="Freeform 222"/>
              <p:cNvSpPr>
                <a:spLocks/>
              </p:cNvSpPr>
              <p:nvPr/>
            </p:nvSpPr>
            <p:spPr bwMode="auto">
              <a:xfrm>
                <a:off x="4120" y="2882"/>
                <a:ext cx="6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6" y="8"/>
                  </a:cxn>
                </a:cxnLst>
                <a:rect l="0" t="0" r="r" b="b"/>
                <a:pathLst>
                  <a:path w="6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6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03" name="Freeform 223"/>
              <p:cNvSpPr>
                <a:spLocks/>
              </p:cNvSpPr>
              <p:nvPr/>
            </p:nvSpPr>
            <p:spPr bwMode="auto">
              <a:xfrm>
                <a:off x="4060" y="2792"/>
                <a:ext cx="12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8" y="14"/>
                  </a:cxn>
                  <a:cxn ang="0">
                    <a:pos x="12" y="26"/>
                  </a:cxn>
                </a:cxnLst>
                <a:rect l="0" t="0" r="r" b="b"/>
                <a:pathLst>
                  <a:path w="12" h="2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8" y="14"/>
                    </a:lnTo>
                    <a:lnTo>
                      <a:pt x="12" y="2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04" name="Freeform 224"/>
              <p:cNvSpPr>
                <a:spLocks/>
              </p:cNvSpPr>
              <p:nvPr/>
            </p:nvSpPr>
            <p:spPr bwMode="auto">
              <a:xfrm>
                <a:off x="4038" y="2862"/>
                <a:ext cx="8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8" y="8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8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05" name="Freeform 225"/>
              <p:cNvSpPr>
                <a:spLocks/>
              </p:cNvSpPr>
              <p:nvPr/>
            </p:nvSpPr>
            <p:spPr bwMode="auto">
              <a:xfrm>
                <a:off x="4348" y="2228"/>
                <a:ext cx="16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10"/>
                  </a:cxn>
                  <a:cxn ang="0">
                    <a:pos x="14" y="16"/>
                  </a:cxn>
                  <a:cxn ang="0">
                    <a:pos x="16" y="22"/>
                  </a:cxn>
                </a:cxnLst>
                <a:rect l="0" t="0" r="r" b="b"/>
                <a:pathLst>
                  <a:path w="16" h="22">
                    <a:moveTo>
                      <a:pt x="0" y="0"/>
                    </a:moveTo>
                    <a:lnTo>
                      <a:pt x="0" y="0"/>
                    </a:lnTo>
                    <a:lnTo>
                      <a:pt x="8" y="10"/>
                    </a:lnTo>
                    <a:lnTo>
                      <a:pt x="14" y="16"/>
                    </a:lnTo>
                    <a:lnTo>
                      <a:pt x="16" y="2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06" name="Freeform 226"/>
              <p:cNvSpPr>
                <a:spLocks/>
              </p:cNvSpPr>
              <p:nvPr/>
            </p:nvSpPr>
            <p:spPr bwMode="auto">
              <a:xfrm>
                <a:off x="4334" y="2256"/>
                <a:ext cx="14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6" y="8"/>
                  </a:cxn>
                  <a:cxn ang="0">
                    <a:pos x="14" y="16"/>
                  </a:cxn>
                </a:cxnLst>
                <a:rect l="0" t="0" r="r" b="b"/>
                <a:pathLst>
                  <a:path w="14" h="16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6" y="8"/>
                    </a:lnTo>
                    <a:lnTo>
                      <a:pt x="14" y="1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07" name="Freeform 227"/>
              <p:cNvSpPr>
                <a:spLocks/>
              </p:cNvSpPr>
              <p:nvPr/>
            </p:nvSpPr>
            <p:spPr bwMode="auto">
              <a:xfrm>
                <a:off x="4304" y="2248"/>
                <a:ext cx="6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8"/>
                  </a:cxn>
                  <a:cxn ang="0">
                    <a:pos x="6" y="14"/>
                  </a:cxn>
                </a:cxnLst>
                <a:rect l="0" t="0" r="r" b="b"/>
                <a:pathLst>
                  <a:path w="6" h="14">
                    <a:moveTo>
                      <a:pt x="0" y="0"/>
                    </a:moveTo>
                    <a:lnTo>
                      <a:pt x="0" y="0"/>
                    </a:lnTo>
                    <a:lnTo>
                      <a:pt x="4" y="8"/>
                    </a:lnTo>
                    <a:lnTo>
                      <a:pt x="6" y="1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08" name="Freeform 228"/>
              <p:cNvSpPr>
                <a:spLocks/>
              </p:cNvSpPr>
              <p:nvPr/>
            </p:nvSpPr>
            <p:spPr bwMode="auto">
              <a:xfrm>
                <a:off x="4288" y="2268"/>
                <a:ext cx="32" cy="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4"/>
                  </a:cxn>
                  <a:cxn ang="0">
                    <a:pos x="18" y="16"/>
                  </a:cxn>
                  <a:cxn ang="0">
                    <a:pos x="26" y="28"/>
                  </a:cxn>
                  <a:cxn ang="0">
                    <a:pos x="32" y="36"/>
                  </a:cxn>
                </a:cxnLst>
                <a:rect l="0" t="0" r="r" b="b"/>
                <a:pathLst>
                  <a:path w="32" h="36">
                    <a:moveTo>
                      <a:pt x="0" y="0"/>
                    </a:moveTo>
                    <a:lnTo>
                      <a:pt x="0" y="0"/>
                    </a:lnTo>
                    <a:lnTo>
                      <a:pt x="8" y="4"/>
                    </a:lnTo>
                    <a:lnTo>
                      <a:pt x="18" y="16"/>
                    </a:lnTo>
                    <a:lnTo>
                      <a:pt x="26" y="28"/>
                    </a:lnTo>
                    <a:lnTo>
                      <a:pt x="32" y="3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09" name="Freeform 229"/>
              <p:cNvSpPr>
                <a:spLocks/>
              </p:cNvSpPr>
              <p:nvPr/>
            </p:nvSpPr>
            <p:spPr bwMode="auto">
              <a:xfrm>
                <a:off x="4286" y="2312"/>
                <a:ext cx="8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10" name="Freeform 230"/>
              <p:cNvSpPr>
                <a:spLocks/>
              </p:cNvSpPr>
              <p:nvPr/>
            </p:nvSpPr>
            <p:spPr bwMode="auto">
              <a:xfrm>
                <a:off x="4456" y="2366"/>
                <a:ext cx="8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8" y="2"/>
                  </a:cxn>
                </a:cxnLst>
                <a:rect l="0" t="0" r="r" b="b"/>
                <a:pathLst>
                  <a:path w="8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11" name="Freeform 231"/>
              <p:cNvSpPr>
                <a:spLocks/>
              </p:cNvSpPr>
              <p:nvPr/>
            </p:nvSpPr>
            <p:spPr bwMode="auto">
              <a:xfrm>
                <a:off x="4422" y="2382"/>
                <a:ext cx="12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2" y="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12" name="Freeform 232"/>
              <p:cNvSpPr>
                <a:spLocks/>
              </p:cNvSpPr>
              <p:nvPr/>
            </p:nvSpPr>
            <p:spPr bwMode="auto">
              <a:xfrm>
                <a:off x="4398" y="2332"/>
                <a:ext cx="4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4" y="10"/>
                  </a:cxn>
                </a:cxnLst>
                <a:rect l="0" t="0" r="r" b="b"/>
                <a:pathLst>
                  <a:path w="4" h="10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13" name="Freeform 233"/>
              <p:cNvSpPr>
                <a:spLocks/>
              </p:cNvSpPr>
              <p:nvPr/>
            </p:nvSpPr>
            <p:spPr bwMode="auto">
              <a:xfrm>
                <a:off x="4332" y="2352"/>
                <a:ext cx="2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10"/>
                  </a:cxn>
                </a:cxnLst>
                <a:rect l="0" t="0" r="r" b="b"/>
                <a:pathLst>
                  <a:path w="2" h="10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14" name="Freeform 234"/>
              <p:cNvSpPr>
                <a:spLocks/>
              </p:cNvSpPr>
              <p:nvPr/>
            </p:nvSpPr>
            <p:spPr bwMode="auto">
              <a:xfrm>
                <a:off x="4358" y="2368"/>
                <a:ext cx="8" cy="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4" y="6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0" y="6"/>
                    </a:moveTo>
                    <a:lnTo>
                      <a:pt x="0" y="6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15" name="Freeform 235"/>
              <p:cNvSpPr>
                <a:spLocks/>
              </p:cNvSpPr>
              <p:nvPr/>
            </p:nvSpPr>
            <p:spPr bwMode="auto">
              <a:xfrm>
                <a:off x="4300" y="2396"/>
                <a:ext cx="12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8" y="4"/>
                  </a:cxn>
                  <a:cxn ang="0">
                    <a:pos x="12" y="0"/>
                  </a:cxn>
                </a:cxnLst>
                <a:rect l="0" t="0" r="r" b="b"/>
                <a:pathLst>
                  <a:path w="12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4"/>
                    </a:lnTo>
                    <a:lnTo>
                      <a:pt x="8" y="4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16" name="Freeform 236"/>
              <p:cNvSpPr>
                <a:spLocks/>
              </p:cNvSpPr>
              <p:nvPr/>
            </p:nvSpPr>
            <p:spPr bwMode="auto">
              <a:xfrm>
                <a:off x="4252" y="2424"/>
                <a:ext cx="14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8" y="4"/>
                  </a:cxn>
                  <a:cxn ang="0">
                    <a:pos x="12" y="2"/>
                  </a:cxn>
                  <a:cxn ang="0">
                    <a:pos x="14" y="0"/>
                  </a:cxn>
                </a:cxnLst>
                <a:rect l="0" t="0" r="r" b="b"/>
                <a:pathLst>
                  <a:path w="14" h="8">
                    <a:moveTo>
                      <a:pt x="0" y="8"/>
                    </a:moveTo>
                    <a:lnTo>
                      <a:pt x="0" y="8"/>
                    </a:lnTo>
                    <a:lnTo>
                      <a:pt x="8" y="4"/>
                    </a:lnTo>
                    <a:lnTo>
                      <a:pt x="12" y="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17" name="Freeform 237"/>
              <p:cNvSpPr>
                <a:spLocks/>
              </p:cNvSpPr>
              <p:nvPr/>
            </p:nvSpPr>
            <p:spPr bwMode="auto">
              <a:xfrm>
                <a:off x="4160" y="2446"/>
                <a:ext cx="2" cy="1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18"/>
                  </a:cxn>
                </a:cxnLst>
                <a:rect l="0" t="0" r="r" b="b"/>
                <a:pathLst>
                  <a:path w="2" h="18">
                    <a:moveTo>
                      <a:pt x="2" y="0"/>
                    </a:moveTo>
                    <a:lnTo>
                      <a:pt x="2" y="0"/>
                    </a:lnTo>
                    <a:lnTo>
                      <a:pt x="0" y="1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18" name="Freeform 238"/>
              <p:cNvSpPr>
                <a:spLocks/>
              </p:cNvSpPr>
              <p:nvPr/>
            </p:nvSpPr>
            <p:spPr bwMode="auto">
              <a:xfrm>
                <a:off x="4180" y="2460"/>
                <a:ext cx="12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4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0" y="0"/>
                    </a:moveTo>
                    <a:lnTo>
                      <a:pt x="0" y="0"/>
                    </a:lnTo>
                    <a:lnTo>
                      <a:pt x="8" y="4"/>
                    </a:lnTo>
                    <a:lnTo>
                      <a:pt x="12" y="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19" name="Freeform 239"/>
              <p:cNvSpPr>
                <a:spLocks/>
              </p:cNvSpPr>
              <p:nvPr/>
            </p:nvSpPr>
            <p:spPr bwMode="auto">
              <a:xfrm>
                <a:off x="4178" y="2436"/>
                <a:ext cx="14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2"/>
                  </a:cxn>
                  <a:cxn ang="0">
                    <a:pos x="14" y="6"/>
                  </a:cxn>
                </a:cxnLst>
                <a:rect l="0" t="0" r="r" b="b"/>
                <a:pathLst>
                  <a:path w="14" h="6">
                    <a:moveTo>
                      <a:pt x="0" y="0"/>
                    </a:moveTo>
                    <a:lnTo>
                      <a:pt x="0" y="0"/>
                    </a:lnTo>
                    <a:lnTo>
                      <a:pt x="8" y="2"/>
                    </a:lnTo>
                    <a:lnTo>
                      <a:pt x="14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20" name="Freeform 240"/>
              <p:cNvSpPr>
                <a:spLocks/>
              </p:cNvSpPr>
              <p:nvPr/>
            </p:nvSpPr>
            <p:spPr bwMode="auto">
              <a:xfrm>
                <a:off x="4170" y="2384"/>
                <a:ext cx="14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10" y="4"/>
                  </a:cxn>
                  <a:cxn ang="0">
                    <a:pos x="14" y="0"/>
                  </a:cxn>
                </a:cxnLst>
                <a:rect l="0" t="0" r="r" b="b"/>
                <a:pathLst>
                  <a:path w="14" h="10">
                    <a:moveTo>
                      <a:pt x="0" y="10"/>
                    </a:moveTo>
                    <a:lnTo>
                      <a:pt x="0" y="10"/>
                    </a:lnTo>
                    <a:lnTo>
                      <a:pt x="10" y="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21" name="Freeform 241"/>
              <p:cNvSpPr>
                <a:spLocks/>
              </p:cNvSpPr>
              <p:nvPr/>
            </p:nvSpPr>
            <p:spPr bwMode="auto">
              <a:xfrm>
                <a:off x="4188" y="2356"/>
                <a:ext cx="2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2" y="10"/>
                  </a:cxn>
                  <a:cxn ang="0">
                    <a:pos x="0" y="20"/>
                  </a:cxn>
                </a:cxnLst>
                <a:rect l="0" t="0" r="r" b="b"/>
                <a:pathLst>
                  <a:path w="2" h="20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2" y="10"/>
                    </a:lnTo>
                    <a:lnTo>
                      <a:pt x="0" y="2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22" name="Freeform 242"/>
              <p:cNvSpPr>
                <a:spLocks/>
              </p:cNvSpPr>
              <p:nvPr/>
            </p:nvSpPr>
            <p:spPr bwMode="auto">
              <a:xfrm>
                <a:off x="4192" y="2384"/>
                <a:ext cx="26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2"/>
                  </a:cxn>
                  <a:cxn ang="0">
                    <a:pos x="16" y="6"/>
                  </a:cxn>
                  <a:cxn ang="0">
                    <a:pos x="26" y="16"/>
                  </a:cxn>
                </a:cxnLst>
                <a:rect l="0" t="0" r="r" b="b"/>
                <a:pathLst>
                  <a:path w="26" h="16">
                    <a:moveTo>
                      <a:pt x="0" y="0"/>
                    </a:moveTo>
                    <a:lnTo>
                      <a:pt x="0" y="0"/>
                    </a:lnTo>
                    <a:lnTo>
                      <a:pt x="8" y="2"/>
                    </a:lnTo>
                    <a:lnTo>
                      <a:pt x="16" y="6"/>
                    </a:lnTo>
                    <a:lnTo>
                      <a:pt x="26" y="1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23" name="Freeform 243"/>
              <p:cNvSpPr>
                <a:spLocks/>
              </p:cNvSpPr>
              <p:nvPr/>
            </p:nvSpPr>
            <p:spPr bwMode="auto">
              <a:xfrm>
                <a:off x="4198" y="2410"/>
                <a:ext cx="4" cy="1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4" y="12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4" y="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24" name="Freeform 244"/>
              <p:cNvSpPr>
                <a:spLocks/>
              </p:cNvSpPr>
              <p:nvPr/>
            </p:nvSpPr>
            <p:spPr bwMode="auto">
              <a:xfrm>
                <a:off x="4214" y="2358"/>
                <a:ext cx="4" cy="1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</a:cxnLst>
                <a:rect l="0" t="0" r="r" b="b"/>
                <a:pathLst>
                  <a:path w="4" h="10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25" name="Freeform 245"/>
              <p:cNvSpPr>
                <a:spLocks/>
              </p:cNvSpPr>
              <p:nvPr/>
            </p:nvSpPr>
            <p:spPr bwMode="auto">
              <a:xfrm>
                <a:off x="4236" y="2350"/>
                <a:ext cx="14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2"/>
                  </a:cxn>
                  <a:cxn ang="0">
                    <a:pos x="12" y="2"/>
                  </a:cxn>
                  <a:cxn ang="0">
                    <a:pos x="14" y="0"/>
                  </a:cxn>
                </a:cxnLst>
                <a:rect l="0" t="0" r="r" b="b"/>
                <a:pathLst>
                  <a:path w="14" h="2">
                    <a:moveTo>
                      <a:pt x="0" y="0"/>
                    </a:moveTo>
                    <a:lnTo>
                      <a:pt x="0" y="0"/>
                    </a:lnTo>
                    <a:lnTo>
                      <a:pt x="8" y="2"/>
                    </a:lnTo>
                    <a:lnTo>
                      <a:pt x="12" y="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26" name="Freeform 246"/>
              <p:cNvSpPr>
                <a:spLocks/>
              </p:cNvSpPr>
              <p:nvPr/>
            </p:nvSpPr>
            <p:spPr bwMode="auto">
              <a:xfrm>
                <a:off x="4238" y="2312"/>
                <a:ext cx="1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2"/>
                  </a:cxn>
                </a:cxnLst>
                <a:rect l="0" t="0" r="r" b="b"/>
                <a:pathLst>
                  <a:path w="12" h="2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27" name="Freeform 247"/>
              <p:cNvSpPr>
                <a:spLocks/>
              </p:cNvSpPr>
              <p:nvPr/>
            </p:nvSpPr>
            <p:spPr bwMode="auto">
              <a:xfrm>
                <a:off x="4202" y="2238"/>
                <a:ext cx="6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6" y="8"/>
                  </a:cxn>
                  <a:cxn ang="0">
                    <a:pos x="6" y="12"/>
                  </a:cxn>
                  <a:cxn ang="0">
                    <a:pos x="2" y="16"/>
                  </a:cxn>
                </a:cxnLst>
                <a:rect l="0" t="0" r="r" b="b"/>
                <a:pathLst>
                  <a:path w="6" h="16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6" y="8"/>
                    </a:lnTo>
                    <a:lnTo>
                      <a:pt x="6" y="12"/>
                    </a:lnTo>
                    <a:lnTo>
                      <a:pt x="2" y="1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28" name="Freeform 248"/>
              <p:cNvSpPr>
                <a:spLocks/>
              </p:cNvSpPr>
              <p:nvPr/>
            </p:nvSpPr>
            <p:spPr bwMode="auto">
              <a:xfrm>
                <a:off x="4170" y="2316"/>
                <a:ext cx="16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8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2">
                    <a:moveTo>
                      <a:pt x="0" y="2"/>
                    </a:moveTo>
                    <a:lnTo>
                      <a:pt x="0" y="2"/>
                    </a:ln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29" name="Freeform 249"/>
              <p:cNvSpPr>
                <a:spLocks/>
              </p:cNvSpPr>
              <p:nvPr/>
            </p:nvSpPr>
            <p:spPr bwMode="auto">
              <a:xfrm>
                <a:off x="4188" y="2294"/>
                <a:ext cx="2" cy="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</a:cxnLst>
                <a:rect l="0" t="0" r="r" b="b"/>
                <a:pathLst>
                  <a:path w="2" h="8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30" name="Freeform 250"/>
              <p:cNvSpPr>
                <a:spLocks/>
              </p:cNvSpPr>
              <p:nvPr/>
            </p:nvSpPr>
            <p:spPr bwMode="auto">
              <a:xfrm>
                <a:off x="4162" y="2360"/>
                <a:ext cx="8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6" y="4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8"/>
                    </a:lnTo>
                    <a:lnTo>
                      <a:pt x="6" y="4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31" name="Freeform 251"/>
              <p:cNvSpPr>
                <a:spLocks/>
              </p:cNvSpPr>
              <p:nvPr/>
            </p:nvSpPr>
            <p:spPr bwMode="auto">
              <a:xfrm>
                <a:off x="4130" y="2396"/>
                <a:ext cx="6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12"/>
                  </a:cxn>
                  <a:cxn ang="0">
                    <a:pos x="6" y="22"/>
                  </a:cxn>
                  <a:cxn ang="0">
                    <a:pos x="6" y="32"/>
                  </a:cxn>
                </a:cxnLst>
                <a:rect l="0" t="0" r="r" b="b"/>
                <a:pathLst>
                  <a:path w="6" h="32">
                    <a:moveTo>
                      <a:pt x="0" y="0"/>
                    </a:moveTo>
                    <a:lnTo>
                      <a:pt x="0" y="0"/>
                    </a:lnTo>
                    <a:lnTo>
                      <a:pt x="4" y="12"/>
                    </a:lnTo>
                    <a:lnTo>
                      <a:pt x="6" y="22"/>
                    </a:lnTo>
                    <a:lnTo>
                      <a:pt x="6" y="3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32" name="Freeform 252"/>
              <p:cNvSpPr>
                <a:spLocks/>
              </p:cNvSpPr>
              <p:nvPr/>
            </p:nvSpPr>
            <p:spPr bwMode="auto">
              <a:xfrm>
                <a:off x="4112" y="2330"/>
                <a:ext cx="4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4" y="6"/>
                  </a:cxn>
                  <a:cxn ang="0">
                    <a:pos x="0" y="10"/>
                  </a:cxn>
                </a:cxnLst>
                <a:rect l="0" t="0" r="r" b="b"/>
                <a:pathLst>
                  <a:path w="4" h="10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4" y="6"/>
                    </a:lnTo>
                    <a:lnTo>
                      <a:pt x="0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33" name="Freeform 253"/>
              <p:cNvSpPr>
                <a:spLocks/>
              </p:cNvSpPr>
              <p:nvPr/>
            </p:nvSpPr>
            <p:spPr bwMode="auto">
              <a:xfrm>
                <a:off x="4110" y="2410"/>
                <a:ext cx="10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4"/>
                  </a:cxn>
                  <a:cxn ang="0">
                    <a:pos x="8" y="2"/>
                  </a:cxn>
                  <a:cxn ang="0">
                    <a:pos x="10" y="0"/>
                  </a:cxn>
                </a:cxnLst>
                <a:rect l="0" t="0" r="r" b="b"/>
                <a:pathLst>
                  <a:path w="10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34" name="Freeform 254"/>
              <p:cNvSpPr>
                <a:spLocks/>
              </p:cNvSpPr>
              <p:nvPr/>
            </p:nvSpPr>
            <p:spPr bwMode="auto">
              <a:xfrm>
                <a:off x="4128" y="2444"/>
                <a:ext cx="14" cy="46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0" y="46"/>
                  </a:cxn>
                  <a:cxn ang="0">
                    <a:pos x="6" y="42"/>
                  </a:cxn>
                  <a:cxn ang="0">
                    <a:pos x="12" y="32"/>
                  </a:cxn>
                  <a:cxn ang="0">
                    <a:pos x="14" y="24"/>
                  </a:cxn>
                  <a:cxn ang="0">
                    <a:pos x="14" y="16"/>
                  </a:cxn>
                  <a:cxn ang="0">
                    <a:pos x="12" y="8"/>
                  </a:cxn>
                  <a:cxn ang="0">
                    <a:pos x="8" y="0"/>
                  </a:cxn>
                </a:cxnLst>
                <a:rect l="0" t="0" r="r" b="b"/>
                <a:pathLst>
                  <a:path w="14" h="46">
                    <a:moveTo>
                      <a:pt x="0" y="46"/>
                    </a:moveTo>
                    <a:lnTo>
                      <a:pt x="0" y="46"/>
                    </a:lnTo>
                    <a:lnTo>
                      <a:pt x="6" y="42"/>
                    </a:lnTo>
                    <a:lnTo>
                      <a:pt x="12" y="32"/>
                    </a:lnTo>
                    <a:lnTo>
                      <a:pt x="14" y="24"/>
                    </a:lnTo>
                    <a:lnTo>
                      <a:pt x="14" y="16"/>
                    </a:lnTo>
                    <a:lnTo>
                      <a:pt x="12" y="8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35" name="Freeform 255"/>
              <p:cNvSpPr>
                <a:spLocks/>
              </p:cNvSpPr>
              <p:nvPr/>
            </p:nvSpPr>
            <p:spPr bwMode="auto">
              <a:xfrm>
                <a:off x="4116" y="2466"/>
                <a:ext cx="8" cy="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10"/>
                  </a:cxn>
                  <a:cxn ang="0">
                    <a:pos x="8" y="18"/>
                  </a:cxn>
                  <a:cxn ang="0">
                    <a:pos x="8" y="28"/>
                  </a:cxn>
                </a:cxnLst>
                <a:rect l="0" t="0" r="r" b="b"/>
                <a:pathLst>
                  <a:path w="8" h="28">
                    <a:moveTo>
                      <a:pt x="0" y="0"/>
                    </a:moveTo>
                    <a:lnTo>
                      <a:pt x="0" y="0"/>
                    </a:lnTo>
                    <a:lnTo>
                      <a:pt x="6" y="10"/>
                    </a:lnTo>
                    <a:lnTo>
                      <a:pt x="8" y="18"/>
                    </a:lnTo>
                    <a:lnTo>
                      <a:pt x="8" y="2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36" name="Freeform 256"/>
              <p:cNvSpPr>
                <a:spLocks/>
              </p:cNvSpPr>
              <p:nvPr/>
            </p:nvSpPr>
            <p:spPr bwMode="auto">
              <a:xfrm>
                <a:off x="4050" y="2496"/>
                <a:ext cx="20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8" y="6"/>
                  </a:cxn>
                  <a:cxn ang="0">
                    <a:pos x="14" y="2"/>
                  </a:cxn>
                  <a:cxn ang="0">
                    <a:pos x="20" y="0"/>
                  </a:cxn>
                </a:cxnLst>
                <a:rect l="0" t="0" r="r" b="b"/>
                <a:pathLst>
                  <a:path w="20" h="16">
                    <a:moveTo>
                      <a:pt x="0" y="16"/>
                    </a:moveTo>
                    <a:lnTo>
                      <a:pt x="0" y="16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37" name="Freeform 257"/>
              <p:cNvSpPr>
                <a:spLocks/>
              </p:cNvSpPr>
              <p:nvPr/>
            </p:nvSpPr>
            <p:spPr bwMode="auto">
              <a:xfrm>
                <a:off x="4096" y="2474"/>
                <a:ext cx="4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6"/>
                  </a:cxn>
                  <a:cxn ang="0">
                    <a:pos x="2" y="14"/>
                  </a:cxn>
                </a:cxnLst>
                <a:rect l="0" t="0" r="r" b="b"/>
                <a:pathLst>
                  <a:path w="4" h="1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6"/>
                    </a:lnTo>
                    <a:lnTo>
                      <a:pt x="2" y="1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38" name="Freeform 258"/>
              <p:cNvSpPr>
                <a:spLocks/>
              </p:cNvSpPr>
              <p:nvPr/>
            </p:nvSpPr>
            <p:spPr bwMode="auto">
              <a:xfrm>
                <a:off x="4044" y="2456"/>
                <a:ext cx="28" cy="28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4" y="26"/>
                  </a:cxn>
                  <a:cxn ang="0">
                    <a:pos x="10" y="20"/>
                  </a:cxn>
                  <a:cxn ang="0">
                    <a:pos x="28" y="0"/>
                  </a:cxn>
                </a:cxnLst>
                <a:rect l="0" t="0" r="r" b="b"/>
                <a:pathLst>
                  <a:path w="28" h="28">
                    <a:moveTo>
                      <a:pt x="0" y="28"/>
                    </a:moveTo>
                    <a:lnTo>
                      <a:pt x="0" y="28"/>
                    </a:lnTo>
                    <a:lnTo>
                      <a:pt x="0" y="28"/>
                    </a:lnTo>
                    <a:lnTo>
                      <a:pt x="4" y="26"/>
                    </a:lnTo>
                    <a:lnTo>
                      <a:pt x="10" y="20"/>
                    </a:lnTo>
                    <a:lnTo>
                      <a:pt x="28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39" name="Freeform 259"/>
              <p:cNvSpPr>
                <a:spLocks/>
              </p:cNvSpPr>
              <p:nvPr/>
            </p:nvSpPr>
            <p:spPr bwMode="auto">
              <a:xfrm>
                <a:off x="4030" y="2444"/>
                <a:ext cx="22" cy="1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8"/>
                  </a:cxn>
                  <a:cxn ang="0">
                    <a:pos x="22" y="0"/>
                  </a:cxn>
                </a:cxnLst>
                <a:rect l="0" t="0" r="r" b="b"/>
                <a:pathLst>
                  <a:path w="22" h="18">
                    <a:moveTo>
                      <a:pt x="0" y="18"/>
                    </a:moveTo>
                    <a:lnTo>
                      <a:pt x="0" y="18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40" name="Freeform 260"/>
              <p:cNvSpPr>
                <a:spLocks/>
              </p:cNvSpPr>
              <p:nvPr/>
            </p:nvSpPr>
            <p:spPr bwMode="auto">
              <a:xfrm>
                <a:off x="4014" y="2414"/>
                <a:ext cx="36" cy="20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20"/>
                  </a:cxn>
                  <a:cxn ang="0">
                    <a:pos x="4" y="20"/>
                  </a:cxn>
                  <a:cxn ang="0">
                    <a:pos x="6" y="20"/>
                  </a:cxn>
                  <a:cxn ang="0">
                    <a:pos x="16" y="14"/>
                  </a:cxn>
                  <a:cxn ang="0">
                    <a:pos x="36" y="0"/>
                  </a:cxn>
                </a:cxnLst>
                <a:rect l="0" t="0" r="r" b="b"/>
                <a:pathLst>
                  <a:path w="36" h="20">
                    <a:moveTo>
                      <a:pt x="0" y="20"/>
                    </a:moveTo>
                    <a:lnTo>
                      <a:pt x="0" y="20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16" y="14"/>
                    </a:lnTo>
                    <a:lnTo>
                      <a:pt x="36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41" name="Freeform 261"/>
              <p:cNvSpPr>
                <a:spLocks/>
              </p:cNvSpPr>
              <p:nvPr/>
            </p:nvSpPr>
            <p:spPr bwMode="auto">
              <a:xfrm>
                <a:off x="4046" y="2364"/>
                <a:ext cx="6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6" y="4"/>
                  </a:cxn>
                  <a:cxn ang="0">
                    <a:pos x="6" y="8"/>
                  </a:cxn>
                  <a:cxn ang="0">
                    <a:pos x="4" y="12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4"/>
                    </a:lnTo>
                    <a:lnTo>
                      <a:pt x="6" y="8"/>
                    </a:lnTo>
                    <a:lnTo>
                      <a:pt x="4" y="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42" name="Freeform 262"/>
              <p:cNvSpPr>
                <a:spLocks/>
              </p:cNvSpPr>
              <p:nvPr/>
            </p:nvSpPr>
            <p:spPr bwMode="auto">
              <a:xfrm>
                <a:off x="3974" y="2368"/>
                <a:ext cx="36" cy="24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0" y="22"/>
                  </a:cxn>
                  <a:cxn ang="0">
                    <a:pos x="2" y="24"/>
                  </a:cxn>
                  <a:cxn ang="0">
                    <a:pos x="4" y="24"/>
                  </a:cxn>
                  <a:cxn ang="0">
                    <a:pos x="12" y="22"/>
                  </a:cxn>
                  <a:cxn ang="0">
                    <a:pos x="24" y="14"/>
                  </a:cxn>
                  <a:cxn ang="0">
                    <a:pos x="36" y="0"/>
                  </a:cxn>
                </a:cxnLst>
                <a:rect l="0" t="0" r="r" b="b"/>
                <a:pathLst>
                  <a:path w="36" h="24">
                    <a:moveTo>
                      <a:pt x="0" y="22"/>
                    </a:moveTo>
                    <a:lnTo>
                      <a:pt x="0" y="22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12" y="22"/>
                    </a:lnTo>
                    <a:lnTo>
                      <a:pt x="24" y="14"/>
                    </a:lnTo>
                    <a:lnTo>
                      <a:pt x="36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43" name="Freeform 263"/>
              <p:cNvSpPr>
                <a:spLocks/>
              </p:cNvSpPr>
              <p:nvPr/>
            </p:nvSpPr>
            <p:spPr bwMode="auto">
              <a:xfrm>
                <a:off x="3986" y="2334"/>
                <a:ext cx="8" cy="2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8" y="4"/>
                  </a:cxn>
                  <a:cxn ang="0">
                    <a:pos x="8" y="8"/>
                  </a:cxn>
                  <a:cxn ang="0">
                    <a:pos x="4" y="14"/>
                  </a:cxn>
                  <a:cxn ang="0">
                    <a:pos x="0" y="20"/>
                  </a:cxn>
                </a:cxnLst>
                <a:rect l="0" t="0" r="r" b="b"/>
                <a:pathLst>
                  <a:path w="8" h="20">
                    <a:moveTo>
                      <a:pt x="6" y="0"/>
                    </a:moveTo>
                    <a:lnTo>
                      <a:pt x="6" y="0"/>
                    </a:lnTo>
                    <a:lnTo>
                      <a:pt x="8" y="4"/>
                    </a:lnTo>
                    <a:lnTo>
                      <a:pt x="8" y="8"/>
                    </a:lnTo>
                    <a:lnTo>
                      <a:pt x="4" y="14"/>
                    </a:lnTo>
                    <a:lnTo>
                      <a:pt x="0" y="2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44" name="Freeform 264"/>
              <p:cNvSpPr>
                <a:spLocks/>
              </p:cNvSpPr>
              <p:nvPr/>
            </p:nvSpPr>
            <p:spPr bwMode="auto">
              <a:xfrm>
                <a:off x="4100" y="2270"/>
                <a:ext cx="8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8" y="6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45" name="Freeform 265"/>
              <p:cNvSpPr>
                <a:spLocks/>
              </p:cNvSpPr>
              <p:nvPr/>
            </p:nvSpPr>
            <p:spPr bwMode="auto">
              <a:xfrm>
                <a:off x="4088" y="2312"/>
                <a:ext cx="26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12" y="4"/>
                  </a:cxn>
                  <a:cxn ang="0">
                    <a:pos x="26" y="0"/>
                  </a:cxn>
                </a:cxnLst>
                <a:rect l="0" t="0" r="r" b="b"/>
                <a:pathLst>
                  <a:path w="26" h="10">
                    <a:moveTo>
                      <a:pt x="0" y="10"/>
                    </a:moveTo>
                    <a:lnTo>
                      <a:pt x="0" y="10"/>
                    </a:lnTo>
                    <a:lnTo>
                      <a:pt x="12" y="4"/>
                    </a:lnTo>
                    <a:lnTo>
                      <a:pt x="26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46" name="Freeform 266"/>
              <p:cNvSpPr>
                <a:spLocks/>
              </p:cNvSpPr>
              <p:nvPr/>
            </p:nvSpPr>
            <p:spPr bwMode="auto">
              <a:xfrm>
                <a:off x="3970" y="2532"/>
                <a:ext cx="16" cy="4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8" y="20"/>
                  </a:cxn>
                  <a:cxn ang="0">
                    <a:pos x="0" y="40"/>
                  </a:cxn>
                </a:cxnLst>
                <a:rect l="0" t="0" r="r" b="b"/>
                <a:pathLst>
                  <a:path w="16" h="40">
                    <a:moveTo>
                      <a:pt x="16" y="0"/>
                    </a:moveTo>
                    <a:lnTo>
                      <a:pt x="16" y="0"/>
                    </a:lnTo>
                    <a:lnTo>
                      <a:pt x="8" y="20"/>
                    </a:lnTo>
                    <a:lnTo>
                      <a:pt x="0" y="4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47" name="Freeform 267"/>
              <p:cNvSpPr>
                <a:spLocks/>
              </p:cNvSpPr>
              <p:nvPr/>
            </p:nvSpPr>
            <p:spPr bwMode="auto">
              <a:xfrm>
                <a:off x="3946" y="2542"/>
                <a:ext cx="8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8"/>
                  </a:cxn>
                </a:cxnLst>
                <a:rect l="0" t="0" r="r" b="b"/>
                <a:pathLst>
                  <a:path w="8" h="18">
                    <a:moveTo>
                      <a:pt x="6" y="0"/>
                    </a:moveTo>
                    <a:lnTo>
                      <a:pt x="6" y="0"/>
                    </a:lnTo>
                    <a:lnTo>
                      <a:pt x="8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48" name="Freeform 268"/>
              <p:cNvSpPr>
                <a:spLocks/>
              </p:cNvSpPr>
              <p:nvPr/>
            </p:nvSpPr>
            <p:spPr bwMode="auto">
              <a:xfrm>
                <a:off x="3912" y="2472"/>
                <a:ext cx="8" cy="2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6" y="2"/>
                  </a:cxn>
                  <a:cxn ang="0">
                    <a:pos x="8" y="6"/>
                  </a:cxn>
                  <a:cxn ang="0">
                    <a:pos x="6" y="14"/>
                  </a:cxn>
                  <a:cxn ang="0">
                    <a:pos x="0" y="28"/>
                  </a:cxn>
                </a:cxnLst>
                <a:rect l="0" t="0" r="r" b="b"/>
                <a:pathLst>
                  <a:path w="8" h="28">
                    <a:moveTo>
                      <a:pt x="2" y="0"/>
                    </a:moveTo>
                    <a:lnTo>
                      <a:pt x="2" y="0"/>
                    </a:lnTo>
                    <a:lnTo>
                      <a:pt x="6" y="2"/>
                    </a:lnTo>
                    <a:lnTo>
                      <a:pt x="8" y="6"/>
                    </a:lnTo>
                    <a:lnTo>
                      <a:pt x="6" y="14"/>
                    </a:lnTo>
                    <a:lnTo>
                      <a:pt x="0" y="2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49" name="Freeform 269"/>
              <p:cNvSpPr>
                <a:spLocks/>
              </p:cNvSpPr>
              <p:nvPr/>
            </p:nvSpPr>
            <p:spPr bwMode="auto">
              <a:xfrm>
                <a:off x="4008" y="2560"/>
                <a:ext cx="4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4" y="8"/>
                  </a:cxn>
                  <a:cxn ang="0">
                    <a:pos x="4" y="18"/>
                  </a:cxn>
                </a:cxnLst>
                <a:rect l="0" t="0" r="r" b="b"/>
                <a:pathLst>
                  <a:path w="4" h="18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4" y="8"/>
                    </a:lnTo>
                    <a:lnTo>
                      <a:pt x="4" y="1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50" name="Freeform 270"/>
              <p:cNvSpPr>
                <a:spLocks/>
              </p:cNvSpPr>
              <p:nvPr/>
            </p:nvSpPr>
            <p:spPr bwMode="auto">
              <a:xfrm>
                <a:off x="4014" y="2582"/>
                <a:ext cx="18" cy="2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8" y="8"/>
                  </a:cxn>
                  <a:cxn ang="0">
                    <a:pos x="0" y="20"/>
                  </a:cxn>
                </a:cxnLst>
                <a:rect l="0" t="0" r="r" b="b"/>
                <a:pathLst>
                  <a:path w="18" h="20">
                    <a:moveTo>
                      <a:pt x="18" y="0"/>
                    </a:moveTo>
                    <a:lnTo>
                      <a:pt x="18" y="0"/>
                    </a:lnTo>
                    <a:lnTo>
                      <a:pt x="8" y="8"/>
                    </a:lnTo>
                    <a:lnTo>
                      <a:pt x="0" y="2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51" name="Freeform 271"/>
              <p:cNvSpPr>
                <a:spLocks/>
              </p:cNvSpPr>
              <p:nvPr/>
            </p:nvSpPr>
            <p:spPr bwMode="auto">
              <a:xfrm>
                <a:off x="3886" y="2600"/>
                <a:ext cx="2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6"/>
                  </a:cxn>
                  <a:cxn ang="0">
                    <a:pos x="0" y="12"/>
                  </a:cxn>
                </a:cxnLst>
                <a:rect l="0" t="0" r="r" b="b"/>
                <a:pathLst>
                  <a:path w="2" h="1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52" name="Freeform 272"/>
              <p:cNvSpPr>
                <a:spLocks/>
              </p:cNvSpPr>
              <p:nvPr/>
            </p:nvSpPr>
            <p:spPr bwMode="auto">
              <a:xfrm>
                <a:off x="3902" y="2642"/>
                <a:ext cx="4" cy="1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6"/>
                  </a:cxn>
                </a:cxnLst>
                <a:rect l="0" t="0" r="r" b="b"/>
                <a:pathLst>
                  <a:path w="4" h="16">
                    <a:moveTo>
                      <a:pt x="4" y="0"/>
                    </a:moveTo>
                    <a:lnTo>
                      <a:pt x="4" y="0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53" name="Freeform 273"/>
              <p:cNvSpPr>
                <a:spLocks/>
              </p:cNvSpPr>
              <p:nvPr/>
            </p:nvSpPr>
            <p:spPr bwMode="auto">
              <a:xfrm>
                <a:off x="3944" y="2620"/>
                <a:ext cx="2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10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54" name="Freeform 274"/>
              <p:cNvSpPr>
                <a:spLocks/>
              </p:cNvSpPr>
              <p:nvPr/>
            </p:nvSpPr>
            <p:spPr bwMode="auto">
              <a:xfrm>
                <a:off x="3954" y="2666"/>
                <a:ext cx="4" cy="1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4" y="12"/>
                  </a:cxn>
                </a:cxnLst>
                <a:rect l="0" t="0" r="r" b="b"/>
                <a:pathLst>
                  <a:path w="4" h="12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4" y="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55" name="Freeform 275"/>
              <p:cNvSpPr>
                <a:spLocks/>
              </p:cNvSpPr>
              <p:nvPr/>
            </p:nvSpPr>
            <p:spPr bwMode="auto">
              <a:xfrm>
                <a:off x="3988" y="2660"/>
                <a:ext cx="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4" y="8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56" name="Freeform 276"/>
              <p:cNvSpPr>
                <a:spLocks/>
              </p:cNvSpPr>
              <p:nvPr/>
            </p:nvSpPr>
            <p:spPr bwMode="auto">
              <a:xfrm>
                <a:off x="3856" y="2590"/>
                <a:ext cx="12" cy="1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10" y="6"/>
                  </a:cxn>
                  <a:cxn ang="0">
                    <a:pos x="8" y="10"/>
                  </a:cxn>
                  <a:cxn ang="0">
                    <a:pos x="4" y="16"/>
                  </a:cxn>
                  <a:cxn ang="0">
                    <a:pos x="0" y="18"/>
                  </a:cxn>
                </a:cxnLst>
                <a:rect l="0" t="0" r="r" b="b"/>
                <a:pathLst>
                  <a:path w="12" h="18">
                    <a:moveTo>
                      <a:pt x="12" y="0"/>
                    </a:moveTo>
                    <a:lnTo>
                      <a:pt x="12" y="0"/>
                    </a:lnTo>
                    <a:lnTo>
                      <a:pt x="10" y="6"/>
                    </a:lnTo>
                    <a:lnTo>
                      <a:pt x="8" y="10"/>
                    </a:lnTo>
                    <a:lnTo>
                      <a:pt x="4" y="16"/>
                    </a:lnTo>
                    <a:lnTo>
                      <a:pt x="0" y="1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57" name="Freeform 277"/>
              <p:cNvSpPr>
                <a:spLocks/>
              </p:cNvSpPr>
              <p:nvPr/>
            </p:nvSpPr>
            <p:spPr bwMode="auto">
              <a:xfrm>
                <a:off x="3842" y="2664"/>
                <a:ext cx="10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6" y="12"/>
                  </a:cxn>
                  <a:cxn ang="0">
                    <a:pos x="10" y="14"/>
                  </a:cxn>
                </a:cxnLst>
                <a:rect l="0" t="0" r="r" b="b"/>
                <a:pathLst>
                  <a:path w="10" h="1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6" y="12"/>
                    </a:lnTo>
                    <a:lnTo>
                      <a:pt x="10" y="1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58" name="Freeform 278"/>
              <p:cNvSpPr>
                <a:spLocks/>
              </p:cNvSpPr>
              <p:nvPr/>
            </p:nvSpPr>
            <p:spPr bwMode="auto">
              <a:xfrm>
                <a:off x="3858" y="2774"/>
                <a:ext cx="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4" y="8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59" name="Freeform 279"/>
              <p:cNvSpPr>
                <a:spLocks/>
              </p:cNvSpPr>
              <p:nvPr/>
            </p:nvSpPr>
            <p:spPr bwMode="auto">
              <a:xfrm>
                <a:off x="3836" y="2726"/>
                <a:ext cx="6" cy="1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10"/>
                  </a:cxn>
                </a:cxnLst>
                <a:rect l="0" t="0" r="r" b="b"/>
                <a:pathLst>
                  <a:path w="6" h="10">
                    <a:moveTo>
                      <a:pt x="6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60" name="Freeform 280"/>
              <p:cNvSpPr>
                <a:spLocks/>
              </p:cNvSpPr>
              <p:nvPr/>
            </p:nvSpPr>
            <p:spPr bwMode="auto">
              <a:xfrm>
                <a:off x="3826" y="2794"/>
                <a:ext cx="6" cy="1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2" y="14"/>
                  </a:cxn>
                </a:cxnLst>
                <a:rect l="0" t="0" r="r" b="b"/>
                <a:pathLst>
                  <a:path w="6" h="14">
                    <a:moveTo>
                      <a:pt x="6" y="0"/>
                    </a:moveTo>
                    <a:lnTo>
                      <a:pt x="6" y="0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61" name="Freeform 281"/>
              <p:cNvSpPr>
                <a:spLocks/>
              </p:cNvSpPr>
              <p:nvPr/>
            </p:nvSpPr>
            <p:spPr bwMode="auto">
              <a:xfrm>
                <a:off x="3840" y="2840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4" y="8"/>
                    </a:lnTo>
                    <a:lnTo>
                      <a:pt x="0" y="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62" name="Freeform 282"/>
              <p:cNvSpPr>
                <a:spLocks/>
              </p:cNvSpPr>
              <p:nvPr/>
            </p:nvSpPr>
            <p:spPr bwMode="auto">
              <a:xfrm>
                <a:off x="3822" y="2870"/>
                <a:ext cx="8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63" name="Freeform 283"/>
              <p:cNvSpPr>
                <a:spLocks/>
              </p:cNvSpPr>
              <p:nvPr/>
            </p:nvSpPr>
            <p:spPr bwMode="auto">
              <a:xfrm>
                <a:off x="3822" y="2948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64" name="Freeform 284"/>
              <p:cNvSpPr>
                <a:spLocks/>
              </p:cNvSpPr>
              <p:nvPr/>
            </p:nvSpPr>
            <p:spPr bwMode="auto">
              <a:xfrm>
                <a:off x="3832" y="3008"/>
                <a:ext cx="24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10" y="2"/>
                  </a:cxn>
                  <a:cxn ang="0">
                    <a:pos x="24" y="0"/>
                  </a:cxn>
                </a:cxnLst>
                <a:rect l="0" t="0" r="r" b="b"/>
                <a:pathLst>
                  <a:path w="2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10" y="2"/>
                    </a:lnTo>
                    <a:lnTo>
                      <a:pt x="24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65" name="Freeform 285"/>
              <p:cNvSpPr>
                <a:spLocks/>
              </p:cNvSpPr>
              <p:nvPr/>
            </p:nvSpPr>
            <p:spPr bwMode="auto">
              <a:xfrm>
                <a:off x="3854" y="3028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4" y="4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4"/>
                    </a:lnTo>
                    <a:lnTo>
                      <a:pt x="6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66" name="Freeform 286"/>
              <p:cNvSpPr>
                <a:spLocks/>
              </p:cNvSpPr>
              <p:nvPr/>
            </p:nvSpPr>
            <p:spPr bwMode="auto">
              <a:xfrm>
                <a:off x="3862" y="3158"/>
                <a:ext cx="26" cy="22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0" y="22"/>
                  </a:cxn>
                  <a:cxn ang="0">
                    <a:pos x="6" y="20"/>
                  </a:cxn>
                  <a:cxn ang="0">
                    <a:pos x="14" y="14"/>
                  </a:cxn>
                  <a:cxn ang="0">
                    <a:pos x="22" y="8"/>
                  </a:cxn>
                  <a:cxn ang="0">
                    <a:pos x="26" y="0"/>
                  </a:cxn>
                </a:cxnLst>
                <a:rect l="0" t="0" r="r" b="b"/>
                <a:pathLst>
                  <a:path w="26" h="22">
                    <a:moveTo>
                      <a:pt x="0" y="22"/>
                    </a:moveTo>
                    <a:lnTo>
                      <a:pt x="0" y="22"/>
                    </a:lnTo>
                    <a:lnTo>
                      <a:pt x="6" y="20"/>
                    </a:lnTo>
                    <a:lnTo>
                      <a:pt x="14" y="14"/>
                    </a:lnTo>
                    <a:lnTo>
                      <a:pt x="22" y="8"/>
                    </a:lnTo>
                    <a:lnTo>
                      <a:pt x="26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67" name="Freeform 287"/>
              <p:cNvSpPr>
                <a:spLocks/>
              </p:cNvSpPr>
              <p:nvPr/>
            </p:nvSpPr>
            <p:spPr bwMode="auto">
              <a:xfrm>
                <a:off x="3898" y="3222"/>
                <a:ext cx="14" cy="2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6" y="10"/>
                  </a:cxn>
                  <a:cxn ang="0">
                    <a:pos x="0" y="20"/>
                  </a:cxn>
                </a:cxnLst>
                <a:rect l="0" t="0" r="r" b="b"/>
                <a:pathLst>
                  <a:path w="14" h="20">
                    <a:moveTo>
                      <a:pt x="14" y="0"/>
                    </a:moveTo>
                    <a:lnTo>
                      <a:pt x="14" y="0"/>
                    </a:lnTo>
                    <a:lnTo>
                      <a:pt x="6" y="10"/>
                    </a:lnTo>
                    <a:lnTo>
                      <a:pt x="0" y="2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68" name="Freeform 288"/>
              <p:cNvSpPr>
                <a:spLocks/>
              </p:cNvSpPr>
              <p:nvPr/>
            </p:nvSpPr>
            <p:spPr bwMode="auto">
              <a:xfrm>
                <a:off x="3988" y="3334"/>
                <a:ext cx="4" cy="1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4" y="6"/>
                  </a:cxn>
                  <a:cxn ang="0">
                    <a:pos x="0" y="12"/>
                  </a:cxn>
                </a:cxnLst>
                <a:rect l="0" t="0" r="r" b="b"/>
                <a:pathLst>
                  <a:path w="4" h="12">
                    <a:moveTo>
                      <a:pt x="2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4" y="6"/>
                    </a:lnTo>
                    <a:lnTo>
                      <a:pt x="0" y="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69" name="Freeform 289"/>
              <p:cNvSpPr>
                <a:spLocks/>
              </p:cNvSpPr>
              <p:nvPr/>
            </p:nvSpPr>
            <p:spPr bwMode="auto">
              <a:xfrm>
                <a:off x="3992" y="3384"/>
                <a:ext cx="4" cy="1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0" y="10"/>
                  </a:cxn>
                </a:cxnLst>
                <a:rect l="0" t="0" r="r" b="b"/>
                <a:pathLst>
                  <a:path w="4" h="10">
                    <a:moveTo>
                      <a:pt x="4" y="0"/>
                    </a:moveTo>
                    <a:lnTo>
                      <a:pt x="4" y="0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70" name="Freeform 290"/>
              <p:cNvSpPr>
                <a:spLocks/>
              </p:cNvSpPr>
              <p:nvPr/>
            </p:nvSpPr>
            <p:spPr bwMode="auto">
              <a:xfrm>
                <a:off x="4016" y="3392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6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71" name="Freeform 291"/>
              <p:cNvSpPr>
                <a:spLocks/>
              </p:cNvSpPr>
              <p:nvPr/>
            </p:nvSpPr>
            <p:spPr bwMode="auto">
              <a:xfrm>
                <a:off x="4044" y="3406"/>
                <a:ext cx="6" cy="3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32"/>
                  </a:cxn>
                </a:cxnLst>
                <a:rect l="0" t="0" r="r" b="b"/>
                <a:pathLst>
                  <a:path w="6" h="32">
                    <a:moveTo>
                      <a:pt x="6" y="0"/>
                    </a:moveTo>
                    <a:lnTo>
                      <a:pt x="6" y="0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3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72" name="Freeform 292"/>
              <p:cNvSpPr>
                <a:spLocks/>
              </p:cNvSpPr>
              <p:nvPr/>
            </p:nvSpPr>
            <p:spPr bwMode="auto">
              <a:xfrm>
                <a:off x="4066" y="3438"/>
                <a:ext cx="6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10"/>
                  </a:cxn>
                </a:cxnLst>
                <a:rect l="0" t="0" r="r" b="b"/>
                <a:pathLst>
                  <a:path w="6" h="10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73" name="Freeform 293"/>
              <p:cNvSpPr>
                <a:spLocks/>
              </p:cNvSpPr>
              <p:nvPr/>
            </p:nvSpPr>
            <p:spPr bwMode="auto">
              <a:xfrm>
                <a:off x="4100" y="3452"/>
                <a:ext cx="4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8"/>
                  </a:cxn>
                  <a:cxn ang="0">
                    <a:pos x="4" y="16"/>
                  </a:cxn>
                </a:cxnLst>
                <a:rect l="0" t="0" r="r" b="b"/>
                <a:pathLst>
                  <a:path w="4" h="16">
                    <a:moveTo>
                      <a:pt x="0" y="0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4" y="1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74" name="Freeform 294"/>
              <p:cNvSpPr>
                <a:spLocks/>
              </p:cNvSpPr>
              <p:nvPr/>
            </p:nvSpPr>
            <p:spPr bwMode="auto">
              <a:xfrm>
                <a:off x="4132" y="3504"/>
                <a:ext cx="8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4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0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75" name="Freeform 295"/>
              <p:cNvSpPr>
                <a:spLocks/>
              </p:cNvSpPr>
              <p:nvPr/>
            </p:nvSpPr>
            <p:spPr bwMode="auto">
              <a:xfrm>
                <a:off x="4112" y="3516"/>
                <a:ext cx="18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8"/>
                  </a:cxn>
                  <a:cxn ang="0">
                    <a:pos x="12" y="12"/>
                  </a:cxn>
                  <a:cxn ang="0">
                    <a:pos x="18" y="14"/>
                  </a:cxn>
                </a:cxnLst>
                <a:rect l="0" t="0" r="r" b="b"/>
                <a:pathLst>
                  <a:path w="18" h="14">
                    <a:moveTo>
                      <a:pt x="0" y="0"/>
                    </a:moveTo>
                    <a:lnTo>
                      <a:pt x="0" y="0"/>
                    </a:lnTo>
                    <a:lnTo>
                      <a:pt x="8" y="8"/>
                    </a:lnTo>
                    <a:lnTo>
                      <a:pt x="12" y="12"/>
                    </a:lnTo>
                    <a:lnTo>
                      <a:pt x="18" y="1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76" name="Freeform 296"/>
              <p:cNvSpPr>
                <a:spLocks/>
              </p:cNvSpPr>
              <p:nvPr/>
            </p:nvSpPr>
            <p:spPr bwMode="auto">
              <a:xfrm>
                <a:off x="4156" y="3514"/>
                <a:ext cx="4" cy="1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8"/>
                  </a:cxn>
                  <a:cxn ang="0">
                    <a:pos x="0" y="10"/>
                  </a:cxn>
                </a:cxnLst>
                <a:rect l="0" t="0" r="r" b="b"/>
                <a:pathLst>
                  <a:path w="4" h="10">
                    <a:moveTo>
                      <a:pt x="4" y="0"/>
                    </a:moveTo>
                    <a:lnTo>
                      <a:pt x="4" y="0"/>
                    </a:ln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77" name="Freeform 297"/>
              <p:cNvSpPr>
                <a:spLocks/>
              </p:cNvSpPr>
              <p:nvPr/>
            </p:nvSpPr>
            <p:spPr bwMode="auto">
              <a:xfrm>
                <a:off x="4196" y="3534"/>
                <a:ext cx="2" cy="1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4"/>
                  </a:cxn>
                  <a:cxn ang="0">
                    <a:pos x="2" y="8"/>
                  </a:cxn>
                  <a:cxn ang="0">
                    <a:pos x="0" y="12"/>
                  </a:cxn>
                </a:cxnLst>
                <a:rect l="0" t="0" r="r" b="b"/>
                <a:pathLst>
                  <a:path w="2" h="12">
                    <a:moveTo>
                      <a:pt x="2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78" name="Freeform 298"/>
              <p:cNvSpPr>
                <a:spLocks/>
              </p:cNvSpPr>
              <p:nvPr/>
            </p:nvSpPr>
            <p:spPr bwMode="auto">
              <a:xfrm>
                <a:off x="4094" y="3550"/>
                <a:ext cx="1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16" y="0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0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79" name="Freeform 299"/>
              <p:cNvSpPr>
                <a:spLocks/>
              </p:cNvSpPr>
              <p:nvPr/>
            </p:nvSpPr>
            <p:spPr bwMode="auto">
              <a:xfrm>
                <a:off x="4130" y="3542"/>
                <a:ext cx="1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0" y="18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80" name="Freeform 300"/>
              <p:cNvSpPr>
                <a:spLocks/>
              </p:cNvSpPr>
              <p:nvPr/>
            </p:nvSpPr>
            <p:spPr bwMode="auto">
              <a:xfrm>
                <a:off x="4178" y="3556"/>
                <a:ext cx="12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8"/>
                  </a:cxn>
                  <a:cxn ang="0">
                    <a:pos x="8" y="10"/>
                  </a:cxn>
                  <a:cxn ang="0">
                    <a:pos x="12" y="10"/>
                  </a:cxn>
                </a:cxnLst>
                <a:rect l="0" t="0" r="r" b="b"/>
                <a:pathLst>
                  <a:path w="12" h="10">
                    <a:moveTo>
                      <a:pt x="0" y="0"/>
                    </a:moveTo>
                    <a:lnTo>
                      <a:pt x="0" y="0"/>
                    </a:lnTo>
                    <a:lnTo>
                      <a:pt x="6" y="8"/>
                    </a:lnTo>
                    <a:lnTo>
                      <a:pt x="8" y="10"/>
                    </a:lnTo>
                    <a:lnTo>
                      <a:pt x="12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81" name="Freeform 301"/>
              <p:cNvSpPr>
                <a:spLocks/>
              </p:cNvSpPr>
              <p:nvPr/>
            </p:nvSpPr>
            <p:spPr bwMode="auto">
              <a:xfrm>
                <a:off x="4030" y="3498"/>
                <a:ext cx="2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8"/>
                  </a:cxn>
                </a:cxnLst>
                <a:rect l="0" t="0" r="r" b="b"/>
                <a:pathLst>
                  <a:path w="2"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82" name="Freeform 302"/>
              <p:cNvSpPr>
                <a:spLocks/>
              </p:cNvSpPr>
              <p:nvPr/>
            </p:nvSpPr>
            <p:spPr bwMode="auto">
              <a:xfrm>
                <a:off x="3994" y="3486"/>
                <a:ext cx="14" cy="1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4" y="6"/>
                  </a:cxn>
                  <a:cxn ang="0">
                    <a:pos x="0" y="10"/>
                  </a:cxn>
                </a:cxnLst>
                <a:rect l="0" t="0" r="r" b="b"/>
                <a:pathLst>
                  <a:path w="14" h="10">
                    <a:moveTo>
                      <a:pt x="14" y="0"/>
                    </a:moveTo>
                    <a:lnTo>
                      <a:pt x="14" y="0"/>
                    </a:lnTo>
                    <a:lnTo>
                      <a:pt x="4" y="6"/>
                    </a:lnTo>
                    <a:lnTo>
                      <a:pt x="0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83" name="Freeform 303"/>
              <p:cNvSpPr>
                <a:spLocks/>
              </p:cNvSpPr>
              <p:nvPr/>
            </p:nvSpPr>
            <p:spPr bwMode="auto">
              <a:xfrm>
                <a:off x="3966" y="3472"/>
                <a:ext cx="4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16"/>
                  </a:cxn>
                </a:cxnLst>
                <a:rect l="0" t="0" r="r" b="b"/>
                <a:pathLst>
                  <a:path w="4" h="16">
                    <a:moveTo>
                      <a:pt x="0" y="0"/>
                    </a:moveTo>
                    <a:lnTo>
                      <a:pt x="0" y="0"/>
                    </a:lnTo>
                    <a:lnTo>
                      <a:pt x="4" y="1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84" name="Freeform 304"/>
              <p:cNvSpPr>
                <a:spLocks/>
              </p:cNvSpPr>
              <p:nvPr/>
            </p:nvSpPr>
            <p:spPr bwMode="auto">
              <a:xfrm>
                <a:off x="3932" y="3416"/>
                <a:ext cx="14" cy="24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4" y="4"/>
                  </a:cxn>
                  <a:cxn ang="0">
                    <a:pos x="10" y="10"/>
                  </a:cxn>
                  <a:cxn ang="0">
                    <a:pos x="0" y="24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14" y="4"/>
                    </a:lnTo>
                    <a:lnTo>
                      <a:pt x="10" y="10"/>
                    </a:lnTo>
                    <a:lnTo>
                      <a:pt x="0" y="2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85" name="Freeform 305"/>
              <p:cNvSpPr>
                <a:spLocks/>
              </p:cNvSpPr>
              <p:nvPr/>
            </p:nvSpPr>
            <p:spPr bwMode="auto">
              <a:xfrm>
                <a:off x="3962" y="3438"/>
                <a:ext cx="10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2"/>
                  </a:cxn>
                  <a:cxn ang="0">
                    <a:pos x="10" y="0"/>
                  </a:cxn>
                </a:cxnLst>
                <a:rect l="0" t="0" r="r" b="b"/>
                <a:pathLst>
                  <a:path w="10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2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86" name="Freeform 306"/>
              <p:cNvSpPr>
                <a:spLocks/>
              </p:cNvSpPr>
              <p:nvPr/>
            </p:nvSpPr>
            <p:spPr bwMode="auto">
              <a:xfrm>
                <a:off x="3910" y="3408"/>
                <a:ext cx="4" cy="1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2" y="18"/>
                  </a:cxn>
                  <a:cxn ang="0">
                    <a:pos x="4" y="18"/>
                  </a:cxn>
                </a:cxnLst>
                <a:rect l="0" t="0" r="r" b="b"/>
                <a:pathLst>
                  <a:path w="4" h="18">
                    <a:moveTo>
                      <a:pt x="2" y="0"/>
                    </a:moveTo>
                    <a:lnTo>
                      <a:pt x="2" y="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4" y="1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87" name="Freeform 307"/>
              <p:cNvSpPr>
                <a:spLocks/>
              </p:cNvSpPr>
              <p:nvPr/>
            </p:nvSpPr>
            <p:spPr bwMode="auto">
              <a:xfrm>
                <a:off x="3862" y="3352"/>
                <a:ext cx="18" cy="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0" y="2"/>
                  </a:cxn>
                  <a:cxn ang="0">
                    <a:pos x="16" y="4"/>
                  </a:cxn>
                  <a:cxn ang="0">
                    <a:pos x="18" y="8"/>
                  </a:cxn>
                </a:cxnLst>
                <a:rect l="0" t="0" r="r" b="b"/>
                <a:pathLst>
                  <a:path w="18" h="8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10" y="2"/>
                    </a:lnTo>
                    <a:lnTo>
                      <a:pt x="16" y="4"/>
                    </a:lnTo>
                    <a:lnTo>
                      <a:pt x="18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88" name="Freeform 308"/>
              <p:cNvSpPr>
                <a:spLocks/>
              </p:cNvSpPr>
              <p:nvPr/>
            </p:nvSpPr>
            <p:spPr bwMode="auto">
              <a:xfrm>
                <a:off x="3814" y="3244"/>
                <a:ext cx="10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8" y="8"/>
                  </a:cxn>
                  <a:cxn ang="0">
                    <a:pos x="10" y="16"/>
                  </a:cxn>
                  <a:cxn ang="0">
                    <a:pos x="10" y="26"/>
                  </a:cxn>
                </a:cxnLst>
                <a:rect l="0" t="0" r="r" b="b"/>
                <a:pathLst>
                  <a:path w="10" h="26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8" y="8"/>
                    </a:lnTo>
                    <a:lnTo>
                      <a:pt x="10" y="16"/>
                    </a:lnTo>
                    <a:lnTo>
                      <a:pt x="10" y="2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89" name="Freeform 309"/>
              <p:cNvSpPr>
                <a:spLocks/>
              </p:cNvSpPr>
              <p:nvPr/>
            </p:nvSpPr>
            <p:spPr bwMode="auto">
              <a:xfrm>
                <a:off x="3832" y="3320"/>
                <a:ext cx="18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8" y="6"/>
                  </a:cxn>
                  <a:cxn ang="0">
                    <a:pos x="12" y="8"/>
                  </a:cxn>
                  <a:cxn ang="0">
                    <a:pos x="18" y="8"/>
                  </a:cxn>
                </a:cxnLst>
                <a:rect l="0" t="0" r="r" b="b"/>
                <a:pathLst>
                  <a:path w="18" h="8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8" y="6"/>
                    </a:lnTo>
                    <a:lnTo>
                      <a:pt x="12" y="8"/>
                    </a:lnTo>
                    <a:lnTo>
                      <a:pt x="18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90" name="Freeform 310"/>
              <p:cNvSpPr>
                <a:spLocks/>
              </p:cNvSpPr>
              <p:nvPr/>
            </p:nvSpPr>
            <p:spPr bwMode="auto">
              <a:xfrm>
                <a:off x="3912" y="3270"/>
                <a:ext cx="4" cy="1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8"/>
                  </a:cxn>
                  <a:cxn ang="0">
                    <a:pos x="2" y="14"/>
                  </a:cxn>
                </a:cxnLst>
                <a:rect l="0" t="0" r="r" b="b"/>
                <a:pathLst>
                  <a:path w="4" h="14">
                    <a:moveTo>
                      <a:pt x="4" y="0"/>
                    </a:moveTo>
                    <a:lnTo>
                      <a:pt x="4" y="0"/>
                    </a:lnTo>
                    <a:lnTo>
                      <a:pt x="0" y="8"/>
                    </a:lnTo>
                    <a:lnTo>
                      <a:pt x="2" y="1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91" name="Freeform 311"/>
              <p:cNvSpPr>
                <a:spLocks/>
              </p:cNvSpPr>
              <p:nvPr/>
            </p:nvSpPr>
            <p:spPr bwMode="auto">
              <a:xfrm>
                <a:off x="3874" y="3218"/>
                <a:ext cx="12" cy="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6" y="8"/>
                  </a:cxn>
                  <a:cxn ang="0">
                    <a:pos x="4" y="10"/>
                  </a:cxn>
                  <a:cxn ang="0">
                    <a:pos x="0" y="10"/>
                  </a:cxn>
                </a:cxnLst>
                <a:rect l="0" t="0" r="r" b="b"/>
                <a:pathLst>
                  <a:path w="12" h="10">
                    <a:moveTo>
                      <a:pt x="12" y="0"/>
                    </a:moveTo>
                    <a:lnTo>
                      <a:pt x="12" y="0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0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92" name="Freeform 312"/>
              <p:cNvSpPr>
                <a:spLocks/>
              </p:cNvSpPr>
              <p:nvPr/>
            </p:nvSpPr>
            <p:spPr bwMode="auto">
              <a:xfrm>
                <a:off x="3776" y="3130"/>
                <a:ext cx="6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10"/>
                  </a:cxn>
                  <a:cxn ang="0">
                    <a:pos x="6" y="18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0" y="0"/>
                    </a:lnTo>
                    <a:lnTo>
                      <a:pt x="6" y="10"/>
                    </a:lnTo>
                    <a:lnTo>
                      <a:pt x="6" y="1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93" name="Freeform 313"/>
              <p:cNvSpPr>
                <a:spLocks/>
              </p:cNvSpPr>
              <p:nvPr/>
            </p:nvSpPr>
            <p:spPr bwMode="auto">
              <a:xfrm>
                <a:off x="3782" y="3186"/>
                <a:ext cx="8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8" y="12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8" y="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94" name="Freeform 314"/>
              <p:cNvSpPr>
                <a:spLocks/>
              </p:cNvSpPr>
              <p:nvPr/>
            </p:nvSpPr>
            <p:spPr bwMode="auto">
              <a:xfrm>
                <a:off x="3754" y="2790"/>
                <a:ext cx="8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0" y="32"/>
                  </a:cxn>
                  <a:cxn ang="0">
                    <a:pos x="0" y="20"/>
                  </a:cxn>
                  <a:cxn ang="0">
                    <a:pos x="2" y="12"/>
                  </a:cxn>
                  <a:cxn ang="0">
                    <a:pos x="4" y="6"/>
                  </a:cxn>
                  <a:cxn ang="0">
                    <a:pos x="8" y="0"/>
                  </a:cxn>
                </a:cxnLst>
                <a:rect l="0" t="0" r="r" b="b"/>
                <a:pathLst>
                  <a:path w="8" h="32">
                    <a:moveTo>
                      <a:pt x="0" y="32"/>
                    </a:moveTo>
                    <a:lnTo>
                      <a:pt x="0" y="32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4" y="6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95" name="Freeform 315"/>
              <p:cNvSpPr>
                <a:spLocks/>
              </p:cNvSpPr>
              <p:nvPr/>
            </p:nvSpPr>
            <p:spPr bwMode="auto">
              <a:xfrm>
                <a:off x="3752" y="2950"/>
                <a:ext cx="12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4" y="12"/>
                  </a:cxn>
                  <a:cxn ang="0">
                    <a:pos x="12" y="22"/>
                  </a:cxn>
                </a:cxnLst>
                <a:rect l="0" t="0" r="r" b="b"/>
                <a:pathLst>
                  <a:path w="12" h="22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12"/>
                    </a:lnTo>
                    <a:lnTo>
                      <a:pt x="12" y="2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96" name="Freeform 316"/>
              <p:cNvSpPr>
                <a:spLocks/>
              </p:cNvSpPr>
              <p:nvPr/>
            </p:nvSpPr>
            <p:spPr bwMode="auto">
              <a:xfrm>
                <a:off x="4008" y="2686"/>
                <a:ext cx="22" cy="46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8" y="6"/>
                  </a:cxn>
                  <a:cxn ang="0">
                    <a:pos x="4" y="10"/>
                  </a:cxn>
                  <a:cxn ang="0">
                    <a:pos x="2" y="16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8"/>
                  </a:cxn>
                  <a:cxn ang="0">
                    <a:pos x="6" y="44"/>
                  </a:cxn>
                  <a:cxn ang="0">
                    <a:pos x="8" y="46"/>
                  </a:cxn>
                  <a:cxn ang="0">
                    <a:pos x="12" y="46"/>
                  </a:cxn>
                  <a:cxn ang="0">
                    <a:pos x="12" y="46"/>
                  </a:cxn>
                  <a:cxn ang="0">
                    <a:pos x="14" y="44"/>
                  </a:cxn>
                  <a:cxn ang="0">
                    <a:pos x="16" y="40"/>
                  </a:cxn>
                  <a:cxn ang="0">
                    <a:pos x="16" y="34"/>
                  </a:cxn>
                  <a:cxn ang="0">
                    <a:pos x="16" y="34"/>
                  </a:cxn>
                  <a:cxn ang="0">
                    <a:pos x="20" y="24"/>
                  </a:cxn>
                  <a:cxn ang="0">
                    <a:pos x="22" y="16"/>
                  </a:cxn>
                  <a:cxn ang="0">
                    <a:pos x="22" y="16"/>
                  </a:cxn>
                  <a:cxn ang="0">
                    <a:pos x="22" y="10"/>
                  </a:cxn>
                  <a:cxn ang="0">
                    <a:pos x="20" y="4"/>
                  </a:cxn>
                  <a:cxn ang="0">
                    <a:pos x="16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22" h="46">
                    <a:moveTo>
                      <a:pt x="12" y="0"/>
                    </a:moveTo>
                    <a:lnTo>
                      <a:pt x="12" y="0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8"/>
                    </a:lnTo>
                    <a:lnTo>
                      <a:pt x="6" y="44"/>
                    </a:lnTo>
                    <a:lnTo>
                      <a:pt x="8" y="46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4" y="44"/>
                    </a:lnTo>
                    <a:lnTo>
                      <a:pt x="16" y="40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20" y="24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0"/>
                    </a:lnTo>
                    <a:lnTo>
                      <a:pt x="20" y="4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97" name="Freeform 317"/>
              <p:cNvSpPr>
                <a:spLocks/>
              </p:cNvSpPr>
              <p:nvPr/>
            </p:nvSpPr>
            <p:spPr bwMode="auto">
              <a:xfrm>
                <a:off x="4058" y="2624"/>
                <a:ext cx="44" cy="4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8" y="2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12"/>
                  </a:cxn>
                  <a:cxn ang="0">
                    <a:pos x="6" y="20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2"/>
                  </a:cxn>
                  <a:cxn ang="0">
                    <a:pos x="6" y="46"/>
                  </a:cxn>
                  <a:cxn ang="0">
                    <a:pos x="12" y="48"/>
                  </a:cxn>
                  <a:cxn ang="0">
                    <a:pos x="12" y="48"/>
                  </a:cxn>
                  <a:cxn ang="0">
                    <a:pos x="18" y="46"/>
                  </a:cxn>
                  <a:cxn ang="0">
                    <a:pos x="22" y="44"/>
                  </a:cxn>
                  <a:cxn ang="0">
                    <a:pos x="28" y="34"/>
                  </a:cxn>
                  <a:cxn ang="0">
                    <a:pos x="28" y="34"/>
                  </a:cxn>
                  <a:cxn ang="0">
                    <a:pos x="36" y="24"/>
                  </a:cxn>
                  <a:cxn ang="0">
                    <a:pos x="36" y="24"/>
                  </a:cxn>
                  <a:cxn ang="0">
                    <a:pos x="40" y="22"/>
                  </a:cxn>
                  <a:cxn ang="0">
                    <a:pos x="44" y="20"/>
                  </a:cxn>
                  <a:cxn ang="0">
                    <a:pos x="44" y="20"/>
                  </a:cxn>
                  <a:cxn ang="0">
                    <a:pos x="44" y="14"/>
                  </a:cxn>
                  <a:cxn ang="0">
                    <a:pos x="42" y="10"/>
                  </a:cxn>
                  <a:cxn ang="0">
                    <a:pos x="40" y="6"/>
                  </a:cxn>
                  <a:cxn ang="0">
                    <a:pos x="34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44" h="48">
                    <a:moveTo>
                      <a:pt x="10" y="0"/>
                    </a:moveTo>
                    <a:lnTo>
                      <a:pt x="10" y="0"/>
                    </a:lnTo>
                    <a:lnTo>
                      <a:pt x="8" y="2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12"/>
                    </a:lnTo>
                    <a:lnTo>
                      <a:pt x="6" y="2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12" y="48"/>
                    </a:lnTo>
                    <a:lnTo>
                      <a:pt x="12" y="48"/>
                    </a:lnTo>
                    <a:lnTo>
                      <a:pt x="18" y="46"/>
                    </a:lnTo>
                    <a:lnTo>
                      <a:pt x="22" y="44"/>
                    </a:lnTo>
                    <a:lnTo>
                      <a:pt x="28" y="34"/>
                    </a:lnTo>
                    <a:lnTo>
                      <a:pt x="28" y="3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40" y="22"/>
                    </a:lnTo>
                    <a:lnTo>
                      <a:pt x="44" y="20"/>
                    </a:lnTo>
                    <a:lnTo>
                      <a:pt x="44" y="20"/>
                    </a:lnTo>
                    <a:lnTo>
                      <a:pt x="44" y="14"/>
                    </a:lnTo>
                    <a:lnTo>
                      <a:pt x="42" y="10"/>
                    </a:lnTo>
                    <a:lnTo>
                      <a:pt x="40" y="6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98" name="Freeform 318"/>
              <p:cNvSpPr>
                <a:spLocks/>
              </p:cNvSpPr>
              <p:nvPr/>
            </p:nvSpPr>
            <p:spPr bwMode="auto">
              <a:xfrm>
                <a:off x="4112" y="2568"/>
                <a:ext cx="30" cy="64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14" y="2"/>
                  </a:cxn>
                  <a:cxn ang="0">
                    <a:pos x="6" y="12"/>
                  </a:cxn>
                  <a:cxn ang="0">
                    <a:pos x="2" y="18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4" y="36"/>
                  </a:cxn>
                  <a:cxn ang="0">
                    <a:pos x="8" y="40"/>
                  </a:cxn>
                  <a:cxn ang="0">
                    <a:pos x="12" y="44"/>
                  </a:cxn>
                  <a:cxn ang="0">
                    <a:pos x="12" y="44"/>
                  </a:cxn>
                  <a:cxn ang="0">
                    <a:pos x="18" y="60"/>
                  </a:cxn>
                  <a:cxn ang="0">
                    <a:pos x="20" y="64"/>
                  </a:cxn>
                  <a:cxn ang="0">
                    <a:pos x="22" y="64"/>
                  </a:cxn>
                  <a:cxn ang="0">
                    <a:pos x="26" y="62"/>
                  </a:cxn>
                  <a:cxn ang="0">
                    <a:pos x="26" y="62"/>
                  </a:cxn>
                  <a:cxn ang="0">
                    <a:pos x="30" y="58"/>
                  </a:cxn>
                  <a:cxn ang="0">
                    <a:pos x="30" y="52"/>
                  </a:cxn>
                  <a:cxn ang="0">
                    <a:pos x="30" y="46"/>
                  </a:cxn>
                  <a:cxn ang="0">
                    <a:pos x="26" y="40"/>
                  </a:cxn>
                  <a:cxn ang="0">
                    <a:pos x="26" y="40"/>
                  </a:cxn>
                  <a:cxn ang="0">
                    <a:pos x="24" y="34"/>
                  </a:cxn>
                  <a:cxn ang="0">
                    <a:pos x="24" y="26"/>
                  </a:cxn>
                  <a:cxn ang="0">
                    <a:pos x="22" y="12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4" y="2"/>
                  </a:cxn>
                  <a:cxn ang="0">
                    <a:pos x="14" y="2"/>
                  </a:cxn>
                </a:cxnLst>
                <a:rect l="0" t="0" r="r" b="b"/>
                <a:pathLst>
                  <a:path w="30" h="64">
                    <a:moveTo>
                      <a:pt x="14" y="2"/>
                    </a:moveTo>
                    <a:lnTo>
                      <a:pt x="14" y="2"/>
                    </a:lnTo>
                    <a:lnTo>
                      <a:pt x="6" y="12"/>
                    </a:lnTo>
                    <a:lnTo>
                      <a:pt x="2" y="1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8" y="60"/>
                    </a:lnTo>
                    <a:lnTo>
                      <a:pt x="20" y="64"/>
                    </a:lnTo>
                    <a:lnTo>
                      <a:pt x="22" y="64"/>
                    </a:lnTo>
                    <a:lnTo>
                      <a:pt x="26" y="62"/>
                    </a:lnTo>
                    <a:lnTo>
                      <a:pt x="26" y="62"/>
                    </a:lnTo>
                    <a:lnTo>
                      <a:pt x="30" y="58"/>
                    </a:lnTo>
                    <a:lnTo>
                      <a:pt x="30" y="52"/>
                    </a:lnTo>
                    <a:lnTo>
                      <a:pt x="30" y="46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4" y="34"/>
                    </a:lnTo>
                    <a:lnTo>
                      <a:pt x="24" y="26"/>
                    </a:lnTo>
                    <a:lnTo>
                      <a:pt x="22" y="12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4" y="2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799" name="Freeform 319"/>
              <p:cNvSpPr>
                <a:spLocks/>
              </p:cNvSpPr>
              <p:nvPr/>
            </p:nvSpPr>
            <p:spPr bwMode="auto">
              <a:xfrm>
                <a:off x="4148" y="2516"/>
                <a:ext cx="58" cy="4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20" y="8"/>
                  </a:cxn>
                  <a:cxn ang="0">
                    <a:pos x="26" y="10"/>
                  </a:cxn>
                  <a:cxn ang="0">
                    <a:pos x="32" y="10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56" y="6"/>
                  </a:cxn>
                  <a:cxn ang="0">
                    <a:pos x="58" y="10"/>
                  </a:cxn>
                  <a:cxn ang="0">
                    <a:pos x="58" y="10"/>
                  </a:cxn>
                  <a:cxn ang="0">
                    <a:pos x="58" y="14"/>
                  </a:cxn>
                  <a:cxn ang="0">
                    <a:pos x="54" y="18"/>
                  </a:cxn>
                  <a:cxn ang="0">
                    <a:pos x="38" y="26"/>
                  </a:cxn>
                  <a:cxn ang="0">
                    <a:pos x="38" y="26"/>
                  </a:cxn>
                  <a:cxn ang="0">
                    <a:pos x="24" y="38"/>
                  </a:cxn>
                  <a:cxn ang="0">
                    <a:pos x="16" y="40"/>
                  </a:cxn>
                  <a:cxn ang="0">
                    <a:pos x="14" y="40"/>
                  </a:cxn>
                  <a:cxn ang="0">
                    <a:pos x="10" y="40"/>
                  </a:cxn>
                  <a:cxn ang="0">
                    <a:pos x="10" y="40"/>
                  </a:cxn>
                  <a:cxn ang="0">
                    <a:pos x="6" y="38"/>
                  </a:cxn>
                  <a:cxn ang="0">
                    <a:pos x="4" y="36"/>
                  </a:cxn>
                  <a:cxn ang="0">
                    <a:pos x="4" y="26"/>
                  </a:cxn>
                  <a:cxn ang="0">
                    <a:pos x="4" y="26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58" h="40">
                    <a:moveTo>
                      <a:pt x="0" y="10"/>
                    </a:moveTo>
                    <a:lnTo>
                      <a:pt x="0" y="10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20" y="8"/>
                    </a:lnTo>
                    <a:lnTo>
                      <a:pt x="26" y="10"/>
                    </a:lnTo>
                    <a:lnTo>
                      <a:pt x="32" y="10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6" y="4"/>
                    </a:lnTo>
                    <a:lnTo>
                      <a:pt x="52" y="4"/>
                    </a:lnTo>
                    <a:lnTo>
                      <a:pt x="56" y="6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58" y="14"/>
                    </a:lnTo>
                    <a:lnTo>
                      <a:pt x="54" y="18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24" y="38"/>
                    </a:lnTo>
                    <a:lnTo>
                      <a:pt x="16" y="40"/>
                    </a:lnTo>
                    <a:lnTo>
                      <a:pt x="14" y="40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6" y="38"/>
                    </a:lnTo>
                    <a:lnTo>
                      <a:pt x="4" y="36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00" name="Freeform 320"/>
              <p:cNvSpPr>
                <a:spLocks/>
              </p:cNvSpPr>
              <p:nvPr/>
            </p:nvSpPr>
            <p:spPr bwMode="auto">
              <a:xfrm>
                <a:off x="4156" y="2574"/>
                <a:ext cx="12" cy="1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4" y="18"/>
                  </a:cxn>
                  <a:cxn ang="0">
                    <a:pos x="6" y="16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12" y="6"/>
                  </a:cxn>
                  <a:cxn ang="0">
                    <a:pos x="12" y="2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12" h="18">
                    <a:moveTo>
                      <a:pt x="4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4" y="18"/>
                    </a:lnTo>
                    <a:lnTo>
                      <a:pt x="6" y="16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01" name="Freeform 321"/>
              <p:cNvSpPr>
                <a:spLocks/>
              </p:cNvSpPr>
              <p:nvPr/>
            </p:nvSpPr>
            <p:spPr bwMode="auto">
              <a:xfrm>
                <a:off x="4188" y="2546"/>
                <a:ext cx="26" cy="18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4" y="18"/>
                  </a:cxn>
                  <a:cxn ang="0">
                    <a:pos x="6" y="18"/>
                  </a:cxn>
                  <a:cxn ang="0">
                    <a:pos x="10" y="18"/>
                  </a:cxn>
                  <a:cxn ang="0">
                    <a:pos x="12" y="16"/>
                  </a:cxn>
                  <a:cxn ang="0">
                    <a:pos x="12" y="16"/>
                  </a:cxn>
                  <a:cxn ang="0">
                    <a:pos x="16" y="14"/>
                  </a:cxn>
                  <a:cxn ang="0">
                    <a:pos x="20" y="12"/>
                  </a:cxn>
                  <a:cxn ang="0">
                    <a:pos x="24" y="10"/>
                  </a:cxn>
                  <a:cxn ang="0">
                    <a:pos x="26" y="4"/>
                  </a:cxn>
                  <a:cxn ang="0">
                    <a:pos x="26" y="4"/>
                  </a:cxn>
                  <a:cxn ang="0">
                    <a:pos x="26" y="2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26" h="18">
                    <a:moveTo>
                      <a:pt x="6" y="6"/>
                    </a:moveTo>
                    <a:lnTo>
                      <a:pt x="6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4" y="18"/>
                    </a:lnTo>
                    <a:lnTo>
                      <a:pt x="6" y="18"/>
                    </a:lnTo>
                    <a:lnTo>
                      <a:pt x="10" y="18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6" y="14"/>
                    </a:lnTo>
                    <a:lnTo>
                      <a:pt x="20" y="12"/>
                    </a:lnTo>
                    <a:lnTo>
                      <a:pt x="24" y="10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02" name="Freeform 322"/>
              <p:cNvSpPr>
                <a:spLocks/>
              </p:cNvSpPr>
              <p:nvPr/>
            </p:nvSpPr>
            <p:spPr bwMode="auto">
              <a:xfrm>
                <a:off x="4220" y="2494"/>
                <a:ext cx="34" cy="3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8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6" y="34"/>
                  </a:cxn>
                  <a:cxn ang="0">
                    <a:pos x="6" y="34"/>
                  </a:cxn>
                  <a:cxn ang="0">
                    <a:pos x="8" y="32"/>
                  </a:cxn>
                  <a:cxn ang="0">
                    <a:pos x="12" y="28"/>
                  </a:cxn>
                  <a:cxn ang="0">
                    <a:pos x="14" y="24"/>
                  </a:cxn>
                  <a:cxn ang="0">
                    <a:pos x="20" y="20"/>
                  </a:cxn>
                  <a:cxn ang="0">
                    <a:pos x="20" y="20"/>
                  </a:cxn>
                  <a:cxn ang="0">
                    <a:pos x="30" y="16"/>
                  </a:cxn>
                  <a:cxn ang="0">
                    <a:pos x="32" y="12"/>
                  </a:cxn>
                  <a:cxn ang="0">
                    <a:pos x="34" y="6"/>
                  </a:cxn>
                  <a:cxn ang="0">
                    <a:pos x="34" y="6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8" y="4"/>
                  </a:cxn>
                  <a:cxn ang="0">
                    <a:pos x="8" y="4"/>
                  </a:cxn>
                </a:cxnLst>
                <a:rect l="0" t="0" r="r" b="b"/>
                <a:pathLst>
                  <a:path w="34" h="34">
                    <a:moveTo>
                      <a:pt x="8" y="4"/>
                    </a:moveTo>
                    <a:lnTo>
                      <a:pt x="8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28"/>
                    </a:lnTo>
                    <a:lnTo>
                      <a:pt x="2" y="32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8" y="32"/>
                    </a:lnTo>
                    <a:lnTo>
                      <a:pt x="12" y="28"/>
                    </a:lnTo>
                    <a:lnTo>
                      <a:pt x="14" y="24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30" y="16"/>
                    </a:lnTo>
                    <a:lnTo>
                      <a:pt x="32" y="12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03" name="Freeform 323"/>
              <p:cNvSpPr>
                <a:spLocks/>
              </p:cNvSpPr>
              <p:nvPr/>
            </p:nvSpPr>
            <p:spPr bwMode="auto">
              <a:xfrm>
                <a:off x="4228" y="2532"/>
                <a:ext cx="12" cy="16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2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6" y="16"/>
                  </a:cxn>
                  <a:cxn ang="0">
                    <a:pos x="10" y="8"/>
                  </a:cxn>
                  <a:cxn ang="0">
                    <a:pos x="10" y="8"/>
                  </a:cxn>
                  <a:cxn ang="0">
                    <a:pos x="12" y="4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8" y="2"/>
                  </a:cxn>
                  <a:cxn ang="0">
                    <a:pos x="8" y="2"/>
                  </a:cxn>
                </a:cxnLst>
                <a:rect l="0" t="0" r="r" b="b"/>
                <a:pathLst>
                  <a:path w="12" h="16">
                    <a:moveTo>
                      <a:pt x="8" y="2"/>
                    </a:moveTo>
                    <a:lnTo>
                      <a:pt x="8" y="2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2" y="4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04" name="Freeform 324"/>
              <p:cNvSpPr>
                <a:spLocks/>
              </p:cNvSpPr>
              <p:nvPr/>
            </p:nvSpPr>
            <p:spPr bwMode="auto">
              <a:xfrm>
                <a:off x="4176" y="2578"/>
                <a:ext cx="34" cy="50"/>
              </a:xfrm>
              <a:custGeom>
                <a:avLst/>
                <a:gdLst/>
                <a:ahLst/>
                <a:cxnLst>
                  <a:cxn ang="0">
                    <a:pos x="32" y="8"/>
                  </a:cxn>
                  <a:cxn ang="0">
                    <a:pos x="32" y="8"/>
                  </a:cxn>
                  <a:cxn ang="0">
                    <a:pos x="34" y="12"/>
                  </a:cxn>
                  <a:cxn ang="0">
                    <a:pos x="34" y="18"/>
                  </a:cxn>
                  <a:cxn ang="0">
                    <a:pos x="30" y="32"/>
                  </a:cxn>
                  <a:cxn ang="0">
                    <a:pos x="30" y="32"/>
                  </a:cxn>
                  <a:cxn ang="0">
                    <a:pos x="28" y="36"/>
                  </a:cxn>
                  <a:cxn ang="0">
                    <a:pos x="24" y="40"/>
                  </a:cxn>
                  <a:cxn ang="0">
                    <a:pos x="14" y="46"/>
                  </a:cxn>
                  <a:cxn ang="0">
                    <a:pos x="14" y="46"/>
                  </a:cxn>
                  <a:cxn ang="0">
                    <a:pos x="8" y="48"/>
                  </a:cxn>
                  <a:cxn ang="0">
                    <a:pos x="4" y="50"/>
                  </a:cxn>
                  <a:cxn ang="0">
                    <a:pos x="2" y="48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0" y="40"/>
                  </a:cxn>
                  <a:cxn ang="0">
                    <a:pos x="4" y="34"/>
                  </a:cxn>
                  <a:cxn ang="0">
                    <a:pos x="8" y="28"/>
                  </a:cxn>
                  <a:cxn ang="0">
                    <a:pos x="14" y="22"/>
                  </a:cxn>
                  <a:cxn ang="0">
                    <a:pos x="14" y="22"/>
                  </a:cxn>
                  <a:cxn ang="0">
                    <a:pos x="14" y="16"/>
                  </a:cxn>
                  <a:cxn ang="0">
                    <a:pos x="12" y="10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4" y="0"/>
                  </a:cxn>
                  <a:cxn ang="0">
                    <a:pos x="32" y="8"/>
                  </a:cxn>
                  <a:cxn ang="0">
                    <a:pos x="32" y="8"/>
                  </a:cxn>
                </a:cxnLst>
                <a:rect l="0" t="0" r="r" b="b"/>
                <a:pathLst>
                  <a:path w="34" h="50">
                    <a:moveTo>
                      <a:pt x="32" y="8"/>
                    </a:moveTo>
                    <a:lnTo>
                      <a:pt x="32" y="8"/>
                    </a:lnTo>
                    <a:lnTo>
                      <a:pt x="34" y="12"/>
                    </a:lnTo>
                    <a:lnTo>
                      <a:pt x="34" y="18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28" y="36"/>
                    </a:lnTo>
                    <a:lnTo>
                      <a:pt x="24" y="40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8" y="48"/>
                    </a:lnTo>
                    <a:lnTo>
                      <a:pt x="4" y="50"/>
                    </a:lnTo>
                    <a:lnTo>
                      <a:pt x="2" y="48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0"/>
                    </a:lnTo>
                    <a:lnTo>
                      <a:pt x="4" y="34"/>
                    </a:lnTo>
                    <a:lnTo>
                      <a:pt x="8" y="28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16"/>
                    </a:lnTo>
                    <a:lnTo>
                      <a:pt x="12" y="10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32" y="8"/>
                    </a:lnTo>
                    <a:lnTo>
                      <a:pt x="32" y="8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05" name="Freeform 325"/>
              <p:cNvSpPr>
                <a:spLocks/>
              </p:cNvSpPr>
              <p:nvPr/>
            </p:nvSpPr>
            <p:spPr bwMode="auto">
              <a:xfrm>
                <a:off x="4256" y="2534"/>
                <a:ext cx="2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06" name="Freeform 326"/>
              <p:cNvSpPr>
                <a:spLocks/>
              </p:cNvSpPr>
              <p:nvPr/>
            </p:nvSpPr>
            <p:spPr bwMode="auto">
              <a:xfrm>
                <a:off x="4240" y="2468"/>
                <a:ext cx="356" cy="136"/>
              </a:xfrm>
              <a:custGeom>
                <a:avLst/>
                <a:gdLst/>
                <a:ahLst/>
                <a:cxnLst>
                  <a:cxn ang="0">
                    <a:pos x="0" y="106"/>
                  </a:cxn>
                  <a:cxn ang="0">
                    <a:pos x="0" y="106"/>
                  </a:cxn>
                  <a:cxn ang="0">
                    <a:pos x="12" y="112"/>
                  </a:cxn>
                  <a:cxn ang="0">
                    <a:pos x="34" y="116"/>
                  </a:cxn>
                  <a:cxn ang="0">
                    <a:pos x="48" y="110"/>
                  </a:cxn>
                  <a:cxn ang="0">
                    <a:pos x="50" y="112"/>
                  </a:cxn>
                  <a:cxn ang="0">
                    <a:pos x="68" y="126"/>
                  </a:cxn>
                  <a:cxn ang="0">
                    <a:pos x="80" y="128"/>
                  </a:cxn>
                  <a:cxn ang="0">
                    <a:pos x="100" y="116"/>
                  </a:cxn>
                  <a:cxn ang="0">
                    <a:pos x="106" y="100"/>
                  </a:cxn>
                  <a:cxn ang="0">
                    <a:pos x="108" y="96"/>
                  </a:cxn>
                  <a:cxn ang="0">
                    <a:pos x="108" y="106"/>
                  </a:cxn>
                  <a:cxn ang="0">
                    <a:pos x="116" y="128"/>
                  </a:cxn>
                  <a:cxn ang="0">
                    <a:pos x="134" y="134"/>
                  </a:cxn>
                  <a:cxn ang="0">
                    <a:pos x="150" y="128"/>
                  </a:cxn>
                  <a:cxn ang="0">
                    <a:pos x="158" y="116"/>
                  </a:cxn>
                  <a:cxn ang="0">
                    <a:pos x="162" y="126"/>
                  </a:cxn>
                  <a:cxn ang="0">
                    <a:pos x="178" y="134"/>
                  </a:cxn>
                  <a:cxn ang="0">
                    <a:pos x="188" y="132"/>
                  </a:cxn>
                  <a:cxn ang="0">
                    <a:pos x="202" y="110"/>
                  </a:cxn>
                  <a:cxn ang="0">
                    <a:pos x="208" y="128"/>
                  </a:cxn>
                  <a:cxn ang="0">
                    <a:pos x="220" y="136"/>
                  </a:cxn>
                  <a:cxn ang="0">
                    <a:pos x="232" y="136"/>
                  </a:cxn>
                  <a:cxn ang="0">
                    <a:pos x="250" y="124"/>
                  </a:cxn>
                  <a:cxn ang="0">
                    <a:pos x="260" y="124"/>
                  </a:cxn>
                  <a:cxn ang="0">
                    <a:pos x="276" y="126"/>
                  </a:cxn>
                  <a:cxn ang="0">
                    <a:pos x="292" y="120"/>
                  </a:cxn>
                  <a:cxn ang="0">
                    <a:pos x="302" y="100"/>
                  </a:cxn>
                  <a:cxn ang="0">
                    <a:pos x="320" y="110"/>
                  </a:cxn>
                  <a:cxn ang="0">
                    <a:pos x="338" y="106"/>
                  </a:cxn>
                  <a:cxn ang="0">
                    <a:pos x="350" y="96"/>
                  </a:cxn>
                  <a:cxn ang="0">
                    <a:pos x="356" y="78"/>
                  </a:cxn>
                  <a:cxn ang="0">
                    <a:pos x="352" y="66"/>
                  </a:cxn>
                  <a:cxn ang="0">
                    <a:pos x="322" y="36"/>
                  </a:cxn>
                  <a:cxn ang="0">
                    <a:pos x="306" y="26"/>
                  </a:cxn>
                  <a:cxn ang="0">
                    <a:pos x="286" y="22"/>
                  </a:cxn>
                  <a:cxn ang="0">
                    <a:pos x="266" y="32"/>
                  </a:cxn>
                  <a:cxn ang="0">
                    <a:pos x="258" y="34"/>
                  </a:cxn>
                  <a:cxn ang="0">
                    <a:pos x="254" y="18"/>
                  </a:cxn>
                  <a:cxn ang="0">
                    <a:pos x="240" y="12"/>
                  </a:cxn>
                  <a:cxn ang="0">
                    <a:pos x="222" y="14"/>
                  </a:cxn>
                  <a:cxn ang="0">
                    <a:pos x="208" y="26"/>
                  </a:cxn>
                  <a:cxn ang="0">
                    <a:pos x="196" y="4"/>
                  </a:cxn>
                  <a:cxn ang="0">
                    <a:pos x="180" y="0"/>
                  </a:cxn>
                  <a:cxn ang="0">
                    <a:pos x="168" y="6"/>
                  </a:cxn>
                  <a:cxn ang="0">
                    <a:pos x="150" y="30"/>
                  </a:cxn>
                  <a:cxn ang="0">
                    <a:pos x="148" y="36"/>
                  </a:cxn>
                  <a:cxn ang="0">
                    <a:pos x="144" y="28"/>
                  </a:cxn>
                  <a:cxn ang="0">
                    <a:pos x="132" y="14"/>
                  </a:cxn>
                  <a:cxn ang="0">
                    <a:pos x="120" y="12"/>
                  </a:cxn>
                  <a:cxn ang="0">
                    <a:pos x="100" y="24"/>
                  </a:cxn>
                  <a:cxn ang="0">
                    <a:pos x="94" y="40"/>
                  </a:cxn>
                  <a:cxn ang="0">
                    <a:pos x="66" y="40"/>
                  </a:cxn>
                  <a:cxn ang="0">
                    <a:pos x="54" y="48"/>
                  </a:cxn>
                  <a:cxn ang="0">
                    <a:pos x="40" y="74"/>
                  </a:cxn>
                  <a:cxn ang="0">
                    <a:pos x="32" y="90"/>
                  </a:cxn>
                  <a:cxn ang="0">
                    <a:pos x="26" y="88"/>
                  </a:cxn>
                  <a:cxn ang="0">
                    <a:pos x="18" y="84"/>
                  </a:cxn>
                  <a:cxn ang="0">
                    <a:pos x="14" y="74"/>
                  </a:cxn>
                </a:cxnLst>
                <a:rect l="0" t="0" r="r" b="b"/>
                <a:pathLst>
                  <a:path w="356" h="136">
                    <a:moveTo>
                      <a:pt x="0" y="104"/>
                    </a:moveTo>
                    <a:lnTo>
                      <a:pt x="0" y="104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6" y="108"/>
                    </a:lnTo>
                    <a:lnTo>
                      <a:pt x="12" y="112"/>
                    </a:lnTo>
                    <a:lnTo>
                      <a:pt x="12" y="112"/>
                    </a:lnTo>
                    <a:lnTo>
                      <a:pt x="18" y="114"/>
                    </a:lnTo>
                    <a:lnTo>
                      <a:pt x="26" y="118"/>
                    </a:lnTo>
                    <a:lnTo>
                      <a:pt x="34" y="116"/>
                    </a:lnTo>
                    <a:lnTo>
                      <a:pt x="46" y="112"/>
                    </a:lnTo>
                    <a:lnTo>
                      <a:pt x="46" y="112"/>
                    </a:lnTo>
                    <a:lnTo>
                      <a:pt x="48" y="110"/>
                    </a:lnTo>
                    <a:lnTo>
                      <a:pt x="48" y="110"/>
                    </a:lnTo>
                    <a:lnTo>
                      <a:pt x="50" y="112"/>
                    </a:lnTo>
                    <a:lnTo>
                      <a:pt x="50" y="112"/>
                    </a:lnTo>
                    <a:lnTo>
                      <a:pt x="52" y="116"/>
                    </a:lnTo>
                    <a:lnTo>
                      <a:pt x="58" y="122"/>
                    </a:lnTo>
                    <a:lnTo>
                      <a:pt x="68" y="126"/>
                    </a:lnTo>
                    <a:lnTo>
                      <a:pt x="74" y="128"/>
                    </a:lnTo>
                    <a:lnTo>
                      <a:pt x="80" y="128"/>
                    </a:lnTo>
                    <a:lnTo>
                      <a:pt x="80" y="128"/>
                    </a:lnTo>
                    <a:lnTo>
                      <a:pt x="86" y="126"/>
                    </a:lnTo>
                    <a:lnTo>
                      <a:pt x="92" y="122"/>
                    </a:lnTo>
                    <a:lnTo>
                      <a:pt x="100" y="116"/>
                    </a:lnTo>
                    <a:lnTo>
                      <a:pt x="104" y="108"/>
                    </a:lnTo>
                    <a:lnTo>
                      <a:pt x="106" y="100"/>
                    </a:lnTo>
                    <a:lnTo>
                      <a:pt x="106" y="100"/>
                    </a:lnTo>
                    <a:lnTo>
                      <a:pt x="108" y="96"/>
                    </a:lnTo>
                    <a:lnTo>
                      <a:pt x="108" y="96"/>
                    </a:lnTo>
                    <a:lnTo>
                      <a:pt x="108" y="96"/>
                    </a:lnTo>
                    <a:lnTo>
                      <a:pt x="108" y="96"/>
                    </a:lnTo>
                    <a:lnTo>
                      <a:pt x="108" y="106"/>
                    </a:lnTo>
                    <a:lnTo>
                      <a:pt x="108" y="106"/>
                    </a:lnTo>
                    <a:lnTo>
                      <a:pt x="110" y="114"/>
                    </a:lnTo>
                    <a:lnTo>
                      <a:pt x="114" y="122"/>
                    </a:lnTo>
                    <a:lnTo>
                      <a:pt x="116" y="128"/>
                    </a:lnTo>
                    <a:lnTo>
                      <a:pt x="122" y="130"/>
                    </a:lnTo>
                    <a:lnTo>
                      <a:pt x="126" y="134"/>
                    </a:lnTo>
                    <a:lnTo>
                      <a:pt x="134" y="134"/>
                    </a:lnTo>
                    <a:lnTo>
                      <a:pt x="134" y="134"/>
                    </a:lnTo>
                    <a:lnTo>
                      <a:pt x="142" y="132"/>
                    </a:lnTo>
                    <a:lnTo>
                      <a:pt x="150" y="128"/>
                    </a:lnTo>
                    <a:lnTo>
                      <a:pt x="154" y="122"/>
                    </a:lnTo>
                    <a:lnTo>
                      <a:pt x="158" y="116"/>
                    </a:lnTo>
                    <a:lnTo>
                      <a:pt x="158" y="116"/>
                    </a:lnTo>
                    <a:lnTo>
                      <a:pt x="158" y="120"/>
                    </a:lnTo>
                    <a:lnTo>
                      <a:pt x="162" y="126"/>
                    </a:lnTo>
                    <a:lnTo>
                      <a:pt x="162" y="126"/>
                    </a:lnTo>
                    <a:lnTo>
                      <a:pt x="168" y="130"/>
                    </a:lnTo>
                    <a:lnTo>
                      <a:pt x="172" y="132"/>
                    </a:lnTo>
                    <a:lnTo>
                      <a:pt x="178" y="134"/>
                    </a:lnTo>
                    <a:lnTo>
                      <a:pt x="178" y="134"/>
                    </a:lnTo>
                    <a:lnTo>
                      <a:pt x="182" y="132"/>
                    </a:lnTo>
                    <a:lnTo>
                      <a:pt x="188" y="132"/>
                    </a:lnTo>
                    <a:lnTo>
                      <a:pt x="194" y="126"/>
                    </a:lnTo>
                    <a:lnTo>
                      <a:pt x="200" y="118"/>
                    </a:lnTo>
                    <a:lnTo>
                      <a:pt x="202" y="110"/>
                    </a:lnTo>
                    <a:lnTo>
                      <a:pt x="202" y="110"/>
                    </a:lnTo>
                    <a:lnTo>
                      <a:pt x="206" y="122"/>
                    </a:lnTo>
                    <a:lnTo>
                      <a:pt x="208" y="128"/>
                    </a:lnTo>
                    <a:lnTo>
                      <a:pt x="214" y="132"/>
                    </a:lnTo>
                    <a:lnTo>
                      <a:pt x="214" y="132"/>
                    </a:lnTo>
                    <a:lnTo>
                      <a:pt x="220" y="136"/>
                    </a:lnTo>
                    <a:lnTo>
                      <a:pt x="226" y="136"/>
                    </a:lnTo>
                    <a:lnTo>
                      <a:pt x="232" y="136"/>
                    </a:lnTo>
                    <a:lnTo>
                      <a:pt x="232" y="136"/>
                    </a:lnTo>
                    <a:lnTo>
                      <a:pt x="240" y="134"/>
                    </a:lnTo>
                    <a:lnTo>
                      <a:pt x="246" y="130"/>
                    </a:lnTo>
                    <a:lnTo>
                      <a:pt x="250" y="124"/>
                    </a:lnTo>
                    <a:lnTo>
                      <a:pt x="252" y="118"/>
                    </a:lnTo>
                    <a:lnTo>
                      <a:pt x="252" y="118"/>
                    </a:lnTo>
                    <a:lnTo>
                      <a:pt x="260" y="124"/>
                    </a:lnTo>
                    <a:lnTo>
                      <a:pt x="260" y="124"/>
                    </a:lnTo>
                    <a:lnTo>
                      <a:pt x="270" y="126"/>
                    </a:lnTo>
                    <a:lnTo>
                      <a:pt x="276" y="126"/>
                    </a:lnTo>
                    <a:lnTo>
                      <a:pt x="282" y="124"/>
                    </a:lnTo>
                    <a:lnTo>
                      <a:pt x="282" y="124"/>
                    </a:lnTo>
                    <a:lnTo>
                      <a:pt x="292" y="120"/>
                    </a:lnTo>
                    <a:lnTo>
                      <a:pt x="298" y="114"/>
                    </a:lnTo>
                    <a:lnTo>
                      <a:pt x="302" y="108"/>
                    </a:lnTo>
                    <a:lnTo>
                      <a:pt x="302" y="100"/>
                    </a:lnTo>
                    <a:lnTo>
                      <a:pt x="302" y="100"/>
                    </a:lnTo>
                    <a:lnTo>
                      <a:pt x="310" y="106"/>
                    </a:lnTo>
                    <a:lnTo>
                      <a:pt x="320" y="110"/>
                    </a:lnTo>
                    <a:lnTo>
                      <a:pt x="326" y="110"/>
                    </a:lnTo>
                    <a:lnTo>
                      <a:pt x="332" y="110"/>
                    </a:lnTo>
                    <a:lnTo>
                      <a:pt x="338" y="106"/>
                    </a:lnTo>
                    <a:lnTo>
                      <a:pt x="344" y="102"/>
                    </a:lnTo>
                    <a:lnTo>
                      <a:pt x="344" y="102"/>
                    </a:lnTo>
                    <a:lnTo>
                      <a:pt x="350" y="96"/>
                    </a:lnTo>
                    <a:lnTo>
                      <a:pt x="354" y="90"/>
                    </a:lnTo>
                    <a:lnTo>
                      <a:pt x="356" y="84"/>
                    </a:lnTo>
                    <a:lnTo>
                      <a:pt x="356" y="78"/>
                    </a:lnTo>
                    <a:lnTo>
                      <a:pt x="356" y="78"/>
                    </a:lnTo>
                    <a:lnTo>
                      <a:pt x="356" y="72"/>
                    </a:lnTo>
                    <a:lnTo>
                      <a:pt x="352" y="66"/>
                    </a:lnTo>
                    <a:lnTo>
                      <a:pt x="344" y="54"/>
                    </a:lnTo>
                    <a:lnTo>
                      <a:pt x="334" y="46"/>
                    </a:lnTo>
                    <a:lnTo>
                      <a:pt x="322" y="36"/>
                    </a:lnTo>
                    <a:lnTo>
                      <a:pt x="316" y="32"/>
                    </a:lnTo>
                    <a:lnTo>
                      <a:pt x="316" y="32"/>
                    </a:lnTo>
                    <a:lnTo>
                      <a:pt x="306" y="26"/>
                    </a:lnTo>
                    <a:lnTo>
                      <a:pt x="298" y="22"/>
                    </a:lnTo>
                    <a:lnTo>
                      <a:pt x="292" y="22"/>
                    </a:lnTo>
                    <a:lnTo>
                      <a:pt x="286" y="22"/>
                    </a:lnTo>
                    <a:lnTo>
                      <a:pt x="274" y="26"/>
                    </a:lnTo>
                    <a:lnTo>
                      <a:pt x="266" y="32"/>
                    </a:lnTo>
                    <a:lnTo>
                      <a:pt x="266" y="32"/>
                    </a:lnTo>
                    <a:lnTo>
                      <a:pt x="260" y="36"/>
                    </a:lnTo>
                    <a:lnTo>
                      <a:pt x="260" y="36"/>
                    </a:lnTo>
                    <a:lnTo>
                      <a:pt x="258" y="34"/>
                    </a:lnTo>
                    <a:lnTo>
                      <a:pt x="258" y="34"/>
                    </a:lnTo>
                    <a:lnTo>
                      <a:pt x="256" y="24"/>
                    </a:lnTo>
                    <a:lnTo>
                      <a:pt x="254" y="1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0" y="12"/>
                    </a:lnTo>
                    <a:lnTo>
                      <a:pt x="230" y="12"/>
                    </a:lnTo>
                    <a:lnTo>
                      <a:pt x="230" y="12"/>
                    </a:lnTo>
                    <a:lnTo>
                      <a:pt x="222" y="14"/>
                    </a:lnTo>
                    <a:lnTo>
                      <a:pt x="216" y="18"/>
                    </a:lnTo>
                    <a:lnTo>
                      <a:pt x="208" y="26"/>
                    </a:lnTo>
                    <a:lnTo>
                      <a:pt x="208" y="26"/>
                    </a:lnTo>
                    <a:lnTo>
                      <a:pt x="204" y="18"/>
                    </a:lnTo>
                    <a:lnTo>
                      <a:pt x="200" y="8"/>
                    </a:lnTo>
                    <a:lnTo>
                      <a:pt x="196" y="4"/>
                    </a:lnTo>
                    <a:lnTo>
                      <a:pt x="192" y="2"/>
                    </a:lnTo>
                    <a:lnTo>
                      <a:pt x="186" y="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72" y="2"/>
                    </a:lnTo>
                    <a:lnTo>
                      <a:pt x="168" y="6"/>
                    </a:lnTo>
                    <a:lnTo>
                      <a:pt x="158" y="12"/>
                    </a:lnTo>
                    <a:lnTo>
                      <a:pt x="154" y="22"/>
                    </a:lnTo>
                    <a:lnTo>
                      <a:pt x="150" y="30"/>
                    </a:lnTo>
                    <a:lnTo>
                      <a:pt x="150" y="30"/>
                    </a:lnTo>
                    <a:lnTo>
                      <a:pt x="148" y="36"/>
                    </a:lnTo>
                    <a:lnTo>
                      <a:pt x="148" y="36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44" y="28"/>
                    </a:lnTo>
                    <a:lnTo>
                      <a:pt x="140" y="20"/>
                    </a:lnTo>
                    <a:lnTo>
                      <a:pt x="136" y="16"/>
                    </a:lnTo>
                    <a:lnTo>
                      <a:pt x="132" y="14"/>
                    </a:lnTo>
                    <a:lnTo>
                      <a:pt x="126" y="12"/>
                    </a:lnTo>
                    <a:lnTo>
                      <a:pt x="120" y="12"/>
                    </a:lnTo>
                    <a:lnTo>
                      <a:pt x="120" y="12"/>
                    </a:lnTo>
                    <a:lnTo>
                      <a:pt x="112" y="14"/>
                    </a:lnTo>
                    <a:lnTo>
                      <a:pt x="108" y="16"/>
                    </a:lnTo>
                    <a:lnTo>
                      <a:pt x="100" y="24"/>
                    </a:lnTo>
                    <a:lnTo>
                      <a:pt x="96" y="32"/>
                    </a:lnTo>
                    <a:lnTo>
                      <a:pt x="94" y="40"/>
                    </a:lnTo>
                    <a:lnTo>
                      <a:pt x="94" y="40"/>
                    </a:lnTo>
                    <a:lnTo>
                      <a:pt x="86" y="38"/>
                    </a:lnTo>
                    <a:lnTo>
                      <a:pt x="76" y="38"/>
                    </a:lnTo>
                    <a:lnTo>
                      <a:pt x="66" y="40"/>
                    </a:lnTo>
                    <a:lnTo>
                      <a:pt x="60" y="44"/>
                    </a:lnTo>
                    <a:lnTo>
                      <a:pt x="54" y="48"/>
                    </a:lnTo>
                    <a:lnTo>
                      <a:pt x="54" y="48"/>
                    </a:lnTo>
                    <a:lnTo>
                      <a:pt x="48" y="56"/>
                    </a:lnTo>
                    <a:lnTo>
                      <a:pt x="44" y="62"/>
                    </a:lnTo>
                    <a:lnTo>
                      <a:pt x="40" y="74"/>
                    </a:lnTo>
                    <a:lnTo>
                      <a:pt x="40" y="74"/>
                    </a:lnTo>
                    <a:lnTo>
                      <a:pt x="38" y="84"/>
                    </a:lnTo>
                    <a:lnTo>
                      <a:pt x="32" y="90"/>
                    </a:lnTo>
                    <a:lnTo>
                      <a:pt x="32" y="90"/>
                    </a:lnTo>
                    <a:lnTo>
                      <a:pt x="28" y="90"/>
                    </a:lnTo>
                    <a:lnTo>
                      <a:pt x="26" y="88"/>
                    </a:lnTo>
                    <a:lnTo>
                      <a:pt x="26" y="88"/>
                    </a:lnTo>
                    <a:lnTo>
                      <a:pt x="18" y="84"/>
                    </a:lnTo>
                    <a:lnTo>
                      <a:pt x="18" y="84"/>
                    </a:lnTo>
                    <a:lnTo>
                      <a:pt x="16" y="82"/>
                    </a:lnTo>
                    <a:lnTo>
                      <a:pt x="14" y="78"/>
                    </a:lnTo>
                    <a:lnTo>
                      <a:pt x="14" y="74"/>
                    </a:lnTo>
                    <a:lnTo>
                      <a:pt x="16" y="7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07" name="Freeform 327"/>
              <p:cNvSpPr>
                <a:spLocks/>
              </p:cNvSpPr>
              <p:nvPr/>
            </p:nvSpPr>
            <p:spPr bwMode="auto">
              <a:xfrm>
                <a:off x="4304" y="2496"/>
                <a:ext cx="132" cy="68"/>
              </a:xfrm>
              <a:custGeom>
                <a:avLst/>
                <a:gdLst/>
                <a:ahLst/>
                <a:cxnLst>
                  <a:cxn ang="0">
                    <a:pos x="118" y="52"/>
                  </a:cxn>
                  <a:cxn ang="0">
                    <a:pos x="106" y="40"/>
                  </a:cxn>
                  <a:cxn ang="0">
                    <a:pos x="100" y="38"/>
                  </a:cxn>
                  <a:cxn ang="0">
                    <a:pos x="90" y="36"/>
                  </a:cxn>
                  <a:cxn ang="0">
                    <a:pos x="86" y="38"/>
                  </a:cxn>
                  <a:cxn ang="0">
                    <a:pos x="74" y="50"/>
                  </a:cxn>
                  <a:cxn ang="0">
                    <a:pos x="70" y="66"/>
                  </a:cxn>
                  <a:cxn ang="0">
                    <a:pos x="70" y="68"/>
                  </a:cxn>
                  <a:cxn ang="0">
                    <a:pos x="68" y="60"/>
                  </a:cxn>
                  <a:cxn ang="0">
                    <a:pos x="58" y="46"/>
                  </a:cxn>
                  <a:cxn ang="0">
                    <a:pos x="48" y="42"/>
                  </a:cxn>
                  <a:cxn ang="0">
                    <a:pos x="30" y="44"/>
                  </a:cxn>
                  <a:cxn ang="0">
                    <a:pos x="6" y="58"/>
                  </a:cxn>
                  <a:cxn ang="0">
                    <a:pos x="0" y="60"/>
                  </a:cxn>
                  <a:cxn ang="0">
                    <a:pos x="2" y="54"/>
                  </a:cxn>
                  <a:cxn ang="0">
                    <a:pos x="4" y="46"/>
                  </a:cxn>
                  <a:cxn ang="0">
                    <a:pos x="8" y="40"/>
                  </a:cxn>
                  <a:cxn ang="0">
                    <a:pos x="16" y="36"/>
                  </a:cxn>
                  <a:cxn ang="0">
                    <a:pos x="22" y="38"/>
                  </a:cxn>
                  <a:cxn ang="0">
                    <a:pos x="36" y="40"/>
                  </a:cxn>
                  <a:cxn ang="0">
                    <a:pos x="42" y="38"/>
                  </a:cxn>
                  <a:cxn ang="0">
                    <a:pos x="50" y="30"/>
                  </a:cxn>
                  <a:cxn ang="0">
                    <a:pos x="54" y="20"/>
                  </a:cxn>
                  <a:cxn ang="0">
                    <a:pos x="58" y="12"/>
                  </a:cxn>
                  <a:cxn ang="0">
                    <a:pos x="58" y="14"/>
                  </a:cxn>
                  <a:cxn ang="0">
                    <a:pos x="64" y="30"/>
                  </a:cxn>
                  <a:cxn ang="0">
                    <a:pos x="74" y="36"/>
                  </a:cxn>
                  <a:cxn ang="0">
                    <a:pos x="88" y="36"/>
                  </a:cxn>
                  <a:cxn ang="0">
                    <a:pos x="98" y="32"/>
                  </a:cxn>
                  <a:cxn ang="0">
                    <a:pos x="108" y="18"/>
                  </a:cxn>
                  <a:cxn ang="0">
                    <a:pos x="112" y="10"/>
                  </a:cxn>
                  <a:cxn ang="0">
                    <a:pos x="116" y="0"/>
                  </a:cxn>
                  <a:cxn ang="0">
                    <a:pos x="118" y="8"/>
                  </a:cxn>
                  <a:cxn ang="0">
                    <a:pos x="122" y="20"/>
                  </a:cxn>
                  <a:cxn ang="0">
                    <a:pos x="130" y="30"/>
                  </a:cxn>
                  <a:cxn ang="0">
                    <a:pos x="132" y="32"/>
                  </a:cxn>
                  <a:cxn ang="0">
                    <a:pos x="128" y="36"/>
                  </a:cxn>
                  <a:cxn ang="0">
                    <a:pos x="118" y="52"/>
                  </a:cxn>
                </a:cxnLst>
                <a:rect l="0" t="0" r="r" b="b"/>
                <a:pathLst>
                  <a:path w="132" h="68">
                    <a:moveTo>
                      <a:pt x="118" y="52"/>
                    </a:moveTo>
                    <a:lnTo>
                      <a:pt x="118" y="52"/>
                    </a:lnTo>
                    <a:lnTo>
                      <a:pt x="114" y="46"/>
                    </a:lnTo>
                    <a:lnTo>
                      <a:pt x="106" y="40"/>
                    </a:lnTo>
                    <a:lnTo>
                      <a:pt x="106" y="40"/>
                    </a:lnTo>
                    <a:lnTo>
                      <a:pt x="100" y="38"/>
                    </a:lnTo>
                    <a:lnTo>
                      <a:pt x="94" y="36"/>
                    </a:lnTo>
                    <a:lnTo>
                      <a:pt x="90" y="36"/>
                    </a:lnTo>
                    <a:lnTo>
                      <a:pt x="86" y="38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4" y="50"/>
                    </a:lnTo>
                    <a:lnTo>
                      <a:pt x="72" y="58"/>
                    </a:lnTo>
                    <a:lnTo>
                      <a:pt x="70" y="66"/>
                    </a:lnTo>
                    <a:lnTo>
                      <a:pt x="70" y="66"/>
                    </a:lnTo>
                    <a:lnTo>
                      <a:pt x="70" y="68"/>
                    </a:lnTo>
                    <a:lnTo>
                      <a:pt x="70" y="68"/>
                    </a:lnTo>
                    <a:lnTo>
                      <a:pt x="68" y="60"/>
                    </a:lnTo>
                    <a:lnTo>
                      <a:pt x="64" y="52"/>
                    </a:lnTo>
                    <a:lnTo>
                      <a:pt x="58" y="46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38" y="42"/>
                    </a:lnTo>
                    <a:lnTo>
                      <a:pt x="30" y="44"/>
                    </a:lnTo>
                    <a:lnTo>
                      <a:pt x="16" y="50"/>
                    </a:lnTo>
                    <a:lnTo>
                      <a:pt x="6" y="58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4" y="46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12" y="36"/>
                    </a:lnTo>
                    <a:lnTo>
                      <a:pt x="16" y="36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32" y="40"/>
                    </a:lnTo>
                    <a:lnTo>
                      <a:pt x="36" y="40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8" y="34"/>
                    </a:lnTo>
                    <a:lnTo>
                      <a:pt x="50" y="30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8" y="12"/>
                    </a:lnTo>
                    <a:lnTo>
                      <a:pt x="58" y="12"/>
                    </a:lnTo>
                    <a:lnTo>
                      <a:pt x="58" y="14"/>
                    </a:lnTo>
                    <a:lnTo>
                      <a:pt x="58" y="14"/>
                    </a:lnTo>
                    <a:lnTo>
                      <a:pt x="60" y="22"/>
                    </a:lnTo>
                    <a:lnTo>
                      <a:pt x="64" y="30"/>
                    </a:lnTo>
                    <a:lnTo>
                      <a:pt x="68" y="34"/>
                    </a:lnTo>
                    <a:lnTo>
                      <a:pt x="74" y="36"/>
                    </a:lnTo>
                    <a:lnTo>
                      <a:pt x="80" y="38"/>
                    </a:lnTo>
                    <a:lnTo>
                      <a:pt x="88" y="36"/>
                    </a:lnTo>
                    <a:lnTo>
                      <a:pt x="88" y="36"/>
                    </a:lnTo>
                    <a:lnTo>
                      <a:pt x="98" y="32"/>
                    </a:lnTo>
                    <a:lnTo>
                      <a:pt x="104" y="26"/>
                    </a:lnTo>
                    <a:lnTo>
                      <a:pt x="108" y="18"/>
                    </a:lnTo>
                    <a:lnTo>
                      <a:pt x="112" y="10"/>
                    </a:lnTo>
                    <a:lnTo>
                      <a:pt x="112" y="10"/>
                    </a:lnTo>
                    <a:lnTo>
                      <a:pt x="114" y="4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18" y="8"/>
                    </a:lnTo>
                    <a:lnTo>
                      <a:pt x="118" y="8"/>
                    </a:lnTo>
                    <a:lnTo>
                      <a:pt x="122" y="20"/>
                    </a:lnTo>
                    <a:lnTo>
                      <a:pt x="126" y="26"/>
                    </a:lnTo>
                    <a:lnTo>
                      <a:pt x="130" y="30"/>
                    </a:lnTo>
                    <a:lnTo>
                      <a:pt x="130" y="30"/>
                    </a:lnTo>
                    <a:lnTo>
                      <a:pt x="132" y="32"/>
                    </a:lnTo>
                    <a:lnTo>
                      <a:pt x="132" y="32"/>
                    </a:lnTo>
                    <a:lnTo>
                      <a:pt x="128" y="36"/>
                    </a:lnTo>
                    <a:lnTo>
                      <a:pt x="122" y="40"/>
                    </a:lnTo>
                    <a:lnTo>
                      <a:pt x="118" y="52"/>
                    </a:lnTo>
                    <a:lnTo>
                      <a:pt x="118" y="5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08" name="Freeform 328"/>
              <p:cNvSpPr>
                <a:spLocks/>
              </p:cNvSpPr>
              <p:nvPr/>
            </p:nvSpPr>
            <p:spPr bwMode="auto">
              <a:xfrm>
                <a:off x="4452" y="2508"/>
                <a:ext cx="26" cy="64"/>
              </a:xfrm>
              <a:custGeom>
                <a:avLst/>
                <a:gdLst/>
                <a:ahLst/>
                <a:cxnLst>
                  <a:cxn ang="0">
                    <a:pos x="20" y="18"/>
                  </a:cxn>
                  <a:cxn ang="0">
                    <a:pos x="20" y="18"/>
                  </a:cxn>
                  <a:cxn ang="0">
                    <a:pos x="16" y="26"/>
                  </a:cxn>
                  <a:cxn ang="0">
                    <a:pos x="14" y="34"/>
                  </a:cxn>
                  <a:cxn ang="0">
                    <a:pos x="14" y="34"/>
                  </a:cxn>
                  <a:cxn ang="0">
                    <a:pos x="16" y="50"/>
                  </a:cxn>
                  <a:cxn ang="0">
                    <a:pos x="16" y="50"/>
                  </a:cxn>
                  <a:cxn ang="0">
                    <a:pos x="16" y="64"/>
                  </a:cxn>
                  <a:cxn ang="0">
                    <a:pos x="16" y="64"/>
                  </a:cxn>
                  <a:cxn ang="0">
                    <a:pos x="16" y="64"/>
                  </a:cxn>
                  <a:cxn ang="0">
                    <a:pos x="16" y="64"/>
                  </a:cxn>
                  <a:cxn ang="0">
                    <a:pos x="16" y="56"/>
                  </a:cxn>
                  <a:cxn ang="0">
                    <a:pos x="16" y="56"/>
                  </a:cxn>
                  <a:cxn ang="0">
                    <a:pos x="14" y="46"/>
                  </a:cxn>
                  <a:cxn ang="0">
                    <a:pos x="12" y="36"/>
                  </a:cxn>
                  <a:cxn ang="0">
                    <a:pos x="8" y="28"/>
                  </a:cxn>
                  <a:cxn ang="0">
                    <a:pos x="4" y="24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6" y="16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2" y="6"/>
                  </a:cxn>
                  <a:cxn ang="0">
                    <a:pos x="26" y="14"/>
                  </a:cxn>
                  <a:cxn ang="0">
                    <a:pos x="26" y="14"/>
                  </a:cxn>
                  <a:cxn ang="0">
                    <a:pos x="20" y="18"/>
                  </a:cxn>
                  <a:cxn ang="0">
                    <a:pos x="20" y="18"/>
                  </a:cxn>
                </a:cxnLst>
                <a:rect l="0" t="0" r="r" b="b"/>
                <a:pathLst>
                  <a:path w="26" h="64">
                    <a:moveTo>
                      <a:pt x="20" y="18"/>
                    </a:moveTo>
                    <a:lnTo>
                      <a:pt x="20" y="18"/>
                    </a:lnTo>
                    <a:lnTo>
                      <a:pt x="16" y="26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4" y="46"/>
                    </a:lnTo>
                    <a:lnTo>
                      <a:pt x="12" y="36"/>
                    </a:lnTo>
                    <a:lnTo>
                      <a:pt x="8" y="28"/>
                    </a:lnTo>
                    <a:lnTo>
                      <a:pt x="4" y="2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2" y="6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0" y="18"/>
                    </a:lnTo>
                    <a:lnTo>
                      <a:pt x="20" y="1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09" name="Freeform 329"/>
              <p:cNvSpPr>
                <a:spLocks/>
              </p:cNvSpPr>
              <p:nvPr/>
            </p:nvSpPr>
            <p:spPr bwMode="auto">
              <a:xfrm>
                <a:off x="4502" y="2522"/>
                <a:ext cx="68" cy="44"/>
              </a:xfrm>
              <a:custGeom>
                <a:avLst/>
                <a:gdLst/>
                <a:ahLst/>
                <a:cxnLst>
                  <a:cxn ang="0">
                    <a:pos x="66" y="28"/>
                  </a:cxn>
                  <a:cxn ang="0">
                    <a:pos x="66" y="28"/>
                  </a:cxn>
                  <a:cxn ang="0">
                    <a:pos x="62" y="30"/>
                  </a:cxn>
                  <a:cxn ang="0">
                    <a:pos x="62" y="30"/>
                  </a:cxn>
                  <a:cxn ang="0">
                    <a:pos x="56" y="24"/>
                  </a:cxn>
                  <a:cxn ang="0">
                    <a:pos x="56" y="24"/>
                  </a:cxn>
                  <a:cxn ang="0">
                    <a:pos x="50" y="18"/>
                  </a:cxn>
                  <a:cxn ang="0">
                    <a:pos x="44" y="14"/>
                  </a:cxn>
                  <a:cxn ang="0">
                    <a:pos x="36" y="12"/>
                  </a:cxn>
                  <a:cxn ang="0">
                    <a:pos x="26" y="12"/>
                  </a:cxn>
                  <a:cxn ang="0">
                    <a:pos x="26" y="12"/>
                  </a:cxn>
                  <a:cxn ang="0">
                    <a:pos x="18" y="16"/>
                  </a:cxn>
                  <a:cxn ang="0">
                    <a:pos x="14" y="22"/>
                  </a:cxn>
                  <a:cxn ang="0">
                    <a:pos x="14" y="22"/>
                  </a:cxn>
                  <a:cxn ang="0">
                    <a:pos x="12" y="26"/>
                  </a:cxn>
                  <a:cxn ang="0">
                    <a:pos x="12" y="30"/>
                  </a:cxn>
                  <a:cxn ang="0">
                    <a:pos x="12" y="30"/>
                  </a:cxn>
                  <a:cxn ang="0">
                    <a:pos x="14" y="40"/>
                  </a:cxn>
                  <a:cxn ang="0">
                    <a:pos x="14" y="40"/>
                  </a:cxn>
                  <a:cxn ang="0">
                    <a:pos x="14" y="44"/>
                  </a:cxn>
                  <a:cxn ang="0">
                    <a:pos x="14" y="44"/>
                  </a:cxn>
                  <a:cxn ang="0">
                    <a:pos x="10" y="38"/>
                  </a:cxn>
                  <a:cxn ang="0">
                    <a:pos x="6" y="32"/>
                  </a:cxn>
                  <a:cxn ang="0">
                    <a:pos x="6" y="32"/>
                  </a:cxn>
                  <a:cxn ang="0">
                    <a:pos x="4" y="2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6" y="8"/>
                  </a:cxn>
                  <a:cxn ang="0">
                    <a:pos x="12" y="6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4" y="4"/>
                  </a:cxn>
                  <a:cxn ang="0">
                    <a:pos x="32" y="6"/>
                  </a:cxn>
                  <a:cxn ang="0">
                    <a:pos x="46" y="14"/>
                  </a:cxn>
                  <a:cxn ang="0">
                    <a:pos x="60" y="20"/>
                  </a:cxn>
                  <a:cxn ang="0">
                    <a:pos x="66" y="22"/>
                  </a:cxn>
                  <a:cxn ang="0">
                    <a:pos x="68" y="26"/>
                  </a:cxn>
                  <a:cxn ang="0">
                    <a:pos x="68" y="26"/>
                  </a:cxn>
                  <a:cxn ang="0">
                    <a:pos x="66" y="28"/>
                  </a:cxn>
                  <a:cxn ang="0">
                    <a:pos x="66" y="28"/>
                  </a:cxn>
                </a:cxnLst>
                <a:rect l="0" t="0" r="r" b="b"/>
                <a:pathLst>
                  <a:path w="68" h="44">
                    <a:moveTo>
                      <a:pt x="66" y="28"/>
                    </a:moveTo>
                    <a:lnTo>
                      <a:pt x="66" y="28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56" y="24"/>
                    </a:lnTo>
                    <a:lnTo>
                      <a:pt x="56" y="24"/>
                    </a:lnTo>
                    <a:lnTo>
                      <a:pt x="50" y="18"/>
                    </a:lnTo>
                    <a:lnTo>
                      <a:pt x="44" y="14"/>
                    </a:lnTo>
                    <a:lnTo>
                      <a:pt x="36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18" y="16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2" y="26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0" y="38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4" y="2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6" y="8"/>
                    </a:lnTo>
                    <a:lnTo>
                      <a:pt x="12" y="6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4" y="4"/>
                    </a:lnTo>
                    <a:lnTo>
                      <a:pt x="32" y="6"/>
                    </a:lnTo>
                    <a:lnTo>
                      <a:pt x="46" y="14"/>
                    </a:lnTo>
                    <a:lnTo>
                      <a:pt x="60" y="20"/>
                    </a:lnTo>
                    <a:lnTo>
                      <a:pt x="66" y="22"/>
                    </a:lnTo>
                    <a:lnTo>
                      <a:pt x="68" y="26"/>
                    </a:lnTo>
                    <a:lnTo>
                      <a:pt x="68" y="26"/>
                    </a:lnTo>
                    <a:lnTo>
                      <a:pt x="66" y="28"/>
                    </a:lnTo>
                    <a:lnTo>
                      <a:pt x="66" y="2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10" name="Freeform 330"/>
              <p:cNvSpPr>
                <a:spLocks/>
              </p:cNvSpPr>
              <p:nvPr/>
            </p:nvSpPr>
            <p:spPr bwMode="auto">
              <a:xfrm>
                <a:off x="4644" y="2632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11" name="Freeform 331"/>
              <p:cNvSpPr>
                <a:spLocks/>
              </p:cNvSpPr>
              <p:nvPr/>
            </p:nvSpPr>
            <p:spPr bwMode="auto">
              <a:xfrm>
                <a:off x="4186" y="2594"/>
                <a:ext cx="502" cy="192"/>
              </a:xfrm>
              <a:custGeom>
                <a:avLst/>
                <a:gdLst/>
                <a:ahLst/>
                <a:cxnLst>
                  <a:cxn ang="0">
                    <a:pos x="8" y="76"/>
                  </a:cxn>
                  <a:cxn ang="0">
                    <a:pos x="36" y="74"/>
                  </a:cxn>
                  <a:cxn ang="0">
                    <a:pos x="54" y="104"/>
                  </a:cxn>
                  <a:cxn ang="0">
                    <a:pos x="86" y="116"/>
                  </a:cxn>
                  <a:cxn ang="0">
                    <a:pos x="100" y="122"/>
                  </a:cxn>
                  <a:cxn ang="0">
                    <a:pos x="124" y="150"/>
                  </a:cxn>
                  <a:cxn ang="0">
                    <a:pos x="154" y="136"/>
                  </a:cxn>
                  <a:cxn ang="0">
                    <a:pos x="164" y="128"/>
                  </a:cxn>
                  <a:cxn ang="0">
                    <a:pos x="176" y="146"/>
                  </a:cxn>
                  <a:cxn ang="0">
                    <a:pos x="206" y="144"/>
                  </a:cxn>
                  <a:cxn ang="0">
                    <a:pos x="226" y="130"/>
                  </a:cxn>
                  <a:cxn ang="0">
                    <a:pos x="250" y="162"/>
                  </a:cxn>
                  <a:cxn ang="0">
                    <a:pos x="268" y="160"/>
                  </a:cxn>
                  <a:cxn ang="0">
                    <a:pos x="284" y="124"/>
                  </a:cxn>
                  <a:cxn ang="0">
                    <a:pos x="282" y="152"/>
                  </a:cxn>
                  <a:cxn ang="0">
                    <a:pos x="294" y="178"/>
                  </a:cxn>
                  <a:cxn ang="0">
                    <a:pos x="322" y="178"/>
                  </a:cxn>
                  <a:cxn ang="0">
                    <a:pos x="336" y="150"/>
                  </a:cxn>
                  <a:cxn ang="0">
                    <a:pos x="354" y="140"/>
                  </a:cxn>
                  <a:cxn ang="0">
                    <a:pos x="384" y="122"/>
                  </a:cxn>
                  <a:cxn ang="0">
                    <a:pos x="384" y="144"/>
                  </a:cxn>
                  <a:cxn ang="0">
                    <a:pos x="388" y="182"/>
                  </a:cxn>
                  <a:cxn ang="0">
                    <a:pos x="408" y="192"/>
                  </a:cxn>
                  <a:cxn ang="0">
                    <a:pos x="434" y="182"/>
                  </a:cxn>
                  <a:cxn ang="0">
                    <a:pos x="440" y="152"/>
                  </a:cxn>
                  <a:cxn ang="0">
                    <a:pos x="444" y="138"/>
                  </a:cxn>
                  <a:cxn ang="0">
                    <a:pos x="454" y="166"/>
                  </a:cxn>
                  <a:cxn ang="0">
                    <a:pos x="476" y="176"/>
                  </a:cxn>
                  <a:cxn ang="0">
                    <a:pos x="498" y="152"/>
                  </a:cxn>
                  <a:cxn ang="0">
                    <a:pos x="494" y="74"/>
                  </a:cxn>
                  <a:cxn ang="0">
                    <a:pos x="476" y="46"/>
                  </a:cxn>
                  <a:cxn ang="0">
                    <a:pos x="444" y="40"/>
                  </a:cxn>
                  <a:cxn ang="0">
                    <a:pos x="424" y="72"/>
                  </a:cxn>
                  <a:cxn ang="0">
                    <a:pos x="430" y="30"/>
                  </a:cxn>
                  <a:cxn ang="0">
                    <a:pos x="410" y="6"/>
                  </a:cxn>
                  <a:cxn ang="0">
                    <a:pos x="390" y="20"/>
                  </a:cxn>
                  <a:cxn ang="0">
                    <a:pos x="378" y="54"/>
                  </a:cxn>
                  <a:cxn ang="0">
                    <a:pos x="380" y="16"/>
                  </a:cxn>
                  <a:cxn ang="0">
                    <a:pos x="360" y="0"/>
                  </a:cxn>
                  <a:cxn ang="0">
                    <a:pos x="328" y="14"/>
                  </a:cxn>
                  <a:cxn ang="0">
                    <a:pos x="324" y="56"/>
                  </a:cxn>
                  <a:cxn ang="0">
                    <a:pos x="316" y="74"/>
                  </a:cxn>
                  <a:cxn ang="0">
                    <a:pos x="306" y="68"/>
                  </a:cxn>
                  <a:cxn ang="0">
                    <a:pos x="304" y="20"/>
                  </a:cxn>
                  <a:cxn ang="0">
                    <a:pos x="290" y="8"/>
                  </a:cxn>
                  <a:cxn ang="0">
                    <a:pos x="268" y="16"/>
                  </a:cxn>
                  <a:cxn ang="0">
                    <a:pos x="256" y="42"/>
                  </a:cxn>
                  <a:cxn ang="0">
                    <a:pos x="246" y="8"/>
                  </a:cxn>
                  <a:cxn ang="0">
                    <a:pos x="232" y="8"/>
                  </a:cxn>
                  <a:cxn ang="0">
                    <a:pos x="210" y="32"/>
                  </a:cxn>
                  <a:cxn ang="0">
                    <a:pos x="206" y="10"/>
                  </a:cxn>
                  <a:cxn ang="0">
                    <a:pos x="196" y="6"/>
                  </a:cxn>
                  <a:cxn ang="0">
                    <a:pos x="172" y="12"/>
                  </a:cxn>
                  <a:cxn ang="0">
                    <a:pos x="164" y="34"/>
                  </a:cxn>
                  <a:cxn ang="0">
                    <a:pos x="144" y="8"/>
                  </a:cxn>
                  <a:cxn ang="0">
                    <a:pos x="118" y="18"/>
                  </a:cxn>
                  <a:cxn ang="0">
                    <a:pos x="102" y="42"/>
                  </a:cxn>
                  <a:cxn ang="0">
                    <a:pos x="82" y="26"/>
                  </a:cxn>
                  <a:cxn ang="0">
                    <a:pos x="32" y="42"/>
                  </a:cxn>
                </a:cxnLst>
                <a:rect l="0" t="0" r="r" b="b"/>
                <a:pathLst>
                  <a:path w="502" h="192">
                    <a:moveTo>
                      <a:pt x="0" y="80"/>
                    </a:moveTo>
                    <a:lnTo>
                      <a:pt x="0" y="80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8" y="76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28" y="72"/>
                    </a:lnTo>
                    <a:lnTo>
                      <a:pt x="32" y="72"/>
                    </a:lnTo>
                    <a:lnTo>
                      <a:pt x="36" y="74"/>
                    </a:lnTo>
                    <a:lnTo>
                      <a:pt x="42" y="80"/>
                    </a:lnTo>
                    <a:lnTo>
                      <a:pt x="46" y="90"/>
                    </a:lnTo>
                    <a:lnTo>
                      <a:pt x="46" y="90"/>
                    </a:lnTo>
                    <a:lnTo>
                      <a:pt x="50" y="98"/>
                    </a:lnTo>
                    <a:lnTo>
                      <a:pt x="54" y="104"/>
                    </a:lnTo>
                    <a:lnTo>
                      <a:pt x="60" y="112"/>
                    </a:lnTo>
                    <a:lnTo>
                      <a:pt x="70" y="116"/>
                    </a:lnTo>
                    <a:lnTo>
                      <a:pt x="70" y="116"/>
                    </a:lnTo>
                    <a:lnTo>
                      <a:pt x="78" y="118"/>
                    </a:lnTo>
                    <a:lnTo>
                      <a:pt x="86" y="116"/>
                    </a:lnTo>
                    <a:lnTo>
                      <a:pt x="92" y="114"/>
                    </a:lnTo>
                    <a:lnTo>
                      <a:pt x="96" y="110"/>
                    </a:lnTo>
                    <a:lnTo>
                      <a:pt x="96" y="110"/>
                    </a:lnTo>
                    <a:lnTo>
                      <a:pt x="100" y="122"/>
                    </a:lnTo>
                    <a:lnTo>
                      <a:pt x="100" y="122"/>
                    </a:lnTo>
                    <a:lnTo>
                      <a:pt x="106" y="138"/>
                    </a:lnTo>
                    <a:lnTo>
                      <a:pt x="110" y="144"/>
                    </a:lnTo>
                    <a:lnTo>
                      <a:pt x="116" y="148"/>
                    </a:lnTo>
                    <a:lnTo>
                      <a:pt x="116" y="148"/>
                    </a:lnTo>
                    <a:lnTo>
                      <a:pt x="124" y="150"/>
                    </a:lnTo>
                    <a:lnTo>
                      <a:pt x="132" y="148"/>
                    </a:lnTo>
                    <a:lnTo>
                      <a:pt x="140" y="146"/>
                    </a:lnTo>
                    <a:lnTo>
                      <a:pt x="146" y="142"/>
                    </a:lnTo>
                    <a:lnTo>
                      <a:pt x="146" y="142"/>
                    </a:lnTo>
                    <a:lnTo>
                      <a:pt x="154" y="136"/>
                    </a:lnTo>
                    <a:lnTo>
                      <a:pt x="160" y="126"/>
                    </a:lnTo>
                    <a:lnTo>
                      <a:pt x="160" y="126"/>
                    </a:lnTo>
                    <a:lnTo>
                      <a:pt x="160" y="126"/>
                    </a:lnTo>
                    <a:lnTo>
                      <a:pt x="162" y="126"/>
                    </a:lnTo>
                    <a:lnTo>
                      <a:pt x="164" y="128"/>
                    </a:lnTo>
                    <a:lnTo>
                      <a:pt x="164" y="128"/>
                    </a:lnTo>
                    <a:lnTo>
                      <a:pt x="168" y="138"/>
                    </a:lnTo>
                    <a:lnTo>
                      <a:pt x="170" y="142"/>
                    </a:lnTo>
                    <a:lnTo>
                      <a:pt x="176" y="146"/>
                    </a:lnTo>
                    <a:lnTo>
                      <a:pt x="176" y="146"/>
                    </a:lnTo>
                    <a:lnTo>
                      <a:pt x="184" y="150"/>
                    </a:lnTo>
                    <a:lnTo>
                      <a:pt x="188" y="150"/>
                    </a:lnTo>
                    <a:lnTo>
                      <a:pt x="196" y="148"/>
                    </a:lnTo>
                    <a:lnTo>
                      <a:pt x="196" y="148"/>
                    </a:lnTo>
                    <a:lnTo>
                      <a:pt x="206" y="144"/>
                    </a:lnTo>
                    <a:lnTo>
                      <a:pt x="214" y="136"/>
                    </a:lnTo>
                    <a:lnTo>
                      <a:pt x="220" y="128"/>
                    </a:lnTo>
                    <a:lnTo>
                      <a:pt x="226" y="118"/>
                    </a:lnTo>
                    <a:lnTo>
                      <a:pt x="226" y="118"/>
                    </a:lnTo>
                    <a:lnTo>
                      <a:pt x="226" y="130"/>
                    </a:lnTo>
                    <a:lnTo>
                      <a:pt x="228" y="144"/>
                    </a:lnTo>
                    <a:lnTo>
                      <a:pt x="232" y="150"/>
                    </a:lnTo>
                    <a:lnTo>
                      <a:pt x="236" y="156"/>
                    </a:lnTo>
                    <a:lnTo>
                      <a:pt x="242" y="160"/>
                    </a:lnTo>
                    <a:lnTo>
                      <a:pt x="250" y="162"/>
                    </a:lnTo>
                    <a:lnTo>
                      <a:pt x="250" y="162"/>
                    </a:lnTo>
                    <a:lnTo>
                      <a:pt x="256" y="164"/>
                    </a:lnTo>
                    <a:lnTo>
                      <a:pt x="262" y="162"/>
                    </a:lnTo>
                    <a:lnTo>
                      <a:pt x="268" y="160"/>
                    </a:lnTo>
                    <a:lnTo>
                      <a:pt x="268" y="160"/>
                    </a:lnTo>
                    <a:lnTo>
                      <a:pt x="274" y="154"/>
                    </a:lnTo>
                    <a:lnTo>
                      <a:pt x="278" y="146"/>
                    </a:lnTo>
                    <a:lnTo>
                      <a:pt x="282" y="128"/>
                    </a:lnTo>
                    <a:lnTo>
                      <a:pt x="282" y="128"/>
                    </a:lnTo>
                    <a:lnTo>
                      <a:pt x="284" y="124"/>
                    </a:lnTo>
                    <a:lnTo>
                      <a:pt x="284" y="124"/>
                    </a:lnTo>
                    <a:lnTo>
                      <a:pt x="282" y="138"/>
                    </a:lnTo>
                    <a:lnTo>
                      <a:pt x="282" y="138"/>
                    </a:lnTo>
                    <a:lnTo>
                      <a:pt x="282" y="152"/>
                    </a:lnTo>
                    <a:lnTo>
                      <a:pt x="282" y="152"/>
                    </a:lnTo>
                    <a:lnTo>
                      <a:pt x="282" y="164"/>
                    </a:lnTo>
                    <a:lnTo>
                      <a:pt x="284" y="170"/>
                    </a:lnTo>
                    <a:lnTo>
                      <a:pt x="288" y="174"/>
                    </a:lnTo>
                    <a:lnTo>
                      <a:pt x="288" y="174"/>
                    </a:lnTo>
                    <a:lnTo>
                      <a:pt x="294" y="178"/>
                    </a:lnTo>
                    <a:lnTo>
                      <a:pt x="300" y="180"/>
                    </a:lnTo>
                    <a:lnTo>
                      <a:pt x="306" y="180"/>
                    </a:lnTo>
                    <a:lnTo>
                      <a:pt x="306" y="180"/>
                    </a:lnTo>
                    <a:lnTo>
                      <a:pt x="316" y="180"/>
                    </a:lnTo>
                    <a:lnTo>
                      <a:pt x="322" y="178"/>
                    </a:lnTo>
                    <a:lnTo>
                      <a:pt x="328" y="174"/>
                    </a:lnTo>
                    <a:lnTo>
                      <a:pt x="332" y="170"/>
                    </a:lnTo>
                    <a:lnTo>
                      <a:pt x="336" y="160"/>
                    </a:lnTo>
                    <a:lnTo>
                      <a:pt x="336" y="150"/>
                    </a:lnTo>
                    <a:lnTo>
                      <a:pt x="336" y="150"/>
                    </a:lnTo>
                    <a:lnTo>
                      <a:pt x="338" y="136"/>
                    </a:lnTo>
                    <a:lnTo>
                      <a:pt x="338" y="136"/>
                    </a:lnTo>
                    <a:lnTo>
                      <a:pt x="346" y="140"/>
                    </a:lnTo>
                    <a:lnTo>
                      <a:pt x="354" y="140"/>
                    </a:lnTo>
                    <a:lnTo>
                      <a:pt x="354" y="140"/>
                    </a:lnTo>
                    <a:lnTo>
                      <a:pt x="366" y="140"/>
                    </a:lnTo>
                    <a:lnTo>
                      <a:pt x="374" y="134"/>
                    </a:lnTo>
                    <a:lnTo>
                      <a:pt x="380" y="128"/>
                    </a:lnTo>
                    <a:lnTo>
                      <a:pt x="384" y="122"/>
                    </a:lnTo>
                    <a:lnTo>
                      <a:pt x="384" y="122"/>
                    </a:lnTo>
                    <a:lnTo>
                      <a:pt x="384" y="122"/>
                    </a:lnTo>
                    <a:lnTo>
                      <a:pt x="384" y="122"/>
                    </a:lnTo>
                    <a:lnTo>
                      <a:pt x="386" y="128"/>
                    </a:lnTo>
                    <a:lnTo>
                      <a:pt x="386" y="128"/>
                    </a:lnTo>
                    <a:lnTo>
                      <a:pt x="384" y="144"/>
                    </a:lnTo>
                    <a:lnTo>
                      <a:pt x="384" y="144"/>
                    </a:lnTo>
                    <a:lnTo>
                      <a:pt x="384" y="162"/>
                    </a:lnTo>
                    <a:lnTo>
                      <a:pt x="384" y="162"/>
                    </a:lnTo>
                    <a:lnTo>
                      <a:pt x="384" y="176"/>
                    </a:lnTo>
                    <a:lnTo>
                      <a:pt x="388" y="182"/>
                    </a:lnTo>
                    <a:lnTo>
                      <a:pt x="392" y="188"/>
                    </a:lnTo>
                    <a:lnTo>
                      <a:pt x="392" y="188"/>
                    </a:lnTo>
                    <a:lnTo>
                      <a:pt x="396" y="190"/>
                    </a:lnTo>
                    <a:lnTo>
                      <a:pt x="400" y="192"/>
                    </a:lnTo>
                    <a:lnTo>
                      <a:pt x="408" y="192"/>
                    </a:lnTo>
                    <a:lnTo>
                      <a:pt x="416" y="192"/>
                    </a:lnTo>
                    <a:lnTo>
                      <a:pt x="416" y="192"/>
                    </a:lnTo>
                    <a:lnTo>
                      <a:pt x="424" y="188"/>
                    </a:lnTo>
                    <a:lnTo>
                      <a:pt x="430" y="186"/>
                    </a:lnTo>
                    <a:lnTo>
                      <a:pt x="434" y="182"/>
                    </a:lnTo>
                    <a:lnTo>
                      <a:pt x="436" y="176"/>
                    </a:lnTo>
                    <a:lnTo>
                      <a:pt x="440" y="166"/>
                    </a:lnTo>
                    <a:lnTo>
                      <a:pt x="440" y="158"/>
                    </a:lnTo>
                    <a:lnTo>
                      <a:pt x="440" y="158"/>
                    </a:lnTo>
                    <a:lnTo>
                      <a:pt x="440" y="152"/>
                    </a:lnTo>
                    <a:lnTo>
                      <a:pt x="440" y="152"/>
                    </a:lnTo>
                    <a:lnTo>
                      <a:pt x="440" y="146"/>
                    </a:lnTo>
                    <a:lnTo>
                      <a:pt x="440" y="146"/>
                    </a:lnTo>
                    <a:lnTo>
                      <a:pt x="442" y="140"/>
                    </a:lnTo>
                    <a:lnTo>
                      <a:pt x="444" y="138"/>
                    </a:lnTo>
                    <a:lnTo>
                      <a:pt x="444" y="138"/>
                    </a:lnTo>
                    <a:lnTo>
                      <a:pt x="448" y="150"/>
                    </a:lnTo>
                    <a:lnTo>
                      <a:pt x="448" y="150"/>
                    </a:lnTo>
                    <a:lnTo>
                      <a:pt x="450" y="158"/>
                    </a:lnTo>
                    <a:lnTo>
                      <a:pt x="454" y="166"/>
                    </a:lnTo>
                    <a:lnTo>
                      <a:pt x="460" y="172"/>
                    </a:lnTo>
                    <a:lnTo>
                      <a:pt x="466" y="176"/>
                    </a:lnTo>
                    <a:lnTo>
                      <a:pt x="466" y="176"/>
                    </a:lnTo>
                    <a:lnTo>
                      <a:pt x="470" y="176"/>
                    </a:lnTo>
                    <a:lnTo>
                      <a:pt x="476" y="176"/>
                    </a:lnTo>
                    <a:lnTo>
                      <a:pt x="482" y="174"/>
                    </a:lnTo>
                    <a:lnTo>
                      <a:pt x="488" y="170"/>
                    </a:lnTo>
                    <a:lnTo>
                      <a:pt x="488" y="170"/>
                    </a:lnTo>
                    <a:lnTo>
                      <a:pt x="494" y="162"/>
                    </a:lnTo>
                    <a:lnTo>
                      <a:pt x="498" y="152"/>
                    </a:lnTo>
                    <a:lnTo>
                      <a:pt x="500" y="138"/>
                    </a:lnTo>
                    <a:lnTo>
                      <a:pt x="502" y="122"/>
                    </a:lnTo>
                    <a:lnTo>
                      <a:pt x="502" y="122"/>
                    </a:lnTo>
                    <a:lnTo>
                      <a:pt x="500" y="96"/>
                    </a:lnTo>
                    <a:lnTo>
                      <a:pt x="494" y="74"/>
                    </a:lnTo>
                    <a:lnTo>
                      <a:pt x="494" y="74"/>
                    </a:lnTo>
                    <a:lnTo>
                      <a:pt x="490" y="64"/>
                    </a:lnTo>
                    <a:lnTo>
                      <a:pt x="486" y="56"/>
                    </a:lnTo>
                    <a:lnTo>
                      <a:pt x="482" y="50"/>
                    </a:lnTo>
                    <a:lnTo>
                      <a:pt x="476" y="46"/>
                    </a:lnTo>
                    <a:lnTo>
                      <a:pt x="466" y="40"/>
                    </a:lnTo>
                    <a:lnTo>
                      <a:pt x="458" y="38"/>
                    </a:lnTo>
                    <a:lnTo>
                      <a:pt x="458" y="38"/>
                    </a:lnTo>
                    <a:lnTo>
                      <a:pt x="450" y="38"/>
                    </a:lnTo>
                    <a:lnTo>
                      <a:pt x="444" y="40"/>
                    </a:lnTo>
                    <a:lnTo>
                      <a:pt x="438" y="44"/>
                    </a:lnTo>
                    <a:lnTo>
                      <a:pt x="434" y="48"/>
                    </a:lnTo>
                    <a:lnTo>
                      <a:pt x="428" y="60"/>
                    </a:lnTo>
                    <a:lnTo>
                      <a:pt x="424" y="72"/>
                    </a:lnTo>
                    <a:lnTo>
                      <a:pt x="424" y="72"/>
                    </a:lnTo>
                    <a:lnTo>
                      <a:pt x="426" y="58"/>
                    </a:lnTo>
                    <a:lnTo>
                      <a:pt x="426" y="58"/>
                    </a:lnTo>
                    <a:lnTo>
                      <a:pt x="430" y="42"/>
                    </a:lnTo>
                    <a:lnTo>
                      <a:pt x="430" y="30"/>
                    </a:lnTo>
                    <a:lnTo>
                      <a:pt x="430" y="30"/>
                    </a:lnTo>
                    <a:lnTo>
                      <a:pt x="430" y="20"/>
                    </a:lnTo>
                    <a:lnTo>
                      <a:pt x="426" y="12"/>
                    </a:lnTo>
                    <a:lnTo>
                      <a:pt x="426" y="12"/>
                    </a:lnTo>
                    <a:lnTo>
                      <a:pt x="418" y="8"/>
                    </a:lnTo>
                    <a:lnTo>
                      <a:pt x="410" y="6"/>
                    </a:lnTo>
                    <a:lnTo>
                      <a:pt x="410" y="6"/>
                    </a:lnTo>
                    <a:lnTo>
                      <a:pt x="404" y="8"/>
                    </a:lnTo>
                    <a:lnTo>
                      <a:pt x="398" y="10"/>
                    </a:lnTo>
                    <a:lnTo>
                      <a:pt x="394" y="14"/>
                    </a:lnTo>
                    <a:lnTo>
                      <a:pt x="390" y="20"/>
                    </a:lnTo>
                    <a:lnTo>
                      <a:pt x="384" y="32"/>
                    </a:lnTo>
                    <a:lnTo>
                      <a:pt x="380" y="46"/>
                    </a:lnTo>
                    <a:lnTo>
                      <a:pt x="380" y="46"/>
                    </a:lnTo>
                    <a:lnTo>
                      <a:pt x="378" y="54"/>
                    </a:lnTo>
                    <a:lnTo>
                      <a:pt x="378" y="54"/>
                    </a:lnTo>
                    <a:lnTo>
                      <a:pt x="378" y="50"/>
                    </a:lnTo>
                    <a:lnTo>
                      <a:pt x="378" y="50"/>
                    </a:lnTo>
                    <a:lnTo>
                      <a:pt x="382" y="28"/>
                    </a:lnTo>
                    <a:lnTo>
                      <a:pt x="382" y="28"/>
                    </a:lnTo>
                    <a:lnTo>
                      <a:pt x="380" y="16"/>
                    </a:lnTo>
                    <a:lnTo>
                      <a:pt x="376" y="10"/>
                    </a:lnTo>
                    <a:lnTo>
                      <a:pt x="372" y="6"/>
                    </a:lnTo>
                    <a:lnTo>
                      <a:pt x="372" y="6"/>
                    </a:lnTo>
                    <a:lnTo>
                      <a:pt x="366" y="2"/>
                    </a:lnTo>
                    <a:lnTo>
                      <a:pt x="360" y="0"/>
                    </a:lnTo>
                    <a:lnTo>
                      <a:pt x="352" y="2"/>
                    </a:lnTo>
                    <a:lnTo>
                      <a:pt x="344" y="4"/>
                    </a:lnTo>
                    <a:lnTo>
                      <a:pt x="344" y="4"/>
                    </a:lnTo>
                    <a:lnTo>
                      <a:pt x="334" y="10"/>
                    </a:lnTo>
                    <a:lnTo>
                      <a:pt x="328" y="14"/>
                    </a:lnTo>
                    <a:lnTo>
                      <a:pt x="324" y="22"/>
                    </a:lnTo>
                    <a:lnTo>
                      <a:pt x="322" y="28"/>
                    </a:lnTo>
                    <a:lnTo>
                      <a:pt x="322" y="42"/>
                    </a:lnTo>
                    <a:lnTo>
                      <a:pt x="324" y="56"/>
                    </a:lnTo>
                    <a:lnTo>
                      <a:pt x="324" y="56"/>
                    </a:lnTo>
                    <a:lnTo>
                      <a:pt x="326" y="64"/>
                    </a:lnTo>
                    <a:lnTo>
                      <a:pt x="326" y="72"/>
                    </a:lnTo>
                    <a:lnTo>
                      <a:pt x="326" y="72"/>
                    </a:lnTo>
                    <a:lnTo>
                      <a:pt x="324" y="72"/>
                    </a:lnTo>
                    <a:lnTo>
                      <a:pt x="316" y="74"/>
                    </a:lnTo>
                    <a:lnTo>
                      <a:pt x="316" y="74"/>
                    </a:lnTo>
                    <a:lnTo>
                      <a:pt x="312" y="74"/>
                    </a:lnTo>
                    <a:lnTo>
                      <a:pt x="308" y="74"/>
                    </a:lnTo>
                    <a:lnTo>
                      <a:pt x="308" y="74"/>
                    </a:lnTo>
                    <a:lnTo>
                      <a:pt x="306" y="68"/>
                    </a:lnTo>
                    <a:lnTo>
                      <a:pt x="306" y="62"/>
                    </a:lnTo>
                    <a:lnTo>
                      <a:pt x="306" y="46"/>
                    </a:lnTo>
                    <a:lnTo>
                      <a:pt x="306" y="46"/>
                    </a:lnTo>
                    <a:lnTo>
                      <a:pt x="306" y="28"/>
                    </a:lnTo>
                    <a:lnTo>
                      <a:pt x="304" y="20"/>
                    </a:lnTo>
                    <a:lnTo>
                      <a:pt x="298" y="14"/>
                    </a:lnTo>
                    <a:lnTo>
                      <a:pt x="298" y="14"/>
                    </a:lnTo>
                    <a:lnTo>
                      <a:pt x="294" y="10"/>
                    </a:lnTo>
                    <a:lnTo>
                      <a:pt x="290" y="8"/>
                    </a:lnTo>
                    <a:lnTo>
                      <a:pt x="290" y="8"/>
                    </a:lnTo>
                    <a:lnTo>
                      <a:pt x="286" y="10"/>
                    </a:lnTo>
                    <a:lnTo>
                      <a:pt x="286" y="10"/>
                    </a:lnTo>
                    <a:lnTo>
                      <a:pt x="276" y="10"/>
                    </a:lnTo>
                    <a:lnTo>
                      <a:pt x="276" y="10"/>
                    </a:lnTo>
                    <a:lnTo>
                      <a:pt x="268" y="16"/>
                    </a:lnTo>
                    <a:lnTo>
                      <a:pt x="262" y="24"/>
                    </a:lnTo>
                    <a:lnTo>
                      <a:pt x="258" y="34"/>
                    </a:lnTo>
                    <a:lnTo>
                      <a:pt x="256" y="44"/>
                    </a:lnTo>
                    <a:lnTo>
                      <a:pt x="256" y="44"/>
                    </a:lnTo>
                    <a:lnTo>
                      <a:pt x="256" y="42"/>
                    </a:lnTo>
                    <a:lnTo>
                      <a:pt x="256" y="42"/>
                    </a:lnTo>
                    <a:lnTo>
                      <a:pt x="254" y="22"/>
                    </a:lnTo>
                    <a:lnTo>
                      <a:pt x="252" y="14"/>
                    </a:lnTo>
                    <a:lnTo>
                      <a:pt x="246" y="8"/>
                    </a:lnTo>
                    <a:lnTo>
                      <a:pt x="246" y="8"/>
                    </a:lnTo>
                    <a:lnTo>
                      <a:pt x="242" y="4"/>
                    </a:lnTo>
                    <a:lnTo>
                      <a:pt x="242" y="4"/>
                    </a:lnTo>
                    <a:lnTo>
                      <a:pt x="238" y="6"/>
                    </a:lnTo>
                    <a:lnTo>
                      <a:pt x="232" y="8"/>
                    </a:lnTo>
                    <a:lnTo>
                      <a:pt x="232" y="8"/>
                    </a:lnTo>
                    <a:lnTo>
                      <a:pt x="226" y="6"/>
                    </a:lnTo>
                    <a:lnTo>
                      <a:pt x="226" y="6"/>
                    </a:lnTo>
                    <a:lnTo>
                      <a:pt x="220" y="12"/>
                    </a:lnTo>
                    <a:lnTo>
                      <a:pt x="216" y="18"/>
                    </a:lnTo>
                    <a:lnTo>
                      <a:pt x="210" y="32"/>
                    </a:lnTo>
                    <a:lnTo>
                      <a:pt x="210" y="32"/>
                    </a:lnTo>
                    <a:lnTo>
                      <a:pt x="210" y="30"/>
                    </a:lnTo>
                    <a:lnTo>
                      <a:pt x="210" y="30"/>
                    </a:lnTo>
                    <a:lnTo>
                      <a:pt x="210" y="16"/>
                    </a:lnTo>
                    <a:lnTo>
                      <a:pt x="206" y="10"/>
                    </a:lnTo>
                    <a:lnTo>
                      <a:pt x="202" y="6"/>
                    </a:lnTo>
                    <a:lnTo>
                      <a:pt x="202" y="6"/>
                    </a:lnTo>
                    <a:lnTo>
                      <a:pt x="200" y="4"/>
                    </a:lnTo>
                    <a:lnTo>
                      <a:pt x="200" y="4"/>
                    </a:lnTo>
                    <a:lnTo>
                      <a:pt x="196" y="6"/>
                    </a:lnTo>
                    <a:lnTo>
                      <a:pt x="188" y="8"/>
                    </a:lnTo>
                    <a:lnTo>
                      <a:pt x="188" y="8"/>
                    </a:lnTo>
                    <a:lnTo>
                      <a:pt x="178" y="6"/>
                    </a:lnTo>
                    <a:lnTo>
                      <a:pt x="178" y="6"/>
                    </a:lnTo>
                    <a:lnTo>
                      <a:pt x="172" y="12"/>
                    </a:lnTo>
                    <a:lnTo>
                      <a:pt x="168" y="20"/>
                    </a:lnTo>
                    <a:lnTo>
                      <a:pt x="164" y="36"/>
                    </a:lnTo>
                    <a:lnTo>
                      <a:pt x="164" y="36"/>
                    </a:lnTo>
                    <a:lnTo>
                      <a:pt x="164" y="34"/>
                    </a:lnTo>
                    <a:lnTo>
                      <a:pt x="164" y="34"/>
                    </a:lnTo>
                    <a:lnTo>
                      <a:pt x="162" y="2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52" y="10"/>
                    </a:lnTo>
                    <a:lnTo>
                      <a:pt x="144" y="8"/>
                    </a:lnTo>
                    <a:lnTo>
                      <a:pt x="144" y="8"/>
                    </a:lnTo>
                    <a:lnTo>
                      <a:pt x="136" y="8"/>
                    </a:lnTo>
                    <a:lnTo>
                      <a:pt x="130" y="10"/>
                    </a:lnTo>
                    <a:lnTo>
                      <a:pt x="124" y="14"/>
                    </a:lnTo>
                    <a:lnTo>
                      <a:pt x="118" y="18"/>
                    </a:lnTo>
                    <a:lnTo>
                      <a:pt x="110" y="30"/>
                    </a:lnTo>
                    <a:lnTo>
                      <a:pt x="102" y="42"/>
                    </a:lnTo>
                    <a:lnTo>
                      <a:pt x="102" y="42"/>
                    </a:lnTo>
                    <a:lnTo>
                      <a:pt x="102" y="42"/>
                    </a:lnTo>
                    <a:lnTo>
                      <a:pt x="102" y="42"/>
                    </a:lnTo>
                    <a:lnTo>
                      <a:pt x="100" y="36"/>
                    </a:lnTo>
                    <a:lnTo>
                      <a:pt x="94" y="30"/>
                    </a:lnTo>
                    <a:lnTo>
                      <a:pt x="90" y="26"/>
                    </a:lnTo>
                    <a:lnTo>
                      <a:pt x="82" y="26"/>
                    </a:lnTo>
                    <a:lnTo>
                      <a:pt x="82" y="26"/>
                    </a:lnTo>
                    <a:lnTo>
                      <a:pt x="72" y="26"/>
                    </a:lnTo>
                    <a:lnTo>
                      <a:pt x="62" y="30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32" y="42"/>
                    </a:lnTo>
                    <a:lnTo>
                      <a:pt x="28" y="42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6" y="4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12" name="Freeform 332"/>
              <p:cNvSpPr>
                <a:spLocks/>
              </p:cNvSpPr>
              <p:nvPr/>
            </p:nvSpPr>
            <p:spPr bwMode="auto">
              <a:xfrm>
                <a:off x="4250" y="2646"/>
                <a:ext cx="32" cy="38"/>
              </a:xfrm>
              <a:custGeom>
                <a:avLst/>
                <a:gdLst/>
                <a:ahLst/>
                <a:cxnLst>
                  <a:cxn ang="0">
                    <a:pos x="30" y="28"/>
                  </a:cxn>
                  <a:cxn ang="0">
                    <a:pos x="30" y="28"/>
                  </a:cxn>
                  <a:cxn ang="0">
                    <a:pos x="24" y="30"/>
                  </a:cxn>
                  <a:cxn ang="0">
                    <a:pos x="20" y="32"/>
                  </a:cxn>
                  <a:cxn ang="0">
                    <a:pos x="16" y="36"/>
                  </a:cxn>
                  <a:cxn ang="0">
                    <a:pos x="16" y="36"/>
                  </a:cxn>
                  <a:cxn ang="0">
                    <a:pos x="14" y="38"/>
                  </a:cxn>
                  <a:cxn ang="0">
                    <a:pos x="14" y="38"/>
                  </a:cxn>
                  <a:cxn ang="0">
                    <a:pos x="12" y="38"/>
                  </a:cxn>
                  <a:cxn ang="0">
                    <a:pos x="12" y="38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6" y="28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0" y="10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22" y="20"/>
                  </a:cxn>
                  <a:cxn ang="0">
                    <a:pos x="24" y="24"/>
                  </a:cxn>
                  <a:cxn ang="0">
                    <a:pos x="30" y="28"/>
                  </a:cxn>
                  <a:cxn ang="0">
                    <a:pos x="30" y="28"/>
                  </a:cxn>
                  <a:cxn ang="0">
                    <a:pos x="32" y="28"/>
                  </a:cxn>
                  <a:cxn ang="0">
                    <a:pos x="32" y="28"/>
                  </a:cxn>
                  <a:cxn ang="0">
                    <a:pos x="30" y="28"/>
                  </a:cxn>
                  <a:cxn ang="0">
                    <a:pos x="30" y="28"/>
                  </a:cxn>
                </a:cxnLst>
                <a:rect l="0" t="0" r="r" b="b"/>
                <a:pathLst>
                  <a:path w="32" h="38">
                    <a:moveTo>
                      <a:pt x="30" y="28"/>
                    </a:moveTo>
                    <a:lnTo>
                      <a:pt x="30" y="28"/>
                    </a:lnTo>
                    <a:lnTo>
                      <a:pt x="24" y="30"/>
                    </a:lnTo>
                    <a:lnTo>
                      <a:pt x="20" y="32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22" y="20"/>
                    </a:lnTo>
                    <a:lnTo>
                      <a:pt x="24" y="24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0" y="28"/>
                    </a:lnTo>
                    <a:lnTo>
                      <a:pt x="30" y="2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13" name="Freeform 333"/>
              <p:cNvSpPr>
                <a:spLocks/>
              </p:cNvSpPr>
              <p:nvPr/>
            </p:nvSpPr>
            <p:spPr bwMode="auto">
              <a:xfrm>
                <a:off x="4284" y="2642"/>
                <a:ext cx="54" cy="72"/>
              </a:xfrm>
              <a:custGeom>
                <a:avLst/>
                <a:gdLst/>
                <a:ahLst/>
                <a:cxnLst>
                  <a:cxn ang="0">
                    <a:pos x="54" y="36"/>
                  </a:cxn>
                  <a:cxn ang="0">
                    <a:pos x="54" y="36"/>
                  </a:cxn>
                  <a:cxn ang="0">
                    <a:pos x="48" y="42"/>
                  </a:cxn>
                  <a:cxn ang="0">
                    <a:pos x="44" y="48"/>
                  </a:cxn>
                  <a:cxn ang="0">
                    <a:pos x="40" y="60"/>
                  </a:cxn>
                  <a:cxn ang="0">
                    <a:pos x="40" y="60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2"/>
                  </a:cxn>
                  <a:cxn ang="0">
                    <a:pos x="32" y="72"/>
                  </a:cxn>
                  <a:cxn ang="0">
                    <a:pos x="30" y="72"/>
                  </a:cxn>
                  <a:cxn ang="0">
                    <a:pos x="28" y="68"/>
                  </a:cxn>
                  <a:cxn ang="0">
                    <a:pos x="28" y="68"/>
                  </a:cxn>
                  <a:cxn ang="0">
                    <a:pos x="24" y="54"/>
                  </a:cxn>
                  <a:cxn ang="0">
                    <a:pos x="20" y="48"/>
                  </a:cxn>
                  <a:cxn ang="0">
                    <a:pos x="14" y="42"/>
                  </a:cxn>
                  <a:cxn ang="0">
                    <a:pos x="14" y="42"/>
                  </a:cxn>
                  <a:cxn ang="0">
                    <a:pos x="8" y="36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6" y="32"/>
                  </a:cxn>
                  <a:cxn ang="0">
                    <a:pos x="10" y="30"/>
                  </a:cxn>
                  <a:cxn ang="0">
                    <a:pos x="10" y="30"/>
                  </a:cxn>
                  <a:cxn ang="0">
                    <a:pos x="20" y="20"/>
                  </a:cxn>
                  <a:cxn ang="0">
                    <a:pos x="28" y="8"/>
                  </a:cxn>
                  <a:cxn ang="0">
                    <a:pos x="28" y="8"/>
                  </a:cxn>
                  <a:cxn ang="0">
                    <a:pos x="30" y="2"/>
                  </a:cxn>
                  <a:cxn ang="0">
                    <a:pos x="30" y="2"/>
                  </a:cxn>
                  <a:cxn ang="0">
                    <a:pos x="32" y="0"/>
                  </a:cxn>
                  <a:cxn ang="0">
                    <a:pos x="34" y="0"/>
                  </a:cxn>
                  <a:cxn ang="0">
                    <a:pos x="36" y="2"/>
                  </a:cxn>
                  <a:cxn ang="0">
                    <a:pos x="38" y="4"/>
                  </a:cxn>
                  <a:cxn ang="0">
                    <a:pos x="38" y="4"/>
                  </a:cxn>
                  <a:cxn ang="0">
                    <a:pos x="36" y="10"/>
                  </a:cxn>
                  <a:cxn ang="0">
                    <a:pos x="36" y="10"/>
                  </a:cxn>
                  <a:cxn ang="0">
                    <a:pos x="38" y="22"/>
                  </a:cxn>
                  <a:cxn ang="0">
                    <a:pos x="40" y="26"/>
                  </a:cxn>
                  <a:cxn ang="0">
                    <a:pos x="44" y="30"/>
                  </a:cxn>
                  <a:cxn ang="0">
                    <a:pos x="44" y="30"/>
                  </a:cxn>
                  <a:cxn ang="0">
                    <a:pos x="48" y="34"/>
                  </a:cxn>
                  <a:cxn ang="0">
                    <a:pos x="54" y="36"/>
                  </a:cxn>
                  <a:cxn ang="0">
                    <a:pos x="54" y="36"/>
                  </a:cxn>
                  <a:cxn ang="0">
                    <a:pos x="54" y="36"/>
                  </a:cxn>
                  <a:cxn ang="0">
                    <a:pos x="54" y="36"/>
                  </a:cxn>
                </a:cxnLst>
                <a:rect l="0" t="0" r="r" b="b"/>
                <a:pathLst>
                  <a:path w="54" h="72">
                    <a:moveTo>
                      <a:pt x="54" y="36"/>
                    </a:moveTo>
                    <a:lnTo>
                      <a:pt x="54" y="36"/>
                    </a:lnTo>
                    <a:lnTo>
                      <a:pt x="48" y="42"/>
                    </a:lnTo>
                    <a:lnTo>
                      <a:pt x="44" y="48"/>
                    </a:lnTo>
                    <a:lnTo>
                      <a:pt x="40" y="60"/>
                    </a:lnTo>
                    <a:lnTo>
                      <a:pt x="40" y="60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32" y="72"/>
                    </a:lnTo>
                    <a:lnTo>
                      <a:pt x="30" y="72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24" y="54"/>
                    </a:lnTo>
                    <a:lnTo>
                      <a:pt x="20" y="4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8" y="3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6" y="32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20" y="20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6" y="2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38" y="22"/>
                    </a:lnTo>
                    <a:lnTo>
                      <a:pt x="40" y="26"/>
                    </a:lnTo>
                    <a:lnTo>
                      <a:pt x="44" y="30"/>
                    </a:lnTo>
                    <a:lnTo>
                      <a:pt x="44" y="30"/>
                    </a:lnTo>
                    <a:lnTo>
                      <a:pt x="48" y="34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14" name="Freeform 334"/>
              <p:cNvSpPr>
                <a:spLocks/>
              </p:cNvSpPr>
              <p:nvPr/>
            </p:nvSpPr>
            <p:spPr bwMode="auto">
              <a:xfrm>
                <a:off x="4354" y="2656"/>
                <a:ext cx="70" cy="60"/>
              </a:xfrm>
              <a:custGeom>
                <a:avLst/>
                <a:gdLst/>
                <a:ahLst/>
                <a:cxnLst>
                  <a:cxn ang="0">
                    <a:pos x="66" y="20"/>
                  </a:cxn>
                  <a:cxn ang="0">
                    <a:pos x="66" y="20"/>
                  </a:cxn>
                  <a:cxn ang="0">
                    <a:pos x="60" y="20"/>
                  </a:cxn>
                  <a:cxn ang="0">
                    <a:pos x="54" y="22"/>
                  </a:cxn>
                  <a:cxn ang="0">
                    <a:pos x="50" y="24"/>
                  </a:cxn>
                  <a:cxn ang="0">
                    <a:pos x="46" y="26"/>
                  </a:cxn>
                  <a:cxn ang="0">
                    <a:pos x="40" y="34"/>
                  </a:cxn>
                  <a:cxn ang="0">
                    <a:pos x="34" y="44"/>
                  </a:cxn>
                  <a:cxn ang="0">
                    <a:pos x="34" y="44"/>
                  </a:cxn>
                  <a:cxn ang="0">
                    <a:pos x="30" y="52"/>
                  </a:cxn>
                  <a:cxn ang="0">
                    <a:pos x="24" y="60"/>
                  </a:cxn>
                  <a:cxn ang="0">
                    <a:pos x="24" y="60"/>
                  </a:cxn>
                  <a:cxn ang="0">
                    <a:pos x="22" y="56"/>
                  </a:cxn>
                  <a:cxn ang="0">
                    <a:pos x="22" y="56"/>
                  </a:cxn>
                  <a:cxn ang="0">
                    <a:pos x="22" y="46"/>
                  </a:cxn>
                  <a:cxn ang="0">
                    <a:pos x="18" y="36"/>
                  </a:cxn>
                  <a:cxn ang="0">
                    <a:pos x="16" y="30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2" y="20"/>
                  </a:cxn>
                  <a:cxn ang="0">
                    <a:pos x="2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6" y="18"/>
                  </a:cxn>
                  <a:cxn ang="0">
                    <a:pos x="10" y="14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8" y="10"/>
                  </a:cxn>
                  <a:cxn ang="0">
                    <a:pos x="22" y="16"/>
                  </a:cxn>
                  <a:cxn ang="0">
                    <a:pos x="26" y="22"/>
                  </a:cxn>
                  <a:cxn ang="0">
                    <a:pos x="34" y="24"/>
                  </a:cxn>
                  <a:cxn ang="0">
                    <a:pos x="34" y="24"/>
                  </a:cxn>
                  <a:cxn ang="0">
                    <a:pos x="40" y="24"/>
                  </a:cxn>
                  <a:cxn ang="0">
                    <a:pos x="46" y="24"/>
                  </a:cxn>
                  <a:cxn ang="0">
                    <a:pos x="52" y="18"/>
                  </a:cxn>
                  <a:cxn ang="0">
                    <a:pos x="58" y="10"/>
                  </a:cxn>
                  <a:cxn ang="0">
                    <a:pos x="62" y="0"/>
                  </a:cxn>
                  <a:cxn ang="0">
                    <a:pos x="62" y="0"/>
                  </a:cxn>
                  <a:cxn ang="0">
                    <a:pos x="66" y="12"/>
                  </a:cxn>
                  <a:cxn ang="0">
                    <a:pos x="70" y="22"/>
                  </a:cxn>
                  <a:cxn ang="0">
                    <a:pos x="70" y="22"/>
                  </a:cxn>
                  <a:cxn ang="0">
                    <a:pos x="66" y="20"/>
                  </a:cxn>
                  <a:cxn ang="0">
                    <a:pos x="66" y="20"/>
                  </a:cxn>
                </a:cxnLst>
                <a:rect l="0" t="0" r="r" b="b"/>
                <a:pathLst>
                  <a:path w="70" h="60">
                    <a:moveTo>
                      <a:pt x="66" y="20"/>
                    </a:moveTo>
                    <a:lnTo>
                      <a:pt x="66" y="20"/>
                    </a:lnTo>
                    <a:lnTo>
                      <a:pt x="60" y="20"/>
                    </a:lnTo>
                    <a:lnTo>
                      <a:pt x="54" y="22"/>
                    </a:lnTo>
                    <a:lnTo>
                      <a:pt x="50" y="24"/>
                    </a:lnTo>
                    <a:lnTo>
                      <a:pt x="46" y="26"/>
                    </a:lnTo>
                    <a:lnTo>
                      <a:pt x="40" y="34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0" y="52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2" y="46"/>
                    </a:lnTo>
                    <a:lnTo>
                      <a:pt x="18" y="36"/>
                    </a:lnTo>
                    <a:lnTo>
                      <a:pt x="16" y="30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6" y="18"/>
                    </a:lnTo>
                    <a:lnTo>
                      <a:pt x="10" y="1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8" y="10"/>
                    </a:lnTo>
                    <a:lnTo>
                      <a:pt x="22" y="16"/>
                    </a:lnTo>
                    <a:lnTo>
                      <a:pt x="26" y="22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40" y="24"/>
                    </a:lnTo>
                    <a:lnTo>
                      <a:pt x="46" y="24"/>
                    </a:lnTo>
                    <a:lnTo>
                      <a:pt x="52" y="18"/>
                    </a:lnTo>
                    <a:lnTo>
                      <a:pt x="58" y="1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6" y="12"/>
                    </a:lnTo>
                    <a:lnTo>
                      <a:pt x="70" y="22"/>
                    </a:lnTo>
                    <a:lnTo>
                      <a:pt x="70" y="22"/>
                    </a:lnTo>
                    <a:lnTo>
                      <a:pt x="66" y="20"/>
                    </a:lnTo>
                    <a:lnTo>
                      <a:pt x="66" y="2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15" name="Freeform 335"/>
              <p:cNvSpPr>
                <a:spLocks/>
              </p:cNvSpPr>
              <p:nvPr/>
            </p:nvSpPr>
            <p:spPr bwMode="auto">
              <a:xfrm>
                <a:off x="4432" y="2658"/>
                <a:ext cx="36" cy="70"/>
              </a:xfrm>
              <a:custGeom>
                <a:avLst/>
                <a:gdLst/>
                <a:ahLst/>
                <a:cxnLst>
                  <a:cxn ang="0">
                    <a:pos x="10" y="60"/>
                  </a:cxn>
                  <a:cxn ang="0">
                    <a:pos x="10" y="60"/>
                  </a:cxn>
                  <a:cxn ang="0">
                    <a:pos x="8" y="70"/>
                  </a:cxn>
                  <a:cxn ang="0">
                    <a:pos x="8" y="70"/>
                  </a:cxn>
                  <a:cxn ang="0">
                    <a:pos x="6" y="62"/>
                  </a:cxn>
                  <a:cxn ang="0">
                    <a:pos x="6" y="54"/>
                  </a:cxn>
                  <a:cxn ang="0">
                    <a:pos x="6" y="54"/>
                  </a:cxn>
                  <a:cxn ang="0">
                    <a:pos x="6" y="40"/>
                  </a:cxn>
                  <a:cxn ang="0">
                    <a:pos x="4" y="32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6" y="28"/>
                  </a:cxn>
                  <a:cxn ang="0">
                    <a:pos x="6" y="28"/>
                  </a:cxn>
                  <a:cxn ang="0">
                    <a:pos x="12" y="28"/>
                  </a:cxn>
                  <a:cxn ang="0">
                    <a:pos x="18" y="26"/>
                  </a:cxn>
                  <a:cxn ang="0">
                    <a:pos x="24" y="20"/>
                  </a:cxn>
                  <a:cxn ang="0">
                    <a:pos x="30" y="10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4" y="8"/>
                  </a:cxn>
                  <a:cxn ang="0">
                    <a:pos x="36" y="16"/>
                  </a:cxn>
                  <a:cxn ang="0">
                    <a:pos x="36" y="16"/>
                  </a:cxn>
                  <a:cxn ang="0">
                    <a:pos x="30" y="20"/>
                  </a:cxn>
                  <a:cxn ang="0">
                    <a:pos x="24" y="24"/>
                  </a:cxn>
                  <a:cxn ang="0">
                    <a:pos x="20" y="30"/>
                  </a:cxn>
                  <a:cxn ang="0">
                    <a:pos x="16" y="36"/>
                  </a:cxn>
                  <a:cxn ang="0">
                    <a:pos x="12" y="48"/>
                  </a:cxn>
                  <a:cxn ang="0">
                    <a:pos x="10" y="60"/>
                  </a:cxn>
                  <a:cxn ang="0">
                    <a:pos x="10" y="60"/>
                  </a:cxn>
                </a:cxnLst>
                <a:rect l="0" t="0" r="r" b="b"/>
                <a:pathLst>
                  <a:path w="36" h="70">
                    <a:moveTo>
                      <a:pt x="10" y="60"/>
                    </a:moveTo>
                    <a:lnTo>
                      <a:pt x="10" y="60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6" y="62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6" y="40"/>
                    </a:lnTo>
                    <a:lnTo>
                      <a:pt x="4" y="32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12" y="28"/>
                    </a:lnTo>
                    <a:lnTo>
                      <a:pt x="18" y="26"/>
                    </a:lnTo>
                    <a:lnTo>
                      <a:pt x="24" y="20"/>
                    </a:lnTo>
                    <a:lnTo>
                      <a:pt x="30" y="1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4" y="8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0" y="20"/>
                    </a:lnTo>
                    <a:lnTo>
                      <a:pt x="24" y="24"/>
                    </a:lnTo>
                    <a:lnTo>
                      <a:pt x="20" y="30"/>
                    </a:lnTo>
                    <a:lnTo>
                      <a:pt x="16" y="36"/>
                    </a:lnTo>
                    <a:lnTo>
                      <a:pt x="12" y="48"/>
                    </a:lnTo>
                    <a:lnTo>
                      <a:pt x="10" y="60"/>
                    </a:lnTo>
                    <a:lnTo>
                      <a:pt x="10" y="6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16" name="Freeform 336"/>
              <p:cNvSpPr>
                <a:spLocks/>
              </p:cNvSpPr>
              <p:nvPr/>
            </p:nvSpPr>
            <p:spPr bwMode="auto">
              <a:xfrm>
                <a:off x="4534" y="2622"/>
                <a:ext cx="6" cy="2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18"/>
                  </a:cxn>
                  <a:cxn ang="0">
                    <a:pos x="4" y="18"/>
                  </a:cxn>
                  <a:cxn ang="0">
                    <a:pos x="4" y="24"/>
                  </a:cxn>
                  <a:cxn ang="0">
                    <a:pos x="4" y="24"/>
                  </a:cxn>
                  <a:cxn ang="0">
                    <a:pos x="4" y="22"/>
                  </a:cxn>
                  <a:cxn ang="0">
                    <a:pos x="4" y="22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24">
                    <a:moveTo>
                      <a:pt x="6" y="2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6" y="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17" name="Freeform 337"/>
              <p:cNvSpPr>
                <a:spLocks/>
              </p:cNvSpPr>
              <p:nvPr/>
            </p:nvSpPr>
            <p:spPr bwMode="auto">
              <a:xfrm>
                <a:off x="4492" y="2694"/>
                <a:ext cx="22" cy="54"/>
              </a:xfrm>
              <a:custGeom>
                <a:avLst/>
                <a:gdLst/>
                <a:ahLst/>
                <a:cxnLst>
                  <a:cxn ang="0">
                    <a:pos x="8" y="18"/>
                  </a:cxn>
                  <a:cxn ang="0">
                    <a:pos x="8" y="18"/>
                  </a:cxn>
                  <a:cxn ang="0">
                    <a:pos x="4" y="36"/>
                  </a:cxn>
                  <a:cxn ang="0">
                    <a:pos x="4" y="50"/>
                  </a:cxn>
                  <a:cxn ang="0">
                    <a:pos x="4" y="50"/>
                  </a:cxn>
                  <a:cxn ang="0">
                    <a:pos x="4" y="54"/>
                  </a:cxn>
                  <a:cxn ang="0">
                    <a:pos x="4" y="54"/>
                  </a:cxn>
                  <a:cxn ang="0">
                    <a:pos x="2" y="54"/>
                  </a:cxn>
                  <a:cxn ang="0">
                    <a:pos x="2" y="54"/>
                  </a:cxn>
                  <a:cxn ang="0">
                    <a:pos x="2" y="52"/>
                  </a:cxn>
                  <a:cxn ang="0">
                    <a:pos x="2" y="52"/>
                  </a:cxn>
                  <a:cxn ang="0">
                    <a:pos x="2" y="40"/>
                  </a:cxn>
                  <a:cxn ang="0">
                    <a:pos x="2" y="40"/>
                  </a:cxn>
                  <a:cxn ang="0">
                    <a:pos x="4" y="24"/>
                  </a:cxn>
                  <a:cxn ang="0">
                    <a:pos x="4" y="24"/>
                  </a:cxn>
                  <a:cxn ang="0">
                    <a:pos x="4" y="1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8" y="2"/>
                  </a:cxn>
                  <a:cxn ang="0">
                    <a:pos x="14" y="8"/>
                  </a:cxn>
                  <a:cxn ang="0">
                    <a:pos x="8" y="18"/>
                  </a:cxn>
                  <a:cxn ang="0">
                    <a:pos x="8" y="18"/>
                  </a:cxn>
                </a:cxnLst>
                <a:rect l="0" t="0" r="r" b="b"/>
                <a:pathLst>
                  <a:path w="22" h="54">
                    <a:moveTo>
                      <a:pt x="8" y="18"/>
                    </a:moveTo>
                    <a:lnTo>
                      <a:pt x="8" y="18"/>
                    </a:lnTo>
                    <a:lnTo>
                      <a:pt x="4" y="36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54"/>
                    </a:lnTo>
                    <a:lnTo>
                      <a:pt x="4" y="54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8" y="2"/>
                    </a:lnTo>
                    <a:lnTo>
                      <a:pt x="14" y="8"/>
                    </a:lnTo>
                    <a:lnTo>
                      <a:pt x="8" y="18"/>
                    </a:lnTo>
                    <a:lnTo>
                      <a:pt x="8" y="1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18" name="Freeform 338"/>
              <p:cNvSpPr>
                <a:spLocks/>
              </p:cNvSpPr>
              <p:nvPr/>
            </p:nvSpPr>
            <p:spPr bwMode="auto">
              <a:xfrm>
                <a:off x="4516" y="2674"/>
                <a:ext cx="42" cy="34"/>
              </a:xfrm>
              <a:custGeom>
                <a:avLst/>
                <a:gdLst/>
                <a:ahLst/>
                <a:cxnLst>
                  <a:cxn ang="0">
                    <a:pos x="34" y="26"/>
                  </a:cxn>
                  <a:cxn ang="0">
                    <a:pos x="34" y="26"/>
                  </a:cxn>
                  <a:cxn ang="0">
                    <a:pos x="30" y="30"/>
                  </a:cxn>
                  <a:cxn ang="0">
                    <a:pos x="26" y="34"/>
                  </a:cxn>
                  <a:cxn ang="0">
                    <a:pos x="26" y="34"/>
                  </a:cxn>
                  <a:cxn ang="0">
                    <a:pos x="22" y="34"/>
                  </a:cxn>
                  <a:cxn ang="0">
                    <a:pos x="20" y="28"/>
                  </a:cxn>
                  <a:cxn ang="0">
                    <a:pos x="20" y="28"/>
                  </a:cxn>
                  <a:cxn ang="0">
                    <a:pos x="14" y="22"/>
                  </a:cxn>
                  <a:cxn ang="0">
                    <a:pos x="8" y="18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10" y="14"/>
                  </a:cxn>
                  <a:cxn ang="0">
                    <a:pos x="18" y="8"/>
                  </a:cxn>
                  <a:cxn ang="0">
                    <a:pos x="18" y="8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4" y="6"/>
                  </a:cxn>
                  <a:cxn ang="0">
                    <a:pos x="26" y="10"/>
                  </a:cxn>
                  <a:cxn ang="0">
                    <a:pos x="32" y="14"/>
                  </a:cxn>
                  <a:cxn ang="0">
                    <a:pos x="38" y="16"/>
                  </a:cxn>
                  <a:cxn ang="0">
                    <a:pos x="38" y="16"/>
                  </a:cxn>
                  <a:cxn ang="0">
                    <a:pos x="42" y="16"/>
                  </a:cxn>
                  <a:cxn ang="0">
                    <a:pos x="42" y="16"/>
                  </a:cxn>
                  <a:cxn ang="0">
                    <a:pos x="34" y="26"/>
                  </a:cxn>
                  <a:cxn ang="0">
                    <a:pos x="34" y="26"/>
                  </a:cxn>
                </a:cxnLst>
                <a:rect l="0" t="0" r="r" b="b"/>
                <a:pathLst>
                  <a:path w="42" h="34">
                    <a:moveTo>
                      <a:pt x="34" y="26"/>
                    </a:moveTo>
                    <a:lnTo>
                      <a:pt x="34" y="26"/>
                    </a:lnTo>
                    <a:lnTo>
                      <a:pt x="30" y="30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2" y="34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14" y="22"/>
                    </a:lnTo>
                    <a:lnTo>
                      <a:pt x="8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0" y="14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4" y="6"/>
                    </a:lnTo>
                    <a:lnTo>
                      <a:pt x="26" y="10"/>
                    </a:lnTo>
                    <a:lnTo>
                      <a:pt x="32" y="14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34" y="26"/>
                    </a:lnTo>
                    <a:lnTo>
                      <a:pt x="34" y="2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19" name="Freeform 339"/>
              <p:cNvSpPr>
                <a:spLocks/>
              </p:cNvSpPr>
              <p:nvPr/>
            </p:nvSpPr>
            <p:spPr bwMode="auto">
              <a:xfrm>
                <a:off x="4574" y="2674"/>
                <a:ext cx="8" cy="1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4" y="6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4" y="14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8" h="16">
                    <a:moveTo>
                      <a:pt x="0" y="12"/>
                    </a:moveTo>
                    <a:lnTo>
                      <a:pt x="0" y="12"/>
                    </a:lnTo>
                    <a:lnTo>
                      <a:pt x="4" y="6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4" y="14"/>
                    </a:lnTo>
                    <a:lnTo>
                      <a:pt x="0" y="12"/>
                    </a:lnTo>
                    <a:lnTo>
                      <a:pt x="0" y="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20" name="Freeform 340"/>
              <p:cNvSpPr>
                <a:spLocks/>
              </p:cNvSpPr>
              <p:nvPr/>
            </p:nvSpPr>
            <p:spPr bwMode="auto">
              <a:xfrm>
                <a:off x="4596" y="2658"/>
                <a:ext cx="64" cy="102"/>
              </a:xfrm>
              <a:custGeom>
                <a:avLst/>
                <a:gdLst/>
                <a:ahLst/>
                <a:cxnLst>
                  <a:cxn ang="0">
                    <a:pos x="58" y="66"/>
                  </a:cxn>
                  <a:cxn ang="0">
                    <a:pos x="58" y="66"/>
                  </a:cxn>
                  <a:cxn ang="0">
                    <a:pos x="52" y="56"/>
                  </a:cxn>
                  <a:cxn ang="0">
                    <a:pos x="48" y="52"/>
                  </a:cxn>
                  <a:cxn ang="0">
                    <a:pos x="44" y="48"/>
                  </a:cxn>
                  <a:cxn ang="0">
                    <a:pos x="44" y="48"/>
                  </a:cxn>
                  <a:cxn ang="0">
                    <a:pos x="36" y="46"/>
                  </a:cxn>
                  <a:cxn ang="0">
                    <a:pos x="30" y="48"/>
                  </a:cxn>
                  <a:cxn ang="0">
                    <a:pos x="24" y="50"/>
                  </a:cxn>
                  <a:cxn ang="0">
                    <a:pos x="24" y="50"/>
                  </a:cxn>
                  <a:cxn ang="0">
                    <a:pos x="12" y="56"/>
                  </a:cxn>
                  <a:cxn ang="0">
                    <a:pos x="8" y="66"/>
                  </a:cxn>
                  <a:cxn ang="0">
                    <a:pos x="4" y="74"/>
                  </a:cxn>
                  <a:cxn ang="0">
                    <a:pos x="4" y="82"/>
                  </a:cxn>
                  <a:cxn ang="0">
                    <a:pos x="4" y="82"/>
                  </a:cxn>
                  <a:cxn ang="0">
                    <a:pos x="4" y="90"/>
                  </a:cxn>
                  <a:cxn ang="0">
                    <a:pos x="4" y="90"/>
                  </a:cxn>
                  <a:cxn ang="0">
                    <a:pos x="4" y="96"/>
                  </a:cxn>
                  <a:cxn ang="0">
                    <a:pos x="4" y="96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84"/>
                  </a:cxn>
                  <a:cxn ang="0">
                    <a:pos x="2" y="84"/>
                  </a:cxn>
                  <a:cxn ang="0">
                    <a:pos x="2" y="64"/>
                  </a:cxn>
                  <a:cxn ang="0">
                    <a:pos x="2" y="64"/>
                  </a:cxn>
                  <a:cxn ang="0">
                    <a:pos x="2" y="58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6" y="52"/>
                  </a:cxn>
                  <a:cxn ang="0">
                    <a:pos x="6" y="52"/>
                  </a:cxn>
                  <a:cxn ang="0">
                    <a:pos x="14" y="54"/>
                  </a:cxn>
                  <a:cxn ang="0">
                    <a:pos x="20" y="50"/>
                  </a:cxn>
                  <a:cxn ang="0">
                    <a:pos x="26" y="46"/>
                  </a:cxn>
                  <a:cxn ang="0">
                    <a:pos x="30" y="42"/>
                  </a:cxn>
                  <a:cxn ang="0">
                    <a:pos x="36" y="30"/>
                  </a:cxn>
                  <a:cxn ang="0">
                    <a:pos x="40" y="18"/>
                  </a:cxn>
                  <a:cxn ang="0">
                    <a:pos x="40" y="18"/>
                  </a:cxn>
                  <a:cxn ang="0">
                    <a:pos x="42" y="8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0" y="2"/>
                  </a:cxn>
                  <a:cxn ang="0">
                    <a:pos x="52" y="4"/>
                  </a:cxn>
                  <a:cxn ang="0">
                    <a:pos x="56" y="10"/>
                  </a:cxn>
                  <a:cxn ang="0">
                    <a:pos x="56" y="10"/>
                  </a:cxn>
                  <a:cxn ang="0">
                    <a:pos x="60" y="20"/>
                  </a:cxn>
                  <a:cxn ang="0">
                    <a:pos x="62" y="32"/>
                  </a:cxn>
                  <a:cxn ang="0">
                    <a:pos x="64" y="58"/>
                  </a:cxn>
                  <a:cxn ang="0">
                    <a:pos x="64" y="58"/>
                  </a:cxn>
                  <a:cxn ang="0">
                    <a:pos x="64" y="62"/>
                  </a:cxn>
                  <a:cxn ang="0">
                    <a:pos x="62" y="66"/>
                  </a:cxn>
                  <a:cxn ang="0">
                    <a:pos x="60" y="66"/>
                  </a:cxn>
                  <a:cxn ang="0">
                    <a:pos x="58" y="66"/>
                  </a:cxn>
                  <a:cxn ang="0">
                    <a:pos x="58" y="66"/>
                  </a:cxn>
                </a:cxnLst>
                <a:rect l="0" t="0" r="r" b="b"/>
                <a:pathLst>
                  <a:path w="64" h="102">
                    <a:moveTo>
                      <a:pt x="58" y="66"/>
                    </a:moveTo>
                    <a:lnTo>
                      <a:pt x="58" y="66"/>
                    </a:lnTo>
                    <a:lnTo>
                      <a:pt x="52" y="56"/>
                    </a:lnTo>
                    <a:lnTo>
                      <a:pt x="48" y="52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36" y="46"/>
                    </a:lnTo>
                    <a:lnTo>
                      <a:pt x="30" y="48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12" y="56"/>
                    </a:lnTo>
                    <a:lnTo>
                      <a:pt x="8" y="66"/>
                    </a:lnTo>
                    <a:lnTo>
                      <a:pt x="4" y="74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90"/>
                    </a:lnTo>
                    <a:lnTo>
                      <a:pt x="4" y="90"/>
                    </a:lnTo>
                    <a:lnTo>
                      <a:pt x="4" y="96"/>
                    </a:lnTo>
                    <a:lnTo>
                      <a:pt x="4" y="96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84"/>
                    </a:lnTo>
                    <a:lnTo>
                      <a:pt x="2" y="84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2" y="58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14" y="54"/>
                    </a:lnTo>
                    <a:lnTo>
                      <a:pt x="20" y="50"/>
                    </a:lnTo>
                    <a:lnTo>
                      <a:pt x="26" y="46"/>
                    </a:lnTo>
                    <a:lnTo>
                      <a:pt x="30" y="42"/>
                    </a:lnTo>
                    <a:lnTo>
                      <a:pt x="36" y="30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42" y="8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0" y="2"/>
                    </a:lnTo>
                    <a:lnTo>
                      <a:pt x="52" y="4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60" y="20"/>
                    </a:lnTo>
                    <a:lnTo>
                      <a:pt x="62" y="32"/>
                    </a:lnTo>
                    <a:lnTo>
                      <a:pt x="64" y="58"/>
                    </a:lnTo>
                    <a:lnTo>
                      <a:pt x="64" y="58"/>
                    </a:lnTo>
                    <a:lnTo>
                      <a:pt x="64" y="62"/>
                    </a:lnTo>
                    <a:lnTo>
                      <a:pt x="62" y="66"/>
                    </a:lnTo>
                    <a:lnTo>
                      <a:pt x="60" y="66"/>
                    </a:lnTo>
                    <a:lnTo>
                      <a:pt x="58" y="66"/>
                    </a:lnTo>
                    <a:lnTo>
                      <a:pt x="58" y="6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21" name="Freeform 341"/>
              <p:cNvSpPr>
                <a:spLocks noEditPoints="1"/>
              </p:cNvSpPr>
              <p:nvPr/>
            </p:nvSpPr>
            <p:spPr bwMode="auto">
              <a:xfrm>
                <a:off x="4192" y="2740"/>
                <a:ext cx="486" cy="170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26" y="6"/>
                  </a:cxn>
                  <a:cxn ang="0">
                    <a:pos x="56" y="32"/>
                  </a:cxn>
                  <a:cxn ang="0">
                    <a:pos x="90" y="24"/>
                  </a:cxn>
                  <a:cxn ang="0">
                    <a:pos x="96" y="32"/>
                  </a:cxn>
                  <a:cxn ang="0">
                    <a:pos x="114" y="62"/>
                  </a:cxn>
                  <a:cxn ang="0">
                    <a:pos x="142" y="64"/>
                  </a:cxn>
                  <a:cxn ang="0">
                    <a:pos x="162" y="64"/>
                  </a:cxn>
                  <a:cxn ang="0">
                    <a:pos x="186" y="88"/>
                  </a:cxn>
                  <a:cxn ang="0">
                    <a:pos x="212" y="76"/>
                  </a:cxn>
                  <a:cxn ang="0">
                    <a:pos x="228" y="90"/>
                  </a:cxn>
                  <a:cxn ang="0">
                    <a:pos x="228" y="92"/>
                  </a:cxn>
                  <a:cxn ang="0">
                    <a:pos x="200" y="112"/>
                  </a:cxn>
                  <a:cxn ang="0">
                    <a:pos x="190" y="132"/>
                  </a:cxn>
                  <a:cxn ang="0">
                    <a:pos x="190" y="122"/>
                  </a:cxn>
                  <a:cxn ang="0">
                    <a:pos x="190" y="96"/>
                  </a:cxn>
                  <a:cxn ang="0">
                    <a:pos x="166" y="82"/>
                  </a:cxn>
                  <a:cxn ang="0">
                    <a:pos x="134" y="96"/>
                  </a:cxn>
                  <a:cxn ang="0">
                    <a:pos x="128" y="78"/>
                  </a:cxn>
                  <a:cxn ang="0">
                    <a:pos x="106" y="58"/>
                  </a:cxn>
                  <a:cxn ang="0">
                    <a:pos x="82" y="58"/>
                  </a:cxn>
                  <a:cxn ang="0">
                    <a:pos x="74" y="42"/>
                  </a:cxn>
                  <a:cxn ang="0">
                    <a:pos x="40" y="40"/>
                  </a:cxn>
                  <a:cxn ang="0">
                    <a:pos x="22" y="44"/>
                  </a:cxn>
                  <a:cxn ang="0">
                    <a:pos x="20" y="40"/>
                  </a:cxn>
                  <a:cxn ang="0">
                    <a:pos x="4" y="18"/>
                  </a:cxn>
                  <a:cxn ang="0">
                    <a:pos x="4" y="10"/>
                  </a:cxn>
                  <a:cxn ang="0">
                    <a:pos x="274" y="112"/>
                  </a:cxn>
                  <a:cxn ang="0">
                    <a:pos x="258" y="124"/>
                  </a:cxn>
                  <a:cxn ang="0">
                    <a:pos x="240" y="96"/>
                  </a:cxn>
                  <a:cxn ang="0">
                    <a:pos x="260" y="90"/>
                  </a:cxn>
                  <a:cxn ang="0">
                    <a:pos x="318" y="86"/>
                  </a:cxn>
                  <a:cxn ang="0">
                    <a:pos x="334" y="114"/>
                  </a:cxn>
                  <a:cxn ang="0">
                    <a:pos x="364" y="102"/>
                  </a:cxn>
                  <a:cxn ang="0">
                    <a:pos x="366" y="84"/>
                  </a:cxn>
                  <a:cxn ang="0">
                    <a:pos x="368" y="90"/>
                  </a:cxn>
                  <a:cxn ang="0">
                    <a:pos x="382" y="124"/>
                  </a:cxn>
                  <a:cxn ang="0">
                    <a:pos x="416" y="124"/>
                  </a:cxn>
                  <a:cxn ang="0">
                    <a:pos x="426" y="102"/>
                  </a:cxn>
                  <a:cxn ang="0">
                    <a:pos x="426" y="90"/>
                  </a:cxn>
                  <a:cxn ang="0">
                    <a:pos x="428" y="98"/>
                  </a:cxn>
                  <a:cxn ang="0">
                    <a:pos x="434" y="134"/>
                  </a:cxn>
                  <a:cxn ang="0">
                    <a:pos x="454" y="138"/>
                  </a:cxn>
                  <a:cxn ang="0">
                    <a:pos x="476" y="108"/>
                  </a:cxn>
                  <a:cxn ang="0">
                    <a:pos x="484" y="86"/>
                  </a:cxn>
                  <a:cxn ang="0">
                    <a:pos x="480" y="126"/>
                  </a:cxn>
                  <a:cxn ang="0">
                    <a:pos x="454" y="170"/>
                  </a:cxn>
                  <a:cxn ang="0">
                    <a:pos x="440" y="140"/>
                  </a:cxn>
                  <a:cxn ang="0">
                    <a:pos x="406" y="148"/>
                  </a:cxn>
                  <a:cxn ang="0">
                    <a:pos x="392" y="144"/>
                  </a:cxn>
                  <a:cxn ang="0">
                    <a:pos x="362" y="116"/>
                  </a:cxn>
                  <a:cxn ang="0">
                    <a:pos x="334" y="124"/>
                  </a:cxn>
                  <a:cxn ang="0">
                    <a:pos x="314" y="152"/>
                  </a:cxn>
                  <a:cxn ang="0">
                    <a:pos x="304" y="140"/>
                  </a:cxn>
                  <a:cxn ang="0">
                    <a:pos x="302" y="116"/>
                  </a:cxn>
                  <a:cxn ang="0">
                    <a:pos x="316" y="94"/>
                  </a:cxn>
                  <a:cxn ang="0">
                    <a:pos x="312" y="70"/>
                  </a:cxn>
                </a:cxnLst>
                <a:rect l="0" t="0" r="r" b="b"/>
                <a:pathLst>
                  <a:path w="486" h="170">
                    <a:moveTo>
                      <a:pt x="4" y="10"/>
                    </a:moveTo>
                    <a:lnTo>
                      <a:pt x="4" y="1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8" y="2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30" y="14"/>
                    </a:lnTo>
                    <a:lnTo>
                      <a:pt x="34" y="22"/>
                    </a:lnTo>
                    <a:lnTo>
                      <a:pt x="42" y="28"/>
                    </a:lnTo>
                    <a:lnTo>
                      <a:pt x="48" y="30"/>
                    </a:lnTo>
                    <a:lnTo>
                      <a:pt x="56" y="32"/>
                    </a:lnTo>
                    <a:lnTo>
                      <a:pt x="56" y="32"/>
                    </a:lnTo>
                    <a:lnTo>
                      <a:pt x="68" y="32"/>
                    </a:lnTo>
                    <a:lnTo>
                      <a:pt x="78" y="30"/>
                    </a:lnTo>
                    <a:lnTo>
                      <a:pt x="84" y="28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2" y="26"/>
                    </a:lnTo>
                    <a:lnTo>
                      <a:pt x="96" y="32"/>
                    </a:lnTo>
                    <a:lnTo>
                      <a:pt x="96" y="32"/>
                    </a:lnTo>
                    <a:lnTo>
                      <a:pt x="98" y="40"/>
                    </a:lnTo>
                    <a:lnTo>
                      <a:pt x="102" y="50"/>
                    </a:lnTo>
                    <a:lnTo>
                      <a:pt x="110" y="58"/>
                    </a:lnTo>
                    <a:lnTo>
                      <a:pt x="114" y="62"/>
                    </a:lnTo>
                    <a:lnTo>
                      <a:pt x="120" y="64"/>
                    </a:lnTo>
                    <a:lnTo>
                      <a:pt x="120" y="64"/>
                    </a:lnTo>
                    <a:lnTo>
                      <a:pt x="132" y="66"/>
                    </a:lnTo>
                    <a:lnTo>
                      <a:pt x="138" y="66"/>
                    </a:lnTo>
                    <a:lnTo>
                      <a:pt x="142" y="64"/>
                    </a:lnTo>
                    <a:lnTo>
                      <a:pt x="142" y="64"/>
                    </a:lnTo>
                    <a:lnTo>
                      <a:pt x="150" y="58"/>
                    </a:lnTo>
                    <a:lnTo>
                      <a:pt x="154" y="52"/>
                    </a:lnTo>
                    <a:lnTo>
                      <a:pt x="154" y="52"/>
                    </a:lnTo>
                    <a:lnTo>
                      <a:pt x="162" y="64"/>
                    </a:lnTo>
                    <a:lnTo>
                      <a:pt x="162" y="64"/>
                    </a:lnTo>
                    <a:lnTo>
                      <a:pt x="172" y="78"/>
                    </a:lnTo>
                    <a:lnTo>
                      <a:pt x="178" y="84"/>
                    </a:lnTo>
                    <a:lnTo>
                      <a:pt x="186" y="88"/>
                    </a:lnTo>
                    <a:lnTo>
                      <a:pt x="186" y="88"/>
                    </a:lnTo>
                    <a:lnTo>
                      <a:pt x="194" y="88"/>
                    </a:lnTo>
                    <a:lnTo>
                      <a:pt x="200" y="86"/>
                    </a:lnTo>
                    <a:lnTo>
                      <a:pt x="204" y="82"/>
                    </a:lnTo>
                    <a:lnTo>
                      <a:pt x="204" y="82"/>
                    </a:lnTo>
                    <a:lnTo>
                      <a:pt x="212" y="76"/>
                    </a:lnTo>
                    <a:lnTo>
                      <a:pt x="216" y="68"/>
                    </a:lnTo>
                    <a:lnTo>
                      <a:pt x="216" y="68"/>
                    </a:lnTo>
                    <a:lnTo>
                      <a:pt x="220" y="78"/>
                    </a:lnTo>
                    <a:lnTo>
                      <a:pt x="222" y="84"/>
                    </a:lnTo>
                    <a:lnTo>
                      <a:pt x="228" y="90"/>
                    </a:lnTo>
                    <a:lnTo>
                      <a:pt x="228" y="90"/>
                    </a:lnTo>
                    <a:lnTo>
                      <a:pt x="232" y="92"/>
                    </a:lnTo>
                    <a:lnTo>
                      <a:pt x="232" y="92"/>
                    </a:lnTo>
                    <a:lnTo>
                      <a:pt x="228" y="92"/>
                    </a:lnTo>
                    <a:lnTo>
                      <a:pt x="228" y="92"/>
                    </a:lnTo>
                    <a:lnTo>
                      <a:pt x="218" y="94"/>
                    </a:lnTo>
                    <a:lnTo>
                      <a:pt x="210" y="98"/>
                    </a:lnTo>
                    <a:lnTo>
                      <a:pt x="204" y="104"/>
                    </a:lnTo>
                    <a:lnTo>
                      <a:pt x="200" y="112"/>
                    </a:lnTo>
                    <a:lnTo>
                      <a:pt x="200" y="112"/>
                    </a:lnTo>
                    <a:lnTo>
                      <a:pt x="198" y="126"/>
                    </a:lnTo>
                    <a:lnTo>
                      <a:pt x="194" y="132"/>
                    </a:lnTo>
                    <a:lnTo>
                      <a:pt x="194" y="132"/>
                    </a:lnTo>
                    <a:lnTo>
                      <a:pt x="190" y="132"/>
                    </a:lnTo>
                    <a:lnTo>
                      <a:pt x="190" y="132"/>
                    </a:lnTo>
                    <a:lnTo>
                      <a:pt x="188" y="130"/>
                    </a:lnTo>
                    <a:lnTo>
                      <a:pt x="188" y="130"/>
                    </a:lnTo>
                    <a:lnTo>
                      <a:pt x="188" y="130"/>
                    </a:lnTo>
                    <a:lnTo>
                      <a:pt x="188" y="130"/>
                    </a:lnTo>
                    <a:lnTo>
                      <a:pt x="190" y="122"/>
                    </a:lnTo>
                    <a:lnTo>
                      <a:pt x="190" y="122"/>
                    </a:lnTo>
                    <a:lnTo>
                      <a:pt x="192" y="108"/>
                    </a:lnTo>
                    <a:lnTo>
                      <a:pt x="192" y="108"/>
                    </a:lnTo>
                    <a:lnTo>
                      <a:pt x="192" y="102"/>
                    </a:lnTo>
                    <a:lnTo>
                      <a:pt x="190" y="96"/>
                    </a:lnTo>
                    <a:lnTo>
                      <a:pt x="186" y="90"/>
                    </a:lnTo>
                    <a:lnTo>
                      <a:pt x="178" y="86"/>
                    </a:lnTo>
                    <a:lnTo>
                      <a:pt x="178" y="86"/>
                    </a:lnTo>
                    <a:lnTo>
                      <a:pt x="172" y="84"/>
                    </a:lnTo>
                    <a:lnTo>
                      <a:pt x="166" y="82"/>
                    </a:lnTo>
                    <a:lnTo>
                      <a:pt x="156" y="84"/>
                    </a:lnTo>
                    <a:lnTo>
                      <a:pt x="146" y="90"/>
                    </a:lnTo>
                    <a:lnTo>
                      <a:pt x="136" y="94"/>
                    </a:lnTo>
                    <a:lnTo>
                      <a:pt x="136" y="94"/>
                    </a:lnTo>
                    <a:lnTo>
                      <a:pt x="134" y="96"/>
                    </a:lnTo>
                    <a:lnTo>
                      <a:pt x="132" y="96"/>
                    </a:lnTo>
                    <a:lnTo>
                      <a:pt x="132" y="92"/>
                    </a:lnTo>
                    <a:lnTo>
                      <a:pt x="132" y="92"/>
                    </a:lnTo>
                    <a:lnTo>
                      <a:pt x="130" y="84"/>
                    </a:lnTo>
                    <a:lnTo>
                      <a:pt x="128" y="78"/>
                    </a:lnTo>
                    <a:lnTo>
                      <a:pt x="124" y="70"/>
                    </a:lnTo>
                    <a:lnTo>
                      <a:pt x="116" y="62"/>
                    </a:lnTo>
                    <a:lnTo>
                      <a:pt x="116" y="62"/>
                    </a:lnTo>
                    <a:lnTo>
                      <a:pt x="112" y="60"/>
                    </a:lnTo>
                    <a:lnTo>
                      <a:pt x="106" y="58"/>
                    </a:lnTo>
                    <a:lnTo>
                      <a:pt x="96" y="60"/>
                    </a:lnTo>
                    <a:lnTo>
                      <a:pt x="88" y="64"/>
                    </a:lnTo>
                    <a:lnTo>
                      <a:pt x="80" y="68"/>
                    </a:lnTo>
                    <a:lnTo>
                      <a:pt x="80" y="68"/>
                    </a:lnTo>
                    <a:lnTo>
                      <a:pt x="82" y="58"/>
                    </a:lnTo>
                    <a:lnTo>
                      <a:pt x="82" y="58"/>
                    </a:lnTo>
                    <a:lnTo>
                      <a:pt x="82" y="54"/>
                    </a:lnTo>
                    <a:lnTo>
                      <a:pt x="80" y="50"/>
                    </a:lnTo>
                    <a:lnTo>
                      <a:pt x="80" y="50"/>
                    </a:lnTo>
                    <a:lnTo>
                      <a:pt x="74" y="42"/>
                    </a:lnTo>
                    <a:lnTo>
                      <a:pt x="64" y="38"/>
                    </a:lnTo>
                    <a:lnTo>
                      <a:pt x="64" y="38"/>
                    </a:lnTo>
                    <a:lnTo>
                      <a:pt x="58" y="36"/>
                    </a:lnTo>
                    <a:lnTo>
                      <a:pt x="52" y="38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30" y="44"/>
                    </a:lnTo>
                    <a:lnTo>
                      <a:pt x="26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20" y="42"/>
                    </a:lnTo>
                    <a:lnTo>
                      <a:pt x="20" y="42"/>
                    </a:lnTo>
                    <a:lnTo>
                      <a:pt x="20" y="42"/>
                    </a:lnTo>
                    <a:lnTo>
                      <a:pt x="20" y="42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18" y="34"/>
                    </a:lnTo>
                    <a:lnTo>
                      <a:pt x="16" y="28"/>
                    </a:lnTo>
                    <a:lnTo>
                      <a:pt x="10" y="24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4" y="10"/>
                    </a:lnTo>
                    <a:lnTo>
                      <a:pt x="4" y="10"/>
                    </a:lnTo>
                    <a:close/>
                    <a:moveTo>
                      <a:pt x="260" y="90"/>
                    </a:moveTo>
                    <a:lnTo>
                      <a:pt x="260" y="90"/>
                    </a:lnTo>
                    <a:lnTo>
                      <a:pt x="264" y="102"/>
                    </a:lnTo>
                    <a:lnTo>
                      <a:pt x="268" y="106"/>
                    </a:lnTo>
                    <a:lnTo>
                      <a:pt x="274" y="112"/>
                    </a:lnTo>
                    <a:lnTo>
                      <a:pt x="274" y="112"/>
                    </a:lnTo>
                    <a:lnTo>
                      <a:pt x="268" y="114"/>
                    </a:lnTo>
                    <a:lnTo>
                      <a:pt x="268" y="114"/>
                    </a:lnTo>
                    <a:lnTo>
                      <a:pt x="262" y="118"/>
                    </a:lnTo>
                    <a:lnTo>
                      <a:pt x="258" y="124"/>
                    </a:lnTo>
                    <a:lnTo>
                      <a:pt x="258" y="124"/>
                    </a:lnTo>
                    <a:lnTo>
                      <a:pt x="258" y="114"/>
                    </a:lnTo>
                    <a:lnTo>
                      <a:pt x="254" y="106"/>
                    </a:lnTo>
                    <a:lnTo>
                      <a:pt x="248" y="100"/>
                    </a:lnTo>
                    <a:lnTo>
                      <a:pt x="240" y="96"/>
                    </a:lnTo>
                    <a:lnTo>
                      <a:pt x="240" y="96"/>
                    </a:lnTo>
                    <a:lnTo>
                      <a:pt x="246" y="96"/>
                    </a:lnTo>
                    <a:lnTo>
                      <a:pt x="252" y="94"/>
                    </a:lnTo>
                    <a:lnTo>
                      <a:pt x="260" y="90"/>
                    </a:lnTo>
                    <a:lnTo>
                      <a:pt x="260" y="90"/>
                    </a:lnTo>
                    <a:close/>
                    <a:moveTo>
                      <a:pt x="316" y="64"/>
                    </a:moveTo>
                    <a:lnTo>
                      <a:pt x="316" y="64"/>
                    </a:lnTo>
                    <a:lnTo>
                      <a:pt x="316" y="76"/>
                    </a:lnTo>
                    <a:lnTo>
                      <a:pt x="316" y="76"/>
                    </a:lnTo>
                    <a:lnTo>
                      <a:pt x="318" y="86"/>
                    </a:lnTo>
                    <a:lnTo>
                      <a:pt x="318" y="96"/>
                    </a:lnTo>
                    <a:lnTo>
                      <a:pt x="322" y="106"/>
                    </a:lnTo>
                    <a:lnTo>
                      <a:pt x="328" y="112"/>
                    </a:lnTo>
                    <a:lnTo>
                      <a:pt x="328" y="112"/>
                    </a:lnTo>
                    <a:lnTo>
                      <a:pt x="334" y="114"/>
                    </a:lnTo>
                    <a:lnTo>
                      <a:pt x="340" y="116"/>
                    </a:lnTo>
                    <a:lnTo>
                      <a:pt x="346" y="114"/>
                    </a:lnTo>
                    <a:lnTo>
                      <a:pt x="346" y="114"/>
                    </a:lnTo>
                    <a:lnTo>
                      <a:pt x="356" y="108"/>
                    </a:lnTo>
                    <a:lnTo>
                      <a:pt x="364" y="102"/>
                    </a:lnTo>
                    <a:lnTo>
                      <a:pt x="366" y="94"/>
                    </a:lnTo>
                    <a:lnTo>
                      <a:pt x="366" y="88"/>
                    </a:lnTo>
                    <a:lnTo>
                      <a:pt x="366" y="88"/>
                    </a:lnTo>
                    <a:lnTo>
                      <a:pt x="366" y="84"/>
                    </a:lnTo>
                    <a:lnTo>
                      <a:pt x="366" y="84"/>
                    </a:lnTo>
                    <a:lnTo>
                      <a:pt x="366" y="84"/>
                    </a:lnTo>
                    <a:lnTo>
                      <a:pt x="366" y="84"/>
                    </a:lnTo>
                    <a:lnTo>
                      <a:pt x="368" y="84"/>
                    </a:lnTo>
                    <a:lnTo>
                      <a:pt x="368" y="84"/>
                    </a:lnTo>
                    <a:lnTo>
                      <a:pt x="368" y="90"/>
                    </a:lnTo>
                    <a:lnTo>
                      <a:pt x="368" y="90"/>
                    </a:lnTo>
                    <a:lnTo>
                      <a:pt x="370" y="102"/>
                    </a:lnTo>
                    <a:lnTo>
                      <a:pt x="374" y="114"/>
                    </a:lnTo>
                    <a:lnTo>
                      <a:pt x="376" y="120"/>
                    </a:lnTo>
                    <a:lnTo>
                      <a:pt x="382" y="124"/>
                    </a:lnTo>
                    <a:lnTo>
                      <a:pt x="388" y="128"/>
                    </a:lnTo>
                    <a:lnTo>
                      <a:pt x="398" y="128"/>
                    </a:lnTo>
                    <a:lnTo>
                      <a:pt x="398" y="128"/>
                    </a:lnTo>
                    <a:lnTo>
                      <a:pt x="410" y="126"/>
                    </a:lnTo>
                    <a:lnTo>
                      <a:pt x="416" y="124"/>
                    </a:lnTo>
                    <a:lnTo>
                      <a:pt x="420" y="120"/>
                    </a:lnTo>
                    <a:lnTo>
                      <a:pt x="420" y="120"/>
                    </a:lnTo>
                    <a:lnTo>
                      <a:pt x="422" y="116"/>
                    </a:lnTo>
                    <a:lnTo>
                      <a:pt x="424" y="112"/>
                    </a:lnTo>
                    <a:lnTo>
                      <a:pt x="426" y="102"/>
                    </a:lnTo>
                    <a:lnTo>
                      <a:pt x="426" y="102"/>
                    </a:lnTo>
                    <a:lnTo>
                      <a:pt x="426" y="94"/>
                    </a:lnTo>
                    <a:lnTo>
                      <a:pt x="426" y="94"/>
                    </a:lnTo>
                    <a:lnTo>
                      <a:pt x="426" y="90"/>
                    </a:lnTo>
                    <a:lnTo>
                      <a:pt x="426" y="90"/>
                    </a:lnTo>
                    <a:lnTo>
                      <a:pt x="426" y="90"/>
                    </a:lnTo>
                    <a:lnTo>
                      <a:pt x="426" y="90"/>
                    </a:lnTo>
                    <a:lnTo>
                      <a:pt x="426" y="90"/>
                    </a:lnTo>
                    <a:lnTo>
                      <a:pt x="426" y="90"/>
                    </a:lnTo>
                    <a:lnTo>
                      <a:pt x="428" y="98"/>
                    </a:lnTo>
                    <a:lnTo>
                      <a:pt x="428" y="110"/>
                    </a:lnTo>
                    <a:lnTo>
                      <a:pt x="428" y="110"/>
                    </a:lnTo>
                    <a:lnTo>
                      <a:pt x="430" y="118"/>
                    </a:lnTo>
                    <a:lnTo>
                      <a:pt x="432" y="126"/>
                    </a:lnTo>
                    <a:lnTo>
                      <a:pt x="434" y="134"/>
                    </a:lnTo>
                    <a:lnTo>
                      <a:pt x="440" y="138"/>
                    </a:lnTo>
                    <a:lnTo>
                      <a:pt x="440" y="138"/>
                    </a:lnTo>
                    <a:lnTo>
                      <a:pt x="444" y="140"/>
                    </a:lnTo>
                    <a:lnTo>
                      <a:pt x="450" y="140"/>
                    </a:lnTo>
                    <a:lnTo>
                      <a:pt x="454" y="138"/>
                    </a:lnTo>
                    <a:lnTo>
                      <a:pt x="462" y="136"/>
                    </a:lnTo>
                    <a:lnTo>
                      <a:pt x="462" y="136"/>
                    </a:lnTo>
                    <a:lnTo>
                      <a:pt x="470" y="126"/>
                    </a:lnTo>
                    <a:lnTo>
                      <a:pt x="474" y="116"/>
                    </a:lnTo>
                    <a:lnTo>
                      <a:pt x="476" y="108"/>
                    </a:lnTo>
                    <a:lnTo>
                      <a:pt x="478" y="100"/>
                    </a:lnTo>
                    <a:lnTo>
                      <a:pt x="478" y="100"/>
                    </a:lnTo>
                    <a:lnTo>
                      <a:pt x="478" y="90"/>
                    </a:lnTo>
                    <a:lnTo>
                      <a:pt x="480" y="88"/>
                    </a:lnTo>
                    <a:lnTo>
                      <a:pt x="484" y="86"/>
                    </a:lnTo>
                    <a:lnTo>
                      <a:pt x="484" y="86"/>
                    </a:lnTo>
                    <a:lnTo>
                      <a:pt x="486" y="92"/>
                    </a:lnTo>
                    <a:lnTo>
                      <a:pt x="486" y="92"/>
                    </a:lnTo>
                    <a:lnTo>
                      <a:pt x="484" y="108"/>
                    </a:lnTo>
                    <a:lnTo>
                      <a:pt x="480" y="126"/>
                    </a:lnTo>
                    <a:lnTo>
                      <a:pt x="472" y="144"/>
                    </a:lnTo>
                    <a:lnTo>
                      <a:pt x="464" y="158"/>
                    </a:lnTo>
                    <a:lnTo>
                      <a:pt x="464" y="158"/>
                    </a:lnTo>
                    <a:lnTo>
                      <a:pt x="454" y="170"/>
                    </a:lnTo>
                    <a:lnTo>
                      <a:pt x="454" y="170"/>
                    </a:lnTo>
                    <a:lnTo>
                      <a:pt x="452" y="162"/>
                    </a:lnTo>
                    <a:lnTo>
                      <a:pt x="450" y="152"/>
                    </a:lnTo>
                    <a:lnTo>
                      <a:pt x="446" y="146"/>
                    </a:lnTo>
                    <a:lnTo>
                      <a:pt x="440" y="140"/>
                    </a:lnTo>
                    <a:lnTo>
                      <a:pt x="440" y="140"/>
                    </a:lnTo>
                    <a:lnTo>
                      <a:pt x="432" y="138"/>
                    </a:lnTo>
                    <a:lnTo>
                      <a:pt x="426" y="138"/>
                    </a:lnTo>
                    <a:lnTo>
                      <a:pt x="420" y="140"/>
                    </a:lnTo>
                    <a:lnTo>
                      <a:pt x="420" y="140"/>
                    </a:lnTo>
                    <a:lnTo>
                      <a:pt x="406" y="148"/>
                    </a:lnTo>
                    <a:lnTo>
                      <a:pt x="398" y="156"/>
                    </a:lnTo>
                    <a:lnTo>
                      <a:pt x="398" y="156"/>
                    </a:lnTo>
                    <a:lnTo>
                      <a:pt x="396" y="154"/>
                    </a:lnTo>
                    <a:lnTo>
                      <a:pt x="396" y="154"/>
                    </a:lnTo>
                    <a:lnTo>
                      <a:pt x="392" y="144"/>
                    </a:lnTo>
                    <a:lnTo>
                      <a:pt x="386" y="132"/>
                    </a:lnTo>
                    <a:lnTo>
                      <a:pt x="382" y="126"/>
                    </a:lnTo>
                    <a:lnTo>
                      <a:pt x="376" y="122"/>
                    </a:lnTo>
                    <a:lnTo>
                      <a:pt x="368" y="118"/>
                    </a:lnTo>
                    <a:lnTo>
                      <a:pt x="362" y="116"/>
                    </a:lnTo>
                    <a:lnTo>
                      <a:pt x="362" y="116"/>
                    </a:lnTo>
                    <a:lnTo>
                      <a:pt x="352" y="114"/>
                    </a:lnTo>
                    <a:lnTo>
                      <a:pt x="346" y="116"/>
                    </a:lnTo>
                    <a:lnTo>
                      <a:pt x="340" y="120"/>
                    </a:lnTo>
                    <a:lnTo>
                      <a:pt x="334" y="124"/>
                    </a:lnTo>
                    <a:lnTo>
                      <a:pt x="326" y="136"/>
                    </a:lnTo>
                    <a:lnTo>
                      <a:pt x="322" y="146"/>
                    </a:lnTo>
                    <a:lnTo>
                      <a:pt x="322" y="146"/>
                    </a:lnTo>
                    <a:lnTo>
                      <a:pt x="316" y="150"/>
                    </a:lnTo>
                    <a:lnTo>
                      <a:pt x="314" y="152"/>
                    </a:lnTo>
                    <a:lnTo>
                      <a:pt x="308" y="152"/>
                    </a:lnTo>
                    <a:lnTo>
                      <a:pt x="308" y="152"/>
                    </a:lnTo>
                    <a:lnTo>
                      <a:pt x="306" y="146"/>
                    </a:lnTo>
                    <a:lnTo>
                      <a:pt x="304" y="140"/>
                    </a:lnTo>
                    <a:lnTo>
                      <a:pt x="304" y="140"/>
                    </a:lnTo>
                    <a:lnTo>
                      <a:pt x="302" y="128"/>
                    </a:lnTo>
                    <a:lnTo>
                      <a:pt x="300" y="122"/>
                    </a:lnTo>
                    <a:lnTo>
                      <a:pt x="294" y="118"/>
                    </a:lnTo>
                    <a:lnTo>
                      <a:pt x="294" y="118"/>
                    </a:lnTo>
                    <a:lnTo>
                      <a:pt x="302" y="116"/>
                    </a:lnTo>
                    <a:lnTo>
                      <a:pt x="308" y="112"/>
                    </a:lnTo>
                    <a:lnTo>
                      <a:pt x="308" y="112"/>
                    </a:lnTo>
                    <a:lnTo>
                      <a:pt x="312" y="108"/>
                    </a:lnTo>
                    <a:lnTo>
                      <a:pt x="314" y="102"/>
                    </a:lnTo>
                    <a:lnTo>
                      <a:pt x="316" y="94"/>
                    </a:lnTo>
                    <a:lnTo>
                      <a:pt x="316" y="94"/>
                    </a:lnTo>
                    <a:lnTo>
                      <a:pt x="314" y="80"/>
                    </a:lnTo>
                    <a:lnTo>
                      <a:pt x="314" y="80"/>
                    </a:lnTo>
                    <a:lnTo>
                      <a:pt x="312" y="70"/>
                    </a:lnTo>
                    <a:lnTo>
                      <a:pt x="312" y="70"/>
                    </a:lnTo>
                    <a:lnTo>
                      <a:pt x="314" y="68"/>
                    </a:lnTo>
                    <a:lnTo>
                      <a:pt x="314" y="68"/>
                    </a:lnTo>
                    <a:lnTo>
                      <a:pt x="316" y="64"/>
                    </a:lnTo>
                    <a:lnTo>
                      <a:pt x="316" y="64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22" name="Freeform 342"/>
              <p:cNvSpPr>
                <a:spLocks/>
              </p:cNvSpPr>
              <p:nvPr/>
            </p:nvSpPr>
            <p:spPr bwMode="auto">
              <a:xfrm>
                <a:off x="4076" y="2754"/>
                <a:ext cx="448" cy="320"/>
              </a:xfrm>
              <a:custGeom>
                <a:avLst/>
                <a:gdLst/>
                <a:ahLst/>
                <a:cxnLst>
                  <a:cxn ang="0">
                    <a:pos x="2" y="26"/>
                  </a:cxn>
                  <a:cxn ang="0">
                    <a:pos x="14" y="28"/>
                  </a:cxn>
                  <a:cxn ang="0">
                    <a:pos x="30" y="48"/>
                  </a:cxn>
                  <a:cxn ang="0">
                    <a:pos x="56" y="66"/>
                  </a:cxn>
                  <a:cxn ang="0">
                    <a:pos x="84" y="72"/>
                  </a:cxn>
                  <a:cxn ang="0">
                    <a:pos x="98" y="94"/>
                  </a:cxn>
                  <a:cxn ang="0">
                    <a:pos x="120" y="112"/>
                  </a:cxn>
                  <a:cxn ang="0">
                    <a:pos x="138" y="112"/>
                  </a:cxn>
                  <a:cxn ang="0">
                    <a:pos x="148" y="120"/>
                  </a:cxn>
                  <a:cxn ang="0">
                    <a:pos x="168" y="140"/>
                  </a:cxn>
                  <a:cxn ang="0">
                    <a:pos x="198" y="146"/>
                  </a:cxn>
                  <a:cxn ang="0">
                    <a:pos x="216" y="144"/>
                  </a:cxn>
                  <a:cxn ang="0">
                    <a:pos x="212" y="170"/>
                  </a:cxn>
                  <a:cxn ang="0">
                    <a:pos x="234" y="194"/>
                  </a:cxn>
                  <a:cxn ang="0">
                    <a:pos x="258" y="196"/>
                  </a:cxn>
                  <a:cxn ang="0">
                    <a:pos x="276" y="200"/>
                  </a:cxn>
                  <a:cxn ang="0">
                    <a:pos x="284" y="208"/>
                  </a:cxn>
                  <a:cxn ang="0">
                    <a:pos x="266" y="206"/>
                  </a:cxn>
                  <a:cxn ang="0">
                    <a:pos x="244" y="214"/>
                  </a:cxn>
                  <a:cxn ang="0">
                    <a:pos x="238" y="236"/>
                  </a:cxn>
                  <a:cxn ang="0">
                    <a:pos x="248" y="260"/>
                  </a:cxn>
                  <a:cxn ang="0">
                    <a:pos x="248" y="272"/>
                  </a:cxn>
                  <a:cxn ang="0">
                    <a:pos x="242" y="292"/>
                  </a:cxn>
                  <a:cxn ang="0">
                    <a:pos x="254" y="314"/>
                  </a:cxn>
                  <a:cxn ang="0">
                    <a:pos x="302" y="314"/>
                  </a:cxn>
                  <a:cxn ang="0">
                    <a:pos x="318" y="302"/>
                  </a:cxn>
                  <a:cxn ang="0">
                    <a:pos x="342" y="296"/>
                  </a:cxn>
                  <a:cxn ang="0">
                    <a:pos x="392" y="308"/>
                  </a:cxn>
                  <a:cxn ang="0">
                    <a:pos x="434" y="300"/>
                  </a:cxn>
                  <a:cxn ang="0">
                    <a:pos x="448" y="278"/>
                  </a:cxn>
                  <a:cxn ang="0">
                    <a:pos x="444" y="252"/>
                  </a:cxn>
                  <a:cxn ang="0">
                    <a:pos x="422" y="248"/>
                  </a:cxn>
                  <a:cxn ang="0">
                    <a:pos x="396" y="252"/>
                  </a:cxn>
                  <a:cxn ang="0">
                    <a:pos x="410" y="226"/>
                  </a:cxn>
                  <a:cxn ang="0">
                    <a:pos x="408" y="212"/>
                  </a:cxn>
                  <a:cxn ang="0">
                    <a:pos x="392" y="188"/>
                  </a:cxn>
                  <a:cxn ang="0">
                    <a:pos x="358" y="198"/>
                  </a:cxn>
                  <a:cxn ang="0">
                    <a:pos x="338" y="208"/>
                  </a:cxn>
                  <a:cxn ang="0">
                    <a:pos x="336" y="200"/>
                  </a:cxn>
                  <a:cxn ang="0">
                    <a:pos x="340" y="184"/>
                  </a:cxn>
                  <a:cxn ang="0">
                    <a:pos x="332" y="164"/>
                  </a:cxn>
                  <a:cxn ang="0">
                    <a:pos x="304" y="150"/>
                  </a:cxn>
                  <a:cxn ang="0">
                    <a:pos x="286" y="152"/>
                  </a:cxn>
                  <a:cxn ang="0">
                    <a:pos x="284" y="150"/>
                  </a:cxn>
                  <a:cxn ang="0">
                    <a:pos x="274" y="128"/>
                  </a:cxn>
                  <a:cxn ang="0">
                    <a:pos x="258" y="108"/>
                  </a:cxn>
                  <a:cxn ang="0">
                    <a:pos x="232" y="110"/>
                  </a:cxn>
                  <a:cxn ang="0">
                    <a:pos x="220" y="94"/>
                  </a:cxn>
                  <a:cxn ang="0">
                    <a:pos x="202" y="94"/>
                  </a:cxn>
                  <a:cxn ang="0">
                    <a:pos x="178" y="88"/>
                  </a:cxn>
                  <a:cxn ang="0">
                    <a:pos x="150" y="68"/>
                  </a:cxn>
                  <a:cxn ang="0">
                    <a:pos x="136" y="56"/>
                  </a:cxn>
                  <a:cxn ang="0">
                    <a:pos x="116" y="46"/>
                  </a:cxn>
                  <a:cxn ang="0">
                    <a:pos x="110" y="38"/>
                  </a:cxn>
                  <a:cxn ang="0">
                    <a:pos x="48" y="6"/>
                  </a:cxn>
                  <a:cxn ang="0">
                    <a:pos x="36" y="0"/>
                  </a:cxn>
                </a:cxnLst>
                <a:rect l="0" t="0" r="r" b="b"/>
                <a:pathLst>
                  <a:path w="448" h="320">
                    <a:moveTo>
                      <a:pt x="0" y="18"/>
                    </a:moveTo>
                    <a:lnTo>
                      <a:pt x="0" y="18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20" y="34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30" y="48"/>
                    </a:lnTo>
                    <a:lnTo>
                      <a:pt x="36" y="54"/>
                    </a:lnTo>
                    <a:lnTo>
                      <a:pt x="44" y="62"/>
                    </a:lnTo>
                    <a:lnTo>
                      <a:pt x="56" y="66"/>
                    </a:lnTo>
                    <a:lnTo>
                      <a:pt x="56" y="66"/>
                    </a:lnTo>
                    <a:lnTo>
                      <a:pt x="70" y="68"/>
                    </a:lnTo>
                    <a:lnTo>
                      <a:pt x="78" y="68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90" y="76"/>
                    </a:lnTo>
                    <a:lnTo>
                      <a:pt x="94" y="84"/>
                    </a:lnTo>
                    <a:lnTo>
                      <a:pt x="94" y="84"/>
                    </a:lnTo>
                    <a:lnTo>
                      <a:pt x="98" y="94"/>
                    </a:lnTo>
                    <a:lnTo>
                      <a:pt x="104" y="102"/>
                    </a:lnTo>
                    <a:lnTo>
                      <a:pt x="104" y="102"/>
                    </a:lnTo>
                    <a:lnTo>
                      <a:pt x="112" y="108"/>
                    </a:lnTo>
                    <a:lnTo>
                      <a:pt x="120" y="112"/>
                    </a:lnTo>
                    <a:lnTo>
                      <a:pt x="128" y="112"/>
                    </a:lnTo>
                    <a:lnTo>
                      <a:pt x="134" y="112"/>
                    </a:lnTo>
                    <a:lnTo>
                      <a:pt x="134" y="112"/>
                    </a:lnTo>
                    <a:lnTo>
                      <a:pt x="138" y="112"/>
                    </a:lnTo>
                    <a:lnTo>
                      <a:pt x="142" y="112"/>
                    </a:lnTo>
                    <a:lnTo>
                      <a:pt x="142" y="112"/>
                    </a:lnTo>
                    <a:lnTo>
                      <a:pt x="146" y="116"/>
                    </a:lnTo>
                    <a:lnTo>
                      <a:pt x="148" y="120"/>
                    </a:lnTo>
                    <a:lnTo>
                      <a:pt x="148" y="120"/>
                    </a:lnTo>
                    <a:lnTo>
                      <a:pt x="154" y="130"/>
                    </a:lnTo>
                    <a:lnTo>
                      <a:pt x="160" y="136"/>
                    </a:lnTo>
                    <a:lnTo>
                      <a:pt x="168" y="140"/>
                    </a:lnTo>
                    <a:lnTo>
                      <a:pt x="168" y="140"/>
                    </a:lnTo>
                    <a:lnTo>
                      <a:pt x="180" y="144"/>
                    </a:lnTo>
                    <a:lnTo>
                      <a:pt x="190" y="146"/>
                    </a:lnTo>
                    <a:lnTo>
                      <a:pt x="198" y="146"/>
                    </a:lnTo>
                    <a:lnTo>
                      <a:pt x="206" y="146"/>
                    </a:lnTo>
                    <a:lnTo>
                      <a:pt x="206" y="146"/>
                    </a:lnTo>
                    <a:lnTo>
                      <a:pt x="216" y="144"/>
                    </a:lnTo>
                    <a:lnTo>
                      <a:pt x="216" y="144"/>
                    </a:lnTo>
                    <a:lnTo>
                      <a:pt x="212" y="152"/>
                    </a:lnTo>
                    <a:lnTo>
                      <a:pt x="210" y="162"/>
                    </a:lnTo>
                    <a:lnTo>
                      <a:pt x="210" y="162"/>
                    </a:lnTo>
                    <a:lnTo>
                      <a:pt x="212" y="170"/>
                    </a:lnTo>
                    <a:lnTo>
                      <a:pt x="216" y="180"/>
                    </a:lnTo>
                    <a:lnTo>
                      <a:pt x="216" y="180"/>
                    </a:lnTo>
                    <a:lnTo>
                      <a:pt x="226" y="190"/>
                    </a:lnTo>
                    <a:lnTo>
                      <a:pt x="234" y="194"/>
                    </a:lnTo>
                    <a:lnTo>
                      <a:pt x="242" y="196"/>
                    </a:lnTo>
                    <a:lnTo>
                      <a:pt x="250" y="196"/>
                    </a:lnTo>
                    <a:lnTo>
                      <a:pt x="250" y="196"/>
                    </a:lnTo>
                    <a:lnTo>
                      <a:pt x="258" y="196"/>
                    </a:lnTo>
                    <a:lnTo>
                      <a:pt x="266" y="198"/>
                    </a:lnTo>
                    <a:lnTo>
                      <a:pt x="268" y="198"/>
                    </a:lnTo>
                    <a:lnTo>
                      <a:pt x="268" y="198"/>
                    </a:lnTo>
                    <a:lnTo>
                      <a:pt x="276" y="200"/>
                    </a:lnTo>
                    <a:lnTo>
                      <a:pt x="276" y="200"/>
                    </a:lnTo>
                    <a:lnTo>
                      <a:pt x="284" y="204"/>
                    </a:lnTo>
                    <a:lnTo>
                      <a:pt x="284" y="204"/>
                    </a:lnTo>
                    <a:lnTo>
                      <a:pt x="284" y="208"/>
                    </a:lnTo>
                    <a:lnTo>
                      <a:pt x="282" y="210"/>
                    </a:lnTo>
                    <a:lnTo>
                      <a:pt x="278" y="208"/>
                    </a:lnTo>
                    <a:lnTo>
                      <a:pt x="278" y="208"/>
                    </a:lnTo>
                    <a:lnTo>
                      <a:pt x="266" y="206"/>
                    </a:lnTo>
                    <a:lnTo>
                      <a:pt x="260" y="206"/>
                    </a:lnTo>
                    <a:lnTo>
                      <a:pt x="252" y="208"/>
                    </a:lnTo>
                    <a:lnTo>
                      <a:pt x="252" y="208"/>
                    </a:lnTo>
                    <a:lnTo>
                      <a:pt x="244" y="214"/>
                    </a:lnTo>
                    <a:lnTo>
                      <a:pt x="240" y="224"/>
                    </a:lnTo>
                    <a:lnTo>
                      <a:pt x="240" y="224"/>
                    </a:lnTo>
                    <a:lnTo>
                      <a:pt x="238" y="236"/>
                    </a:lnTo>
                    <a:lnTo>
                      <a:pt x="238" y="236"/>
                    </a:lnTo>
                    <a:lnTo>
                      <a:pt x="240" y="246"/>
                    </a:lnTo>
                    <a:lnTo>
                      <a:pt x="244" y="254"/>
                    </a:lnTo>
                    <a:lnTo>
                      <a:pt x="244" y="254"/>
                    </a:lnTo>
                    <a:lnTo>
                      <a:pt x="248" y="260"/>
                    </a:lnTo>
                    <a:lnTo>
                      <a:pt x="248" y="264"/>
                    </a:lnTo>
                    <a:lnTo>
                      <a:pt x="248" y="268"/>
                    </a:lnTo>
                    <a:lnTo>
                      <a:pt x="248" y="272"/>
                    </a:lnTo>
                    <a:lnTo>
                      <a:pt x="248" y="272"/>
                    </a:lnTo>
                    <a:lnTo>
                      <a:pt x="244" y="278"/>
                    </a:lnTo>
                    <a:lnTo>
                      <a:pt x="242" y="284"/>
                    </a:lnTo>
                    <a:lnTo>
                      <a:pt x="242" y="292"/>
                    </a:lnTo>
                    <a:lnTo>
                      <a:pt x="242" y="292"/>
                    </a:lnTo>
                    <a:lnTo>
                      <a:pt x="244" y="302"/>
                    </a:lnTo>
                    <a:lnTo>
                      <a:pt x="250" y="310"/>
                    </a:lnTo>
                    <a:lnTo>
                      <a:pt x="250" y="310"/>
                    </a:lnTo>
                    <a:lnTo>
                      <a:pt x="254" y="314"/>
                    </a:lnTo>
                    <a:lnTo>
                      <a:pt x="260" y="316"/>
                    </a:lnTo>
                    <a:lnTo>
                      <a:pt x="274" y="320"/>
                    </a:lnTo>
                    <a:lnTo>
                      <a:pt x="288" y="318"/>
                    </a:lnTo>
                    <a:lnTo>
                      <a:pt x="302" y="314"/>
                    </a:lnTo>
                    <a:lnTo>
                      <a:pt x="302" y="314"/>
                    </a:lnTo>
                    <a:lnTo>
                      <a:pt x="312" y="308"/>
                    </a:lnTo>
                    <a:lnTo>
                      <a:pt x="318" y="302"/>
                    </a:lnTo>
                    <a:lnTo>
                      <a:pt x="318" y="302"/>
                    </a:lnTo>
                    <a:lnTo>
                      <a:pt x="324" y="298"/>
                    </a:lnTo>
                    <a:lnTo>
                      <a:pt x="332" y="296"/>
                    </a:lnTo>
                    <a:lnTo>
                      <a:pt x="332" y="296"/>
                    </a:lnTo>
                    <a:lnTo>
                      <a:pt x="342" y="296"/>
                    </a:lnTo>
                    <a:lnTo>
                      <a:pt x="350" y="298"/>
                    </a:lnTo>
                    <a:lnTo>
                      <a:pt x="370" y="302"/>
                    </a:lnTo>
                    <a:lnTo>
                      <a:pt x="370" y="302"/>
                    </a:lnTo>
                    <a:lnTo>
                      <a:pt x="392" y="308"/>
                    </a:lnTo>
                    <a:lnTo>
                      <a:pt x="402" y="308"/>
                    </a:lnTo>
                    <a:lnTo>
                      <a:pt x="414" y="308"/>
                    </a:lnTo>
                    <a:lnTo>
                      <a:pt x="424" y="306"/>
                    </a:lnTo>
                    <a:lnTo>
                      <a:pt x="434" y="300"/>
                    </a:lnTo>
                    <a:lnTo>
                      <a:pt x="440" y="292"/>
                    </a:lnTo>
                    <a:lnTo>
                      <a:pt x="448" y="278"/>
                    </a:lnTo>
                    <a:lnTo>
                      <a:pt x="448" y="278"/>
                    </a:lnTo>
                    <a:lnTo>
                      <a:pt x="448" y="278"/>
                    </a:lnTo>
                    <a:lnTo>
                      <a:pt x="448" y="278"/>
                    </a:lnTo>
                    <a:lnTo>
                      <a:pt x="448" y="266"/>
                    </a:lnTo>
                    <a:lnTo>
                      <a:pt x="448" y="260"/>
                    </a:lnTo>
                    <a:lnTo>
                      <a:pt x="444" y="252"/>
                    </a:lnTo>
                    <a:lnTo>
                      <a:pt x="444" y="252"/>
                    </a:lnTo>
                    <a:lnTo>
                      <a:pt x="436" y="248"/>
                    </a:lnTo>
                    <a:lnTo>
                      <a:pt x="430" y="246"/>
                    </a:lnTo>
                    <a:lnTo>
                      <a:pt x="422" y="24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396" y="252"/>
                    </a:lnTo>
                    <a:lnTo>
                      <a:pt x="396" y="252"/>
                    </a:lnTo>
                    <a:lnTo>
                      <a:pt x="402" y="248"/>
                    </a:lnTo>
                    <a:lnTo>
                      <a:pt x="406" y="242"/>
                    </a:lnTo>
                    <a:lnTo>
                      <a:pt x="408" y="234"/>
                    </a:lnTo>
                    <a:lnTo>
                      <a:pt x="410" y="226"/>
                    </a:lnTo>
                    <a:lnTo>
                      <a:pt x="410" y="226"/>
                    </a:lnTo>
                    <a:lnTo>
                      <a:pt x="410" y="222"/>
                    </a:lnTo>
                    <a:lnTo>
                      <a:pt x="410" y="222"/>
                    </a:lnTo>
                    <a:lnTo>
                      <a:pt x="408" y="212"/>
                    </a:lnTo>
                    <a:lnTo>
                      <a:pt x="404" y="202"/>
                    </a:lnTo>
                    <a:lnTo>
                      <a:pt x="400" y="194"/>
                    </a:lnTo>
                    <a:lnTo>
                      <a:pt x="392" y="188"/>
                    </a:lnTo>
                    <a:lnTo>
                      <a:pt x="392" y="188"/>
                    </a:lnTo>
                    <a:lnTo>
                      <a:pt x="382" y="186"/>
                    </a:lnTo>
                    <a:lnTo>
                      <a:pt x="374" y="188"/>
                    </a:lnTo>
                    <a:lnTo>
                      <a:pt x="366" y="192"/>
                    </a:lnTo>
                    <a:lnTo>
                      <a:pt x="358" y="198"/>
                    </a:lnTo>
                    <a:lnTo>
                      <a:pt x="358" y="198"/>
                    </a:lnTo>
                    <a:lnTo>
                      <a:pt x="346" y="206"/>
                    </a:lnTo>
                    <a:lnTo>
                      <a:pt x="342" y="208"/>
                    </a:lnTo>
                    <a:lnTo>
                      <a:pt x="338" y="208"/>
                    </a:lnTo>
                    <a:lnTo>
                      <a:pt x="338" y="208"/>
                    </a:lnTo>
                    <a:lnTo>
                      <a:pt x="336" y="206"/>
                    </a:lnTo>
                    <a:lnTo>
                      <a:pt x="334" y="204"/>
                    </a:lnTo>
                    <a:lnTo>
                      <a:pt x="336" y="200"/>
                    </a:lnTo>
                    <a:lnTo>
                      <a:pt x="336" y="200"/>
                    </a:lnTo>
                    <a:lnTo>
                      <a:pt x="338" y="192"/>
                    </a:lnTo>
                    <a:lnTo>
                      <a:pt x="340" y="184"/>
                    </a:lnTo>
                    <a:lnTo>
                      <a:pt x="340" y="184"/>
                    </a:lnTo>
                    <a:lnTo>
                      <a:pt x="338" y="178"/>
                    </a:lnTo>
                    <a:lnTo>
                      <a:pt x="336" y="172"/>
                    </a:lnTo>
                    <a:lnTo>
                      <a:pt x="336" y="172"/>
                    </a:lnTo>
                    <a:lnTo>
                      <a:pt x="332" y="164"/>
                    </a:lnTo>
                    <a:lnTo>
                      <a:pt x="326" y="158"/>
                    </a:lnTo>
                    <a:lnTo>
                      <a:pt x="320" y="154"/>
                    </a:lnTo>
                    <a:lnTo>
                      <a:pt x="314" y="152"/>
                    </a:lnTo>
                    <a:lnTo>
                      <a:pt x="304" y="150"/>
                    </a:lnTo>
                    <a:lnTo>
                      <a:pt x="296" y="152"/>
                    </a:lnTo>
                    <a:lnTo>
                      <a:pt x="296" y="152"/>
                    </a:lnTo>
                    <a:lnTo>
                      <a:pt x="290" y="154"/>
                    </a:lnTo>
                    <a:lnTo>
                      <a:pt x="286" y="152"/>
                    </a:lnTo>
                    <a:lnTo>
                      <a:pt x="284" y="150"/>
                    </a:lnTo>
                    <a:lnTo>
                      <a:pt x="284" y="150"/>
                    </a:lnTo>
                    <a:lnTo>
                      <a:pt x="284" y="150"/>
                    </a:lnTo>
                    <a:lnTo>
                      <a:pt x="284" y="150"/>
                    </a:lnTo>
                    <a:lnTo>
                      <a:pt x="282" y="148"/>
                    </a:lnTo>
                    <a:lnTo>
                      <a:pt x="282" y="148"/>
                    </a:lnTo>
                    <a:lnTo>
                      <a:pt x="280" y="140"/>
                    </a:lnTo>
                    <a:lnTo>
                      <a:pt x="274" y="128"/>
                    </a:lnTo>
                    <a:lnTo>
                      <a:pt x="274" y="128"/>
                    </a:lnTo>
                    <a:lnTo>
                      <a:pt x="266" y="116"/>
                    </a:lnTo>
                    <a:lnTo>
                      <a:pt x="258" y="108"/>
                    </a:lnTo>
                    <a:lnTo>
                      <a:pt x="258" y="108"/>
                    </a:lnTo>
                    <a:lnTo>
                      <a:pt x="252" y="112"/>
                    </a:lnTo>
                    <a:lnTo>
                      <a:pt x="246" y="114"/>
                    </a:lnTo>
                    <a:lnTo>
                      <a:pt x="240" y="114"/>
                    </a:lnTo>
                    <a:lnTo>
                      <a:pt x="232" y="110"/>
                    </a:lnTo>
                    <a:lnTo>
                      <a:pt x="232" y="110"/>
                    </a:lnTo>
                    <a:lnTo>
                      <a:pt x="228" y="108"/>
                    </a:lnTo>
                    <a:lnTo>
                      <a:pt x="224" y="102"/>
                    </a:lnTo>
                    <a:lnTo>
                      <a:pt x="220" y="94"/>
                    </a:lnTo>
                    <a:lnTo>
                      <a:pt x="220" y="94"/>
                    </a:lnTo>
                    <a:lnTo>
                      <a:pt x="212" y="92"/>
                    </a:lnTo>
                    <a:lnTo>
                      <a:pt x="202" y="94"/>
                    </a:lnTo>
                    <a:lnTo>
                      <a:pt x="202" y="94"/>
                    </a:lnTo>
                    <a:lnTo>
                      <a:pt x="192" y="94"/>
                    </a:lnTo>
                    <a:lnTo>
                      <a:pt x="192" y="94"/>
                    </a:lnTo>
                    <a:lnTo>
                      <a:pt x="178" y="88"/>
                    </a:lnTo>
                    <a:lnTo>
                      <a:pt x="178" y="88"/>
                    </a:lnTo>
                    <a:lnTo>
                      <a:pt x="176" y="88"/>
                    </a:lnTo>
                    <a:lnTo>
                      <a:pt x="176" y="88"/>
                    </a:lnTo>
                    <a:lnTo>
                      <a:pt x="164" y="78"/>
                    </a:lnTo>
                    <a:lnTo>
                      <a:pt x="150" y="68"/>
                    </a:lnTo>
                    <a:lnTo>
                      <a:pt x="140" y="60"/>
                    </a:lnTo>
                    <a:lnTo>
                      <a:pt x="140" y="60"/>
                    </a:lnTo>
                    <a:lnTo>
                      <a:pt x="136" y="56"/>
                    </a:lnTo>
                    <a:lnTo>
                      <a:pt x="136" y="56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20" y="50"/>
                    </a:lnTo>
                    <a:lnTo>
                      <a:pt x="116" y="46"/>
                    </a:lnTo>
                    <a:lnTo>
                      <a:pt x="112" y="38"/>
                    </a:lnTo>
                    <a:lnTo>
                      <a:pt x="112" y="38"/>
                    </a:lnTo>
                    <a:lnTo>
                      <a:pt x="110" y="38"/>
                    </a:lnTo>
                    <a:lnTo>
                      <a:pt x="110" y="38"/>
                    </a:lnTo>
                    <a:lnTo>
                      <a:pt x="90" y="24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48" y="6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4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23" name="Freeform 343"/>
              <p:cNvSpPr>
                <a:spLocks/>
              </p:cNvSpPr>
              <p:nvPr/>
            </p:nvSpPr>
            <p:spPr bwMode="auto">
              <a:xfrm>
                <a:off x="4196" y="2830"/>
                <a:ext cx="10" cy="10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4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</a:cxnLst>
                <a:rect l="0" t="0" r="r" b="b"/>
                <a:pathLst>
                  <a:path w="10" h="10">
                    <a:moveTo>
                      <a:pt x="4" y="8"/>
                    </a:moveTo>
                    <a:lnTo>
                      <a:pt x="4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24" name="Freeform 344"/>
              <p:cNvSpPr>
                <a:spLocks/>
              </p:cNvSpPr>
              <p:nvPr/>
            </p:nvSpPr>
            <p:spPr bwMode="auto">
              <a:xfrm>
                <a:off x="4312" y="2882"/>
                <a:ext cx="32" cy="42"/>
              </a:xfrm>
              <a:custGeom>
                <a:avLst/>
                <a:gdLst/>
                <a:ahLst/>
                <a:cxnLst>
                  <a:cxn ang="0">
                    <a:pos x="14" y="42"/>
                  </a:cxn>
                  <a:cxn ang="0">
                    <a:pos x="14" y="42"/>
                  </a:cxn>
                  <a:cxn ang="0">
                    <a:pos x="8" y="40"/>
                  </a:cxn>
                  <a:cxn ang="0">
                    <a:pos x="2" y="36"/>
                  </a:cxn>
                  <a:cxn ang="0">
                    <a:pos x="2" y="36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4" y="30"/>
                  </a:cxn>
                  <a:cxn ang="0">
                    <a:pos x="4" y="30"/>
                  </a:cxn>
                  <a:cxn ang="0">
                    <a:pos x="8" y="20"/>
                  </a:cxn>
                  <a:cxn ang="0">
                    <a:pos x="10" y="12"/>
                  </a:cxn>
                  <a:cxn ang="0">
                    <a:pos x="10" y="12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8" y="4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20" y="20"/>
                  </a:cxn>
                  <a:cxn ang="0">
                    <a:pos x="20" y="24"/>
                  </a:cxn>
                  <a:cxn ang="0">
                    <a:pos x="20" y="24"/>
                  </a:cxn>
                  <a:cxn ang="0">
                    <a:pos x="24" y="34"/>
                  </a:cxn>
                  <a:cxn ang="0">
                    <a:pos x="32" y="42"/>
                  </a:cxn>
                  <a:cxn ang="0">
                    <a:pos x="32" y="42"/>
                  </a:cxn>
                  <a:cxn ang="0">
                    <a:pos x="22" y="42"/>
                  </a:cxn>
                  <a:cxn ang="0">
                    <a:pos x="14" y="42"/>
                  </a:cxn>
                  <a:cxn ang="0">
                    <a:pos x="14" y="42"/>
                  </a:cxn>
                </a:cxnLst>
                <a:rect l="0" t="0" r="r" b="b"/>
                <a:pathLst>
                  <a:path w="32" h="42">
                    <a:moveTo>
                      <a:pt x="14" y="42"/>
                    </a:moveTo>
                    <a:lnTo>
                      <a:pt x="14" y="42"/>
                    </a:lnTo>
                    <a:lnTo>
                      <a:pt x="8" y="40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8" y="20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8" y="4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20" y="20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4" y="34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22" y="42"/>
                    </a:lnTo>
                    <a:lnTo>
                      <a:pt x="14" y="42"/>
                    </a:lnTo>
                    <a:lnTo>
                      <a:pt x="14" y="4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25" name="Freeform 345"/>
              <p:cNvSpPr>
                <a:spLocks/>
              </p:cNvSpPr>
              <p:nvPr/>
            </p:nvSpPr>
            <p:spPr bwMode="auto">
              <a:xfrm>
                <a:off x="4372" y="2934"/>
                <a:ext cx="16" cy="1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6" y="2"/>
                  </a:cxn>
                  <a:cxn ang="0">
                    <a:pos x="16" y="8"/>
                  </a:cxn>
                  <a:cxn ang="0">
                    <a:pos x="14" y="10"/>
                  </a:cxn>
                  <a:cxn ang="0">
                    <a:pos x="14" y="10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0" y="12"/>
                  </a:cxn>
                  <a:cxn ang="0">
                    <a:pos x="8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12" y="0"/>
                  </a:cxn>
                  <a:cxn ang="0">
                    <a:pos x="16" y="2"/>
                  </a:cxn>
                  <a:cxn ang="0">
                    <a:pos x="16" y="2"/>
                  </a:cxn>
                </a:cxnLst>
                <a:rect l="0" t="0" r="r" b="b"/>
                <a:pathLst>
                  <a:path w="16" h="18">
                    <a:moveTo>
                      <a:pt x="16" y="2"/>
                    </a:moveTo>
                    <a:lnTo>
                      <a:pt x="16" y="2"/>
                    </a:lnTo>
                    <a:lnTo>
                      <a:pt x="16" y="8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0" y="12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16" y="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26" name="Freeform 346"/>
              <p:cNvSpPr>
                <a:spLocks/>
              </p:cNvSpPr>
              <p:nvPr/>
            </p:nvSpPr>
            <p:spPr bwMode="auto">
              <a:xfrm>
                <a:off x="4348" y="2968"/>
                <a:ext cx="102" cy="76"/>
              </a:xfrm>
              <a:custGeom>
                <a:avLst/>
                <a:gdLst/>
                <a:ahLst/>
                <a:cxnLst>
                  <a:cxn ang="0">
                    <a:pos x="98" y="22"/>
                  </a:cxn>
                  <a:cxn ang="0">
                    <a:pos x="84" y="34"/>
                  </a:cxn>
                  <a:cxn ang="0">
                    <a:pos x="82" y="40"/>
                  </a:cxn>
                  <a:cxn ang="0">
                    <a:pos x="82" y="42"/>
                  </a:cxn>
                  <a:cxn ang="0">
                    <a:pos x="84" y="48"/>
                  </a:cxn>
                  <a:cxn ang="0">
                    <a:pos x="82" y="54"/>
                  </a:cxn>
                  <a:cxn ang="0">
                    <a:pos x="66" y="56"/>
                  </a:cxn>
                  <a:cxn ang="0">
                    <a:pos x="52" y="56"/>
                  </a:cxn>
                  <a:cxn ang="0">
                    <a:pos x="42" y="58"/>
                  </a:cxn>
                  <a:cxn ang="0">
                    <a:pos x="30" y="66"/>
                  </a:cxn>
                  <a:cxn ang="0">
                    <a:pos x="26" y="70"/>
                  </a:cxn>
                  <a:cxn ang="0">
                    <a:pos x="18" y="76"/>
                  </a:cxn>
                  <a:cxn ang="0">
                    <a:pos x="16" y="76"/>
                  </a:cxn>
                  <a:cxn ang="0">
                    <a:pos x="6" y="74"/>
                  </a:cxn>
                  <a:cxn ang="0">
                    <a:pos x="4" y="68"/>
                  </a:cxn>
                  <a:cxn ang="0">
                    <a:pos x="6" y="66"/>
                  </a:cxn>
                  <a:cxn ang="0">
                    <a:pos x="12" y="60"/>
                  </a:cxn>
                  <a:cxn ang="0">
                    <a:pos x="16" y="54"/>
                  </a:cxn>
                  <a:cxn ang="0">
                    <a:pos x="16" y="52"/>
                  </a:cxn>
                  <a:cxn ang="0">
                    <a:pos x="14" y="44"/>
                  </a:cxn>
                  <a:cxn ang="0">
                    <a:pos x="8" y="34"/>
                  </a:cxn>
                  <a:cxn ang="0">
                    <a:pos x="2" y="30"/>
                  </a:cxn>
                  <a:cxn ang="0">
                    <a:pos x="0" y="24"/>
                  </a:cxn>
                  <a:cxn ang="0">
                    <a:pos x="6" y="22"/>
                  </a:cxn>
                  <a:cxn ang="0">
                    <a:pos x="18" y="22"/>
                  </a:cxn>
                  <a:cxn ang="0">
                    <a:pos x="24" y="20"/>
                  </a:cxn>
                  <a:cxn ang="0">
                    <a:pos x="34" y="4"/>
                  </a:cxn>
                  <a:cxn ang="0">
                    <a:pos x="36" y="0"/>
                  </a:cxn>
                  <a:cxn ang="0">
                    <a:pos x="36" y="14"/>
                  </a:cxn>
                  <a:cxn ang="0">
                    <a:pos x="42" y="26"/>
                  </a:cxn>
                  <a:cxn ang="0">
                    <a:pos x="48" y="28"/>
                  </a:cxn>
                  <a:cxn ang="0">
                    <a:pos x="60" y="30"/>
                  </a:cxn>
                  <a:cxn ang="0">
                    <a:pos x="72" y="26"/>
                  </a:cxn>
                  <a:cxn ang="0">
                    <a:pos x="94" y="12"/>
                  </a:cxn>
                  <a:cxn ang="0">
                    <a:pos x="96" y="10"/>
                  </a:cxn>
                  <a:cxn ang="0">
                    <a:pos x="102" y="10"/>
                  </a:cxn>
                  <a:cxn ang="0">
                    <a:pos x="102" y="18"/>
                  </a:cxn>
                  <a:cxn ang="0">
                    <a:pos x="98" y="22"/>
                  </a:cxn>
                </a:cxnLst>
                <a:rect l="0" t="0" r="r" b="b"/>
                <a:pathLst>
                  <a:path w="102" h="76">
                    <a:moveTo>
                      <a:pt x="98" y="22"/>
                    </a:moveTo>
                    <a:lnTo>
                      <a:pt x="98" y="22"/>
                    </a:lnTo>
                    <a:lnTo>
                      <a:pt x="88" y="28"/>
                    </a:lnTo>
                    <a:lnTo>
                      <a:pt x="84" y="34"/>
                    </a:lnTo>
                    <a:lnTo>
                      <a:pt x="82" y="40"/>
                    </a:lnTo>
                    <a:lnTo>
                      <a:pt x="82" y="40"/>
                    </a:lnTo>
                    <a:lnTo>
                      <a:pt x="82" y="42"/>
                    </a:lnTo>
                    <a:lnTo>
                      <a:pt x="82" y="42"/>
                    </a:lnTo>
                    <a:lnTo>
                      <a:pt x="84" y="48"/>
                    </a:lnTo>
                    <a:lnTo>
                      <a:pt x="84" y="48"/>
                    </a:lnTo>
                    <a:lnTo>
                      <a:pt x="84" y="52"/>
                    </a:lnTo>
                    <a:lnTo>
                      <a:pt x="82" y="54"/>
                    </a:lnTo>
                    <a:lnTo>
                      <a:pt x="76" y="56"/>
                    </a:lnTo>
                    <a:lnTo>
                      <a:pt x="66" y="56"/>
                    </a:lnTo>
                    <a:lnTo>
                      <a:pt x="66" y="56"/>
                    </a:lnTo>
                    <a:lnTo>
                      <a:pt x="52" y="56"/>
                    </a:lnTo>
                    <a:lnTo>
                      <a:pt x="52" y="56"/>
                    </a:lnTo>
                    <a:lnTo>
                      <a:pt x="42" y="58"/>
                    </a:lnTo>
                    <a:lnTo>
                      <a:pt x="36" y="62"/>
                    </a:lnTo>
                    <a:lnTo>
                      <a:pt x="30" y="66"/>
                    </a:lnTo>
                    <a:lnTo>
                      <a:pt x="26" y="70"/>
                    </a:lnTo>
                    <a:lnTo>
                      <a:pt x="26" y="70"/>
                    </a:lnTo>
                    <a:lnTo>
                      <a:pt x="22" y="74"/>
                    </a:lnTo>
                    <a:lnTo>
                      <a:pt x="18" y="76"/>
                    </a:lnTo>
                    <a:lnTo>
                      <a:pt x="18" y="76"/>
                    </a:lnTo>
                    <a:lnTo>
                      <a:pt x="16" y="76"/>
                    </a:lnTo>
                    <a:lnTo>
                      <a:pt x="12" y="76"/>
                    </a:lnTo>
                    <a:lnTo>
                      <a:pt x="6" y="74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10" y="64"/>
                    </a:lnTo>
                    <a:lnTo>
                      <a:pt x="12" y="60"/>
                    </a:lnTo>
                    <a:lnTo>
                      <a:pt x="14" y="58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4" y="44"/>
                    </a:lnTo>
                    <a:lnTo>
                      <a:pt x="10" y="38"/>
                    </a:lnTo>
                    <a:lnTo>
                      <a:pt x="8" y="34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4" y="24"/>
                    </a:lnTo>
                    <a:lnTo>
                      <a:pt x="18" y="22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30" y="1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14"/>
                    </a:lnTo>
                    <a:lnTo>
                      <a:pt x="40" y="22"/>
                    </a:lnTo>
                    <a:lnTo>
                      <a:pt x="42" y="26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54" y="30"/>
                    </a:lnTo>
                    <a:lnTo>
                      <a:pt x="60" y="30"/>
                    </a:lnTo>
                    <a:lnTo>
                      <a:pt x="66" y="30"/>
                    </a:lnTo>
                    <a:lnTo>
                      <a:pt x="72" y="26"/>
                    </a:lnTo>
                    <a:lnTo>
                      <a:pt x="84" y="20"/>
                    </a:lnTo>
                    <a:lnTo>
                      <a:pt x="94" y="12"/>
                    </a:lnTo>
                    <a:lnTo>
                      <a:pt x="94" y="12"/>
                    </a:lnTo>
                    <a:lnTo>
                      <a:pt x="96" y="10"/>
                    </a:lnTo>
                    <a:lnTo>
                      <a:pt x="98" y="10"/>
                    </a:lnTo>
                    <a:lnTo>
                      <a:pt x="102" y="10"/>
                    </a:lnTo>
                    <a:lnTo>
                      <a:pt x="102" y="12"/>
                    </a:lnTo>
                    <a:lnTo>
                      <a:pt x="102" y="18"/>
                    </a:lnTo>
                    <a:lnTo>
                      <a:pt x="102" y="20"/>
                    </a:lnTo>
                    <a:lnTo>
                      <a:pt x="98" y="22"/>
                    </a:lnTo>
                    <a:lnTo>
                      <a:pt x="98" y="2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27" name="Freeform 347"/>
              <p:cNvSpPr>
                <a:spLocks/>
              </p:cNvSpPr>
              <p:nvPr/>
            </p:nvSpPr>
            <p:spPr bwMode="auto">
              <a:xfrm>
                <a:off x="4016" y="2772"/>
                <a:ext cx="266" cy="248"/>
              </a:xfrm>
              <a:custGeom>
                <a:avLst/>
                <a:gdLst/>
                <a:ahLst/>
                <a:cxnLst>
                  <a:cxn ang="0">
                    <a:pos x="12" y="16"/>
                  </a:cxn>
                  <a:cxn ang="0">
                    <a:pos x="20" y="20"/>
                  </a:cxn>
                  <a:cxn ang="0">
                    <a:pos x="28" y="42"/>
                  </a:cxn>
                  <a:cxn ang="0">
                    <a:pos x="22" y="62"/>
                  </a:cxn>
                  <a:cxn ang="0">
                    <a:pos x="4" y="80"/>
                  </a:cxn>
                  <a:cxn ang="0">
                    <a:pos x="0" y="98"/>
                  </a:cxn>
                  <a:cxn ang="0">
                    <a:pos x="4" y="116"/>
                  </a:cxn>
                  <a:cxn ang="0">
                    <a:pos x="20" y="124"/>
                  </a:cxn>
                  <a:cxn ang="0">
                    <a:pos x="40" y="122"/>
                  </a:cxn>
                  <a:cxn ang="0">
                    <a:pos x="26" y="130"/>
                  </a:cxn>
                  <a:cxn ang="0">
                    <a:pos x="16" y="142"/>
                  </a:cxn>
                  <a:cxn ang="0">
                    <a:pos x="16" y="156"/>
                  </a:cxn>
                  <a:cxn ang="0">
                    <a:pos x="26" y="170"/>
                  </a:cxn>
                  <a:cxn ang="0">
                    <a:pos x="46" y="176"/>
                  </a:cxn>
                  <a:cxn ang="0">
                    <a:pos x="72" y="166"/>
                  </a:cxn>
                  <a:cxn ang="0">
                    <a:pos x="76" y="174"/>
                  </a:cxn>
                  <a:cxn ang="0">
                    <a:pos x="72" y="192"/>
                  </a:cxn>
                  <a:cxn ang="0">
                    <a:pos x="76" y="206"/>
                  </a:cxn>
                  <a:cxn ang="0">
                    <a:pos x="84" y="212"/>
                  </a:cxn>
                  <a:cxn ang="0">
                    <a:pos x="106" y="208"/>
                  </a:cxn>
                  <a:cxn ang="0">
                    <a:pos x="122" y="194"/>
                  </a:cxn>
                  <a:cxn ang="0">
                    <a:pos x="128" y="194"/>
                  </a:cxn>
                  <a:cxn ang="0">
                    <a:pos x="124" y="200"/>
                  </a:cxn>
                  <a:cxn ang="0">
                    <a:pos x="124" y="214"/>
                  </a:cxn>
                  <a:cxn ang="0">
                    <a:pos x="140" y="232"/>
                  </a:cxn>
                  <a:cxn ang="0">
                    <a:pos x="166" y="240"/>
                  </a:cxn>
                  <a:cxn ang="0">
                    <a:pos x="182" y="234"/>
                  </a:cxn>
                  <a:cxn ang="0">
                    <a:pos x="200" y="238"/>
                  </a:cxn>
                  <a:cxn ang="0">
                    <a:pos x="224" y="246"/>
                  </a:cxn>
                  <a:cxn ang="0">
                    <a:pos x="248" y="244"/>
                  </a:cxn>
                  <a:cxn ang="0">
                    <a:pos x="258" y="238"/>
                  </a:cxn>
                  <a:cxn ang="0">
                    <a:pos x="264" y="224"/>
                  </a:cxn>
                  <a:cxn ang="0">
                    <a:pos x="264" y="202"/>
                  </a:cxn>
                  <a:cxn ang="0">
                    <a:pos x="256" y="192"/>
                  </a:cxn>
                  <a:cxn ang="0">
                    <a:pos x="230" y="188"/>
                  </a:cxn>
                  <a:cxn ang="0">
                    <a:pos x="204" y="190"/>
                  </a:cxn>
                  <a:cxn ang="0">
                    <a:pos x="200" y="184"/>
                  </a:cxn>
                  <a:cxn ang="0">
                    <a:pos x="212" y="164"/>
                  </a:cxn>
                  <a:cxn ang="0">
                    <a:pos x="218" y="148"/>
                  </a:cxn>
                  <a:cxn ang="0">
                    <a:pos x="216" y="140"/>
                  </a:cxn>
                  <a:cxn ang="0">
                    <a:pos x="202" y="124"/>
                  </a:cxn>
                  <a:cxn ang="0">
                    <a:pos x="188" y="120"/>
                  </a:cxn>
                  <a:cxn ang="0">
                    <a:pos x="164" y="128"/>
                  </a:cxn>
                  <a:cxn ang="0">
                    <a:pos x="144" y="142"/>
                  </a:cxn>
                  <a:cxn ang="0">
                    <a:pos x="136" y="146"/>
                  </a:cxn>
                  <a:cxn ang="0">
                    <a:pos x="134" y="136"/>
                  </a:cxn>
                  <a:cxn ang="0">
                    <a:pos x="136" y="118"/>
                  </a:cxn>
                  <a:cxn ang="0">
                    <a:pos x="134" y="106"/>
                  </a:cxn>
                  <a:cxn ang="0">
                    <a:pos x="126" y="94"/>
                  </a:cxn>
                  <a:cxn ang="0">
                    <a:pos x="102" y="88"/>
                  </a:cxn>
                  <a:cxn ang="0">
                    <a:pos x="92" y="86"/>
                  </a:cxn>
                  <a:cxn ang="0">
                    <a:pos x="94" y="78"/>
                  </a:cxn>
                  <a:cxn ang="0">
                    <a:pos x="92" y="56"/>
                  </a:cxn>
                  <a:cxn ang="0">
                    <a:pos x="76" y="28"/>
                  </a:cxn>
                  <a:cxn ang="0">
                    <a:pos x="62" y="8"/>
                  </a:cxn>
                </a:cxnLst>
                <a:rect l="0" t="0" r="r" b="b"/>
                <a:pathLst>
                  <a:path w="266" h="248">
                    <a:moveTo>
                      <a:pt x="12" y="16"/>
                    </a:moveTo>
                    <a:lnTo>
                      <a:pt x="12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6" y="18"/>
                    </a:lnTo>
                    <a:lnTo>
                      <a:pt x="20" y="20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8" y="42"/>
                    </a:lnTo>
                    <a:lnTo>
                      <a:pt x="30" y="52"/>
                    </a:lnTo>
                    <a:lnTo>
                      <a:pt x="26" y="58"/>
                    </a:lnTo>
                    <a:lnTo>
                      <a:pt x="22" y="62"/>
                    </a:lnTo>
                    <a:lnTo>
                      <a:pt x="22" y="62"/>
                    </a:lnTo>
                    <a:lnTo>
                      <a:pt x="10" y="74"/>
                    </a:lnTo>
                    <a:lnTo>
                      <a:pt x="4" y="8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8"/>
                    </a:lnTo>
                    <a:lnTo>
                      <a:pt x="0" y="104"/>
                    </a:lnTo>
                    <a:lnTo>
                      <a:pt x="2" y="110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12" y="120"/>
                    </a:lnTo>
                    <a:lnTo>
                      <a:pt x="20" y="124"/>
                    </a:lnTo>
                    <a:lnTo>
                      <a:pt x="30" y="124"/>
                    </a:lnTo>
                    <a:lnTo>
                      <a:pt x="40" y="122"/>
                    </a:lnTo>
                    <a:lnTo>
                      <a:pt x="40" y="122"/>
                    </a:lnTo>
                    <a:lnTo>
                      <a:pt x="40" y="122"/>
                    </a:lnTo>
                    <a:lnTo>
                      <a:pt x="40" y="122"/>
                    </a:lnTo>
                    <a:lnTo>
                      <a:pt x="26" y="130"/>
                    </a:lnTo>
                    <a:lnTo>
                      <a:pt x="20" y="136"/>
                    </a:lnTo>
                    <a:lnTo>
                      <a:pt x="16" y="142"/>
                    </a:lnTo>
                    <a:lnTo>
                      <a:pt x="16" y="142"/>
                    </a:lnTo>
                    <a:lnTo>
                      <a:pt x="16" y="150"/>
                    </a:lnTo>
                    <a:lnTo>
                      <a:pt x="16" y="150"/>
                    </a:lnTo>
                    <a:lnTo>
                      <a:pt x="16" y="156"/>
                    </a:lnTo>
                    <a:lnTo>
                      <a:pt x="20" y="162"/>
                    </a:lnTo>
                    <a:lnTo>
                      <a:pt x="20" y="162"/>
                    </a:lnTo>
                    <a:lnTo>
                      <a:pt x="26" y="170"/>
                    </a:lnTo>
                    <a:lnTo>
                      <a:pt x="32" y="174"/>
                    </a:lnTo>
                    <a:lnTo>
                      <a:pt x="38" y="176"/>
                    </a:lnTo>
                    <a:lnTo>
                      <a:pt x="46" y="176"/>
                    </a:lnTo>
                    <a:lnTo>
                      <a:pt x="60" y="172"/>
                    </a:lnTo>
                    <a:lnTo>
                      <a:pt x="72" y="166"/>
                    </a:lnTo>
                    <a:lnTo>
                      <a:pt x="72" y="166"/>
                    </a:lnTo>
                    <a:lnTo>
                      <a:pt x="78" y="162"/>
                    </a:lnTo>
                    <a:lnTo>
                      <a:pt x="78" y="162"/>
                    </a:lnTo>
                    <a:lnTo>
                      <a:pt x="76" y="174"/>
                    </a:lnTo>
                    <a:lnTo>
                      <a:pt x="76" y="174"/>
                    </a:lnTo>
                    <a:lnTo>
                      <a:pt x="74" y="184"/>
                    </a:lnTo>
                    <a:lnTo>
                      <a:pt x="72" y="192"/>
                    </a:lnTo>
                    <a:lnTo>
                      <a:pt x="72" y="192"/>
                    </a:lnTo>
                    <a:lnTo>
                      <a:pt x="74" y="202"/>
                    </a:lnTo>
                    <a:lnTo>
                      <a:pt x="76" y="206"/>
                    </a:lnTo>
                    <a:lnTo>
                      <a:pt x="80" y="210"/>
                    </a:lnTo>
                    <a:lnTo>
                      <a:pt x="80" y="210"/>
                    </a:lnTo>
                    <a:lnTo>
                      <a:pt x="84" y="212"/>
                    </a:lnTo>
                    <a:lnTo>
                      <a:pt x="90" y="214"/>
                    </a:lnTo>
                    <a:lnTo>
                      <a:pt x="98" y="212"/>
                    </a:lnTo>
                    <a:lnTo>
                      <a:pt x="106" y="208"/>
                    </a:lnTo>
                    <a:lnTo>
                      <a:pt x="112" y="202"/>
                    </a:lnTo>
                    <a:lnTo>
                      <a:pt x="112" y="202"/>
                    </a:lnTo>
                    <a:lnTo>
                      <a:pt x="122" y="194"/>
                    </a:lnTo>
                    <a:lnTo>
                      <a:pt x="124" y="194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6" y="194"/>
                    </a:lnTo>
                    <a:lnTo>
                      <a:pt x="126" y="194"/>
                    </a:lnTo>
                    <a:lnTo>
                      <a:pt x="124" y="200"/>
                    </a:lnTo>
                    <a:lnTo>
                      <a:pt x="124" y="208"/>
                    </a:lnTo>
                    <a:lnTo>
                      <a:pt x="124" y="208"/>
                    </a:lnTo>
                    <a:lnTo>
                      <a:pt x="124" y="214"/>
                    </a:lnTo>
                    <a:lnTo>
                      <a:pt x="128" y="220"/>
                    </a:lnTo>
                    <a:lnTo>
                      <a:pt x="132" y="226"/>
                    </a:lnTo>
                    <a:lnTo>
                      <a:pt x="140" y="232"/>
                    </a:lnTo>
                    <a:lnTo>
                      <a:pt x="140" y="232"/>
                    </a:lnTo>
                    <a:lnTo>
                      <a:pt x="156" y="238"/>
                    </a:lnTo>
                    <a:lnTo>
                      <a:pt x="166" y="240"/>
                    </a:lnTo>
                    <a:lnTo>
                      <a:pt x="176" y="238"/>
                    </a:lnTo>
                    <a:lnTo>
                      <a:pt x="182" y="234"/>
                    </a:lnTo>
                    <a:lnTo>
                      <a:pt x="182" y="234"/>
                    </a:lnTo>
                    <a:lnTo>
                      <a:pt x="186" y="232"/>
                    </a:lnTo>
                    <a:lnTo>
                      <a:pt x="186" y="232"/>
                    </a:lnTo>
                    <a:lnTo>
                      <a:pt x="200" y="238"/>
                    </a:lnTo>
                    <a:lnTo>
                      <a:pt x="200" y="238"/>
                    </a:lnTo>
                    <a:lnTo>
                      <a:pt x="212" y="242"/>
                    </a:lnTo>
                    <a:lnTo>
                      <a:pt x="224" y="246"/>
                    </a:lnTo>
                    <a:lnTo>
                      <a:pt x="236" y="248"/>
                    </a:lnTo>
                    <a:lnTo>
                      <a:pt x="242" y="246"/>
                    </a:lnTo>
                    <a:lnTo>
                      <a:pt x="248" y="244"/>
                    </a:lnTo>
                    <a:lnTo>
                      <a:pt x="248" y="244"/>
                    </a:lnTo>
                    <a:lnTo>
                      <a:pt x="252" y="242"/>
                    </a:lnTo>
                    <a:lnTo>
                      <a:pt x="258" y="238"/>
                    </a:lnTo>
                    <a:lnTo>
                      <a:pt x="262" y="232"/>
                    </a:lnTo>
                    <a:lnTo>
                      <a:pt x="264" y="224"/>
                    </a:lnTo>
                    <a:lnTo>
                      <a:pt x="264" y="224"/>
                    </a:lnTo>
                    <a:lnTo>
                      <a:pt x="266" y="216"/>
                    </a:lnTo>
                    <a:lnTo>
                      <a:pt x="266" y="208"/>
                    </a:lnTo>
                    <a:lnTo>
                      <a:pt x="264" y="202"/>
                    </a:lnTo>
                    <a:lnTo>
                      <a:pt x="260" y="196"/>
                    </a:lnTo>
                    <a:lnTo>
                      <a:pt x="260" y="196"/>
                    </a:lnTo>
                    <a:lnTo>
                      <a:pt x="256" y="192"/>
                    </a:lnTo>
                    <a:lnTo>
                      <a:pt x="252" y="190"/>
                    </a:lnTo>
                    <a:lnTo>
                      <a:pt x="242" y="188"/>
                    </a:lnTo>
                    <a:lnTo>
                      <a:pt x="230" y="188"/>
                    </a:lnTo>
                    <a:lnTo>
                      <a:pt x="218" y="188"/>
                    </a:lnTo>
                    <a:lnTo>
                      <a:pt x="218" y="188"/>
                    </a:lnTo>
                    <a:lnTo>
                      <a:pt x="204" y="190"/>
                    </a:lnTo>
                    <a:lnTo>
                      <a:pt x="204" y="190"/>
                    </a:lnTo>
                    <a:lnTo>
                      <a:pt x="202" y="188"/>
                    </a:lnTo>
                    <a:lnTo>
                      <a:pt x="200" y="184"/>
                    </a:lnTo>
                    <a:lnTo>
                      <a:pt x="204" y="176"/>
                    </a:lnTo>
                    <a:lnTo>
                      <a:pt x="204" y="176"/>
                    </a:lnTo>
                    <a:lnTo>
                      <a:pt x="212" y="164"/>
                    </a:lnTo>
                    <a:lnTo>
                      <a:pt x="216" y="156"/>
                    </a:lnTo>
                    <a:lnTo>
                      <a:pt x="218" y="148"/>
                    </a:lnTo>
                    <a:lnTo>
                      <a:pt x="218" y="148"/>
                    </a:lnTo>
                    <a:lnTo>
                      <a:pt x="218" y="146"/>
                    </a:lnTo>
                    <a:lnTo>
                      <a:pt x="218" y="146"/>
                    </a:lnTo>
                    <a:lnTo>
                      <a:pt x="216" y="140"/>
                    </a:lnTo>
                    <a:lnTo>
                      <a:pt x="212" y="134"/>
                    </a:lnTo>
                    <a:lnTo>
                      <a:pt x="208" y="130"/>
                    </a:lnTo>
                    <a:lnTo>
                      <a:pt x="202" y="124"/>
                    </a:lnTo>
                    <a:lnTo>
                      <a:pt x="202" y="124"/>
                    </a:lnTo>
                    <a:lnTo>
                      <a:pt x="196" y="122"/>
                    </a:lnTo>
                    <a:lnTo>
                      <a:pt x="188" y="120"/>
                    </a:lnTo>
                    <a:lnTo>
                      <a:pt x="182" y="120"/>
                    </a:lnTo>
                    <a:lnTo>
                      <a:pt x="176" y="122"/>
                    </a:lnTo>
                    <a:lnTo>
                      <a:pt x="164" y="128"/>
                    </a:lnTo>
                    <a:lnTo>
                      <a:pt x="154" y="136"/>
                    </a:lnTo>
                    <a:lnTo>
                      <a:pt x="154" y="136"/>
                    </a:lnTo>
                    <a:lnTo>
                      <a:pt x="144" y="142"/>
                    </a:lnTo>
                    <a:lnTo>
                      <a:pt x="140" y="144"/>
                    </a:lnTo>
                    <a:lnTo>
                      <a:pt x="136" y="146"/>
                    </a:lnTo>
                    <a:lnTo>
                      <a:pt x="136" y="146"/>
                    </a:lnTo>
                    <a:lnTo>
                      <a:pt x="134" y="144"/>
                    </a:lnTo>
                    <a:lnTo>
                      <a:pt x="132" y="142"/>
                    </a:lnTo>
                    <a:lnTo>
                      <a:pt x="134" y="136"/>
                    </a:lnTo>
                    <a:lnTo>
                      <a:pt x="134" y="136"/>
                    </a:lnTo>
                    <a:lnTo>
                      <a:pt x="136" y="128"/>
                    </a:lnTo>
                    <a:lnTo>
                      <a:pt x="136" y="118"/>
                    </a:lnTo>
                    <a:lnTo>
                      <a:pt x="136" y="118"/>
                    </a:lnTo>
                    <a:lnTo>
                      <a:pt x="136" y="112"/>
                    </a:lnTo>
                    <a:lnTo>
                      <a:pt x="134" y="106"/>
                    </a:lnTo>
                    <a:lnTo>
                      <a:pt x="134" y="106"/>
                    </a:lnTo>
                    <a:lnTo>
                      <a:pt x="130" y="98"/>
                    </a:lnTo>
                    <a:lnTo>
                      <a:pt x="126" y="94"/>
                    </a:lnTo>
                    <a:lnTo>
                      <a:pt x="120" y="90"/>
                    </a:lnTo>
                    <a:lnTo>
                      <a:pt x="114" y="88"/>
                    </a:lnTo>
                    <a:lnTo>
                      <a:pt x="102" y="88"/>
                    </a:lnTo>
                    <a:lnTo>
                      <a:pt x="94" y="90"/>
                    </a:lnTo>
                    <a:lnTo>
                      <a:pt x="94" y="90"/>
                    </a:lnTo>
                    <a:lnTo>
                      <a:pt x="92" y="86"/>
                    </a:lnTo>
                    <a:lnTo>
                      <a:pt x="92" y="86"/>
                    </a:lnTo>
                    <a:lnTo>
                      <a:pt x="94" y="78"/>
                    </a:lnTo>
                    <a:lnTo>
                      <a:pt x="94" y="78"/>
                    </a:lnTo>
                    <a:lnTo>
                      <a:pt x="94" y="68"/>
                    </a:lnTo>
                    <a:lnTo>
                      <a:pt x="94" y="68"/>
                    </a:lnTo>
                    <a:lnTo>
                      <a:pt x="92" y="56"/>
                    </a:lnTo>
                    <a:lnTo>
                      <a:pt x="90" y="48"/>
                    </a:lnTo>
                    <a:lnTo>
                      <a:pt x="86" y="42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66" y="14"/>
                    </a:lnTo>
                    <a:lnTo>
                      <a:pt x="62" y="8"/>
                    </a:lnTo>
                    <a:lnTo>
                      <a:pt x="60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28" name="Freeform 348"/>
              <p:cNvSpPr>
                <a:spLocks/>
              </p:cNvSpPr>
              <p:nvPr/>
            </p:nvSpPr>
            <p:spPr bwMode="auto">
              <a:xfrm>
                <a:off x="4042" y="2818"/>
                <a:ext cx="42" cy="54"/>
              </a:xfrm>
              <a:custGeom>
                <a:avLst/>
                <a:gdLst/>
                <a:ahLst/>
                <a:cxnLst>
                  <a:cxn ang="0">
                    <a:pos x="12" y="50"/>
                  </a:cxn>
                  <a:cxn ang="0">
                    <a:pos x="12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4" y="44"/>
                  </a:cxn>
                  <a:cxn ang="0">
                    <a:pos x="12" y="38"/>
                  </a:cxn>
                  <a:cxn ang="0">
                    <a:pos x="12" y="38"/>
                  </a:cxn>
                  <a:cxn ang="0">
                    <a:pos x="20" y="30"/>
                  </a:cxn>
                  <a:cxn ang="0">
                    <a:pos x="26" y="24"/>
                  </a:cxn>
                  <a:cxn ang="0">
                    <a:pos x="30" y="14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8" y="10"/>
                  </a:cxn>
                  <a:cxn ang="0">
                    <a:pos x="38" y="10"/>
                  </a:cxn>
                  <a:cxn ang="0">
                    <a:pos x="40" y="16"/>
                  </a:cxn>
                  <a:cxn ang="0">
                    <a:pos x="40" y="22"/>
                  </a:cxn>
                  <a:cxn ang="0">
                    <a:pos x="40" y="22"/>
                  </a:cxn>
                  <a:cxn ang="0">
                    <a:pos x="40" y="30"/>
                  </a:cxn>
                  <a:cxn ang="0">
                    <a:pos x="40" y="30"/>
                  </a:cxn>
                  <a:cxn ang="0">
                    <a:pos x="40" y="40"/>
                  </a:cxn>
                  <a:cxn ang="0">
                    <a:pos x="40" y="40"/>
                  </a:cxn>
                  <a:cxn ang="0">
                    <a:pos x="42" y="54"/>
                  </a:cxn>
                  <a:cxn ang="0">
                    <a:pos x="42" y="54"/>
                  </a:cxn>
                  <a:cxn ang="0">
                    <a:pos x="34" y="50"/>
                  </a:cxn>
                  <a:cxn ang="0">
                    <a:pos x="26" y="50"/>
                  </a:cxn>
                  <a:cxn ang="0">
                    <a:pos x="12" y="50"/>
                  </a:cxn>
                  <a:cxn ang="0">
                    <a:pos x="12" y="50"/>
                  </a:cxn>
                </a:cxnLst>
                <a:rect l="0" t="0" r="r" b="b"/>
                <a:pathLst>
                  <a:path w="42" h="54">
                    <a:moveTo>
                      <a:pt x="12" y="50"/>
                    </a:moveTo>
                    <a:lnTo>
                      <a:pt x="12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4" y="44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20" y="30"/>
                    </a:lnTo>
                    <a:lnTo>
                      <a:pt x="26" y="24"/>
                    </a:lnTo>
                    <a:lnTo>
                      <a:pt x="30" y="1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40" y="16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40" y="30"/>
                    </a:lnTo>
                    <a:lnTo>
                      <a:pt x="40" y="30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2" y="54"/>
                    </a:lnTo>
                    <a:lnTo>
                      <a:pt x="42" y="54"/>
                    </a:lnTo>
                    <a:lnTo>
                      <a:pt x="34" y="50"/>
                    </a:lnTo>
                    <a:lnTo>
                      <a:pt x="26" y="50"/>
                    </a:lnTo>
                    <a:lnTo>
                      <a:pt x="12" y="50"/>
                    </a:lnTo>
                    <a:lnTo>
                      <a:pt x="12" y="5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29" name="Freeform 349"/>
              <p:cNvSpPr>
                <a:spLocks/>
              </p:cNvSpPr>
              <p:nvPr/>
            </p:nvSpPr>
            <p:spPr bwMode="auto">
              <a:xfrm>
                <a:off x="4086" y="2888"/>
                <a:ext cx="48" cy="60"/>
              </a:xfrm>
              <a:custGeom>
                <a:avLst/>
                <a:gdLst/>
                <a:ahLst/>
                <a:cxnLst>
                  <a:cxn ang="0">
                    <a:pos x="32" y="60"/>
                  </a:cxn>
                  <a:cxn ang="0">
                    <a:pos x="32" y="60"/>
                  </a:cxn>
                  <a:cxn ang="0">
                    <a:pos x="34" y="44"/>
                  </a:cxn>
                  <a:cxn ang="0">
                    <a:pos x="34" y="44"/>
                  </a:cxn>
                  <a:cxn ang="0">
                    <a:pos x="34" y="34"/>
                  </a:cxn>
                  <a:cxn ang="0">
                    <a:pos x="30" y="26"/>
                  </a:cxn>
                  <a:cxn ang="0">
                    <a:pos x="30" y="26"/>
                  </a:cxn>
                  <a:cxn ang="0">
                    <a:pos x="24" y="20"/>
                  </a:cxn>
                  <a:cxn ang="0">
                    <a:pos x="16" y="16"/>
                  </a:cxn>
                  <a:cxn ang="0">
                    <a:pos x="8" y="18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4" y="16"/>
                  </a:cxn>
                  <a:cxn ang="0">
                    <a:pos x="8" y="10"/>
                  </a:cxn>
                  <a:cxn ang="0">
                    <a:pos x="8" y="10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4" y="2"/>
                  </a:cxn>
                  <a:cxn ang="0">
                    <a:pos x="18" y="2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2"/>
                  </a:cxn>
                  <a:cxn ang="0">
                    <a:pos x="38" y="14"/>
                  </a:cxn>
                  <a:cxn ang="0">
                    <a:pos x="38" y="14"/>
                  </a:cxn>
                  <a:cxn ang="0">
                    <a:pos x="36" y="22"/>
                  </a:cxn>
                  <a:cxn ang="0">
                    <a:pos x="36" y="30"/>
                  </a:cxn>
                  <a:cxn ang="0">
                    <a:pos x="36" y="30"/>
                  </a:cxn>
                  <a:cxn ang="0">
                    <a:pos x="36" y="38"/>
                  </a:cxn>
                  <a:cxn ang="0">
                    <a:pos x="40" y="46"/>
                  </a:cxn>
                  <a:cxn ang="0">
                    <a:pos x="40" y="46"/>
                  </a:cxn>
                  <a:cxn ang="0">
                    <a:pos x="48" y="52"/>
                  </a:cxn>
                  <a:cxn ang="0">
                    <a:pos x="48" y="52"/>
                  </a:cxn>
                  <a:cxn ang="0">
                    <a:pos x="40" y="54"/>
                  </a:cxn>
                  <a:cxn ang="0">
                    <a:pos x="32" y="60"/>
                  </a:cxn>
                  <a:cxn ang="0">
                    <a:pos x="32" y="60"/>
                  </a:cxn>
                </a:cxnLst>
                <a:rect l="0" t="0" r="r" b="b"/>
                <a:pathLst>
                  <a:path w="48" h="60">
                    <a:moveTo>
                      <a:pt x="32" y="60"/>
                    </a:moveTo>
                    <a:lnTo>
                      <a:pt x="32" y="60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4" y="34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24" y="20"/>
                    </a:lnTo>
                    <a:lnTo>
                      <a:pt x="16" y="16"/>
                    </a:lnTo>
                    <a:lnTo>
                      <a:pt x="8" y="1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4" y="16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36" y="22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6" y="38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48" y="52"/>
                    </a:lnTo>
                    <a:lnTo>
                      <a:pt x="48" y="52"/>
                    </a:lnTo>
                    <a:lnTo>
                      <a:pt x="40" y="54"/>
                    </a:lnTo>
                    <a:lnTo>
                      <a:pt x="32" y="60"/>
                    </a:lnTo>
                    <a:lnTo>
                      <a:pt x="32" y="6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30" name="Freeform 350"/>
              <p:cNvSpPr>
                <a:spLocks/>
              </p:cNvSpPr>
              <p:nvPr/>
            </p:nvSpPr>
            <p:spPr bwMode="auto">
              <a:xfrm>
                <a:off x="4158" y="2918"/>
                <a:ext cx="48" cy="66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2" y="12"/>
                  </a:cxn>
                  <a:cxn ang="0">
                    <a:pos x="32" y="26"/>
                  </a:cxn>
                  <a:cxn ang="0">
                    <a:pos x="28" y="32"/>
                  </a:cxn>
                  <a:cxn ang="0">
                    <a:pos x="26" y="40"/>
                  </a:cxn>
                  <a:cxn ang="0">
                    <a:pos x="26" y="40"/>
                  </a:cxn>
                  <a:cxn ang="0">
                    <a:pos x="28" y="46"/>
                  </a:cxn>
                  <a:cxn ang="0">
                    <a:pos x="28" y="46"/>
                  </a:cxn>
                  <a:cxn ang="0">
                    <a:pos x="30" y="54"/>
                  </a:cxn>
                  <a:cxn ang="0">
                    <a:pos x="36" y="60"/>
                  </a:cxn>
                  <a:cxn ang="0">
                    <a:pos x="36" y="60"/>
                  </a:cxn>
                  <a:cxn ang="0">
                    <a:pos x="26" y="64"/>
                  </a:cxn>
                  <a:cxn ang="0">
                    <a:pos x="26" y="64"/>
                  </a:cxn>
                  <a:cxn ang="0">
                    <a:pos x="22" y="66"/>
                  </a:cxn>
                  <a:cxn ang="0">
                    <a:pos x="12" y="62"/>
                  </a:cxn>
                  <a:cxn ang="0">
                    <a:pos x="12" y="62"/>
                  </a:cxn>
                  <a:cxn ang="0">
                    <a:pos x="10" y="60"/>
                  </a:cxn>
                  <a:cxn ang="0">
                    <a:pos x="10" y="60"/>
                  </a:cxn>
                  <a:cxn ang="0">
                    <a:pos x="10" y="58"/>
                  </a:cxn>
                  <a:cxn ang="0">
                    <a:pos x="10" y="58"/>
                  </a:cxn>
                  <a:cxn ang="0">
                    <a:pos x="12" y="54"/>
                  </a:cxn>
                  <a:cxn ang="0">
                    <a:pos x="12" y="46"/>
                  </a:cxn>
                  <a:cxn ang="0">
                    <a:pos x="12" y="46"/>
                  </a:cxn>
                  <a:cxn ang="0">
                    <a:pos x="12" y="40"/>
                  </a:cxn>
                  <a:cxn ang="0">
                    <a:pos x="10" y="36"/>
                  </a:cxn>
                  <a:cxn ang="0">
                    <a:pos x="6" y="30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8" y="24"/>
                  </a:cxn>
                  <a:cxn ang="0">
                    <a:pos x="14" y="20"/>
                  </a:cxn>
                  <a:cxn ang="0">
                    <a:pos x="28" y="10"/>
                  </a:cxn>
                  <a:cxn ang="0">
                    <a:pos x="28" y="10"/>
                  </a:cxn>
                  <a:cxn ang="0">
                    <a:pos x="40" y="2"/>
                  </a:cxn>
                  <a:cxn ang="0">
                    <a:pos x="44" y="0"/>
                  </a:cxn>
                  <a:cxn ang="0">
                    <a:pos x="46" y="2"/>
                  </a:cxn>
                  <a:cxn ang="0">
                    <a:pos x="46" y="2"/>
                  </a:cxn>
                  <a:cxn ang="0">
                    <a:pos x="48" y="4"/>
                  </a:cxn>
                  <a:cxn ang="0">
                    <a:pos x="46" y="8"/>
                  </a:cxn>
                  <a:cxn ang="0">
                    <a:pos x="42" y="12"/>
                  </a:cxn>
                  <a:cxn ang="0">
                    <a:pos x="42" y="12"/>
                  </a:cxn>
                </a:cxnLst>
                <a:rect l="0" t="0" r="r" b="b"/>
                <a:pathLst>
                  <a:path w="48" h="66">
                    <a:moveTo>
                      <a:pt x="42" y="12"/>
                    </a:moveTo>
                    <a:lnTo>
                      <a:pt x="42" y="12"/>
                    </a:lnTo>
                    <a:lnTo>
                      <a:pt x="32" y="26"/>
                    </a:lnTo>
                    <a:lnTo>
                      <a:pt x="28" y="32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0" y="54"/>
                    </a:lnTo>
                    <a:lnTo>
                      <a:pt x="36" y="60"/>
                    </a:lnTo>
                    <a:lnTo>
                      <a:pt x="36" y="60"/>
                    </a:lnTo>
                    <a:lnTo>
                      <a:pt x="26" y="64"/>
                    </a:lnTo>
                    <a:lnTo>
                      <a:pt x="26" y="64"/>
                    </a:lnTo>
                    <a:lnTo>
                      <a:pt x="22" y="66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0" y="58"/>
                    </a:lnTo>
                    <a:lnTo>
                      <a:pt x="10" y="58"/>
                    </a:lnTo>
                    <a:lnTo>
                      <a:pt x="12" y="54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2" y="40"/>
                    </a:lnTo>
                    <a:lnTo>
                      <a:pt x="10" y="36"/>
                    </a:lnTo>
                    <a:lnTo>
                      <a:pt x="6" y="30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8" y="24"/>
                    </a:lnTo>
                    <a:lnTo>
                      <a:pt x="14" y="20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40" y="2"/>
                    </a:lnTo>
                    <a:lnTo>
                      <a:pt x="44" y="0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8" y="4"/>
                    </a:lnTo>
                    <a:lnTo>
                      <a:pt x="46" y="8"/>
                    </a:lnTo>
                    <a:lnTo>
                      <a:pt x="42" y="12"/>
                    </a:lnTo>
                    <a:lnTo>
                      <a:pt x="42" y="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31" name="Freeform 351"/>
              <p:cNvSpPr>
                <a:spLocks/>
              </p:cNvSpPr>
              <p:nvPr/>
            </p:nvSpPr>
            <p:spPr bwMode="auto">
              <a:xfrm>
                <a:off x="4234" y="2986"/>
                <a:ext cx="22" cy="6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20" y="2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6" y="6"/>
                  </a:cxn>
                  <a:cxn ang="0">
                    <a:pos x="10" y="6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1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0" y="2"/>
                  </a:cxn>
                  <a:cxn ang="0">
                    <a:pos x="20" y="2"/>
                  </a:cxn>
                </a:cxnLst>
                <a:rect l="0" t="0" r="r" b="b"/>
                <a:pathLst>
                  <a:path w="22" h="6">
                    <a:moveTo>
                      <a:pt x="20" y="2"/>
                    </a:moveTo>
                    <a:lnTo>
                      <a:pt x="20" y="2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0" y="6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1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0" y="2"/>
                    </a:lnTo>
                    <a:lnTo>
                      <a:pt x="20" y="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32" name="Freeform 352"/>
              <p:cNvSpPr>
                <a:spLocks/>
              </p:cNvSpPr>
              <p:nvPr/>
            </p:nvSpPr>
            <p:spPr bwMode="auto">
              <a:xfrm>
                <a:off x="4118" y="2636"/>
                <a:ext cx="60" cy="58"/>
              </a:xfrm>
              <a:custGeom>
                <a:avLst/>
                <a:gdLst/>
                <a:ahLst/>
                <a:cxnLst>
                  <a:cxn ang="0">
                    <a:pos x="30" y="48"/>
                  </a:cxn>
                  <a:cxn ang="0">
                    <a:pos x="30" y="48"/>
                  </a:cxn>
                  <a:cxn ang="0">
                    <a:pos x="32" y="56"/>
                  </a:cxn>
                  <a:cxn ang="0">
                    <a:pos x="36" y="58"/>
                  </a:cxn>
                  <a:cxn ang="0">
                    <a:pos x="40" y="58"/>
                  </a:cxn>
                  <a:cxn ang="0">
                    <a:pos x="46" y="54"/>
                  </a:cxn>
                  <a:cxn ang="0">
                    <a:pos x="46" y="54"/>
                  </a:cxn>
                  <a:cxn ang="0">
                    <a:pos x="56" y="44"/>
                  </a:cxn>
                  <a:cxn ang="0">
                    <a:pos x="58" y="38"/>
                  </a:cxn>
                  <a:cxn ang="0">
                    <a:pos x="60" y="36"/>
                  </a:cxn>
                  <a:cxn ang="0">
                    <a:pos x="58" y="34"/>
                  </a:cxn>
                  <a:cxn ang="0">
                    <a:pos x="58" y="34"/>
                  </a:cxn>
                  <a:cxn ang="0">
                    <a:pos x="52" y="26"/>
                  </a:cxn>
                  <a:cxn ang="0">
                    <a:pos x="44" y="10"/>
                  </a:cxn>
                  <a:cxn ang="0">
                    <a:pos x="44" y="10"/>
                  </a:cxn>
                  <a:cxn ang="0">
                    <a:pos x="42" y="4"/>
                  </a:cxn>
                  <a:cxn ang="0">
                    <a:pos x="38" y="0"/>
                  </a:cxn>
                  <a:cxn ang="0">
                    <a:pos x="34" y="0"/>
                  </a:cxn>
                  <a:cxn ang="0">
                    <a:pos x="28" y="4"/>
                  </a:cxn>
                  <a:cxn ang="0">
                    <a:pos x="28" y="4"/>
                  </a:cxn>
                  <a:cxn ang="0">
                    <a:pos x="22" y="8"/>
                  </a:cxn>
                  <a:cxn ang="0">
                    <a:pos x="14" y="10"/>
                  </a:cxn>
                  <a:cxn ang="0">
                    <a:pos x="8" y="12"/>
                  </a:cxn>
                  <a:cxn ang="0">
                    <a:pos x="4" y="14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10" y="40"/>
                  </a:cxn>
                  <a:cxn ang="0">
                    <a:pos x="10" y="40"/>
                  </a:cxn>
                  <a:cxn ang="0">
                    <a:pos x="22" y="44"/>
                  </a:cxn>
                  <a:cxn ang="0">
                    <a:pos x="26" y="46"/>
                  </a:cxn>
                  <a:cxn ang="0">
                    <a:pos x="30" y="48"/>
                  </a:cxn>
                  <a:cxn ang="0">
                    <a:pos x="30" y="48"/>
                  </a:cxn>
                </a:cxnLst>
                <a:rect l="0" t="0" r="r" b="b"/>
                <a:pathLst>
                  <a:path w="60" h="58">
                    <a:moveTo>
                      <a:pt x="30" y="48"/>
                    </a:moveTo>
                    <a:lnTo>
                      <a:pt x="30" y="48"/>
                    </a:lnTo>
                    <a:lnTo>
                      <a:pt x="32" y="56"/>
                    </a:lnTo>
                    <a:lnTo>
                      <a:pt x="36" y="58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46" y="54"/>
                    </a:lnTo>
                    <a:lnTo>
                      <a:pt x="56" y="44"/>
                    </a:lnTo>
                    <a:lnTo>
                      <a:pt x="58" y="38"/>
                    </a:lnTo>
                    <a:lnTo>
                      <a:pt x="60" y="36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52" y="26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2" y="4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2" y="8"/>
                    </a:lnTo>
                    <a:lnTo>
                      <a:pt x="14" y="10"/>
                    </a:lnTo>
                    <a:lnTo>
                      <a:pt x="8" y="12"/>
                    </a:lnTo>
                    <a:lnTo>
                      <a:pt x="4" y="14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22" y="44"/>
                    </a:lnTo>
                    <a:lnTo>
                      <a:pt x="26" y="46"/>
                    </a:lnTo>
                    <a:lnTo>
                      <a:pt x="30" y="48"/>
                    </a:lnTo>
                    <a:lnTo>
                      <a:pt x="30" y="48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33" name="Freeform 353"/>
              <p:cNvSpPr>
                <a:spLocks/>
              </p:cNvSpPr>
              <p:nvPr/>
            </p:nvSpPr>
            <p:spPr bwMode="auto">
              <a:xfrm>
                <a:off x="4126" y="2710"/>
                <a:ext cx="578" cy="232"/>
              </a:xfrm>
              <a:custGeom>
                <a:avLst/>
                <a:gdLst/>
                <a:ahLst/>
                <a:cxnLst>
                  <a:cxn ang="0">
                    <a:pos x="8" y="34"/>
                  </a:cxn>
                  <a:cxn ang="0">
                    <a:pos x="48" y="60"/>
                  </a:cxn>
                  <a:cxn ang="0">
                    <a:pos x="60" y="76"/>
                  </a:cxn>
                  <a:cxn ang="0">
                    <a:pos x="76" y="98"/>
                  </a:cxn>
                  <a:cxn ang="0">
                    <a:pos x="114" y="96"/>
                  </a:cxn>
                  <a:cxn ang="0">
                    <a:pos x="116" y="110"/>
                  </a:cxn>
                  <a:cxn ang="0">
                    <a:pos x="136" y="134"/>
                  </a:cxn>
                  <a:cxn ang="0">
                    <a:pos x="160" y="122"/>
                  </a:cxn>
                  <a:cxn ang="0">
                    <a:pos x="170" y="122"/>
                  </a:cxn>
                  <a:cxn ang="0">
                    <a:pos x="170" y="136"/>
                  </a:cxn>
                  <a:cxn ang="0">
                    <a:pos x="188" y="156"/>
                  </a:cxn>
                  <a:cxn ang="0">
                    <a:pos x="218" y="148"/>
                  </a:cxn>
                  <a:cxn ang="0">
                    <a:pos x="230" y="146"/>
                  </a:cxn>
                  <a:cxn ang="0">
                    <a:pos x="232" y="174"/>
                  </a:cxn>
                  <a:cxn ang="0">
                    <a:pos x="260" y="190"/>
                  </a:cxn>
                  <a:cxn ang="0">
                    <a:pos x="282" y="178"/>
                  </a:cxn>
                  <a:cxn ang="0">
                    <a:pos x="296" y="150"/>
                  </a:cxn>
                  <a:cxn ang="0">
                    <a:pos x="298" y="156"/>
                  </a:cxn>
                  <a:cxn ang="0">
                    <a:pos x="298" y="188"/>
                  </a:cxn>
                  <a:cxn ang="0">
                    <a:pos x="320" y="210"/>
                  </a:cxn>
                  <a:cxn ang="0">
                    <a:pos x="342" y="192"/>
                  </a:cxn>
                  <a:cxn ang="0">
                    <a:pos x="348" y="192"/>
                  </a:cxn>
                  <a:cxn ang="0">
                    <a:pos x="384" y="212"/>
                  </a:cxn>
                  <a:cxn ang="0">
                    <a:pos x="410" y="188"/>
                  </a:cxn>
                  <a:cxn ang="0">
                    <a:pos x="428" y="178"/>
                  </a:cxn>
                  <a:cxn ang="0">
                    <a:pos x="448" y="210"/>
                  </a:cxn>
                  <a:cxn ang="0">
                    <a:pos x="470" y="216"/>
                  </a:cxn>
                  <a:cxn ang="0">
                    <a:pos x="486" y="202"/>
                  </a:cxn>
                  <a:cxn ang="0">
                    <a:pos x="496" y="218"/>
                  </a:cxn>
                  <a:cxn ang="0">
                    <a:pos x="518" y="232"/>
                  </a:cxn>
                  <a:cxn ang="0">
                    <a:pos x="550" y="206"/>
                  </a:cxn>
                  <a:cxn ang="0">
                    <a:pos x="576" y="136"/>
                  </a:cxn>
                  <a:cxn ang="0">
                    <a:pos x="566" y="92"/>
                  </a:cxn>
                  <a:cxn ang="0">
                    <a:pos x="532" y="94"/>
                  </a:cxn>
                  <a:cxn ang="0">
                    <a:pos x="514" y="106"/>
                  </a:cxn>
                  <a:cxn ang="0">
                    <a:pos x="488" y="92"/>
                  </a:cxn>
                  <a:cxn ang="0">
                    <a:pos x="468" y="104"/>
                  </a:cxn>
                  <a:cxn ang="0">
                    <a:pos x="466" y="126"/>
                  </a:cxn>
                  <a:cxn ang="0">
                    <a:pos x="464" y="132"/>
                  </a:cxn>
                  <a:cxn ang="0">
                    <a:pos x="462" y="120"/>
                  </a:cxn>
                  <a:cxn ang="0">
                    <a:pos x="448" y="88"/>
                  </a:cxn>
                  <a:cxn ang="0">
                    <a:pos x="416" y="92"/>
                  </a:cxn>
                  <a:cxn ang="0">
                    <a:pos x="406" y="80"/>
                  </a:cxn>
                  <a:cxn ang="0">
                    <a:pos x="384" y="66"/>
                  </a:cxn>
                  <a:cxn ang="0">
                    <a:pos x="356" y="82"/>
                  </a:cxn>
                  <a:cxn ang="0">
                    <a:pos x="354" y="114"/>
                  </a:cxn>
                  <a:cxn ang="0">
                    <a:pos x="354" y="116"/>
                  </a:cxn>
                  <a:cxn ang="0">
                    <a:pos x="340" y="94"/>
                  </a:cxn>
                  <a:cxn ang="0">
                    <a:pos x="314" y="96"/>
                  </a:cxn>
                  <a:cxn ang="0">
                    <a:pos x="308" y="90"/>
                  </a:cxn>
                  <a:cxn ang="0">
                    <a:pos x="292" y="58"/>
                  </a:cxn>
                  <a:cxn ang="0">
                    <a:pos x="266" y="58"/>
                  </a:cxn>
                  <a:cxn ang="0">
                    <a:pos x="256" y="90"/>
                  </a:cxn>
                  <a:cxn ang="0">
                    <a:pos x="234" y="58"/>
                  </a:cxn>
                  <a:cxn ang="0">
                    <a:pos x="208" y="54"/>
                  </a:cxn>
                  <a:cxn ang="0">
                    <a:pos x="192" y="66"/>
                  </a:cxn>
                  <a:cxn ang="0">
                    <a:pos x="180" y="40"/>
                  </a:cxn>
                  <a:cxn ang="0">
                    <a:pos x="156" y="26"/>
                  </a:cxn>
                  <a:cxn ang="0">
                    <a:pos x="124" y="36"/>
                  </a:cxn>
                  <a:cxn ang="0">
                    <a:pos x="116" y="22"/>
                  </a:cxn>
                  <a:cxn ang="0">
                    <a:pos x="90" y="4"/>
                  </a:cxn>
                  <a:cxn ang="0">
                    <a:pos x="60" y="16"/>
                  </a:cxn>
                  <a:cxn ang="0">
                    <a:pos x="36" y="10"/>
                  </a:cxn>
                </a:cxnLst>
                <a:rect l="0" t="0" r="r" b="b"/>
                <a:pathLst>
                  <a:path w="578" h="232">
                    <a:moveTo>
                      <a:pt x="2" y="32"/>
                    </a:moveTo>
                    <a:lnTo>
                      <a:pt x="2" y="32"/>
                    </a:lnTo>
                    <a:lnTo>
                      <a:pt x="0" y="34"/>
                    </a:lnTo>
                    <a:lnTo>
                      <a:pt x="2" y="34"/>
                    </a:lnTo>
                    <a:lnTo>
                      <a:pt x="8" y="34"/>
                    </a:lnTo>
                    <a:lnTo>
                      <a:pt x="18" y="36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42" y="50"/>
                    </a:lnTo>
                    <a:lnTo>
                      <a:pt x="48" y="60"/>
                    </a:lnTo>
                    <a:lnTo>
                      <a:pt x="52" y="68"/>
                    </a:lnTo>
                    <a:lnTo>
                      <a:pt x="52" y="68"/>
                    </a:lnTo>
                    <a:lnTo>
                      <a:pt x="58" y="72"/>
                    </a:lnTo>
                    <a:lnTo>
                      <a:pt x="60" y="76"/>
                    </a:lnTo>
                    <a:lnTo>
                      <a:pt x="60" y="76"/>
                    </a:lnTo>
                    <a:lnTo>
                      <a:pt x="62" y="82"/>
                    </a:lnTo>
                    <a:lnTo>
                      <a:pt x="64" y="86"/>
                    </a:lnTo>
                    <a:lnTo>
                      <a:pt x="68" y="92"/>
                    </a:lnTo>
                    <a:lnTo>
                      <a:pt x="76" y="98"/>
                    </a:lnTo>
                    <a:lnTo>
                      <a:pt x="76" y="98"/>
                    </a:lnTo>
                    <a:lnTo>
                      <a:pt x="86" y="100"/>
                    </a:lnTo>
                    <a:lnTo>
                      <a:pt x="96" y="100"/>
                    </a:lnTo>
                    <a:lnTo>
                      <a:pt x="106" y="98"/>
                    </a:lnTo>
                    <a:lnTo>
                      <a:pt x="114" y="96"/>
                    </a:lnTo>
                    <a:lnTo>
                      <a:pt x="114" y="96"/>
                    </a:lnTo>
                    <a:lnTo>
                      <a:pt x="120" y="94"/>
                    </a:lnTo>
                    <a:lnTo>
                      <a:pt x="120" y="94"/>
                    </a:lnTo>
                    <a:lnTo>
                      <a:pt x="116" y="102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8" y="118"/>
                    </a:lnTo>
                    <a:lnTo>
                      <a:pt x="122" y="126"/>
                    </a:lnTo>
                    <a:lnTo>
                      <a:pt x="122" y="126"/>
                    </a:lnTo>
                    <a:lnTo>
                      <a:pt x="130" y="132"/>
                    </a:lnTo>
                    <a:lnTo>
                      <a:pt x="136" y="134"/>
                    </a:lnTo>
                    <a:lnTo>
                      <a:pt x="136" y="134"/>
                    </a:lnTo>
                    <a:lnTo>
                      <a:pt x="142" y="134"/>
                    </a:lnTo>
                    <a:lnTo>
                      <a:pt x="150" y="130"/>
                    </a:lnTo>
                    <a:lnTo>
                      <a:pt x="160" y="122"/>
                    </a:lnTo>
                    <a:lnTo>
                      <a:pt x="160" y="122"/>
                    </a:lnTo>
                    <a:lnTo>
                      <a:pt x="168" y="116"/>
                    </a:lnTo>
                    <a:lnTo>
                      <a:pt x="168" y="116"/>
                    </a:lnTo>
                    <a:lnTo>
                      <a:pt x="170" y="118"/>
                    </a:lnTo>
                    <a:lnTo>
                      <a:pt x="170" y="122"/>
                    </a:lnTo>
                    <a:lnTo>
                      <a:pt x="170" y="122"/>
                    </a:lnTo>
                    <a:lnTo>
                      <a:pt x="170" y="126"/>
                    </a:lnTo>
                    <a:lnTo>
                      <a:pt x="170" y="126"/>
                    </a:lnTo>
                    <a:lnTo>
                      <a:pt x="170" y="130"/>
                    </a:lnTo>
                    <a:lnTo>
                      <a:pt x="170" y="130"/>
                    </a:lnTo>
                    <a:lnTo>
                      <a:pt x="170" y="136"/>
                    </a:lnTo>
                    <a:lnTo>
                      <a:pt x="172" y="144"/>
                    </a:lnTo>
                    <a:lnTo>
                      <a:pt x="176" y="150"/>
                    </a:lnTo>
                    <a:lnTo>
                      <a:pt x="182" y="154"/>
                    </a:lnTo>
                    <a:lnTo>
                      <a:pt x="182" y="154"/>
                    </a:lnTo>
                    <a:lnTo>
                      <a:pt x="188" y="156"/>
                    </a:lnTo>
                    <a:lnTo>
                      <a:pt x="192" y="158"/>
                    </a:lnTo>
                    <a:lnTo>
                      <a:pt x="202" y="156"/>
                    </a:lnTo>
                    <a:lnTo>
                      <a:pt x="210" y="152"/>
                    </a:lnTo>
                    <a:lnTo>
                      <a:pt x="218" y="148"/>
                    </a:lnTo>
                    <a:lnTo>
                      <a:pt x="218" y="148"/>
                    </a:lnTo>
                    <a:lnTo>
                      <a:pt x="224" y="142"/>
                    </a:lnTo>
                    <a:lnTo>
                      <a:pt x="232" y="140"/>
                    </a:lnTo>
                    <a:lnTo>
                      <a:pt x="232" y="140"/>
                    </a:lnTo>
                    <a:lnTo>
                      <a:pt x="230" y="146"/>
                    </a:lnTo>
                    <a:lnTo>
                      <a:pt x="230" y="146"/>
                    </a:lnTo>
                    <a:lnTo>
                      <a:pt x="228" y="152"/>
                    </a:lnTo>
                    <a:lnTo>
                      <a:pt x="228" y="160"/>
                    </a:lnTo>
                    <a:lnTo>
                      <a:pt x="228" y="160"/>
                    </a:lnTo>
                    <a:lnTo>
                      <a:pt x="228" y="168"/>
                    </a:lnTo>
                    <a:lnTo>
                      <a:pt x="232" y="174"/>
                    </a:lnTo>
                    <a:lnTo>
                      <a:pt x="236" y="180"/>
                    </a:lnTo>
                    <a:lnTo>
                      <a:pt x="244" y="184"/>
                    </a:lnTo>
                    <a:lnTo>
                      <a:pt x="244" y="184"/>
                    </a:lnTo>
                    <a:lnTo>
                      <a:pt x="252" y="188"/>
                    </a:lnTo>
                    <a:lnTo>
                      <a:pt x="260" y="190"/>
                    </a:lnTo>
                    <a:lnTo>
                      <a:pt x="266" y="188"/>
                    </a:lnTo>
                    <a:lnTo>
                      <a:pt x="272" y="186"/>
                    </a:lnTo>
                    <a:lnTo>
                      <a:pt x="272" y="186"/>
                    </a:lnTo>
                    <a:lnTo>
                      <a:pt x="278" y="182"/>
                    </a:lnTo>
                    <a:lnTo>
                      <a:pt x="282" y="178"/>
                    </a:lnTo>
                    <a:lnTo>
                      <a:pt x="288" y="168"/>
                    </a:lnTo>
                    <a:lnTo>
                      <a:pt x="292" y="158"/>
                    </a:lnTo>
                    <a:lnTo>
                      <a:pt x="294" y="150"/>
                    </a:lnTo>
                    <a:lnTo>
                      <a:pt x="294" y="150"/>
                    </a:lnTo>
                    <a:lnTo>
                      <a:pt x="296" y="150"/>
                    </a:lnTo>
                    <a:lnTo>
                      <a:pt x="296" y="150"/>
                    </a:lnTo>
                    <a:lnTo>
                      <a:pt x="298" y="152"/>
                    </a:lnTo>
                    <a:lnTo>
                      <a:pt x="298" y="156"/>
                    </a:lnTo>
                    <a:lnTo>
                      <a:pt x="298" y="156"/>
                    </a:lnTo>
                    <a:lnTo>
                      <a:pt x="298" y="156"/>
                    </a:lnTo>
                    <a:lnTo>
                      <a:pt x="298" y="166"/>
                    </a:lnTo>
                    <a:lnTo>
                      <a:pt x="298" y="166"/>
                    </a:lnTo>
                    <a:lnTo>
                      <a:pt x="298" y="178"/>
                    </a:lnTo>
                    <a:lnTo>
                      <a:pt x="298" y="178"/>
                    </a:lnTo>
                    <a:lnTo>
                      <a:pt x="298" y="188"/>
                    </a:lnTo>
                    <a:lnTo>
                      <a:pt x="302" y="198"/>
                    </a:lnTo>
                    <a:lnTo>
                      <a:pt x="304" y="202"/>
                    </a:lnTo>
                    <a:lnTo>
                      <a:pt x="308" y="206"/>
                    </a:lnTo>
                    <a:lnTo>
                      <a:pt x="314" y="208"/>
                    </a:lnTo>
                    <a:lnTo>
                      <a:pt x="320" y="210"/>
                    </a:lnTo>
                    <a:lnTo>
                      <a:pt x="320" y="210"/>
                    </a:lnTo>
                    <a:lnTo>
                      <a:pt x="328" y="210"/>
                    </a:lnTo>
                    <a:lnTo>
                      <a:pt x="334" y="206"/>
                    </a:lnTo>
                    <a:lnTo>
                      <a:pt x="340" y="200"/>
                    </a:lnTo>
                    <a:lnTo>
                      <a:pt x="342" y="192"/>
                    </a:lnTo>
                    <a:lnTo>
                      <a:pt x="342" y="192"/>
                    </a:lnTo>
                    <a:lnTo>
                      <a:pt x="346" y="190"/>
                    </a:lnTo>
                    <a:lnTo>
                      <a:pt x="348" y="190"/>
                    </a:lnTo>
                    <a:lnTo>
                      <a:pt x="348" y="192"/>
                    </a:lnTo>
                    <a:lnTo>
                      <a:pt x="348" y="192"/>
                    </a:lnTo>
                    <a:lnTo>
                      <a:pt x="356" y="200"/>
                    </a:lnTo>
                    <a:lnTo>
                      <a:pt x="368" y="208"/>
                    </a:lnTo>
                    <a:lnTo>
                      <a:pt x="368" y="208"/>
                    </a:lnTo>
                    <a:lnTo>
                      <a:pt x="376" y="210"/>
                    </a:lnTo>
                    <a:lnTo>
                      <a:pt x="384" y="212"/>
                    </a:lnTo>
                    <a:lnTo>
                      <a:pt x="390" y="210"/>
                    </a:lnTo>
                    <a:lnTo>
                      <a:pt x="396" y="206"/>
                    </a:lnTo>
                    <a:lnTo>
                      <a:pt x="406" y="198"/>
                    </a:lnTo>
                    <a:lnTo>
                      <a:pt x="410" y="188"/>
                    </a:lnTo>
                    <a:lnTo>
                      <a:pt x="410" y="188"/>
                    </a:lnTo>
                    <a:lnTo>
                      <a:pt x="418" y="178"/>
                    </a:lnTo>
                    <a:lnTo>
                      <a:pt x="420" y="176"/>
                    </a:lnTo>
                    <a:lnTo>
                      <a:pt x="422" y="176"/>
                    </a:lnTo>
                    <a:lnTo>
                      <a:pt x="422" y="176"/>
                    </a:lnTo>
                    <a:lnTo>
                      <a:pt x="428" y="178"/>
                    </a:lnTo>
                    <a:lnTo>
                      <a:pt x="432" y="180"/>
                    </a:lnTo>
                    <a:lnTo>
                      <a:pt x="438" y="194"/>
                    </a:lnTo>
                    <a:lnTo>
                      <a:pt x="438" y="194"/>
                    </a:lnTo>
                    <a:lnTo>
                      <a:pt x="442" y="202"/>
                    </a:lnTo>
                    <a:lnTo>
                      <a:pt x="448" y="210"/>
                    </a:lnTo>
                    <a:lnTo>
                      <a:pt x="452" y="214"/>
                    </a:lnTo>
                    <a:lnTo>
                      <a:pt x="458" y="216"/>
                    </a:lnTo>
                    <a:lnTo>
                      <a:pt x="464" y="218"/>
                    </a:lnTo>
                    <a:lnTo>
                      <a:pt x="470" y="216"/>
                    </a:lnTo>
                    <a:lnTo>
                      <a:pt x="470" y="216"/>
                    </a:lnTo>
                    <a:lnTo>
                      <a:pt x="476" y="212"/>
                    </a:lnTo>
                    <a:lnTo>
                      <a:pt x="482" y="206"/>
                    </a:lnTo>
                    <a:lnTo>
                      <a:pt x="482" y="206"/>
                    </a:lnTo>
                    <a:lnTo>
                      <a:pt x="486" y="202"/>
                    </a:lnTo>
                    <a:lnTo>
                      <a:pt x="486" y="202"/>
                    </a:lnTo>
                    <a:lnTo>
                      <a:pt x="488" y="200"/>
                    </a:lnTo>
                    <a:lnTo>
                      <a:pt x="490" y="200"/>
                    </a:lnTo>
                    <a:lnTo>
                      <a:pt x="494" y="204"/>
                    </a:lnTo>
                    <a:lnTo>
                      <a:pt x="494" y="204"/>
                    </a:lnTo>
                    <a:lnTo>
                      <a:pt x="496" y="218"/>
                    </a:lnTo>
                    <a:lnTo>
                      <a:pt x="500" y="224"/>
                    </a:lnTo>
                    <a:lnTo>
                      <a:pt x="504" y="230"/>
                    </a:lnTo>
                    <a:lnTo>
                      <a:pt x="504" y="230"/>
                    </a:lnTo>
                    <a:lnTo>
                      <a:pt x="510" y="232"/>
                    </a:lnTo>
                    <a:lnTo>
                      <a:pt x="518" y="232"/>
                    </a:lnTo>
                    <a:lnTo>
                      <a:pt x="524" y="230"/>
                    </a:lnTo>
                    <a:lnTo>
                      <a:pt x="530" y="226"/>
                    </a:lnTo>
                    <a:lnTo>
                      <a:pt x="540" y="216"/>
                    </a:lnTo>
                    <a:lnTo>
                      <a:pt x="550" y="206"/>
                    </a:lnTo>
                    <a:lnTo>
                      <a:pt x="550" y="206"/>
                    </a:lnTo>
                    <a:lnTo>
                      <a:pt x="558" y="196"/>
                    </a:lnTo>
                    <a:lnTo>
                      <a:pt x="564" y="182"/>
                    </a:lnTo>
                    <a:lnTo>
                      <a:pt x="570" y="168"/>
                    </a:lnTo>
                    <a:lnTo>
                      <a:pt x="574" y="152"/>
                    </a:lnTo>
                    <a:lnTo>
                      <a:pt x="576" y="136"/>
                    </a:lnTo>
                    <a:lnTo>
                      <a:pt x="578" y="122"/>
                    </a:lnTo>
                    <a:lnTo>
                      <a:pt x="576" y="108"/>
                    </a:lnTo>
                    <a:lnTo>
                      <a:pt x="572" y="98"/>
                    </a:lnTo>
                    <a:lnTo>
                      <a:pt x="572" y="98"/>
                    </a:lnTo>
                    <a:lnTo>
                      <a:pt x="566" y="92"/>
                    </a:lnTo>
                    <a:lnTo>
                      <a:pt x="560" y="90"/>
                    </a:lnTo>
                    <a:lnTo>
                      <a:pt x="552" y="88"/>
                    </a:lnTo>
                    <a:lnTo>
                      <a:pt x="542" y="90"/>
                    </a:lnTo>
                    <a:lnTo>
                      <a:pt x="542" y="90"/>
                    </a:lnTo>
                    <a:lnTo>
                      <a:pt x="532" y="94"/>
                    </a:lnTo>
                    <a:lnTo>
                      <a:pt x="526" y="100"/>
                    </a:lnTo>
                    <a:lnTo>
                      <a:pt x="520" y="106"/>
                    </a:lnTo>
                    <a:lnTo>
                      <a:pt x="518" y="114"/>
                    </a:lnTo>
                    <a:lnTo>
                      <a:pt x="518" y="114"/>
                    </a:lnTo>
                    <a:lnTo>
                      <a:pt x="514" y="106"/>
                    </a:lnTo>
                    <a:lnTo>
                      <a:pt x="510" y="98"/>
                    </a:lnTo>
                    <a:lnTo>
                      <a:pt x="510" y="98"/>
                    </a:lnTo>
                    <a:lnTo>
                      <a:pt x="500" y="94"/>
                    </a:lnTo>
                    <a:lnTo>
                      <a:pt x="494" y="92"/>
                    </a:lnTo>
                    <a:lnTo>
                      <a:pt x="488" y="92"/>
                    </a:lnTo>
                    <a:lnTo>
                      <a:pt x="488" y="92"/>
                    </a:lnTo>
                    <a:lnTo>
                      <a:pt x="480" y="94"/>
                    </a:lnTo>
                    <a:lnTo>
                      <a:pt x="476" y="96"/>
                    </a:lnTo>
                    <a:lnTo>
                      <a:pt x="472" y="100"/>
                    </a:lnTo>
                    <a:lnTo>
                      <a:pt x="468" y="104"/>
                    </a:lnTo>
                    <a:lnTo>
                      <a:pt x="466" y="112"/>
                    </a:lnTo>
                    <a:lnTo>
                      <a:pt x="464" y="122"/>
                    </a:lnTo>
                    <a:lnTo>
                      <a:pt x="464" y="122"/>
                    </a:lnTo>
                    <a:lnTo>
                      <a:pt x="466" y="126"/>
                    </a:lnTo>
                    <a:lnTo>
                      <a:pt x="466" y="126"/>
                    </a:lnTo>
                    <a:lnTo>
                      <a:pt x="466" y="132"/>
                    </a:lnTo>
                    <a:lnTo>
                      <a:pt x="466" y="132"/>
                    </a:lnTo>
                    <a:lnTo>
                      <a:pt x="466" y="132"/>
                    </a:lnTo>
                    <a:lnTo>
                      <a:pt x="466" y="132"/>
                    </a:lnTo>
                    <a:lnTo>
                      <a:pt x="464" y="132"/>
                    </a:lnTo>
                    <a:lnTo>
                      <a:pt x="464" y="132"/>
                    </a:lnTo>
                    <a:lnTo>
                      <a:pt x="462" y="132"/>
                    </a:lnTo>
                    <a:lnTo>
                      <a:pt x="462" y="132"/>
                    </a:lnTo>
                    <a:lnTo>
                      <a:pt x="462" y="120"/>
                    </a:lnTo>
                    <a:lnTo>
                      <a:pt x="462" y="120"/>
                    </a:lnTo>
                    <a:lnTo>
                      <a:pt x="460" y="104"/>
                    </a:lnTo>
                    <a:lnTo>
                      <a:pt x="458" y="98"/>
                    </a:lnTo>
                    <a:lnTo>
                      <a:pt x="452" y="92"/>
                    </a:lnTo>
                    <a:lnTo>
                      <a:pt x="452" y="92"/>
                    </a:lnTo>
                    <a:lnTo>
                      <a:pt x="448" y="88"/>
                    </a:lnTo>
                    <a:lnTo>
                      <a:pt x="442" y="86"/>
                    </a:lnTo>
                    <a:lnTo>
                      <a:pt x="430" y="88"/>
                    </a:lnTo>
                    <a:lnTo>
                      <a:pt x="430" y="88"/>
                    </a:lnTo>
                    <a:lnTo>
                      <a:pt x="422" y="90"/>
                    </a:lnTo>
                    <a:lnTo>
                      <a:pt x="416" y="92"/>
                    </a:lnTo>
                    <a:lnTo>
                      <a:pt x="412" y="96"/>
                    </a:lnTo>
                    <a:lnTo>
                      <a:pt x="410" y="100"/>
                    </a:lnTo>
                    <a:lnTo>
                      <a:pt x="410" y="100"/>
                    </a:lnTo>
                    <a:lnTo>
                      <a:pt x="408" y="90"/>
                    </a:lnTo>
                    <a:lnTo>
                      <a:pt x="406" y="80"/>
                    </a:lnTo>
                    <a:lnTo>
                      <a:pt x="402" y="72"/>
                    </a:lnTo>
                    <a:lnTo>
                      <a:pt x="396" y="66"/>
                    </a:lnTo>
                    <a:lnTo>
                      <a:pt x="396" y="66"/>
                    </a:lnTo>
                    <a:lnTo>
                      <a:pt x="390" y="66"/>
                    </a:lnTo>
                    <a:lnTo>
                      <a:pt x="384" y="66"/>
                    </a:lnTo>
                    <a:lnTo>
                      <a:pt x="376" y="68"/>
                    </a:lnTo>
                    <a:lnTo>
                      <a:pt x="366" y="72"/>
                    </a:lnTo>
                    <a:lnTo>
                      <a:pt x="362" y="78"/>
                    </a:lnTo>
                    <a:lnTo>
                      <a:pt x="362" y="78"/>
                    </a:lnTo>
                    <a:lnTo>
                      <a:pt x="356" y="82"/>
                    </a:lnTo>
                    <a:lnTo>
                      <a:pt x="354" y="88"/>
                    </a:lnTo>
                    <a:lnTo>
                      <a:pt x="352" y="100"/>
                    </a:lnTo>
                    <a:lnTo>
                      <a:pt x="352" y="100"/>
                    </a:lnTo>
                    <a:lnTo>
                      <a:pt x="354" y="114"/>
                    </a:lnTo>
                    <a:lnTo>
                      <a:pt x="354" y="114"/>
                    </a:lnTo>
                    <a:lnTo>
                      <a:pt x="354" y="120"/>
                    </a:lnTo>
                    <a:lnTo>
                      <a:pt x="354" y="120"/>
                    </a:lnTo>
                    <a:lnTo>
                      <a:pt x="354" y="120"/>
                    </a:lnTo>
                    <a:lnTo>
                      <a:pt x="354" y="120"/>
                    </a:lnTo>
                    <a:lnTo>
                      <a:pt x="354" y="116"/>
                    </a:lnTo>
                    <a:lnTo>
                      <a:pt x="354" y="116"/>
                    </a:lnTo>
                    <a:lnTo>
                      <a:pt x="350" y="104"/>
                    </a:lnTo>
                    <a:lnTo>
                      <a:pt x="346" y="98"/>
                    </a:lnTo>
                    <a:lnTo>
                      <a:pt x="340" y="94"/>
                    </a:lnTo>
                    <a:lnTo>
                      <a:pt x="340" y="94"/>
                    </a:lnTo>
                    <a:lnTo>
                      <a:pt x="332" y="90"/>
                    </a:lnTo>
                    <a:lnTo>
                      <a:pt x="326" y="92"/>
                    </a:lnTo>
                    <a:lnTo>
                      <a:pt x="320" y="94"/>
                    </a:lnTo>
                    <a:lnTo>
                      <a:pt x="314" y="96"/>
                    </a:lnTo>
                    <a:lnTo>
                      <a:pt x="314" y="96"/>
                    </a:lnTo>
                    <a:lnTo>
                      <a:pt x="310" y="98"/>
                    </a:lnTo>
                    <a:lnTo>
                      <a:pt x="310" y="98"/>
                    </a:lnTo>
                    <a:lnTo>
                      <a:pt x="310" y="96"/>
                    </a:lnTo>
                    <a:lnTo>
                      <a:pt x="308" y="90"/>
                    </a:lnTo>
                    <a:lnTo>
                      <a:pt x="308" y="90"/>
                    </a:lnTo>
                    <a:lnTo>
                      <a:pt x="308" y="82"/>
                    </a:lnTo>
                    <a:lnTo>
                      <a:pt x="306" y="74"/>
                    </a:lnTo>
                    <a:lnTo>
                      <a:pt x="300" y="66"/>
                    </a:lnTo>
                    <a:lnTo>
                      <a:pt x="292" y="58"/>
                    </a:lnTo>
                    <a:lnTo>
                      <a:pt x="292" y="58"/>
                    </a:lnTo>
                    <a:lnTo>
                      <a:pt x="284" y="54"/>
                    </a:lnTo>
                    <a:lnTo>
                      <a:pt x="278" y="52"/>
                    </a:lnTo>
                    <a:lnTo>
                      <a:pt x="272" y="54"/>
                    </a:lnTo>
                    <a:lnTo>
                      <a:pt x="272" y="54"/>
                    </a:lnTo>
                    <a:lnTo>
                      <a:pt x="266" y="58"/>
                    </a:lnTo>
                    <a:lnTo>
                      <a:pt x="264" y="64"/>
                    </a:lnTo>
                    <a:lnTo>
                      <a:pt x="260" y="74"/>
                    </a:lnTo>
                    <a:lnTo>
                      <a:pt x="260" y="74"/>
                    </a:lnTo>
                    <a:lnTo>
                      <a:pt x="260" y="84"/>
                    </a:lnTo>
                    <a:lnTo>
                      <a:pt x="256" y="90"/>
                    </a:lnTo>
                    <a:lnTo>
                      <a:pt x="256" y="90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40" y="64"/>
                    </a:lnTo>
                    <a:lnTo>
                      <a:pt x="234" y="58"/>
                    </a:lnTo>
                    <a:lnTo>
                      <a:pt x="226" y="54"/>
                    </a:lnTo>
                    <a:lnTo>
                      <a:pt x="226" y="54"/>
                    </a:lnTo>
                    <a:lnTo>
                      <a:pt x="216" y="52"/>
                    </a:lnTo>
                    <a:lnTo>
                      <a:pt x="208" y="54"/>
                    </a:lnTo>
                    <a:lnTo>
                      <a:pt x="208" y="54"/>
                    </a:lnTo>
                    <a:lnTo>
                      <a:pt x="202" y="56"/>
                    </a:lnTo>
                    <a:lnTo>
                      <a:pt x="200" y="60"/>
                    </a:lnTo>
                    <a:lnTo>
                      <a:pt x="196" y="68"/>
                    </a:lnTo>
                    <a:lnTo>
                      <a:pt x="196" y="68"/>
                    </a:lnTo>
                    <a:lnTo>
                      <a:pt x="192" y="66"/>
                    </a:lnTo>
                    <a:lnTo>
                      <a:pt x="190" y="64"/>
                    </a:lnTo>
                    <a:lnTo>
                      <a:pt x="186" y="56"/>
                    </a:lnTo>
                    <a:lnTo>
                      <a:pt x="186" y="56"/>
                    </a:lnTo>
                    <a:lnTo>
                      <a:pt x="184" y="48"/>
                    </a:lnTo>
                    <a:lnTo>
                      <a:pt x="180" y="40"/>
                    </a:lnTo>
                    <a:lnTo>
                      <a:pt x="174" y="32"/>
                    </a:lnTo>
                    <a:lnTo>
                      <a:pt x="170" y="30"/>
                    </a:lnTo>
                    <a:lnTo>
                      <a:pt x="164" y="28"/>
                    </a:lnTo>
                    <a:lnTo>
                      <a:pt x="164" y="28"/>
                    </a:lnTo>
                    <a:lnTo>
                      <a:pt x="156" y="26"/>
                    </a:lnTo>
                    <a:lnTo>
                      <a:pt x="150" y="28"/>
                    </a:lnTo>
                    <a:lnTo>
                      <a:pt x="142" y="32"/>
                    </a:lnTo>
                    <a:lnTo>
                      <a:pt x="142" y="32"/>
                    </a:lnTo>
                    <a:lnTo>
                      <a:pt x="136" y="34"/>
                    </a:lnTo>
                    <a:lnTo>
                      <a:pt x="124" y="36"/>
                    </a:lnTo>
                    <a:lnTo>
                      <a:pt x="124" y="36"/>
                    </a:lnTo>
                    <a:lnTo>
                      <a:pt x="120" y="34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16" y="22"/>
                    </a:lnTo>
                    <a:lnTo>
                      <a:pt x="110" y="14"/>
                    </a:lnTo>
                    <a:lnTo>
                      <a:pt x="104" y="8"/>
                    </a:lnTo>
                    <a:lnTo>
                      <a:pt x="98" y="6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80" y="4"/>
                    </a:lnTo>
                    <a:lnTo>
                      <a:pt x="74" y="6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0" y="16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36" y="10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6" y="0"/>
                    </a:lnTo>
                    <a:lnTo>
                      <a:pt x="36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34" name="Freeform 354"/>
              <p:cNvSpPr>
                <a:spLocks/>
              </p:cNvSpPr>
              <p:nvPr/>
            </p:nvSpPr>
            <p:spPr bwMode="auto">
              <a:xfrm>
                <a:off x="4072" y="2698"/>
                <a:ext cx="38" cy="42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2" y="10"/>
                  </a:cxn>
                  <a:cxn ang="0">
                    <a:pos x="14" y="8"/>
                  </a:cxn>
                  <a:cxn ang="0">
                    <a:pos x="12" y="4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6" y="28"/>
                  </a:cxn>
                  <a:cxn ang="0">
                    <a:pos x="6" y="28"/>
                  </a:cxn>
                  <a:cxn ang="0">
                    <a:pos x="8" y="34"/>
                  </a:cxn>
                  <a:cxn ang="0">
                    <a:pos x="12" y="38"/>
                  </a:cxn>
                  <a:cxn ang="0">
                    <a:pos x="18" y="42"/>
                  </a:cxn>
                  <a:cxn ang="0">
                    <a:pos x="24" y="40"/>
                  </a:cxn>
                  <a:cxn ang="0">
                    <a:pos x="24" y="40"/>
                  </a:cxn>
                  <a:cxn ang="0">
                    <a:pos x="34" y="36"/>
                  </a:cxn>
                  <a:cxn ang="0">
                    <a:pos x="36" y="34"/>
                  </a:cxn>
                  <a:cxn ang="0">
                    <a:pos x="38" y="30"/>
                  </a:cxn>
                  <a:cxn ang="0">
                    <a:pos x="38" y="30"/>
                  </a:cxn>
                  <a:cxn ang="0">
                    <a:pos x="38" y="26"/>
                  </a:cxn>
                  <a:cxn ang="0">
                    <a:pos x="36" y="20"/>
                  </a:cxn>
                  <a:cxn ang="0">
                    <a:pos x="30" y="16"/>
                  </a:cxn>
                  <a:cxn ang="0">
                    <a:pos x="22" y="10"/>
                  </a:cxn>
                  <a:cxn ang="0">
                    <a:pos x="22" y="10"/>
                  </a:cxn>
                </a:cxnLst>
                <a:rect l="0" t="0" r="r" b="b"/>
                <a:pathLst>
                  <a:path w="38" h="42">
                    <a:moveTo>
                      <a:pt x="22" y="10"/>
                    </a:moveTo>
                    <a:lnTo>
                      <a:pt x="22" y="10"/>
                    </a:lnTo>
                    <a:lnTo>
                      <a:pt x="14" y="8"/>
                    </a:lnTo>
                    <a:lnTo>
                      <a:pt x="12" y="4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8" y="34"/>
                    </a:lnTo>
                    <a:lnTo>
                      <a:pt x="12" y="38"/>
                    </a:lnTo>
                    <a:lnTo>
                      <a:pt x="18" y="42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34" y="36"/>
                    </a:lnTo>
                    <a:lnTo>
                      <a:pt x="36" y="34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38" y="26"/>
                    </a:lnTo>
                    <a:lnTo>
                      <a:pt x="36" y="20"/>
                    </a:lnTo>
                    <a:lnTo>
                      <a:pt x="30" y="16"/>
                    </a:lnTo>
                    <a:lnTo>
                      <a:pt x="22" y="10"/>
                    </a:lnTo>
                    <a:lnTo>
                      <a:pt x="22" y="10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35" name="Freeform 355"/>
              <p:cNvSpPr>
                <a:spLocks/>
              </p:cNvSpPr>
              <p:nvPr/>
            </p:nvSpPr>
            <p:spPr bwMode="auto">
              <a:xfrm>
                <a:off x="4094" y="2682"/>
                <a:ext cx="20" cy="1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4" y="12"/>
                  </a:cxn>
                  <a:cxn ang="0">
                    <a:pos x="8" y="14"/>
                  </a:cxn>
                  <a:cxn ang="0">
                    <a:pos x="8" y="14"/>
                  </a:cxn>
                  <a:cxn ang="0">
                    <a:pos x="16" y="18"/>
                  </a:cxn>
                  <a:cxn ang="0">
                    <a:pos x="18" y="18"/>
                  </a:cxn>
                  <a:cxn ang="0">
                    <a:pos x="20" y="16"/>
                  </a:cxn>
                  <a:cxn ang="0">
                    <a:pos x="20" y="16"/>
                  </a:cxn>
                  <a:cxn ang="0">
                    <a:pos x="18" y="10"/>
                  </a:cxn>
                  <a:cxn ang="0">
                    <a:pos x="12" y="4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0" h="1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4" y="12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18" y="10"/>
                    </a:lnTo>
                    <a:lnTo>
                      <a:pt x="12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36" name="Freeform 356"/>
              <p:cNvSpPr>
                <a:spLocks/>
              </p:cNvSpPr>
              <p:nvPr/>
            </p:nvSpPr>
            <p:spPr bwMode="auto">
              <a:xfrm>
                <a:off x="4050" y="2680"/>
                <a:ext cx="16" cy="14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4" y="12"/>
                  </a:cxn>
                  <a:cxn ang="0">
                    <a:pos x="8" y="14"/>
                  </a:cxn>
                  <a:cxn ang="0">
                    <a:pos x="10" y="14"/>
                  </a:cxn>
                  <a:cxn ang="0">
                    <a:pos x="14" y="1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4" y="4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2"/>
                  </a:cxn>
                  <a:cxn ang="0">
                    <a:pos x="4" y="12"/>
                  </a:cxn>
                </a:cxnLst>
                <a:rect l="0" t="0" r="r" b="b"/>
                <a:pathLst>
                  <a:path w="16" h="14">
                    <a:moveTo>
                      <a:pt x="4" y="12"/>
                    </a:moveTo>
                    <a:lnTo>
                      <a:pt x="4" y="12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4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4" y="4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12"/>
                    </a:lnTo>
                    <a:lnTo>
                      <a:pt x="4" y="12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37" name="Freeform 357"/>
              <p:cNvSpPr>
                <a:spLocks/>
              </p:cNvSpPr>
              <p:nvPr/>
            </p:nvSpPr>
            <p:spPr bwMode="auto">
              <a:xfrm>
                <a:off x="4040" y="2718"/>
                <a:ext cx="22" cy="36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6" y="36"/>
                  </a:cxn>
                  <a:cxn ang="0">
                    <a:pos x="14" y="36"/>
                  </a:cxn>
                  <a:cxn ang="0">
                    <a:pos x="18" y="32"/>
                  </a:cxn>
                  <a:cxn ang="0">
                    <a:pos x="22" y="26"/>
                  </a:cxn>
                  <a:cxn ang="0">
                    <a:pos x="22" y="18"/>
                  </a:cxn>
                  <a:cxn ang="0">
                    <a:pos x="22" y="18"/>
                  </a:cxn>
                  <a:cxn ang="0">
                    <a:pos x="20" y="12"/>
                  </a:cxn>
                  <a:cxn ang="0">
                    <a:pos x="16" y="4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6" y="10"/>
                  </a:cxn>
                  <a:cxn ang="0">
                    <a:pos x="4" y="16"/>
                  </a:cxn>
                  <a:cxn ang="0">
                    <a:pos x="2" y="22"/>
                  </a:cxn>
                  <a:cxn ang="0">
                    <a:pos x="2" y="22"/>
                  </a:cxn>
                  <a:cxn ang="0">
                    <a:pos x="0" y="28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22" h="36">
                    <a:moveTo>
                      <a:pt x="6" y="36"/>
                    </a:moveTo>
                    <a:lnTo>
                      <a:pt x="6" y="36"/>
                    </a:lnTo>
                    <a:lnTo>
                      <a:pt x="14" y="36"/>
                    </a:lnTo>
                    <a:lnTo>
                      <a:pt x="18" y="32"/>
                    </a:lnTo>
                    <a:lnTo>
                      <a:pt x="22" y="26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0" y="12"/>
                    </a:lnTo>
                    <a:lnTo>
                      <a:pt x="16" y="4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6" y="10"/>
                    </a:lnTo>
                    <a:lnTo>
                      <a:pt x="4" y="16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38" name="Freeform 358"/>
              <p:cNvSpPr>
                <a:spLocks/>
              </p:cNvSpPr>
              <p:nvPr/>
            </p:nvSpPr>
            <p:spPr bwMode="auto">
              <a:xfrm>
                <a:off x="4022" y="2754"/>
                <a:ext cx="10" cy="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10" y="4"/>
                  </a:cxn>
                  <a:cxn ang="0">
                    <a:pos x="8" y="6"/>
                  </a:cxn>
                  <a:cxn ang="0">
                    <a:pos x="6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10" h="8">
                    <a:moveTo>
                      <a:pt x="10" y="0"/>
                    </a:moveTo>
                    <a:lnTo>
                      <a:pt x="10" y="0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39" name="Freeform 359"/>
              <p:cNvSpPr>
                <a:spLocks/>
              </p:cNvSpPr>
              <p:nvPr/>
            </p:nvSpPr>
            <p:spPr bwMode="auto">
              <a:xfrm>
                <a:off x="4156" y="2600"/>
                <a:ext cx="10" cy="1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4" y="10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4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10" h="10">
                    <a:moveTo>
                      <a:pt x="4" y="0"/>
                    </a:moveTo>
                    <a:lnTo>
                      <a:pt x="4" y="0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40" name="Freeform 360"/>
              <p:cNvSpPr>
                <a:spLocks/>
              </p:cNvSpPr>
              <p:nvPr/>
            </p:nvSpPr>
            <p:spPr bwMode="auto">
              <a:xfrm>
                <a:off x="4196" y="1602"/>
                <a:ext cx="120" cy="506"/>
              </a:xfrm>
              <a:custGeom>
                <a:avLst/>
                <a:gdLst/>
                <a:ahLst/>
                <a:cxnLst>
                  <a:cxn ang="0">
                    <a:pos x="0" y="506"/>
                  </a:cxn>
                  <a:cxn ang="0">
                    <a:pos x="0" y="506"/>
                  </a:cxn>
                  <a:cxn ang="0">
                    <a:pos x="28" y="500"/>
                  </a:cxn>
                  <a:cxn ang="0">
                    <a:pos x="56" y="498"/>
                  </a:cxn>
                  <a:cxn ang="0">
                    <a:pos x="56" y="498"/>
                  </a:cxn>
                  <a:cxn ang="0">
                    <a:pos x="56" y="472"/>
                  </a:cxn>
                  <a:cxn ang="0">
                    <a:pos x="56" y="448"/>
                  </a:cxn>
                  <a:cxn ang="0">
                    <a:pos x="56" y="428"/>
                  </a:cxn>
                  <a:cxn ang="0">
                    <a:pos x="56" y="428"/>
                  </a:cxn>
                  <a:cxn ang="0">
                    <a:pos x="58" y="382"/>
                  </a:cxn>
                  <a:cxn ang="0">
                    <a:pos x="62" y="340"/>
                  </a:cxn>
                  <a:cxn ang="0">
                    <a:pos x="68" y="302"/>
                  </a:cxn>
                  <a:cxn ang="0">
                    <a:pos x="78" y="264"/>
                  </a:cxn>
                  <a:cxn ang="0">
                    <a:pos x="80" y="256"/>
                  </a:cxn>
                  <a:cxn ang="0">
                    <a:pos x="80" y="256"/>
                  </a:cxn>
                  <a:cxn ang="0">
                    <a:pos x="94" y="214"/>
                  </a:cxn>
                  <a:cxn ang="0">
                    <a:pos x="106" y="168"/>
                  </a:cxn>
                  <a:cxn ang="0">
                    <a:pos x="116" y="124"/>
                  </a:cxn>
                  <a:cxn ang="0">
                    <a:pos x="118" y="100"/>
                  </a:cxn>
                  <a:cxn ang="0">
                    <a:pos x="120" y="76"/>
                  </a:cxn>
                  <a:cxn ang="0">
                    <a:pos x="120" y="76"/>
                  </a:cxn>
                  <a:cxn ang="0">
                    <a:pos x="120" y="46"/>
                  </a:cxn>
                  <a:cxn ang="0">
                    <a:pos x="120" y="16"/>
                  </a:cxn>
                  <a:cxn ang="0">
                    <a:pos x="120" y="16"/>
                  </a:cxn>
                  <a:cxn ang="0">
                    <a:pos x="120" y="8"/>
                  </a:cxn>
                  <a:cxn ang="0">
                    <a:pos x="120" y="8"/>
                  </a:cxn>
                  <a:cxn ang="0">
                    <a:pos x="96" y="4"/>
                  </a:cxn>
                  <a:cxn ang="0">
                    <a:pos x="72" y="0"/>
                  </a:cxn>
                  <a:cxn ang="0">
                    <a:pos x="72" y="0"/>
                  </a:cxn>
                  <a:cxn ang="0">
                    <a:pos x="66" y="0"/>
                  </a:cxn>
                  <a:cxn ang="0">
                    <a:pos x="66" y="0"/>
                  </a:cxn>
                  <a:cxn ang="0">
                    <a:pos x="66" y="18"/>
                  </a:cxn>
                  <a:cxn ang="0">
                    <a:pos x="66" y="18"/>
                  </a:cxn>
                  <a:cxn ang="0">
                    <a:pos x="68" y="46"/>
                  </a:cxn>
                  <a:cxn ang="0">
                    <a:pos x="66" y="74"/>
                  </a:cxn>
                  <a:cxn ang="0">
                    <a:pos x="66" y="74"/>
                  </a:cxn>
                  <a:cxn ang="0">
                    <a:pos x="66" y="96"/>
                  </a:cxn>
                  <a:cxn ang="0">
                    <a:pos x="62" y="116"/>
                  </a:cxn>
                  <a:cxn ang="0">
                    <a:pos x="54" y="158"/>
                  </a:cxn>
                  <a:cxn ang="0">
                    <a:pos x="42" y="198"/>
                  </a:cxn>
                  <a:cxn ang="0">
                    <a:pos x="30" y="240"/>
                  </a:cxn>
                  <a:cxn ang="0">
                    <a:pos x="28" y="248"/>
                  </a:cxn>
                  <a:cxn ang="0">
                    <a:pos x="28" y="248"/>
                  </a:cxn>
                  <a:cxn ang="0">
                    <a:pos x="16" y="288"/>
                  </a:cxn>
                  <a:cxn ang="0">
                    <a:pos x="8" y="332"/>
                  </a:cxn>
                  <a:cxn ang="0">
                    <a:pos x="4" y="378"/>
                  </a:cxn>
                  <a:cxn ang="0">
                    <a:pos x="2" y="428"/>
                  </a:cxn>
                  <a:cxn ang="0">
                    <a:pos x="2" y="450"/>
                  </a:cxn>
                  <a:cxn ang="0">
                    <a:pos x="2" y="450"/>
                  </a:cxn>
                  <a:cxn ang="0">
                    <a:pos x="4" y="478"/>
                  </a:cxn>
                  <a:cxn ang="0">
                    <a:pos x="2" y="492"/>
                  </a:cxn>
                  <a:cxn ang="0">
                    <a:pos x="0" y="504"/>
                  </a:cxn>
                  <a:cxn ang="0">
                    <a:pos x="0" y="504"/>
                  </a:cxn>
                  <a:cxn ang="0">
                    <a:pos x="0" y="506"/>
                  </a:cxn>
                  <a:cxn ang="0">
                    <a:pos x="0" y="506"/>
                  </a:cxn>
                </a:cxnLst>
                <a:rect l="0" t="0" r="r" b="b"/>
                <a:pathLst>
                  <a:path w="120" h="506">
                    <a:moveTo>
                      <a:pt x="0" y="506"/>
                    </a:moveTo>
                    <a:lnTo>
                      <a:pt x="0" y="506"/>
                    </a:lnTo>
                    <a:lnTo>
                      <a:pt x="28" y="500"/>
                    </a:lnTo>
                    <a:lnTo>
                      <a:pt x="56" y="498"/>
                    </a:lnTo>
                    <a:lnTo>
                      <a:pt x="56" y="498"/>
                    </a:lnTo>
                    <a:lnTo>
                      <a:pt x="56" y="472"/>
                    </a:lnTo>
                    <a:lnTo>
                      <a:pt x="56" y="448"/>
                    </a:lnTo>
                    <a:lnTo>
                      <a:pt x="56" y="428"/>
                    </a:lnTo>
                    <a:lnTo>
                      <a:pt x="56" y="428"/>
                    </a:lnTo>
                    <a:lnTo>
                      <a:pt x="58" y="382"/>
                    </a:lnTo>
                    <a:lnTo>
                      <a:pt x="62" y="340"/>
                    </a:lnTo>
                    <a:lnTo>
                      <a:pt x="68" y="302"/>
                    </a:lnTo>
                    <a:lnTo>
                      <a:pt x="78" y="264"/>
                    </a:lnTo>
                    <a:lnTo>
                      <a:pt x="80" y="256"/>
                    </a:lnTo>
                    <a:lnTo>
                      <a:pt x="80" y="256"/>
                    </a:lnTo>
                    <a:lnTo>
                      <a:pt x="94" y="214"/>
                    </a:lnTo>
                    <a:lnTo>
                      <a:pt x="106" y="168"/>
                    </a:lnTo>
                    <a:lnTo>
                      <a:pt x="116" y="124"/>
                    </a:lnTo>
                    <a:lnTo>
                      <a:pt x="118" y="100"/>
                    </a:lnTo>
                    <a:lnTo>
                      <a:pt x="120" y="76"/>
                    </a:lnTo>
                    <a:lnTo>
                      <a:pt x="120" y="76"/>
                    </a:lnTo>
                    <a:lnTo>
                      <a:pt x="120" y="46"/>
                    </a:lnTo>
                    <a:lnTo>
                      <a:pt x="120" y="16"/>
                    </a:lnTo>
                    <a:lnTo>
                      <a:pt x="120" y="16"/>
                    </a:lnTo>
                    <a:lnTo>
                      <a:pt x="120" y="8"/>
                    </a:lnTo>
                    <a:lnTo>
                      <a:pt x="120" y="8"/>
                    </a:lnTo>
                    <a:lnTo>
                      <a:pt x="96" y="4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18"/>
                    </a:lnTo>
                    <a:lnTo>
                      <a:pt x="66" y="18"/>
                    </a:lnTo>
                    <a:lnTo>
                      <a:pt x="68" y="46"/>
                    </a:lnTo>
                    <a:lnTo>
                      <a:pt x="66" y="74"/>
                    </a:lnTo>
                    <a:lnTo>
                      <a:pt x="66" y="74"/>
                    </a:lnTo>
                    <a:lnTo>
                      <a:pt x="66" y="96"/>
                    </a:lnTo>
                    <a:lnTo>
                      <a:pt x="62" y="116"/>
                    </a:lnTo>
                    <a:lnTo>
                      <a:pt x="54" y="158"/>
                    </a:lnTo>
                    <a:lnTo>
                      <a:pt x="42" y="198"/>
                    </a:lnTo>
                    <a:lnTo>
                      <a:pt x="30" y="240"/>
                    </a:lnTo>
                    <a:lnTo>
                      <a:pt x="28" y="248"/>
                    </a:lnTo>
                    <a:lnTo>
                      <a:pt x="28" y="248"/>
                    </a:lnTo>
                    <a:lnTo>
                      <a:pt x="16" y="288"/>
                    </a:lnTo>
                    <a:lnTo>
                      <a:pt x="8" y="332"/>
                    </a:lnTo>
                    <a:lnTo>
                      <a:pt x="4" y="378"/>
                    </a:lnTo>
                    <a:lnTo>
                      <a:pt x="2" y="428"/>
                    </a:lnTo>
                    <a:lnTo>
                      <a:pt x="2" y="450"/>
                    </a:lnTo>
                    <a:lnTo>
                      <a:pt x="2" y="450"/>
                    </a:lnTo>
                    <a:lnTo>
                      <a:pt x="4" y="478"/>
                    </a:lnTo>
                    <a:lnTo>
                      <a:pt x="2" y="492"/>
                    </a:lnTo>
                    <a:lnTo>
                      <a:pt x="0" y="504"/>
                    </a:lnTo>
                    <a:lnTo>
                      <a:pt x="0" y="504"/>
                    </a:lnTo>
                    <a:lnTo>
                      <a:pt x="0" y="506"/>
                    </a:lnTo>
                    <a:lnTo>
                      <a:pt x="0" y="506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41" name="Freeform 361"/>
              <p:cNvSpPr>
                <a:spLocks/>
              </p:cNvSpPr>
              <p:nvPr/>
            </p:nvSpPr>
            <p:spPr bwMode="auto">
              <a:xfrm>
                <a:off x="3960" y="3254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42" name="Freeform 362"/>
              <p:cNvSpPr>
                <a:spLocks/>
              </p:cNvSpPr>
              <p:nvPr/>
            </p:nvSpPr>
            <p:spPr bwMode="auto">
              <a:xfrm>
                <a:off x="4160" y="2676"/>
                <a:ext cx="26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0" y="38"/>
                  </a:cxn>
                  <a:cxn ang="0">
                    <a:pos x="16" y="18"/>
                  </a:cxn>
                  <a:cxn ang="0">
                    <a:pos x="22" y="8"/>
                  </a:cxn>
                  <a:cxn ang="0">
                    <a:pos x="26" y="0"/>
                  </a:cxn>
                </a:cxnLst>
                <a:rect l="0" t="0" r="r" b="b"/>
                <a:pathLst>
                  <a:path w="26" h="38">
                    <a:moveTo>
                      <a:pt x="0" y="38"/>
                    </a:moveTo>
                    <a:lnTo>
                      <a:pt x="0" y="38"/>
                    </a:lnTo>
                    <a:lnTo>
                      <a:pt x="16" y="18"/>
                    </a:lnTo>
                    <a:lnTo>
                      <a:pt x="22" y="8"/>
                    </a:lnTo>
                    <a:lnTo>
                      <a:pt x="26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43" name="Freeform 363"/>
              <p:cNvSpPr>
                <a:spLocks/>
              </p:cNvSpPr>
              <p:nvPr/>
            </p:nvSpPr>
            <p:spPr bwMode="auto">
              <a:xfrm>
                <a:off x="4108" y="2744"/>
                <a:ext cx="1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18" y="0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44" name="Freeform 364"/>
              <p:cNvSpPr>
                <a:spLocks/>
              </p:cNvSpPr>
              <p:nvPr/>
            </p:nvSpPr>
            <p:spPr bwMode="auto">
              <a:xfrm>
                <a:off x="3722" y="1628"/>
                <a:ext cx="830" cy="1956"/>
              </a:xfrm>
              <a:custGeom>
                <a:avLst/>
                <a:gdLst/>
                <a:ahLst/>
                <a:cxnLst>
                  <a:cxn ang="0">
                    <a:pos x="532" y="830"/>
                  </a:cxn>
                  <a:cxn ang="0">
                    <a:pos x="616" y="766"/>
                  </a:cxn>
                  <a:cxn ang="0">
                    <a:pos x="662" y="768"/>
                  </a:cxn>
                  <a:cxn ang="0">
                    <a:pos x="706" y="782"/>
                  </a:cxn>
                  <a:cxn ang="0">
                    <a:pos x="768" y="774"/>
                  </a:cxn>
                  <a:cxn ang="0">
                    <a:pos x="782" y="664"/>
                  </a:cxn>
                  <a:cxn ang="0">
                    <a:pos x="668" y="552"/>
                  </a:cxn>
                  <a:cxn ang="0">
                    <a:pos x="216" y="714"/>
                  </a:cxn>
                  <a:cxn ang="0">
                    <a:pos x="104" y="1062"/>
                  </a:cxn>
                  <a:cxn ang="0">
                    <a:pos x="86" y="1108"/>
                  </a:cxn>
                  <a:cxn ang="0">
                    <a:pos x="78" y="1176"/>
                  </a:cxn>
                  <a:cxn ang="0">
                    <a:pos x="86" y="1226"/>
                  </a:cxn>
                  <a:cxn ang="0">
                    <a:pos x="78" y="1314"/>
                  </a:cxn>
                  <a:cxn ang="0">
                    <a:pos x="84" y="1384"/>
                  </a:cxn>
                  <a:cxn ang="0">
                    <a:pos x="90" y="1448"/>
                  </a:cxn>
                  <a:cxn ang="0">
                    <a:pos x="106" y="1496"/>
                  </a:cxn>
                  <a:cxn ang="0">
                    <a:pos x="138" y="1610"/>
                  </a:cxn>
                  <a:cxn ang="0">
                    <a:pos x="198" y="1676"/>
                  </a:cxn>
                  <a:cxn ang="0">
                    <a:pos x="222" y="1734"/>
                  </a:cxn>
                  <a:cxn ang="0">
                    <a:pos x="254" y="1776"/>
                  </a:cxn>
                  <a:cxn ang="0">
                    <a:pos x="340" y="1830"/>
                  </a:cxn>
                  <a:cxn ang="0">
                    <a:pos x="390" y="1888"/>
                  </a:cxn>
                  <a:cxn ang="0">
                    <a:pos x="286" y="1858"/>
                  </a:cxn>
                  <a:cxn ang="0">
                    <a:pos x="226" y="1760"/>
                  </a:cxn>
                  <a:cxn ang="0">
                    <a:pos x="136" y="1696"/>
                  </a:cxn>
                  <a:cxn ang="0">
                    <a:pos x="82" y="1574"/>
                  </a:cxn>
                  <a:cxn ang="0">
                    <a:pos x="56" y="1460"/>
                  </a:cxn>
                  <a:cxn ang="0">
                    <a:pos x="38" y="1332"/>
                  </a:cxn>
                  <a:cxn ang="0">
                    <a:pos x="38" y="1170"/>
                  </a:cxn>
                  <a:cxn ang="0">
                    <a:pos x="96" y="946"/>
                  </a:cxn>
                  <a:cxn ang="0">
                    <a:pos x="196" y="648"/>
                  </a:cxn>
                  <a:cxn ang="0">
                    <a:pos x="390" y="144"/>
                  </a:cxn>
                  <a:cxn ang="0">
                    <a:pos x="330" y="222"/>
                  </a:cxn>
                  <a:cxn ang="0">
                    <a:pos x="112" y="736"/>
                  </a:cxn>
                  <a:cxn ang="0">
                    <a:pos x="34" y="1042"/>
                  </a:cxn>
                  <a:cxn ang="0">
                    <a:pos x="22" y="1244"/>
                  </a:cxn>
                  <a:cxn ang="0">
                    <a:pos x="24" y="1414"/>
                  </a:cxn>
                  <a:cxn ang="0">
                    <a:pos x="30" y="1552"/>
                  </a:cxn>
                  <a:cxn ang="0">
                    <a:pos x="84" y="1704"/>
                  </a:cxn>
                  <a:cxn ang="0">
                    <a:pos x="154" y="1802"/>
                  </a:cxn>
                  <a:cxn ang="0">
                    <a:pos x="234" y="1862"/>
                  </a:cxn>
                  <a:cxn ang="0">
                    <a:pos x="320" y="1916"/>
                  </a:cxn>
                  <a:cxn ang="0">
                    <a:pos x="440" y="1952"/>
                  </a:cxn>
                  <a:cxn ang="0">
                    <a:pos x="460" y="1886"/>
                  </a:cxn>
                  <a:cxn ang="0">
                    <a:pos x="410" y="1828"/>
                  </a:cxn>
                  <a:cxn ang="0">
                    <a:pos x="328" y="1780"/>
                  </a:cxn>
                  <a:cxn ang="0">
                    <a:pos x="292" y="1706"/>
                  </a:cxn>
                  <a:cxn ang="0">
                    <a:pos x="256" y="1654"/>
                  </a:cxn>
                  <a:cxn ang="0">
                    <a:pos x="214" y="1578"/>
                  </a:cxn>
                  <a:cxn ang="0">
                    <a:pos x="164" y="1566"/>
                  </a:cxn>
                  <a:cxn ang="0">
                    <a:pos x="170" y="1502"/>
                  </a:cxn>
                  <a:cxn ang="0">
                    <a:pos x="170" y="1486"/>
                  </a:cxn>
                  <a:cxn ang="0">
                    <a:pos x="160" y="1414"/>
                  </a:cxn>
                  <a:cxn ang="0">
                    <a:pos x="112" y="1328"/>
                  </a:cxn>
                  <a:cxn ang="0">
                    <a:pos x="108" y="1242"/>
                  </a:cxn>
                  <a:cxn ang="0">
                    <a:pos x="104" y="1174"/>
                  </a:cxn>
                  <a:cxn ang="0">
                    <a:pos x="130" y="1116"/>
                  </a:cxn>
                  <a:cxn ang="0">
                    <a:pos x="176" y="1062"/>
                  </a:cxn>
                  <a:cxn ang="0">
                    <a:pos x="162" y="990"/>
                  </a:cxn>
                  <a:cxn ang="0">
                    <a:pos x="222" y="1000"/>
                  </a:cxn>
                  <a:cxn ang="0">
                    <a:pos x="242" y="1070"/>
                  </a:cxn>
                  <a:cxn ang="0">
                    <a:pos x="288" y="1160"/>
                  </a:cxn>
                </a:cxnLst>
                <a:rect l="0" t="0" r="r" b="b"/>
                <a:pathLst>
                  <a:path w="830" h="1956">
                    <a:moveTo>
                      <a:pt x="532" y="916"/>
                    </a:moveTo>
                    <a:lnTo>
                      <a:pt x="532" y="916"/>
                    </a:lnTo>
                    <a:lnTo>
                      <a:pt x="540" y="896"/>
                    </a:lnTo>
                    <a:lnTo>
                      <a:pt x="548" y="876"/>
                    </a:lnTo>
                    <a:lnTo>
                      <a:pt x="550" y="868"/>
                    </a:lnTo>
                    <a:lnTo>
                      <a:pt x="550" y="860"/>
                    </a:lnTo>
                    <a:lnTo>
                      <a:pt x="548" y="854"/>
                    </a:lnTo>
                    <a:lnTo>
                      <a:pt x="544" y="848"/>
                    </a:lnTo>
                    <a:lnTo>
                      <a:pt x="544" y="848"/>
                    </a:lnTo>
                    <a:lnTo>
                      <a:pt x="540" y="846"/>
                    </a:lnTo>
                    <a:lnTo>
                      <a:pt x="536" y="846"/>
                    </a:lnTo>
                    <a:lnTo>
                      <a:pt x="536" y="846"/>
                    </a:lnTo>
                    <a:lnTo>
                      <a:pt x="528" y="846"/>
                    </a:lnTo>
                    <a:lnTo>
                      <a:pt x="524" y="844"/>
                    </a:lnTo>
                    <a:lnTo>
                      <a:pt x="524" y="838"/>
                    </a:lnTo>
                    <a:lnTo>
                      <a:pt x="524" y="838"/>
                    </a:lnTo>
                    <a:lnTo>
                      <a:pt x="524" y="834"/>
                    </a:lnTo>
                    <a:lnTo>
                      <a:pt x="524" y="834"/>
                    </a:lnTo>
                    <a:lnTo>
                      <a:pt x="526" y="832"/>
                    </a:lnTo>
                    <a:lnTo>
                      <a:pt x="528" y="830"/>
                    </a:lnTo>
                    <a:lnTo>
                      <a:pt x="528" y="830"/>
                    </a:lnTo>
                    <a:lnTo>
                      <a:pt x="532" y="830"/>
                    </a:lnTo>
                    <a:lnTo>
                      <a:pt x="532" y="830"/>
                    </a:lnTo>
                    <a:lnTo>
                      <a:pt x="542" y="828"/>
                    </a:lnTo>
                    <a:lnTo>
                      <a:pt x="546" y="826"/>
                    </a:lnTo>
                    <a:lnTo>
                      <a:pt x="550" y="824"/>
                    </a:lnTo>
                    <a:lnTo>
                      <a:pt x="550" y="824"/>
                    </a:lnTo>
                    <a:lnTo>
                      <a:pt x="552" y="820"/>
                    </a:lnTo>
                    <a:lnTo>
                      <a:pt x="552" y="820"/>
                    </a:lnTo>
                    <a:lnTo>
                      <a:pt x="562" y="804"/>
                    </a:lnTo>
                    <a:lnTo>
                      <a:pt x="562" y="804"/>
                    </a:lnTo>
                    <a:lnTo>
                      <a:pt x="564" y="800"/>
                    </a:lnTo>
                    <a:lnTo>
                      <a:pt x="568" y="796"/>
                    </a:lnTo>
                    <a:lnTo>
                      <a:pt x="572" y="794"/>
                    </a:lnTo>
                    <a:lnTo>
                      <a:pt x="578" y="794"/>
                    </a:lnTo>
                    <a:lnTo>
                      <a:pt x="578" y="794"/>
                    </a:lnTo>
                    <a:lnTo>
                      <a:pt x="588" y="796"/>
                    </a:lnTo>
                    <a:lnTo>
                      <a:pt x="598" y="796"/>
                    </a:lnTo>
                    <a:lnTo>
                      <a:pt x="602" y="794"/>
                    </a:lnTo>
                    <a:lnTo>
                      <a:pt x="606" y="790"/>
                    </a:lnTo>
                    <a:lnTo>
                      <a:pt x="610" y="784"/>
                    </a:lnTo>
                    <a:lnTo>
                      <a:pt x="614" y="776"/>
                    </a:lnTo>
                    <a:lnTo>
                      <a:pt x="614" y="776"/>
                    </a:lnTo>
                    <a:lnTo>
                      <a:pt x="616" y="766"/>
                    </a:lnTo>
                    <a:lnTo>
                      <a:pt x="616" y="766"/>
                    </a:lnTo>
                    <a:lnTo>
                      <a:pt x="616" y="756"/>
                    </a:lnTo>
                    <a:lnTo>
                      <a:pt x="614" y="746"/>
                    </a:lnTo>
                    <a:lnTo>
                      <a:pt x="614" y="746"/>
                    </a:lnTo>
                    <a:lnTo>
                      <a:pt x="610" y="734"/>
                    </a:lnTo>
                    <a:lnTo>
                      <a:pt x="610" y="734"/>
                    </a:lnTo>
                    <a:lnTo>
                      <a:pt x="610" y="732"/>
                    </a:lnTo>
                    <a:lnTo>
                      <a:pt x="610" y="732"/>
                    </a:lnTo>
                    <a:lnTo>
                      <a:pt x="614" y="742"/>
                    </a:lnTo>
                    <a:lnTo>
                      <a:pt x="618" y="754"/>
                    </a:lnTo>
                    <a:lnTo>
                      <a:pt x="618" y="754"/>
                    </a:lnTo>
                    <a:lnTo>
                      <a:pt x="620" y="766"/>
                    </a:lnTo>
                    <a:lnTo>
                      <a:pt x="624" y="776"/>
                    </a:lnTo>
                    <a:lnTo>
                      <a:pt x="630" y="782"/>
                    </a:lnTo>
                    <a:lnTo>
                      <a:pt x="634" y="784"/>
                    </a:lnTo>
                    <a:lnTo>
                      <a:pt x="638" y="786"/>
                    </a:lnTo>
                    <a:lnTo>
                      <a:pt x="638" y="786"/>
                    </a:lnTo>
                    <a:lnTo>
                      <a:pt x="644" y="786"/>
                    </a:lnTo>
                    <a:lnTo>
                      <a:pt x="648" y="784"/>
                    </a:lnTo>
                    <a:lnTo>
                      <a:pt x="654" y="780"/>
                    </a:lnTo>
                    <a:lnTo>
                      <a:pt x="658" y="774"/>
                    </a:lnTo>
                    <a:lnTo>
                      <a:pt x="662" y="768"/>
                    </a:lnTo>
                    <a:lnTo>
                      <a:pt x="662" y="768"/>
                    </a:lnTo>
                    <a:lnTo>
                      <a:pt x="666" y="758"/>
                    </a:lnTo>
                    <a:lnTo>
                      <a:pt x="670" y="744"/>
                    </a:lnTo>
                    <a:lnTo>
                      <a:pt x="670" y="744"/>
                    </a:lnTo>
                    <a:lnTo>
                      <a:pt x="674" y="728"/>
                    </a:lnTo>
                    <a:lnTo>
                      <a:pt x="680" y="710"/>
                    </a:lnTo>
                    <a:lnTo>
                      <a:pt x="680" y="710"/>
                    </a:lnTo>
                    <a:lnTo>
                      <a:pt x="680" y="714"/>
                    </a:lnTo>
                    <a:lnTo>
                      <a:pt x="680" y="714"/>
                    </a:lnTo>
                    <a:lnTo>
                      <a:pt x="680" y="726"/>
                    </a:lnTo>
                    <a:lnTo>
                      <a:pt x="678" y="736"/>
                    </a:lnTo>
                    <a:lnTo>
                      <a:pt x="678" y="736"/>
                    </a:lnTo>
                    <a:lnTo>
                      <a:pt x="676" y="746"/>
                    </a:lnTo>
                    <a:lnTo>
                      <a:pt x="674" y="758"/>
                    </a:lnTo>
                    <a:lnTo>
                      <a:pt x="674" y="758"/>
                    </a:lnTo>
                    <a:lnTo>
                      <a:pt x="676" y="764"/>
                    </a:lnTo>
                    <a:lnTo>
                      <a:pt x="678" y="772"/>
                    </a:lnTo>
                    <a:lnTo>
                      <a:pt x="682" y="776"/>
                    </a:lnTo>
                    <a:lnTo>
                      <a:pt x="690" y="780"/>
                    </a:lnTo>
                    <a:lnTo>
                      <a:pt x="690" y="780"/>
                    </a:lnTo>
                    <a:lnTo>
                      <a:pt x="698" y="782"/>
                    </a:lnTo>
                    <a:lnTo>
                      <a:pt x="706" y="782"/>
                    </a:lnTo>
                    <a:lnTo>
                      <a:pt x="712" y="782"/>
                    </a:lnTo>
                    <a:lnTo>
                      <a:pt x="718" y="780"/>
                    </a:lnTo>
                    <a:lnTo>
                      <a:pt x="726" y="774"/>
                    </a:lnTo>
                    <a:lnTo>
                      <a:pt x="730" y="766"/>
                    </a:lnTo>
                    <a:lnTo>
                      <a:pt x="730" y="766"/>
                    </a:lnTo>
                    <a:lnTo>
                      <a:pt x="734" y="760"/>
                    </a:lnTo>
                    <a:lnTo>
                      <a:pt x="734" y="760"/>
                    </a:lnTo>
                    <a:lnTo>
                      <a:pt x="738" y="756"/>
                    </a:lnTo>
                    <a:lnTo>
                      <a:pt x="740" y="752"/>
                    </a:lnTo>
                    <a:lnTo>
                      <a:pt x="740" y="744"/>
                    </a:lnTo>
                    <a:lnTo>
                      <a:pt x="740" y="744"/>
                    </a:lnTo>
                    <a:lnTo>
                      <a:pt x="740" y="740"/>
                    </a:lnTo>
                    <a:lnTo>
                      <a:pt x="740" y="740"/>
                    </a:lnTo>
                    <a:lnTo>
                      <a:pt x="742" y="742"/>
                    </a:lnTo>
                    <a:lnTo>
                      <a:pt x="744" y="748"/>
                    </a:lnTo>
                    <a:lnTo>
                      <a:pt x="744" y="748"/>
                    </a:lnTo>
                    <a:lnTo>
                      <a:pt x="746" y="754"/>
                    </a:lnTo>
                    <a:lnTo>
                      <a:pt x="748" y="762"/>
                    </a:lnTo>
                    <a:lnTo>
                      <a:pt x="752" y="768"/>
                    </a:lnTo>
                    <a:lnTo>
                      <a:pt x="760" y="772"/>
                    </a:lnTo>
                    <a:lnTo>
                      <a:pt x="760" y="772"/>
                    </a:lnTo>
                    <a:lnTo>
                      <a:pt x="768" y="774"/>
                    </a:lnTo>
                    <a:lnTo>
                      <a:pt x="776" y="774"/>
                    </a:lnTo>
                    <a:lnTo>
                      <a:pt x="786" y="772"/>
                    </a:lnTo>
                    <a:lnTo>
                      <a:pt x="794" y="768"/>
                    </a:lnTo>
                    <a:lnTo>
                      <a:pt x="794" y="768"/>
                    </a:lnTo>
                    <a:lnTo>
                      <a:pt x="806" y="760"/>
                    </a:lnTo>
                    <a:lnTo>
                      <a:pt x="816" y="750"/>
                    </a:lnTo>
                    <a:lnTo>
                      <a:pt x="822" y="738"/>
                    </a:lnTo>
                    <a:lnTo>
                      <a:pt x="826" y="726"/>
                    </a:lnTo>
                    <a:lnTo>
                      <a:pt x="826" y="726"/>
                    </a:lnTo>
                    <a:lnTo>
                      <a:pt x="828" y="714"/>
                    </a:lnTo>
                    <a:lnTo>
                      <a:pt x="830" y="700"/>
                    </a:lnTo>
                    <a:lnTo>
                      <a:pt x="830" y="692"/>
                    </a:lnTo>
                    <a:lnTo>
                      <a:pt x="828" y="684"/>
                    </a:lnTo>
                    <a:lnTo>
                      <a:pt x="824" y="678"/>
                    </a:lnTo>
                    <a:lnTo>
                      <a:pt x="818" y="670"/>
                    </a:lnTo>
                    <a:lnTo>
                      <a:pt x="818" y="670"/>
                    </a:lnTo>
                    <a:lnTo>
                      <a:pt x="814" y="666"/>
                    </a:lnTo>
                    <a:lnTo>
                      <a:pt x="810" y="664"/>
                    </a:lnTo>
                    <a:lnTo>
                      <a:pt x="800" y="662"/>
                    </a:lnTo>
                    <a:lnTo>
                      <a:pt x="790" y="662"/>
                    </a:lnTo>
                    <a:lnTo>
                      <a:pt x="782" y="664"/>
                    </a:lnTo>
                    <a:lnTo>
                      <a:pt x="782" y="664"/>
                    </a:lnTo>
                    <a:lnTo>
                      <a:pt x="776" y="664"/>
                    </a:lnTo>
                    <a:lnTo>
                      <a:pt x="774" y="664"/>
                    </a:lnTo>
                    <a:lnTo>
                      <a:pt x="772" y="660"/>
                    </a:lnTo>
                    <a:lnTo>
                      <a:pt x="774" y="658"/>
                    </a:lnTo>
                    <a:lnTo>
                      <a:pt x="774" y="658"/>
                    </a:lnTo>
                    <a:lnTo>
                      <a:pt x="780" y="652"/>
                    </a:lnTo>
                    <a:lnTo>
                      <a:pt x="784" y="644"/>
                    </a:lnTo>
                    <a:lnTo>
                      <a:pt x="790" y="634"/>
                    </a:lnTo>
                    <a:lnTo>
                      <a:pt x="790" y="624"/>
                    </a:lnTo>
                    <a:lnTo>
                      <a:pt x="790" y="624"/>
                    </a:lnTo>
                    <a:lnTo>
                      <a:pt x="790" y="624"/>
                    </a:lnTo>
                    <a:lnTo>
                      <a:pt x="790" y="614"/>
                    </a:lnTo>
                    <a:lnTo>
                      <a:pt x="786" y="606"/>
                    </a:lnTo>
                    <a:lnTo>
                      <a:pt x="780" y="598"/>
                    </a:lnTo>
                    <a:lnTo>
                      <a:pt x="774" y="592"/>
                    </a:lnTo>
                    <a:lnTo>
                      <a:pt x="758" y="584"/>
                    </a:lnTo>
                    <a:lnTo>
                      <a:pt x="742" y="578"/>
                    </a:lnTo>
                    <a:lnTo>
                      <a:pt x="736" y="574"/>
                    </a:lnTo>
                    <a:lnTo>
                      <a:pt x="736" y="574"/>
                    </a:lnTo>
                    <a:lnTo>
                      <a:pt x="698" y="560"/>
                    </a:lnTo>
                    <a:lnTo>
                      <a:pt x="668" y="552"/>
                    </a:lnTo>
                    <a:lnTo>
                      <a:pt x="668" y="552"/>
                    </a:lnTo>
                    <a:lnTo>
                      <a:pt x="636" y="544"/>
                    </a:lnTo>
                    <a:lnTo>
                      <a:pt x="602" y="540"/>
                    </a:lnTo>
                    <a:lnTo>
                      <a:pt x="602" y="540"/>
                    </a:lnTo>
                    <a:lnTo>
                      <a:pt x="580" y="538"/>
                    </a:lnTo>
                    <a:lnTo>
                      <a:pt x="560" y="540"/>
                    </a:lnTo>
                    <a:lnTo>
                      <a:pt x="538" y="542"/>
                    </a:lnTo>
                    <a:lnTo>
                      <a:pt x="516" y="544"/>
                    </a:lnTo>
                    <a:lnTo>
                      <a:pt x="472" y="554"/>
                    </a:lnTo>
                    <a:lnTo>
                      <a:pt x="428" y="568"/>
                    </a:lnTo>
                    <a:lnTo>
                      <a:pt x="428" y="568"/>
                    </a:lnTo>
                    <a:lnTo>
                      <a:pt x="400" y="576"/>
                    </a:lnTo>
                    <a:lnTo>
                      <a:pt x="372" y="588"/>
                    </a:lnTo>
                    <a:lnTo>
                      <a:pt x="346" y="602"/>
                    </a:lnTo>
                    <a:lnTo>
                      <a:pt x="322" y="618"/>
                    </a:lnTo>
                    <a:lnTo>
                      <a:pt x="296" y="634"/>
                    </a:lnTo>
                    <a:lnTo>
                      <a:pt x="274" y="652"/>
                    </a:lnTo>
                    <a:lnTo>
                      <a:pt x="254" y="672"/>
                    </a:lnTo>
                    <a:lnTo>
                      <a:pt x="234" y="694"/>
                    </a:lnTo>
                    <a:lnTo>
                      <a:pt x="234" y="694"/>
                    </a:lnTo>
                    <a:lnTo>
                      <a:pt x="230" y="698"/>
                    </a:lnTo>
                    <a:lnTo>
                      <a:pt x="230" y="698"/>
                    </a:lnTo>
                    <a:lnTo>
                      <a:pt x="216" y="714"/>
                    </a:lnTo>
                    <a:lnTo>
                      <a:pt x="204" y="732"/>
                    </a:lnTo>
                    <a:lnTo>
                      <a:pt x="192" y="752"/>
                    </a:lnTo>
                    <a:lnTo>
                      <a:pt x="182" y="770"/>
                    </a:lnTo>
                    <a:lnTo>
                      <a:pt x="182" y="770"/>
                    </a:lnTo>
                    <a:lnTo>
                      <a:pt x="162" y="824"/>
                    </a:lnTo>
                    <a:lnTo>
                      <a:pt x="142" y="874"/>
                    </a:lnTo>
                    <a:lnTo>
                      <a:pt x="142" y="874"/>
                    </a:lnTo>
                    <a:lnTo>
                      <a:pt x="142" y="876"/>
                    </a:lnTo>
                    <a:lnTo>
                      <a:pt x="142" y="876"/>
                    </a:lnTo>
                    <a:lnTo>
                      <a:pt x="134" y="894"/>
                    </a:lnTo>
                    <a:lnTo>
                      <a:pt x="128" y="914"/>
                    </a:lnTo>
                    <a:lnTo>
                      <a:pt x="122" y="936"/>
                    </a:lnTo>
                    <a:lnTo>
                      <a:pt x="118" y="958"/>
                    </a:lnTo>
                    <a:lnTo>
                      <a:pt x="112" y="984"/>
                    </a:lnTo>
                    <a:lnTo>
                      <a:pt x="110" y="994"/>
                    </a:lnTo>
                    <a:lnTo>
                      <a:pt x="110" y="994"/>
                    </a:lnTo>
                    <a:lnTo>
                      <a:pt x="104" y="1014"/>
                    </a:lnTo>
                    <a:lnTo>
                      <a:pt x="100" y="1034"/>
                    </a:lnTo>
                    <a:lnTo>
                      <a:pt x="98" y="1048"/>
                    </a:lnTo>
                    <a:lnTo>
                      <a:pt x="100" y="1056"/>
                    </a:lnTo>
                    <a:lnTo>
                      <a:pt x="104" y="1062"/>
                    </a:lnTo>
                    <a:lnTo>
                      <a:pt x="104" y="1062"/>
                    </a:lnTo>
                    <a:lnTo>
                      <a:pt x="108" y="1068"/>
                    </a:lnTo>
                    <a:lnTo>
                      <a:pt x="112" y="1072"/>
                    </a:lnTo>
                    <a:lnTo>
                      <a:pt x="122" y="1076"/>
                    </a:lnTo>
                    <a:lnTo>
                      <a:pt x="134" y="1076"/>
                    </a:lnTo>
                    <a:lnTo>
                      <a:pt x="144" y="1076"/>
                    </a:lnTo>
                    <a:lnTo>
                      <a:pt x="144" y="1076"/>
                    </a:lnTo>
                    <a:lnTo>
                      <a:pt x="152" y="1076"/>
                    </a:lnTo>
                    <a:lnTo>
                      <a:pt x="152" y="1076"/>
                    </a:lnTo>
                    <a:lnTo>
                      <a:pt x="152" y="1076"/>
                    </a:lnTo>
                    <a:lnTo>
                      <a:pt x="152" y="1076"/>
                    </a:lnTo>
                    <a:lnTo>
                      <a:pt x="146" y="1078"/>
                    </a:lnTo>
                    <a:lnTo>
                      <a:pt x="134" y="1080"/>
                    </a:lnTo>
                    <a:lnTo>
                      <a:pt x="134" y="1080"/>
                    </a:lnTo>
                    <a:lnTo>
                      <a:pt x="120" y="1080"/>
                    </a:lnTo>
                    <a:lnTo>
                      <a:pt x="106" y="1082"/>
                    </a:lnTo>
                    <a:lnTo>
                      <a:pt x="100" y="1084"/>
                    </a:lnTo>
                    <a:lnTo>
                      <a:pt x="94" y="1088"/>
                    </a:lnTo>
                    <a:lnTo>
                      <a:pt x="90" y="1096"/>
                    </a:lnTo>
                    <a:lnTo>
                      <a:pt x="88" y="1104"/>
                    </a:lnTo>
                    <a:lnTo>
                      <a:pt x="88" y="1104"/>
                    </a:lnTo>
                    <a:lnTo>
                      <a:pt x="86" y="1108"/>
                    </a:lnTo>
                    <a:lnTo>
                      <a:pt x="86" y="1108"/>
                    </a:lnTo>
                    <a:lnTo>
                      <a:pt x="88" y="1116"/>
                    </a:lnTo>
                    <a:lnTo>
                      <a:pt x="90" y="1124"/>
                    </a:lnTo>
                    <a:lnTo>
                      <a:pt x="94" y="1128"/>
                    </a:lnTo>
                    <a:lnTo>
                      <a:pt x="100" y="1132"/>
                    </a:lnTo>
                    <a:lnTo>
                      <a:pt x="112" y="1138"/>
                    </a:lnTo>
                    <a:lnTo>
                      <a:pt x="124" y="1142"/>
                    </a:lnTo>
                    <a:lnTo>
                      <a:pt x="124" y="1142"/>
                    </a:lnTo>
                    <a:lnTo>
                      <a:pt x="136" y="1146"/>
                    </a:lnTo>
                    <a:lnTo>
                      <a:pt x="136" y="1146"/>
                    </a:lnTo>
                    <a:lnTo>
                      <a:pt x="136" y="1148"/>
                    </a:lnTo>
                    <a:lnTo>
                      <a:pt x="136" y="1148"/>
                    </a:lnTo>
                    <a:lnTo>
                      <a:pt x="130" y="1148"/>
                    </a:lnTo>
                    <a:lnTo>
                      <a:pt x="122" y="1148"/>
                    </a:lnTo>
                    <a:lnTo>
                      <a:pt x="122" y="1148"/>
                    </a:lnTo>
                    <a:lnTo>
                      <a:pt x="110" y="1146"/>
                    </a:lnTo>
                    <a:lnTo>
                      <a:pt x="96" y="1148"/>
                    </a:lnTo>
                    <a:lnTo>
                      <a:pt x="90" y="1150"/>
                    </a:lnTo>
                    <a:lnTo>
                      <a:pt x="86" y="1154"/>
                    </a:lnTo>
                    <a:lnTo>
                      <a:pt x="80" y="1160"/>
                    </a:lnTo>
                    <a:lnTo>
                      <a:pt x="78" y="1170"/>
                    </a:lnTo>
                    <a:lnTo>
                      <a:pt x="78" y="1170"/>
                    </a:lnTo>
                    <a:lnTo>
                      <a:pt x="78" y="1176"/>
                    </a:lnTo>
                    <a:lnTo>
                      <a:pt x="78" y="1176"/>
                    </a:lnTo>
                    <a:lnTo>
                      <a:pt x="78" y="1184"/>
                    </a:lnTo>
                    <a:lnTo>
                      <a:pt x="82" y="1190"/>
                    </a:lnTo>
                    <a:lnTo>
                      <a:pt x="86" y="1194"/>
                    </a:lnTo>
                    <a:lnTo>
                      <a:pt x="90" y="1198"/>
                    </a:lnTo>
                    <a:lnTo>
                      <a:pt x="100" y="1204"/>
                    </a:lnTo>
                    <a:lnTo>
                      <a:pt x="110" y="1206"/>
                    </a:lnTo>
                    <a:lnTo>
                      <a:pt x="110" y="1206"/>
                    </a:lnTo>
                    <a:lnTo>
                      <a:pt x="120" y="1208"/>
                    </a:lnTo>
                    <a:lnTo>
                      <a:pt x="122" y="1210"/>
                    </a:lnTo>
                    <a:lnTo>
                      <a:pt x="124" y="1212"/>
                    </a:lnTo>
                    <a:lnTo>
                      <a:pt x="124" y="1212"/>
                    </a:lnTo>
                    <a:lnTo>
                      <a:pt x="124" y="1214"/>
                    </a:lnTo>
                    <a:lnTo>
                      <a:pt x="124" y="1214"/>
                    </a:lnTo>
                    <a:lnTo>
                      <a:pt x="124" y="1214"/>
                    </a:lnTo>
                    <a:lnTo>
                      <a:pt x="124" y="1214"/>
                    </a:lnTo>
                    <a:lnTo>
                      <a:pt x="114" y="1216"/>
                    </a:lnTo>
                    <a:lnTo>
                      <a:pt x="114" y="1216"/>
                    </a:lnTo>
                    <a:lnTo>
                      <a:pt x="106" y="1216"/>
                    </a:lnTo>
                    <a:lnTo>
                      <a:pt x="98" y="1218"/>
                    </a:lnTo>
                    <a:lnTo>
                      <a:pt x="90" y="1222"/>
                    </a:lnTo>
                    <a:lnTo>
                      <a:pt x="86" y="1226"/>
                    </a:lnTo>
                    <a:lnTo>
                      <a:pt x="84" y="1232"/>
                    </a:lnTo>
                    <a:lnTo>
                      <a:pt x="84" y="1232"/>
                    </a:lnTo>
                    <a:lnTo>
                      <a:pt x="82" y="1244"/>
                    </a:lnTo>
                    <a:lnTo>
                      <a:pt x="82" y="1244"/>
                    </a:lnTo>
                    <a:lnTo>
                      <a:pt x="82" y="1250"/>
                    </a:lnTo>
                    <a:lnTo>
                      <a:pt x="84" y="1256"/>
                    </a:lnTo>
                    <a:lnTo>
                      <a:pt x="90" y="1264"/>
                    </a:lnTo>
                    <a:lnTo>
                      <a:pt x="98" y="1270"/>
                    </a:lnTo>
                    <a:lnTo>
                      <a:pt x="106" y="1276"/>
                    </a:lnTo>
                    <a:lnTo>
                      <a:pt x="106" y="1276"/>
                    </a:lnTo>
                    <a:lnTo>
                      <a:pt x="116" y="1282"/>
                    </a:lnTo>
                    <a:lnTo>
                      <a:pt x="118" y="1286"/>
                    </a:lnTo>
                    <a:lnTo>
                      <a:pt x="118" y="1286"/>
                    </a:lnTo>
                    <a:lnTo>
                      <a:pt x="118" y="1288"/>
                    </a:lnTo>
                    <a:lnTo>
                      <a:pt x="118" y="1288"/>
                    </a:lnTo>
                    <a:lnTo>
                      <a:pt x="116" y="1290"/>
                    </a:lnTo>
                    <a:lnTo>
                      <a:pt x="112" y="1292"/>
                    </a:lnTo>
                    <a:lnTo>
                      <a:pt x="102" y="1296"/>
                    </a:lnTo>
                    <a:lnTo>
                      <a:pt x="102" y="1296"/>
                    </a:lnTo>
                    <a:lnTo>
                      <a:pt x="94" y="1300"/>
                    </a:lnTo>
                    <a:lnTo>
                      <a:pt x="86" y="1306"/>
                    </a:lnTo>
                    <a:lnTo>
                      <a:pt x="78" y="1314"/>
                    </a:lnTo>
                    <a:lnTo>
                      <a:pt x="76" y="1320"/>
                    </a:lnTo>
                    <a:lnTo>
                      <a:pt x="76" y="1326"/>
                    </a:lnTo>
                    <a:lnTo>
                      <a:pt x="76" y="1326"/>
                    </a:lnTo>
                    <a:lnTo>
                      <a:pt x="76" y="1336"/>
                    </a:lnTo>
                    <a:lnTo>
                      <a:pt x="76" y="1336"/>
                    </a:lnTo>
                    <a:lnTo>
                      <a:pt x="78" y="1340"/>
                    </a:lnTo>
                    <a:lnTo>
                      <a:pt x="82" y="1344"/>
                    </a:lnTo>
                    <a:lnTo>
                      <a:pt x="90" y="1350"/>
                    </a:lnTo>
                    <a:lnTo>
                      <a:pt x="100" y="1354"/>
                    </a:lnTo>
                    <a:lnTo>
                      <a:pt x="110" y="1354"/>
                    </a:lnTo>
                    <a:lnTo>
                      <a:pt x="110" y="1354"/>
                    </a:lnTo>
                    <a:lnTo>
                      <a:pt x="114" y="1356"/>
                    </a:lnTo>
                    <a:lnTo>
                      <a:pt x="116" y="1356"/>
                    </a:lnTo>
                    <a:lnTo>
                      <a:pt x="116" y="1356"/>
                    </a:lnTo>
                    <a:lnTo>
                      <a:pt x="112" y="1358"/>
                    </a:lnTo>
                    <a:lnTo>
                      <a:pt x="112" y="1358"/>
                    </a:lnTo>
                    <a:lnTo>
                      <a:pt x="102" y="1360"/>
                    </a:lnTo>
                    <a:lnTo>
                      <a:pt x="94" y="1366"/>
                    </a:lnTo>
                    <a:lnTo>
                      <a:pt x="86" y="1374"/>
                    </a:lnTo>
                    <a:lnTo>
                      <a:pt x="84" y="1378"/>
                    </a:lnTo>
                    <a:lnTo>
                      <a:pt x="84" y="1384"/>
                    </a:lnTo>
                    <a:lnTo>
                      <a:pt x="84" y="1384"/>
                    </a:lnTo>
                    <a:lnTo>
                      <a:pt x="84" y="1388"/>
                    </a:lnTo>
                    <a:lnTo>
                      <a:pt x="84" y="1388"/>
                    </a:lnTo>
                    <a:lnTo>
                      <a:pt x="86" y="1396"/>
                    </a:lnTo>
                    <a:lnTo>
                      <a:pt x="90" y="1400"/>
                    </a:lnTo>
                    <a:lnTo>
                      <a:pt x="94" y="1404"/>
                    </a:lnTo>
                    <a:lnTo>
                      <a:pt x="100" y="1406"/>
                    </a:lnTo>
                    <a:lnTo>
                      <a:pt x="110" y="1408"/>
                    </a:lnTo>
                    <a:lnTo>
                      <a:pt x="120" y="1406"/>
                    </a:lnTo>
                    <a:lnTo>
                      <a:pt x="120" y="1406"/>
                    </a:lnTo>
                    <a:lnTo>
                      <a:pt x="126" y="1406"/>
                    </a:lnTo>
                    <a:lnTo>
                      <a:pt x="132" y="1406"/>
                    </a:lnTo>
                    <a:lnTo>
                      <a:pt x="132" y="1406"/>
                    </a:lnTo>
                    <a:lnTo>
                      <a:pt x="120" y="1412"/>
                    </a:lnTo>
                    <a:lnTo>
                      <a:pt x="120" y="1412"/>
                    </a:lnTo>
                    <a:lnTo>
                      <a:pt x="110" y="1416"/>
                    </a:lnTo>
                    <a:lnTo>
                      <a:pt x="100" y="1422"/>
                    </a:lnTo>
                    <a:lnTo>
                      <a:pt x="96" y="1426"/>
                    </a:lnTo>
                    <a:lnTo>
                      <a:pt x="92" y="1430"/>
                    </a:lnTo>
                    <a:lnTo>
                      <a:pt x="90" y="1436"/>
                    </a:lnTo>
                    <a:lnTo>
                      <a:pt x="90" y="1442"/>
                    </a:lnTo>
                    <a:lnTo>
                      <a:pt x="90" y="1442"/>
                    </a:lnTo>
                    <a:lnTo>
                      <a:pt x="90" y="1448"/>
                    </a:lnTo>
                    <a:lnTo>
                      <a:pt x="90" y="1448"/>
                    </a:lnTo>
                    <a:lnTo>
                      <a:pt x="92" y="1456"/>
                    </a:lnTo>
                    <a:lnTo>
                      <a:pt x="96" y="1462"/>
                    </a:lnTo>
                    <a:lnTo>
                      <a:pt x="102" y="1466"/>
                    </a:lnTo>
                    <a:lnTo>
                      <a:pt x="108" y="1466"/>
                    </a:lnTo>
                    <a:lnTo>
                      <a:pt x="122" y="1468"/>
                    </a:lnTo>
                    <a:lnTo>
                      <a:pt x="136" y="1466"/>
                    </a:lnTo>
                    <a:lnTo>
                      <a:pt x="136" y="1466"/>
                    </a:lnTo>
                    <a:lnTo>
                      <a:pt x="146" y="1464"/>
                    </a:lnTo>
                    <a:lnTo>
                      <a:pt x="156" y="1464"/>
                    </a:lnTo>
                    <a:lnTo>
                      <a:pt x="156" y="1464"/>
                    </a:lnTo>
                    <a:lnTo>
                      <a:pt x="156" y="1464"/>
                    </a:lnTo>
                    <a:lnTo>
                      <a:pt x="156" y="1464"/>
                    </a:lnTo>
                    <a:lnTo>
                      <a:pt x="156" y="1464"/>
                    </a:lnTo>
                    <a:lnTo>
                      <a:pt x="156" y="1464"/>
                    </a:lnTo>
                    <a:lnTo>
                      <a:pt x="144" y="1468"/>
                    </a:lnTo>
                    <a:lnTo>
                      <a:pt x="144" y="1468"/>
                    </a:lnTo>
                    <a:lnTo>
                      <a:pt x="132" y="1472"/>
                    </a:lnTo>
                    <a:lnTo>
                      <a:pt x="120" y="1478"/>
                    </a:lnTo>
                    <a:lnTo>
                      <a:pt x="114" y="1484"/>
                    </a:lnTo>
                    <a:lnTo>
                      <a:pt x="110" y="1490"/>
                    </a:lnTo>
                    <a:lnTo>
                      <a:pt x="106" y="1496"/>
                    </a:lnTo>
                    <a:lnTo>
                      <a:pt x="104" y="1506"/>
                    </a:lnTo>
                    <a:lnTo>
                      <a:pt x="104" y="1506"/>
                    </a:lnTo>
                    <a:lnTo>
                      <a:pt x="104" y="1516"/>
                    </a:lnTo>
                    <a:lnTo>
                      <a:pt x="104" y="1516"/>
                    </a:lnTo>
                    <a:lnTo>
                      <a:pt x="106" y="1530"/>
                    </a:lnTo>
                    <a:lnTo>
                      <a:pt x="110" y="1538"/>
                    </a:lnTo>
                    <a:lnTo>
                      <a:pt x="116" y="1544"/>
                    </a:lnTo>
                    <a:lnTo>
                      <a:pt x="122" y="1548"/>
                    </a:lnTo>
                    <a:lnTo>
                      <a:pt x="122" y="1548"/>
                    </a:lnTo>
                    <a:lnTo>
                      <a:pt x="132" y="1552"/>
                    </a:lnTo>
                    <a:lnTo>
                      <a:pt x="142" y="1552"/>
                    </a:lnTo>
                    <a:lnTo>
                      <a:pt x="142" y="1552"/>
                    </a:lnTo>
                    <a:lnTo>
                      <a:pt x="138" y="1558"/>
                    </a:lnTo>
                    <a:lnTo>
                      <a:pt x="134" y="1568"/>
                    </a:lnTo>
                    <a:lnTo>
                      <a:pt x="134" y="1568"/>
                    </a:lnTo>
                    <a:lnTo>
                      <a:pt x="130" y="1578"/>
                    </a:lnTo>
                    <a:lnTo>
                      <a:pt x="130" y="1588"/>
                    </a:lnTo>
                    <a:lnTo>
                      <a:pt x="130" y="1588"/>
                    </a:lnTo>
                    <a:lnTo>
                      <a:pt x="130" y="1596"/>
                    </a:lnTo>
                    <a:lnTo>
                      <a:pt x="132" y="1602"/>
                    </a:lnTo>
                    <a:lnTo>
                      <a:pt x="138" y="1610"/>
                    </a:lnTo>
                    <a:lnTo>
                      <a:pt x="138" y="1610"/>
                    </a:lnTo>
                    <a:lnTo>
                      <a:pt x="144" y="1614"/>
                    </a:lnTo>
                    <a:lnTo>
                      <a:pt x="152" y="1618"/>
                    </a:lnTo>
                    <a:lnTo>
                      <a:pt x="160" y="1620"/>
                    </a:lnTo>
                    <a:lnTo>
                      <a:pt x="170" y="1618"/>
                    </a:lnTo>
                    <a:lnTo>
                      <a:pt x="170" y="1618"/>
                    </a:lnTo>
                    <a:lnTo>
                      <a:pt x="176" y="1614"/>
                    </a:lnTo>
                    <a:lnTo>
                      <a:pt x="176" y="1614"/>
                    </a:lnTo>
                    <a:lnTo>
                      <a:pt x="168" y="1634"/>
                    </a:lnTo>
                    <a:lnTo>
                      <a:pt x="166" y="1642"/>
                    </a:lnTo>
                    <a:lnTo>
                      <a:pt x="164" y="1652"/>
                    </a:lnTo>
                    <a:lnTo>
                      <a:pt x="164" y="1652"/>
                    </a:lnTo>
                    <a:lnTo>
                      <a:pt x="164" y="1656"/>
                    </a:lnTo>
                    <a:lnTo>
                      <a:pt x="164" y="1656"/>
                    </a:lnTo>
                    <a:lnTo>
                      <a:pt x="166" y="1662"/>
                    </a:lnTo>
                    <a:lnTo>
                      <a:pt x="168" y="1668"/>
                    </a:lnTo>
                    <a:lnTo>
                      <a:pt x="172" y="1676"/>
                    </a:lnTo>
                    <a:lnTo>
                      <a:pt x="176" y="1678"/>
                    </a:lnTo>
                    <a:lnTo>
                      <a:pt x="180" y="1680"/>
                    </a:lnTo>
                    <a:lnTo>
                      <a:pt x="180" y="1680"/>
                    </a:lnTo>
                    <a:lnTo>
                      <a:pt x="184" y="1682"/>
                    </a:lnTo>
                    <a:lnTo>
                      <a:pt x="188" y="1680"/>
                    </a:lnTo>
                    <a:lnTo>
                      <a:pt x="198" y="1676"/>
                    </a:lnTo>
                    <a:lnTo>
                      <a:pt x="204" y="1670"/>
                    </a:lnTo>
                    <a:lnTo>
                      <a:pt x="212" y="1664"/>
                    </a:lnTo>
                    <a:lnTo>
                      <a:pt x="212" y="1664"/>
                    </a:lnTo>
                    <a:lnTo>
                      <a:pt x="220" y="1654"/>
                    </a:lnTo>
                    <a:lnTo>
                      <a:pt x="224" y="1652"/>
                    </a:lnTo>
                    <a:lnTo>
                      <a:pt x="228" y="1650"/>
                    </a:lnTo>
                    <a:lnTo>
                      <a:pt x="230" y="1652"/>
                    </a:lnTo>
                    <a:lnTo>
                      <a:pt x="230" y="1652"/>
                    </a:lnTo>
                    <a:lnTo>
                      <a:pt x="230" y="1654"/>
                    </a:lnTo>
                    <a:lnTo>
                      <a:pt x="230" y="1656"/>
                    </a:lnTo>
                    <a:lnTo>
                      <a:pt x="228" y="1662"/>
                    </a:lnTo>
                    <a:lnTo>
                      <a:pt x="220" y="1672"/>
                    </a:lnTo>
                    <a:lnTo>
                      <a:pt x="220" y="1672"/>
                    </a:lnTo>
                    <a:lnTo>
                      <a:pt x="210" y="1688"/>
                    </a:lnTo>
                    <a:lnTo>
                      <a:pt x="206" y="1698"/>
                    </a:lnTo>
                    <a:lnTo>
                      <a:pt x="206" y="1708"/>
                    </a:lnTo>
                    <a:lnTo>
                      <a:pt x="206" y="1708"/>
                    </a:lnTo>
                    <a:lnTo>
                      <a:pt x="206" y="1714"/>
                    </a:lnTo>
                    <a:lnTo>
                      <a:pt x="208" y="1722"/>
                    </a:lnTo>
                    <a:lnTo>
                      <a:pt x="214" y="1728"/>
                    </a:lnTo>
                    <a:lnTo>
                      <a:pt x="222" y="1734"/>
                    </a:lnTo>
                    <a:lnTo>
                      <a:pt x="222" y="1734"/>
                    </a:lnTo>
                    <a:lnTo>
                      <a:pt x="228" y="1738"/>
                    </a:lnTo>
                    <a:lnTo>
                      <a:pt x="234" y="1740"/>
                    </a:lnTo>
                    <a:lnTo>
                      <a:pt x="240" y="1738"/>
                    </a:lnTo>
                    <a:lnTo>
                      <a:pt x="246" y="1736"/>
                    </a:lnTo>
                    <a:lnTo>
                      <a:pt x="256" y="1730"/>
                    </a:lnTo>
                    <a:lnTo>
                      <a:pt x="262" y="1722"/>
                    </a:lnTo>
                    <a:lnTo>
                      <a:pt x="262" y="1722"/>
                    </a:lnTo>
                    <a:lnTo>
                      <a:pt x="268" y="1716"/>
                    </a:lnTo>
                    <a:lnTo>
                      <a:pt x="268" y="1716"/>
                    </a:lnTo>
                    <a:lnTo>
                      <a:pt x="268" y="1716"/>
                    </a:lnTo>
                    <a:lnTo>
                      <a:pt x="268" y="1716"/>
                    </a:lnTo>
                    <a:lnTo>
                      <a:pt x="264" y="1722"/>
                    </a:lnTo>
                    <a:lnTo>
                      <a:pt x="260" y="1730"/>
                    </a:lnTo>
                    <a:lnTo>
                      <a:pt x="260" y="1730"/>
                    </a:lnTo>
                    <a:lnTo>
                      <a:pt x="250" y="1742"/>
                    </a:lnTo>
                    <a:lnTo>
                      <a:pt x="248" y="1750"/>
                    </a:lnTo>
                    <a:lnTo>
                      <a:pt x="246" y="1758"/>
                    </a:lnTo>
                    <a:lnTo>
                      <a:pt x="246" y="1758"/>
                    </a:lnTo>
                    <a:lnTo>
                      <a:pt x="248" y="1762"/>
                    </a:lnTo>
                    <a:lnTo>
                      <a:pt x="250" y="1768"/>
                    </a:lnTo>
                    <a:lnTo>
                      <a:pt x="250" y="1768"/>
                    </a:lnTo>
                    <a:lnTo>
                      <a:pt x="254" y="1776"/>
                    </a:lnTo>
                    <a:lnTo>
                      <a:pt x="260" y="1782"/>
                    </a:lnTo>
                    <a:lnTo>
                      <a:pt x="268" y="1784"/>
                    </a:lnTo>
                    <a:lnTo>
                      <a:pt x="268" y="1784"/>
                    </a:lnTo>
                    <a:lnTo>
                      <a:pt x="276" y="1784"/>
                    </a:lnTo>
                    <a:lnTo>
                      <a:pt x="282" y="1782"/>
                    </a:lnTo>
                    <a:lnTo>
                      <a:pt x="294" y="1774"/>
                    </a:lnTo>
                    <a:lnTo>
                      <a:pt x="294" y="1774"/>
                    </a:lnTo>
                    <a:lnTo>
                      <a:pt x="300" y="1770"/>
                    </a:lnTo>
                    <a:lnTo>
                      <a:pt x="300" y="1770"/>
                    </a:lnTo>
                    <a:lnTo>
                      <a:pt x="300" y="1780"/>
                    </a:lnTo>
                    <a:lnTo>
                      <a:pt x="300" y="1792"/>
                    </a:lnTo>
                    <a:lnTo>
                      <a:pt x="300" y="1792"/>
                    </a:lnTo>
                    <a:lnTo>
                      <a:pt x="300" y="1804"/>
                    </a:lnTo>
                    <a:lnTo>
                      <a:pt x="302" y="1816"/>
                    </a:lnTo>
                    <a:lnTo>
                      <a:pt x="306" y="1826"/>
                    </a:lnTo>
                    <a:lnTo>
                      <a:pt x="310" y="1830"/>
                    </a:lnTo>
                    <a:lnTo>
                      <a:pt x="314" y="1834"/>
                    </a:lnTo>
                    <a:lnTo>
                      <a:pt x="314" y="1834"/>
                    </a:lnTo>
                    <a:lnTo>
                      <a:pt x="320" y="1836"/>
                    </a:lnTo>
                    <a:lnTo>
                      <a:pt x="326" y="1836"/>
                    </a:lnTo>
                    <a:lnTo>
                      <a:pt x="334" y="1834"/>
                    </a:lnTo>
                    <a:lnTo>
                      <a:pt x="340" y="1830"/>
                    </a:lnTo>
                    <a:lnTo>
                      <a:pt x="340" y="1830"/>
                    </a:lnTo>
                    <a:lnTo>
                      <a:pt x="346" y="1824"/>
                    </a:lnTo>
                    <a:lnTo>
                      <a:pt x="350" y="1820"/>
                    </a:lnTo>
                    <a:lnTo>
                      <a:pt x="350" y="1820"/>
                    </a:lnTo>
                    <a:lnTo>
                      <a:pt x="352" y="1830"/>
                    </a:lnTo>
                    <a:lnTo>
                      <a:pt x="352" y="1830"/>
                    </a:lnTo>
                    <a:lnTo>
                      <a:pt x="356" y="1844"/>
                    </a:lnTo>
                    <a:lnTo>
                      <a:pt x="360" y="1856"/>
                    </a:lnTo>
                    <a:lnTo>
                      <a:pt x="366" y="1864"/>
                    </a:lnTo>
                    <a:lnTo>
                      <a:pt x="370" y="1866"/>
                    </a:lnTo>
                    <a:lnTo>
                      <a:pt x="376" y="1866"/>
                    </a:lnTo>
                    <a:lnTo>
                      <a:pt x="376" y="1866"/>
                    </a:lnTo>
                    <a:lnTo>
                      <a:pt x="380" y="1864"/>
                    </a:lnTo>
                    <a:lnTo>
                      <a:pt x="384" y="1862"/>
                    </a:lnTo>
                    <a:lnTo>
                      <a:pt x="390" y="1856"/>
                    </a:lnTo>
                    <a:lnTo>
                      <a:pt x="390" y="1856"/>
                    </a:lnTo>
                    <a:lnTo>
                      <a:pt x="390" y="1856"/>
                    </a:lnTo>
                    <a:lnTo>
                      <a:pt x="390" y="1856"/>
                    </a:lnTo>
                    <a:lnTo>
                      <a:pt x="388" y="1872"/>
                    </a:lnTo>
                    <a:lnTo>
                      <a:pt x="388" y="1872"/>
                    </a:lnTo>
                    <a:lnTo>
                      <a:pt x="390" y="1880"/>
                    </a:lnTo>
                    <a:lnTo>
                      <a:pt x="390" y="1888"/>
                    </a:lnTo>
                    <a:lnTo>
                      <a:pt x="390" y="1888"/>
                    </a:lnTo>
                    <a:lnTo>
                      <a:pt x="382" y="1888"/>
                    </a:lnTo>
                    <a:lnTo>
                      <a:pt x="382" y="1888"/>
                    </a:lnTo>
                    <a:lnTo>
                      <a:pt x="372" y="1890"/>
                    </a:lnTo>
                    <a:lnTo>
                      <a:pt x="362" y="1894"/>
                    </a:lnTo>
                    <a:lnTo>
                      <a:pt x="362" y="1894"/>
                    </a:lnTo>
                    <a:lnTo>
                      <a:pt x="354" y="1898"/>
                    </a:lnTo>
                    <a:lnTo>
                      <a:pt x="354" y="1898"/>
                    </a:lnTo>
                    <a:lnTo>
                      <a:pt x="350" y="1890"/>
                    </a:lnTo>
                    <a:lnTo>
                      <a:pt x="348" y="1882"/>
                    </a:lnTo>
                    <a:lnTo>
                      <a:pt x="348" y="1882"/>
                    </a:lnTo>
                    <a:lnTo>
                      <a:pt x="344" y="1872"/>
                    </a:lnTo>
                    <a:lnTo>
                      <a:pt x="338" y="1860"/>
                    </a:lnTo>
                    <a:lnTo>
                      <a:pt x="330" y="1852"/>
                    </a:lnTo>
                    <a:lnTo>
                      <a:pt x="324" y="1850"/>
                    </a:lnTo>
                    <a:lnTo>
                      <a:pt x="318" y="1848"/>
                    </a:lnTo>
                    <a:lnTo>
                      <a:pt x="318" y="1848"/>
                    </a:lnTo>
                    <a:lnTo>
                      <a:pt x="308" y="1848"/>
                    </a:lnTo>
                    <a:lnTo>
                      <a:pt x="300" y="1850"/>
                    </a:lnTo>
                    <a:lnTo>
                      <a:pt x="286" y="1858"/>
                    </a:lnTo>
                    <a:lnTo>
                      <a:pt x="286" y="1858"/>
                    </a:lnTo>
                    <a:lnTo>
                      <a:pt x="286" y="1858"/>
                    </a:lnTo>
                    <a:lnTo>
                      <a:pt x="286" y="1858"/>
                    </a:lnTo>
                    <a:lnTo>
                      <a:pt x="284" y="1856"/>
                    </a:lnTo>
                    <a:lnTo>
                      <a:pt x="284" y="1856"/>
                    </a:lnTo>
                    <a:lnTo>
                      <a:pt x="278" y="1838"/>
                    </a:lnTo>
                    <a:lnTo>
                      <a:pt x="274" y="1828"/>
                    </a:lnTo>
                    <a:lnTo>
                      <a:pt x="270" y="1820"/>
                    </a:lnTo>
                    <a:lnTo>
                      <a:pt x="270" y="1820"/>
                    </a:lnTo>
                    <a:lnTo>
                      <a:pt x="262" y="1812"/>
                    </a:lnTo>
                    <a:lnTo>
                      <a:pt x="252" y="1810"/>
                    </a:lnTo>
                    <a:lnTo>
                      <a:pt x="252" y="1810"/>
                    </a:lnTo>
                    <a:lnTo>
                      <a:pt x="250" y="1810"/>
                    </a:lnTo>
                    <a:lnTo>
                      <a:pt x="250" y="1810"/>
                    </a:lnTo>
                    <a:lnTo>
                      <a:pt x="252" y="1802"/>
                    </a:lnTo>
                    <a:lnTo>
                      <a:pt x="252" y="1792"/>
                    </a:lnTo>
                    <a:lnTo>
                      <a:pt x="252" y="1792"/>
                    </a:lnTo>
                    <a:lnTo>
                      <a:pt x="252" y="1786"/>
                    </a:lnTo>
                    <a:lnTo>
                      <a:pt x="250" y="1778"/>
                    </a:lnTo>
                    <a:lnTo>
                      <a:pt x="246" y="1772"/>
                    </a:lnTo>
                    <a:lnTo>
                      <a:pt x="240" y="1766"/>
                    </a:lnTo>
                    <a:lnTo>
                      <a:pt x="240" y="1766"/>
                    </a:lnTo>
                    <a:lnTo>
                      <a:pt x="234" y="1762"/>
                    </a:lnTo>
                    <a:lnTo>
                      <a:pt x="226" y="1760"/>
                    </a:lnTo>
                    <a:lnTo>
                      <a:pt x="218" y="1760"/>
                    </a:lnTo>
                    <a:lnTo>
                      <a:pt x="212" y="1762"/>
                    </a:lnTo>
                    <a:lnTo>
                      <a:pt x="202" y="1770"/>
                    </a:lnTo>
                    <a:lnTo>
                      <a:pt x="194" y="1776"/>
                    </a:lnTo>
                    <a:lnTo>
                      <a:pt x="194" y="1776"/>
                    </a:lnTo>
                    <a:lnTo>
                      <a:pt x="190" y="1780"/>
                    </a:lnTo>
                    <a:lnTo>
                      <a:pt x="190" y="1780"/>
                    </a:lnTo>
                    <a:lnTo>
                      <a:pt x="192" y="1770"/>
                    </a:lnTo>
                    <a:lnTo>
                      <a:pt x="192" y="1770"/>
                    </a:lnTo>
                    <a:lnTo>
                      <a:pt x="196" y="1756"/>
                    </a:lnTo>
                    <a:lnTo>
                      <a:pt x="198" y="1740"/>
                    </a:lnTo>
                    <a:lnTo>
                      <a:pt x="198" y="1740"/>
                    </a:lnTo>
                    <a:lnTo>
                      <a:pt x="196" y="1724"/>
                    </a:lnTo>
                    <a:lnTo>
                      <a:pt x="194" y="1718"/>
                    </a:lnTo>
                    <a:lnTo>
                      <a:pt x="188" y="1710"/>
                    </a:lnTo>
                    <a:lnTo>
                      <a:pt x="188" y="1710"/>
                    </a:lnTo>
                    <a:lnTo>
                      <a:pt x="182" y="1702"/>
                    </a:lnTo>
                    <a:lnTo>
                      <a:pt x="174" y="1698"/>
                    </a:lnTo>
                    <a:lnTo>
                      <a:pt x="168" y="1694"/>
                    </a:lnTo>
                    <a:lnTo>
                      <a:pt x="160" y="1692"/>
                    </a:lnTo>
                    <a:lnTo>
                      <a:pt x="146" y="1694"/>
                    </a:lnTo>
                    <a:lnTo>
                      <a:pt x="136" y="1696"/>
                    </a:lnTo>
                    <a:lnTo>
                      <a:pt x="136" y="1696"/>
                    </a:lnTo>
                    <a:lnTo>
                      <a:pt x="126" y="1698"/>
                    </a:lnTo>
                    <a:lnTo>
                      <a:pt x="124" y="1698"/>
                    </a:lnTo>
                    <a:lnTo>
                      <a:pt x="122" y="1696"/>
                    </a:lnTo>
                    <a:lnTo>
                      <a:pt x="122" y="1696"/>
                    </a:lnTo>
                    <a:lnTo>
                      <a:pt x="120" y="1690"/>
                    </a:lnTo>
                    <a:lnTo>
                      <a:pt x="120" y="1690"/>
                    </a:lnTo>
                    <a:lnTo>
                      <a:pt x="122" y="1674"/>
                    </a:lnTo>
                    <a:lnTo>
                      <a:pt x="126" y="1660"/>
                    </a:lnTo>
                    <a:lnTo>
                      <a:pt x="126" y="1660"/>
                    </a:lnTo>
                    <a:lnTo>
                      <a:pt x="130" y="1640"/>
                    </a:lnTo>
                    <a:lnTo>
                      <a:pt x="132" y="1622"/>
                    </a:lnTo>
                    <a:lnTo>
                      <a:pt x="132" y="1622"/>
                    </a:lnTo>
                    <a:lnTo>
                      <a:pt x="132" y="1612"/>
                    </a:lnTo>
                    <a:lnTo>
                      <a:pt x="128" y="1604"/>
                    </a:lnTo>
                    <a:lnTo>
                      <a:pt x="128" y="1604"/>
                    </a:lnTo>
                    <a:lnTo>
                      <a:pt x="124" y="1596"/>
                    </a:lnTo>
                    <a:lnTo>
                      <a:pt x="118" y="1590"/>
                    </a:lnTo>
                    <a:lnTo>
                      <a:pt x="106" y="1582"/>
                    </a:lnTo>
                    <a:lnTo>
                      <a:pt x="94" y="1578"/>
                    </a:lnTo>
                    <a:lnTo>
                      <a:pt x="82" y="1574"/>
                    </a:lnTo>
                    <a:lnTo>
                      <a:pt x="82" y="1574"/>
                    </a:lnTo>
                    <a:lnTo>
                      <a:pt x="72" y="1572"/>
                    </a:lnTo>
                    <a:lnTo>
                      <a:pt x="66" y="1570"/>
                    </a:lnTo>
                    <a:lnTo>
                      <a:pt x="66" y="1570"/>
                    </a:lnTo>
                    <a:lnTo>
                      <a:pt x="66" y="1568"/>
                    </a:lnTo>
                    <a:lnTo>
                      <a:pt x="66" y="1568"/>
                    </a:lnTo>
                    <a:lnTo>
                      <a:pt x="66" y="1566"/>
                    </a:lnTo>
                    <a:lnTo>
                      <a:pt x="66" y="1566"/>
                    </a:lnTo>
                    <a:lnTo>
                      <a:pt x="68" y="1558"/>
                    </a:lnTo>
                    <a:lnTo>
                      <a:pt x="74" y="1548"/>
                    </a:lnTo>
                    <a:lnTo>
                      <a:pt x="74" y="1548"/>
                    </a:lnTo>
                    <a:lnTo>
                      <a:pt x="86" y="1528"/>
                    </a:lnTo>
                    <a:lnTo>
                      <a:pt x="90" y="1518"/>
                    </a:lnTo>
                    <a:lnTo>
                      <a:pt x="92" y="1506"/>
                    </a:lnTo>
                    <a:lnTo>
                      <a:pt x="92" y="1506"/>
                    </a:lnTo>
                    <a:lnTo>
                      <a:pt x="92" y="1498"/>
                    </a:lnTo>
                    <a:lnTo>
                      <a:pt x="88" y="1490"/>
                    </a:lnTo>
                    <a:lnTo>
                      <a:pt x="88" y="1490"/>
                    </a:lnTo>
                    <a:lnTo>
                      <a:pt x="84" y="1480"/>
                    </a:lnTo>
                    <a:lnTo>
                      <a:pt x="76" y="1472"/>
                    </a:lnTo>
                    <a:lnTo>
                      <a:pt x="62" y="1464"/>
                    </a:lnTo>
                    <a:lnTo>
                      <a:pt x="62" y="1464"/>
                    </a:lnTo>
                    <a:lnTo>
                      <a:pt x="56" y="1460"/>
                    </a:lnTo>
                    <a:lnTo>
                      <a:pt x="52" y="1458"/>
                    </a:lnTo>
                    <a:lnTo>
                      <a:pt x="52" y="1458"/>
                    </a:lnTo>
                    <a:lnTo>
                      <a:pt x="50" y="1452"/>
                    </a:lnTo>
                    <a:lnTo>
                      <a:pt x="48" y="1448"/>
                    </a:lnTo>
                    <a:lnTo>
                      <a:pt x="48" y="1448"/>
                    </a:lnTo>
                    <a:lnTo>
                      <a:pt x="50" y="1442"/>
                    </a:lnTo>
                    <a:lnTo>
                      <a:pt x="54" y="1436"/>
                    </a:lnTo>
                    <a:lnTo>
                      <a:pt x="54" y="1436"/>
                    </a:lnTo>
                    <a:lnTo>
                      <a:pt x="64" y="1422"/>
                    </a:lnTo>
                    <a:lnTo>
                      <a:pt x="66" y="1414"/>
                    </a:lnTo>
                    <a:lnTo>
                      <a:pt x="68" y="1402"/>
                    </a:lnTo>
                    <a:lnTo>
                      <a:pt x="68" y="1402"/>
                    </a:lnTo>
                    <a:lnTo>
                      <a:pt x="70" y="1396"/>
                    </a:lnTo>
                    <a:lnTo>
                      <a:pt x="70" y="1396"/>
                    </a:lnTo>
                    <a:lnTo>
                      <a:pt x="68" y="1380"/>
                    </a:lnTo>
                    <a:lnTo>
                      <a:pt x="62" y="1366"/>
                    </a:lnTo>
                    <a:lnTo>
                      <a:pt x="54" y="1358"/>
                    </a:lnTo>
                    <a:lnTo>
                      <a:pt x="48" y="1350"/>
                    </a:lnTo>
                    <a:lnTo>
                      <a:pt x="48" y="1350"/>
                    </a:lnTo>
                    <a:lnTo>
                      <a:pt x="40" y="1340"/>
                    </a:lnTo>
                    <a:lnTo>
                      <a:pt x="38" y="1336"/>
                    </a:lnTo>
                    <a:lnTo>
                      <a:pt x="38" y="1332"/>
                    </a:lnTo>
                    <a:lnTo>
                      <a:pt x="38" y="1332"/>
                    </a:lnTo>
                    <a:lnTo>
                      <a:pt x="38" y="1330"/>
                    </a:lnTo>
                    <a:lnTo>
                      <a:pt x="38" y="1330"/>
                    </a:lnTo>
                    <a:lnTo>
                      <a:pt x="40" y="1318"/>
                    </a:lnTo>
                    <a:lnTo>
                      <a:pt x="48" y="1304"/>
                    </a:lnTo>
                    <a:lnTo>
                      <a:pt x="48" y="1304"/>
                    </a:lnTo>
                    <a:lnTo>
                      <a:pt x="58" y="1282"/>
                    </a:lnTo>
                    <a:lnTo>
                      <a:pt x="60" y="1270"/>
                    </a:lnTo>
                    <a:lnTo>
                      <a:pt x="62" y="1256"/>
                    </a:lnTo>
                    <a:lnTo>
                      <a:pt x="62" y="1256"/>
                    </a:lnTo>
                    <a:lnTo>
                      <a:pt x="62" y="1248"/>
                    </a:lnTo>
                    <a:lnTo>
                      <a:pt x="62" y="1248"/>
                    </a:lnTo>
                    <a:lnTo>
                      <a:pt x="60" y="1236"/>
                    </a:lnTo>
                    <a:lnTo>
                      <a:pt x="56" y="1224"/>
                    </a:lnTo>
                    <a:lnTo>
                      <a:pt x="48" y="1206"/>
                    </a:lnTo>
                    <a:lnTo>
                      <a:pt x="48" y="1206"/>
                    </a:lnTo>
                    <a:lnTo>
                      <a:pt x="40" y="1190"/>
                    </a:lnTo>
                    <a:lnTo>
                      <a:pt x="38" y="1182"/>
                    </a:lnTo>
                    <a:lnTo>
                      <a:pt x="38" y="1172"/>
                    </a:lnTo>
                    <a:lnTo>
                      <a:pt x="38" y="1172"/>
                    </a:lnTo>
                    <a:lnTo>
                      <a:pt x="38" y="1170"/>
                    </a:lnTo>
                    <a:lnTo>
                      <a:pt x="38" y="1170"/>
                    </a:lnTo>
                    <a:lnTo>
                      <a:pt x="38" y="1166"/>
                    </a:lnTo>
                    <a:lnTo>
                      <a:pt x="42" y="1160"/>
                    </a:lnTo>
                    <a:lnTo>
                      <a:pt x="52" y="1150"/>
                    </a:lnTo>
                    <a:lnTo>
                      <a:pt x="52" y="1150"/>
                    </a:lnTo>
                    <a:lnTo>
                      <a:pt x="60" y="1140"/>
                    </a:lnTo>
                    <a:lnTo>
                      <a:pt x="68" y="1130"/>
                    </a:lnTo>
                    <a:lnTo>
                      <a:pt x="76" y="1116"/>
                    </a:lnTo>
                    <a:lnTo>
                      <a:pt x="76" y="1108"/>
                    </a:lnTo>
                    <a:lnTo>
                      <a:pt x="78" y="1100"/>
                    </a:lnTo>
                    <a:lnTo>
                      <a:pt x="78" y="1100"/>
                    </a:lnTo>
                    <a:lnTo>
                      <a:pt x="78" y="1100"/>
                    </a:lnTo>
                    <a:lnTo>
                      <a:pt x="76" y="1080"/>
                    </a:lnTo>
                    <a:lnTo>
                      <a:pt x="74" y="1064"/>
                    </a:lnTo>
                    <a:lnTo>
                      <a:pt x="74" y="1064"/>
                    </a:lnTo>
                    <a:lnTo>
                      <a:pt x="72" y="1044"/>
                    </a:lnTo>
                    <a:lnTo>
                      <a:pt x="72" y="1044"/>
                    </a:lnTo>
                    <a:lnTo>
                      <a:pt x="72" y="1034"/>
                    </a:lnTo>
                    <a:lnTo>
                      <a:pt x="76" y="1022"/>
                    </a:lnTo>
                    <a:lnTo>
                      <a:pt x="76" y="1022"/>
                    </a:lnTo>
                    <a:lnTo>
                      <a:pt x="84" y="1004"/>
                    </a:lnTo>
                    <a:lnTo>
                      <a:pt x="90" y="986"/>
                    </a:lnTo>
                    <a:lnTo>
                      <a:pt x="96" y="946"/>
                    </a:lnTo>
                    <a:lnTo>
                      <a:pt x="98" y="934"/>
                    </a:lnTo>
                    <a:lnTo>
                      <a:pt x="98" y="934"/>
                    </a:lnTo>
                    <a:lnTo>
                      <a:pt x="100" y="924"/>
                    </a:lnTo>
                    <a:lnTo>
                      <a:pt x="104" y="916"/>
                    </a:lnTo>
                    <a:lnTo>
                      <a:pt x="114" y="896"/>
                    </a:lnTo>
                    <a:lnTo>
                      <a:pt x="114" y="896"/>
                    </a:lnTo>
                    <a:lnTo>
                      <a:pt x="124" y="874"/>
                    </a:lnTo>
                    <a:lnTo>
                      <a:pt x="128" y="862"/>
                    </a:lnTo>
                    <a:lnTo>
                      <a:pt x="132" y="850"/>
                    </a:lnTo>
                    <a:lnTo>
                      <a:pt x="132" y="850"/>
                    </a:lnTo>
                    <a:lnTo>
                      <a:pt x="136" y="828"/>
                    </a:lnTo>
                    <a:lnTo>
                      <a:pt x="138" y="804"/>
                    </a:lnTo>
                    <a:lnTo>
                      <a:pt x="138" y="804"/>
                    </a:lnTo>
                    <a:lnTo>
                      <a:pt x="140" y="776"/>
                    </a:lnTo>
                    <a:lnTo>
                      <a:pt x="142" y="764"/>
                    </a:lnTo>
                    <a:lnTo>
                      <a:pt x="146" y="754"/>
                    </a:lnTo>
                    <a:lnTo>
                      <a:pt x="160" y="728"/>
                    </a:lnTo>
                    <a:lnTo>
                      <a:pt x="160" y="728"/>
                    </a:lnTo>
                    <a:lnTo>
                      <a:pt x="178" y="690"/>
                    </a:lnTo>
                    <a:lnTo>
                      <a:pt x="188" y="670"/>
                    </a:lnTo>
                    <a:lnTo>
                      <a:pt x="196" y="648"/>
                    </a:lnTo>
                    <a:lnTo>
                      <a:pt x="196" y="648"/>
                    </a:lnTo>
                    <a:lnTo>
                      <a:pt x="210" y="614"/>
                    </a:lnTo>
                    <a:lnTo>
                      <a:pt x="218" y="596"/>
                    </a:lnTo>
                    <a:lnTo>
                      <a:pt x="228" y="576"/>
                    </a:lnTo>
                    <a:lnTo>
                      <a:pt x="228" y="576"/>
                    </a:lnTo>
                    <a:lnTo>
                      <a:pt x="246" y="544"/>
                    </a:lnTo>
                    <a:lnTo>
                      <a:pt x="266" y="508"/>
                    </a:lnTo>
                    <a:lnTo>
                      <a:pt x="266" y="508"/>
                    </a:lnTo>
                    <a:lnTo>
                      <a:pt x="276" y="480"/>
                    </a:lnTo>
                    <a:lnTo>
                      <a:pt x="286" y="454"/>
                    </a:lnTo>
                    <a:lnTo>
                      <a:pt x="302" y="400"/>
                    </a:lnTo>
                    <a:lnTo>
                      <a:pt x="302" y="400"/>
                    </a:lnTo>
                    <a:lnTo>
                      <a:pt x="318" y="350"/>
                    </a:lnTo>
                    <a:lnTo>
                      <a:pt x="326" y="330"/>
                    </a:lnTo>
                    <a:lnTo>
                      <a:pt x="334" y="314"/>
                    </a:lnTo>
                    <a:lnTo>
                      <a:pt x="334" y="314"/>
                    </a:lnTo>
                    <a:lnTo>
                      <a:pt x="348" y="288"/>
                    </a:lnTo>
                    <a:lnTo>
                      <a:pt x="358" y="260"/>
                    </a:lnTo>
                    <a:lnTo>
                      <a:pt x="366" y="232"/>
                    </a:lnTo>
                    <a:lnTo>
                      <a:pt x="372" y="204"/>
                    </a:lnTo>
                    <a:lnTo>
                      <a:pt x="372" y="204"/>
                    </a:lnTo>
                    <a:lnTo>
                      <a:pt x="380" y="174"/>
                    </a:lnTo>
                    <a:lnTo>
                      <a:pt x="390" y="144"/>
                    </a:lnTo>
                    <a:lnTo>
                      <a:pt x="390" y="144"/>
                    </a:lnTo>
                    <a:lnTo>
                      <a:pt x="414" y="80"/>
                    </a:lnTo>
                    <a:lnTo>
                      <a:pt x="414" y="80"/>
                    </a:lnTo>
                    <a:lnTo>
                      <a:pt x="430" y="40"/>
                    </a:lnTo>
                    <a:lnTo>
                      <a:pt x="444" y="2"/>
                    </a:lnTo>
                    <a:lnTo>
                      <a:pt x="444" y="2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26" y="12"/>
                    </a:lnTo>
                    <a:lnTo>
                      <a:pt x="410" y="26"/>
                    </a:lnTo>
                    <a:lnTo>
                      <a:pt x="396" y="42"/>
                    </a:lnTo>
                    <a:lnTo>
                      <a:pt x="382" y="60"/>
                    </a:lnTo>
                    <a:lnTo>
                      <a:pt x="382" y="60"/>
                    </a:lnTo>
                    <a:lnTo>
                      <a:pt x="380" y="66"/>
                    </a:lnTo>
                    <a:lnTo>
                      <a:pt x="380" y="66"/>
                    </a:lnTo>
                    <a:lnTo>
                      <a:pt x="366" y="98"/>
                    </a:lnTo>
                    <a:lnTo>
                      <a:pt x="354" y="132"/>
                    </a:lnTo>
                    <a:lnTo>
                      <a:pt x="354" y="132"/>
                    </a:lnTo>
                    <a:lnTo>
                      <a:pt x="344" y="164"/>
                    </a:lnTo>
                    <a:lnTo>
                      <a:pt x="336" y="196"/>
                    </a:lnTo>
                    <a:lnTo>
                      <a:pt x="336" y="196"/>
                    </a:lnTo>
                    <a:lnTo>
                      <a:pt x="330" y="222"/>
                    </a:lnTo>
                    <a:lnTo>
                      <a:pt x="322" y="248"/>
                    </a:lnTo>
                    <a:lnTo>
                      <a:pt x="314" y="272"/>
                    </a:lnTo>
                    <a:lnTo>
                      <a:pt x="302" y="294"/>
                    </a:lnTo>
                    <a:lnTo>
                      <a:pt x="302" y="294"/>
                    </a:lnTo>
                    <a:lnTo>
                      <a:pt x="292" y="312"/>
                    </a:lnTo>
                    <a:lnTo>
                      <a:pt x="284" y="336"/>
                    </a:lnTo>
                    <a:lnTo>
                      <a:pt x="266" y="390"/>
                    </a:lnTo>
                    <a:lnTo>
                      <a:pt x="266" y="390"/>
                    </a:lnTo>
                    <a:lnTo>
                      <a:pt x="244" y="458"/>
                    </a:lnTo>
                    <a:lnTo>
                      <a:pt x="230" y="494"/>
                    </a:lnTo>
                    <a:lnTo>
                      <a:pt x="216" y="526"/>
                    </a:lnTo>
                    <a:lnTo>
                      <a:pt x="216" y="526"/>
                    </a:lnTo>
                    <a:lnTo>
                      <a:pt x="192" y="566"/>
                    </a:lnTo>
                    <a:lnTo>
                      <a:pt x="192" y="566"/>
                    </a:lnTo>
                    <a:lnTo>
                      <a:pt x="182" y="584"/>
                    </a:lnTo>
                    <a:lnTo>
                      <a:pt x="174" y="602"/>
                    </a:lnTo>
                    <a:lnTo>
                      <a:pt x="160" y="636"/>
                    </a:lnTo>
                    <a:lnTo>
                      <a:pt x="160" y="636"/>
                    </a:lnTo>
                    <a:lnTo>
                      <a:pt x="152" y="656"/>
                    </a:lnTo>
                    <a:lnTo>
                      <a:pt x="144" y="674"/>
                    </a:lnTo>
                    <a:lnTo>
                      <a:pt x="126" y="710"/>
                    </a:lnTo>
                    <a:lnTo>
                      <a:pt x="112" y="736"/>
                    </a:lnTo>
                    <a:lnTo>
                      <a:pt x="112" y="736"/>
                    </a:lnTo>
                    <a:lnTo>
                      <a:pt x="106" y="752"/>
                    </a:lnTo>
                    <a:lnTo>
                      <a:pt x="102" y="768"/>
                    </a:lnTo>
                    <a:lnTo>
                      <a:pt x="100" y="802"/>
                    </a:lnTo>
                    <a:lnTo>
                      <a:pt x="100" y="802"/>
                    </a:lnTo>
                    <a:lnTo>
                      <a:pt x="98" y="824"/>
                    </a:lnTo>
                    <a:lnTo>
                      <a:pt x="96" y="842"/>
                    </a:lnTo>
                    <a:lnTo>
                      <a:pt x="96" y="842"/>
                    </a:lnTo>
                    <a:lnTo>
                      <a:pt x="90" y="860"/>
                    </a:lnTo>
                    <a:lnTo>
                      <a:pt x="80" y="880"/>
                    </a:lnTo>
                    <a:lnTo>
                      <a:pt x="80" y="880"/>
                    </a:lnTo>
                    <a:lnTo>
                      <a:pt x="70" y="902"/>
                    </a:lnTo>
                    <a:lnTo>
                      <a:pt x="64" y="914"/>
                    </a:lnTo>
                    <a:lnTo>
                      <a:pt x="62" y="928"/>
                    </a:lnTo>
                    <a:lnTo>
                      <a:pt x="60" y="940"/>
                    </a:lnTo>
                    <a:lnTo>
                      <a:pt x="60" y="940"/>
                    </a:lnTo>
                    <a:lnTo>
                      <a:pt x="54" y="976"/>
                    </a:lnTo>
                    <a:lnTo>
                      <a:pt x="48" y="992"/>
                    </a:lnTo>
                    <a:lnTo>
                      <a:pt x="42" y="1006"/>
                    </a:lnTo>
                    <a:lnTo>
                      <a:pt x="42" y="1006"/>
                    </a:lnTo>
                    <a:lnTo>
                      <a:pt x="36" y="1026"/>
                    </a:lnTo>
                    <a:lnTo>
                      <a:pt x="34" y="1042"/>
                    </a:lnTo>
                    <a:lnTo>
                      <a:pt x="34" y="1058"/>
                    </a:lnTo>
                    <a:lnTo>
                      <a:pt x="36" y="1072"/>
                    </a:lnTo>
                    <a:lnTo>
                      <a:pt x="36" y="1072"/>
                    </a:lnTo>
                    <a:lnTo>
                      <a:pt x="40" y="1086"/>
                    </a:lnTo>
                    <a:lnTo>
                      <a:pt x="40" y="1100"/>
                    </a:lnTo>
                    <a:lnTo>
                      <a:pt x="40" y="1100"/>
                    </a:lnTo>
                    <a:lnTo>
                      <a:pt x="40" y="1106"/>
                    </a:lnTo>
                    <a:lnTo>
                      <a:pt x="36" y="1110"/>
                    </a:lnTo>
                    <a:lnTo>
                      <a:pt x="26" y="1122"/>
                    </a:lnTo>
                    <a:lnTo>
                      <a:pt x="26" y="1122"/>
                    </a:lnTo>
                    <a:lnTo>
                      <a:pt x="12" y="1136"/>
                    </a:lnTo>
                    <a:lnTo>
                      <a:pt x="6" y="1146"/>
                    </a:lnTo>
                    <a:lnTo>
                      <a:pt x="2" y="1154"/>
                    </a:lnTo>
                    <a:lnTo>
                      <a:pt x="2" y="1154"/>
                    </a:lnTo>
                    <a:lnTo>
                      <a:pt x="0" y="1178"/>
                    </a:lnTo>
                    <a:lnTo>
                      <a:pt x="0" y="1178"/>
                    </a:lnTo>
                    <a:lnTo>
                      <a:pt x="2" y="1190"/>
                    </a:lnTo>
                    <a:lnTo>
                      <a:pt x="4" y="1202"/>
                    </a:lnTo>
                    <a:lnTo>
                      <a:pt x="14" y="1222"/>
                    </a:lnTo>
                    <a:lnTo>
                      <a:pt x="14" y="1222"/>
                    </a:lnTo>
                    <a:lnTo>
                      <a:pt x="20" y="1236"/>
                    </a:lnTo>
                    <a:lnTo>
                      <a:pt x="22" y="1244"/>
                    </a:lnTo>
                    <a:lnTo>
                      <a:pt x="24" y="1252"/>
                    </a:lnTo>
                    <a:lnTo>
                      <a:pt x="24" y="1252"/>
                    </a:lnTo>
                    <a:lnTo>
                      <a:pt x="24" y="1262"/>
                    </a:lnTo>
                    <a:lnTo>
                      <a:pt x="22" y="1270"/>
                    </a:lnTo>
                    <a:lnTo>
                      <a:pt x="14" y="1286"/>
                    </a:lnTo>
                    <a:lnTo>
                      <a:pt x="14" y="1286"/>
                    </a:lnTo>
                    <a:lnTo>
                      <a:pt x="6" y="1306"/>
                    </a:lnTo>
                    <a:lnTo>
                      <a:pt x="2" y="1316"/>
                    </a:lnTo>
                    <a:lnTo>
                      <a:pt x="0" y="1328"/>
                    </a:lnTo>
                    <a:lnTo>
                      <a:pt x="0" y="1328"/>
                    </a:lnTo>
                    <a:lnTo>
                      <a:pt x="0" y="1336"/>
                    </a:lnTo>
                    <a:lnTo>
                      <a:pt x="2" y="1344"/>
                    </a:lnTo>
                    <a:lnTo>
                      <a:pt x="6" y="1358"/>
                    </a:lnTo>
                    <a:lnTo>
                      <a:pt x="14" y="1368"/>
                    </a:lnTo>
                    <a:lnTo>
                      <a:pt x="20" y="1376"/>
                    </a:lnTo>
                    <a:lnTo>
                      <a:pt x="20" y="1376"/>
                    </a:lnTo>
                    <a:lnTo>
                      <a:pt x="30" y="1386"/>
                    </a:lnTo>
                    <a:lnTo>
                      <a:pt x="32" y="1392"/>
                    </a:lnTo>
                    <a:lnTo>
                      <a:pt x="32" y="1400"/>
                    </a:lnTo>
                    <a:lnTo>
                      <a:pt x="32" y="1400"/>
                    </a:lnTo>
                    <a:lnTo>
                      <a:pt x="30" y="1406"/>
                    </a:lnTo>
                    <a:lnTo>
                      <a:pt x="24" y="1414"/>
                    </a:lnTo>
                    <a:lnTo>
                      <a:pt x="24" y="1414"/>
                    </a:lnTo>
                    <a:lnTo>
                      <a:pt x="16" y="1424"/>
                    </a:lnTo>
                    <a:lnTo>
                      <a:pt x="14" y="1430"/>
                    </a:lnTo>
                    <a:lnTo>
                      <a:pt x="12" y="1438"/>
                    </a:lnTo>
                    <a:lnTo>
                      <a:pt x="10" y="1446"/>
                    </a:lnTo>
                    <a:lnTo>
                      <a:pt x="12" y="1456"/>
                    </a:lnTo>
                    <a:lnTo>
                      <a:pt x="16" y="1466"/>
                    </a:lnTo>
                    <a:lnTo>
                      <a:pt x="22" y="1478"/>
                    </a:lnTo>
                    <a:lnTo>
                      <a:pt x="22" y="1478"/>
                    </a:lnTo>
                    <a:lnTo>
                      <a:pt x="26" y="1484"/>
                    </a:lnTo>
                    <a:lnTo>
                      <a:pt x="32" y="1490"/>
                    </a:lnTo>
                    <a:lnTo>
                      <a:pt x="44" y="1496"/>
                    </a:lnTo>
                    <a:lnTo>
                      <a:pt x="44" y="1496"/>
                    </a:lnTo>
                    <a:lnTo>
                      <a:pt x="52" y="1500"/>
                    </a:lnTo>
                    <a:lnTo>
                      <a:pt x="54" y="1504"/>
                    </a:lnTo>
                    <a:lnTo>
                      <a:pt x="54" y="1504"/>
                    </a:lnTo>
                    <a:lnTo>
                      <a:pt x="54" y="1508"/>
                    </a:lnTo>
                    <a:lnTo>
                      <a:pt x="52" y="1516"/>
                    </a:lnTo>
                    <a:lnTo>
                      <a:pt x="44" y="1528"/>
                    </a:lnTo>
                    <a:lnTo>
                      <a:pt x="44" y="1528"/>
                    </a:lnTo>
                    <a:lnTo>
                      <a:pt x="34" y="1544"/>
                    </a:lnTo>
                    <a:lnTo>
                      <a:pt x="30" y="1552"/>
                    </a:lnTo>
                    <a:lnTo>
                      <a:pt x="28" y="1560"/>
                    </a:lnTo>
                    <a:lnTo>
                      <a:pt x="28" y="1560"/>
                    </a:lnTo>
                    <a:lnTo>
                      <a:pt x="28" y="1574"/>
                    </a:lnTo>
                    <a:lnTo>
                      <a:pt x="30" y="1584"/>
                    </a:lnTo>
                    <a:lnTo>
                      <a:pt x="36" y="1592"/>
                    </a:lnTo>
                    <a:lnTo>
                      <a:pt x="42" y="1598"/>
                    </a:lnTo>
                    <a:lnTo>
                      <a:pt x="50" y="1604"/>
                    </a:lnTo>
                    <a:lnTo>
                      <a:pt x="58" y="1608"/>
                    </a:lnTo>
                    <a:lnTo>
                      <a:pt x="74" y="1612"/>
                    </a:lnTo>
                    <a:lnTo>
                      <a:pt x="74" y="1612"/>
                    </a:lnTo>
                    <a:lnTo>
                      <a:pt x="86" y="1614"/>
                    </a:lnTo>
                    <a:lnTo>
                      <a:pt x="92" y="1616"/>
                    </a:lnTo>
                    <a:lnTo>
                      <a:pt x="94" y="1620"/>
                    </a:lnTo>
                    <a:lnTo>
                      <a:pt x="94" y="1620"/>
                    </a:lnTo>
                    <a:lnTo>
                      <a:pt x="94" y="1624"/>
                    </a:lnTo>
                    <a:lnTo>
                      <a:pt x="94" y="1632"/>
                    </a:lnTo>
                    <a:lnTo>
                      <a:pt x="90" y="1650"/>
                    </a:lnTo>
                    <a:lnTo>
                      <a:pt x="90" y="1650"/>
                    </a:lnTo>
                    <a:lnTo>
                      <a:pt x="86" y="1668"/>
                    </a:lnTo>
                    <a:lnTo>
                      <a:pt x="82" y="1686"/>
                    </a:lnTo>
                    <a:lnTo>
                      <a:pt x="82" y="1694"/>
                    </a:lnTo>
                    <a:lnTo>
                      <a:pt x="84" y="1704"/>
                    </a:lnTo>
                    <a:lnTo>
                      <a:pt x="88" y="1712"/>
                    </a:lnTo>
                    <a:lnTo>
                      <a:pt x="92" y="1720"/>
                    </a:lnTo>
                    <a:lnTo>
                      <a:pt x="92" y="1720"/>
                    </a:lnTo>
                    <a:lnTo>
                      <a:pt x="100" y="1726"/>
                    </a:lnTo>
                    <a:lnTo>
                      <a:pt x="106" y="1732"/>
                    </a:lnTo>
                    <a:lnTo>
                      <a:pt x="114" y="1734"/>
                    </a:lnTo>
                    <a:lnTo>
                      <a:pt x="122" y="1736"/>
                    </a:lnTo>
                    <a:lnTo>
                      <a:pt x="136" y="1736"/>
                    </a:lnTo>
                    <a:lnTo>
                      <a:pt x="146" y="1732"/>
                    </a:lnTo>
                    <a:lnTo>
                      <a:pt x="146" y="1732"/>
                    </a:lnTo>
                    <a:lnTo>
                      <a:pt x="156" y="1730"/>
                    </a:lnTo>
                    <a:lnTo>
                      <a:pt x="156" y="1730"/>
                    </a:lnTo>
                    <a:lnTo>
                      <a:pt x="160" y="1732"/>
                    </a:lnTo>
                    <a:lnTo>
                      <a:pt x="160" y="1732"/>
                    </a:lnTo>
                    <a:lnTo>
                      <a:pt x="160" y="1738"/>
                    </a:lnTo>
                    <a:lnTo>
                      <a:pt x="160" y="1744"/>
                    </a:lnTo>
                    <a:lnTo>
                      <a:pt x="156" y="1760"/>
                    </a:lnTo>
                    <a:lnTo>
                      <a:pt x="156" y="1760"/>
                    </a:lnTo>
                    <a:lnTo>
                      <a:pt x="154" y="1774"/>
                    </a:lnTo>
                    <a:lnTo>
                      <a:pt x="152" y="1788"/>
                    </a:lnTo>
                    <a:lnTo>
                      <a:pt x="152" y="1796"/>
                    </a:lnTo>
                    <a:lnTo>
                      <a:pt x="154" y="1802"/>
                    </a:lnTo>
                    <a:lnTo>
                      <a:pt x="160" y="1810"/>
                    </a:lnTo>
                    <a:lnTo>
                      <a:pt x="166" y="1816"/>
                    </a:lnTo>
                    <a:lnTo>
                      <a:pt x="166" y="1816"/>
                    </a:lnTo>
                    <a:lnTo>
                      <a:pt x="172" y="1820"/>
                    </a:lnTo>
                    <a:lnTo>
                      <a:pt x="178" y="1822"/>
                    </a:lnTo>
                    <a:lnTo>
                      <a:pt x="184" y="1822"/>
                    </a:lnTo>
                    <a:lnTo>
                      <a:pt x="190" y="1822"/>
                    </a:lnTo>
                    <a:lnTo>
                      <a:pt x="202" y="1818"/>
                    </a:lnTo>
                    <a:lnTo>
                      <a:pt x="210" y="1812"/>
                    </a:lnTo>
                    <a:lnTo>
                      <a:pt x="210" y="1812"/>
                    </a:lnTo>
                    <a:lnTo>
                      <a:pt x="210" y="1812"/>
                    </a:lnTo>
                    <a:lnTo>
                      <a:pt x="210" y="1812"/>
                    </a:lnTo>
                    <a:lnTo>
                      <a:pt x="208" y="1824"/>
                    </a:lnTo>
                    <a:lnTo>
                      <a:pt x="206" y="1836"/>
                    </a:lnTo>
                    <a:lnTo>
                      <a:pt x="206" y="1836"/>
                    </a:lnTo>
                    <a:lnTo>
                      <a:pt x="206" y="1844"/>
                    </a:lnTo>
                    <a:lnTo>
                      <a:pt x="208" y="1850"/>
                    </a:lnTo>
                    <a:lnTo>
                      <a:pt x="212" y="1856"/>
                    </a:lnTo>
                    <a:lnTo>
                      <a:pt x="220" y="1860"/>
                    </a:lnTo>
                    <a:lnTo>
                      <a:pt x="220" y="1860"/>
                    </a:lnTo>
                    <a:lnTo>
                      <a:pt x="228" y="1862"/>
                    </a:lnTo>
                    <a:lnTo>
                      <a:pt x="234" y="1862"/>
                    </a:lnTo>
                    <a:lnTo>
                      <a:pt x="240" y="1862"/>
                    </a:lnTo>
                    <a:lnTo>
                      <a:pt x="246" y="1858"/>
                    </a:lnTo>
                    <a:lnTo>
                      <a:pt x="246" y="1858"/>
                    </a:lnTo>
                    <a:lnTo>
                      <a:pt x="248" y="1868"/>
                    </a:lnTo>
                    <a:lnTo>
                      <a:pt x="252" y="1874"/>
                    </a:lnTo>
                    <a:lnTo>
                      <a:pt x="252" y="1874"/>
                    </a:lnTo>
                    <a:lnTo>
                      <a:pt x="256" y="1884"/>
                    </a:lnTo>
                    <a:lnTo>
                      <a:pt x="260" y="1890"/>
                    </a:lnTo>
                    <a:lnTo>
                      <a:pt x="266" y="1894"/>
                    </a:lnTo>
                    <a:lnTo>
                      <a:pt x="272" y="1898"/>
                    </a:lnTo>
                    <a:lnTo>
                      <a:pt x="272" y="1898"/>
                    </a:lnTo>
                    <a:lnTo>
                      <a:pt x="282" y="1898"/>
                    </a:lnTo>
                    <a:lnTo>
                      <a:pt x="292" y="1896"/>
                    </a:lnTo>
                    <a:lnTo>
                      <a:pt x="300" y="1894"/>
                    </a:lnTo>
                    <a:lnTo>
                      <a:pt x="306" y="1888"/>
                    </a:lnTo>
                    <a:lnTo>
                      <a:pt x="306" y="1888"/>
                    </a:lnTo>
                    <a:lnTo>
                      <a:pt x="310" y="1886"/>
                    </a:lnTo>
                    <a:lnTo>
                      <a:pt x="310" y="1886"/>
                    </a:lnTo>
                    <a:lnTo>
                      <a:pt x="312" y="1894"/>
                    </a:lnTo>
                    <a:lnTo>
                      <a:pt x="312" y="1894"/>
                    </a:lnTo>
                    <a:lnTo>
                      <a:pt x="316" y="1904"/>
                    </a:lnTo>
                    <a:lnTo>
                      <a:pt x="320" y="1916"/>
                    </a:lnTo>
                    <a:lnTo>
                      <a:pt x="328" y="1926"/>
                    </a:lnTo>
                    <a:lnTo>
                      <a:pt x="334" y="1930"/>
                    </a:lnTo>
                    <a:lnTo>
                      <a:pt x="340" y="1932"/>
                    </a:lnTo>
                    <a:lnTo>
                      <a:pt x="340" y="1932"/>
                    </a:lnTo>
                    <a:lnTo>
                      <a:pt x="348" y="1934"/>
                    </a:lnTo>
                    <a:lnTo>
                      <a:pt x="358" y="1934"/>
                    </a:lnTo>
                    <a:lnTo>
                      <a:pt x="366" y="1932"/>
                    </a:lnTo>
                    <a:lnTo>
                      <a:pt x="374" y="1930"/>
                    </a:lnTo>
                    <a:lnTo>
                      <a:pt x="374" y="1930"/>
                    </a:lnTo>
                    <a:lnTo>
                      <a:pt x="378" y="1940"/>
                    </a:lnTo>
                    <a:lnTo>
                      <a:pt x="382" y="1944"/>
                    </a:lnTo>
                    <a:lnTo>
                      <a:pt x="388" y="1948"/>
                    </a:lnTo>
                    <a:lnTo>
                      <a:pt x="388" y="1948"/>
                    </a:lnTo>
                    <a:lnTo>
                      <a:pt x="396" y="1950"/>
                    </a:lnTo>
                    <a:lnTo>
                      <a:pt x="404" y="1954"/>
                    </a:lnTo>
                    <a:lnTo>
                      <a:pt x="412" y="1954"/>
                    </a:lnTo>
                    <a:lnTo>
                      <a:pt x="422" y="1950"/>
                    </a:lnTo>
                    <a:lnTo>
                      <a:pt x="422" y="1950"/>
                    </a:lnTo>
                    <a:lnTo>
                      <a:pt x="430" y="1952"/>
                    </a:lnTo>
                    <a:lnTo>
                      <a:pt x="432" y="1952"/>
                    </a:lnTo>
                    <a:lnTo>
                      <a:pt x="432" y="1952"/>
                    </a:lnTo>
                    <a:lnTo>
                      <a:pt x="440" y="1952"/>
                    </a:lnTo>
                    <a:lnTo>
                      <a:pt x="440" y="1952"/>
                    </a:lnTo>
                    <a:lnTo>
                      <a:pt x="448" y="1954"/>
                    </a:lnTo>
                    <a:lnTo>
                      <a:pt x="458" y="1956"/>
                    </a:lnTo>
                    <a:lnTo>
                      <a:pt x="468" y="1954"/>
                    </a:lnTo>
                    <a:lnTo>
                      <a:pt x="478" y="1950"/>
                    </a:lnTo>
                    <a:lnTo>
                      <a:pt x="478" y="1950"/>
                    </a:lnTo>
                    <a:lnTo>
                      <a:pt x="488" y="1942"/>
                    </a:lnTo>
                    <a:lnTo>
                      <a:pt x="496" y="1932"/>
                    </a:lnTo>
                    <a:lnTo>
                      <a:pt x="502" y="1922"/>
                    </a:lnTo>
                    <a:lnTo>
                      <a:pt x="502" y="1910"/>
                    </a:lnTo>
                    <a:lnTo>
                      <a:pt x="502" y="1910"/>
                    </a:lnTo>
                    <a:lnTo>
                      <a:pt x="502" y="1904"/>
                    </a:lnTo>
                    <a:lnTo>
                      <a:pt x="498" y="1898"/>
                    </a:lnTo>
                    <a:lnTo>
                      <a:pt x="494" y="1894"/>
                    </a:lnTo>
                    <a:lnTo>
                      <a:pt x="490" y="1890"/>
                    </a:lnTo>
                    <a:lnTo>
                      <a:pt x="490" y="1890"/>
                    </a:lnTo>
                    <a:lnTo>
                      <a:pt x="480" y="1888"/>
                    </a:lnTo>
                    <a:lnTo>
                      <a:pt x="472" y="1888"/>
                    </a:lnTo>
                    <a:lnTo>
                      <a:pt x="466" y="1890"/>
                    </a:lnTo>
                    <a:lnTo>
                      <a:pt x="460" y="1894"/>
                    </a:lnTo>
                    <a:lnTo>
                      <a:pt x="460" y="1894"/>
                    </a:lnTo>
                    <a:lnTo>
                      <a:pt x="460" y="1886"/>
                    </a:lnTo>
                    <a:lnTo>
                      <a:pt x="460" y="1886"/>
                    </a:lnTo>
                    <a:lnTo>
                      <a:pt x="460" y="1878"/>
                    </a:lnTo>
                    <a:lnTo>
                      <a:pt x="456" y="1870"/>
                    </a:lnTo>
                    <a:lnTo>
                      <a:pt x="452" y="1866"/>
                    </a:lnTo>
                    <a:lnTo>
                      <a:pt x="444" y="1864"/>
                    </a:lnTo>
                    <a:lnTo>
                      <a:pt x="444" y="1864"/>
                    </a:lnTo>
                    <a:lnTo>
                      <a:pt x="438" y="1864"/>
                    </a:lnTo>
                    <a:lnTo>
                      <a:pt x="432" y="1866"/>
                    </a:lnTo>
                    <a:lnTo>
                      <a:pt x="422" y="1872"/>
                    </a:lnTo>
                    <a:lnTo>
                      <a:pt x="422" y="1872"/>
                    </a:lnTo>
                    <a:lnTo>
                      <a:pt x="416" y="1876"/>
                    </a:lnTo>
                    <a:lnTo>
                      <a:pt x="416" y="1876"/>
                    </a:lnTo>
                    <a:lnTo>
                      <a:pt x="416" y="1874"/>
                    </a:lnTo>
                    <a:lnTo>
                      <a:pt x="416" y="1874"/>
                    </a:lnTo>
                    <a:lnTo>
                      <a:pt x="416" y="1860"/>
                    </a:lnTo>
                    <a:lnTo>
                      <a:pt x="416" y="1860"/>
                    </a:lnTo>
                    <a:lnTo>
                      <a:pt x="418" y="1846"/>
                    </a:lnTo>
                    <a:lnTo>
                      <a:pt x="418" y="1846"/>
                    </a:lnTo>
                    <a:lnTo>
                      <a:pt x="416" y="1836"/>
                    </a:lnTo>
                    <a:lnTo>
                      <a:pt x="414" y="1832"/>
                    </a:lnTo>
                    <a:lnTo>
                      <a:pt x="410" y="1828"/>
                    </a:lnTo>
                    <a:lnTo>
                      <a:pt x="410" y="1828"/>
                    </a:lnTo>
                    <a:lnTo>
                      <a:pt x="404" y="1822"/>
                    </a:lnTo>
                    <a:lnTo>
                      <a:pt x="396" y="1822"/>
                    </a:lnTo>
                    <a:lnTo>
                      <a:pt x="386" y="1822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72" y="1804"/>
                    </a:lnTo>
                    <a:lnTo>
                      <a:pt x="366" y="1788"/>
                    </a:lnTo>
                    <a:lnTo>
                      <a:pt x="362" y="1782"/>
                    </a:lnTo>
                    <a:lnTo>
                      <a:pt x="358" y="1778"/>
                    </a:lnTo>
                    <a:lnTo>
                      <a:pt x="352" y="1774"/>
                    </a:lnTo>
                    <a:lnTo>
                      <a:pt x="346" y="1772"/>
                    </a:lnTo>
                    <a:lnTo>
                      <a:pt x="346" y="1772"/>
                    </a:lnTo>
                    <a:lnTo>
                      <a:pt x="336" y="1774"/>
                    </a:lnTo>
                    <a:lnTo>
                      <a:pt x="332" y="1776"/>
                    </a:lnTo>
                    <a:lnTo>
                      <a:pt x="328" y="1778"/>
                    </a:lnTo>
                    <a:lnTo>
                      <a:pt x="328" y="1778"/>
                    </a:lnTo>
                    <a:lnTo>
                      <a:pt x="328" y="1780"/>
                    </a:lnTo>
                    <a:lnTo>
                      <a:pt x="328" y="1780"/>
                    </a:lnTo>
                    <a:lnTo>
                      <a:pt x="326" y="1770"/>
                    </a:lnTo>
                    <a:lnTo>
                      <a:pt x="324" y="1760"/>
                    </a:lnTo>
                    <a:lnTo>
                      <a:pt x="320" y="1752"/>
                    </a:lnTo>
                    <a:lnTo>
                      <a:pt x="314" y="1746"/>
                    </a:lnTo>
                    <a:lnTo>
                      <a:pt x="314" y="1746"/>
                    </a:lnTo>
                    <a:lnTo>
                      <a:pt x="308" y="1744"/>
                    </a:lnTo>
                    <a:lnTo>
                      <a:pt x="302" y="1742"/>
                    </a:lnTo>
                    <a:lnTo>
                      <a:pt x="292" y="1744"/>
                    </a:lnTo>
                    <a:lnTo>
                      <a:pt x="284" y="1748"/>
                    </a:lnTo>
                    <a:lnTo>
                      <a:pt x="278" y="1754"/>
                    </a:lnTo>
                    <a:lnTo>
                      <a:pt x="278" y="1754"/>
                    </a:lnTo>
                    <a:lnTo>
                      <a:pt x="274" y="1756"/>
                    </a:lnTo>
                    <a:lnTo>
                      <a:pt x="274" y="1756"/>
                    </a:lnTo>
                    <a:lnTo>
                      <a:pt x="280" y="1746"/>
                    </a:lnTo>
                    <a:lnTo>
                      <a:pt x="280" y="1746"/>
                    </a:lnTo>
                    <a:lnTo>
                      <a:pt x="290" y="1732"/>
                    </a:lnTo>
                    <a:lnTo>
                      <a:pt x="294" y="1724"/>
                    </a:lnTo>
                    <a:lnTo>
                      <a:pt x="294" y="1716"/>
                    </a:lnTo>
                    <a:lnTo>
                      <a:pt x="294" y="1716"/>
                    </a:lnTo>
                    <a:lnTo>
                      <a:pt x="294" y="1712"/>
                    </a:lnTo>
                    <a:lnTo>
                      <a:pt x="294" y="1712"/>
                    </a:lnTo>
                    <a:lnTo>
                      <a:pt x="292" y="1706"/>
                    </a:lnTo>
                    <a:lnTo>
                      <a:pt x="290" y="1702"/>
                    </a:lnTo>
                    <a:lnTo>
                      <a:pt x="286" y="1696"/>
                    </a:lnTo>
                    <a:lnTo>
                      <a:pt x="280" y="1692"/>
                    </a:lnTo>
                    <a:lnTo>
                      <a:pt x="280" y="1692"/>
                    </a:lnTo>
                    <a:lnTo>
                      <a:pt x="274" y="1690"/>
                    </a:lnTo>
                    <a:lnTo>
                      <a:pt x="268" y="1688"/>
                    </a:lnTo>
                    <a:lnTo>
                      <a:pt x="262" y="1690"/>
                    </a:lnTo>
                    <a:lnTo>
                      <a:pt x="256" y="1692"/>
                    </a:lnTo>
                    <a:lnTo>
                      <a:pt x="248" y="1698"/>
                    </a:lnTo>
                    <a:lnTo>
                      <a:pt x="240" y="1706"/>
                    </a:lnTo>
                    <a:lnTo>
                      <a:pt x="240" y="1706"/>
                    </a:lnTo>
                    <a:lnTo>
                      <a:pt x="236" y="1710"/>
                    </a:lnTo>
                    <a:lnTo>
                      <a:pt x="234" y="1710"/>
                    </a:lnTo>
                    <a:lnTo>
                      <a:pt x="232" y="1708"/>
                    </a:lnTo>
                    <a:lnTo>
                      <a:pt x="232" y="1708"/>
                    </a:lnTo>
                    <a:lnTo>
                      <a:pt x="234" y="1700"/>
                    </a:lnTo>
                    <a:lnTo>
                      <a:pt x="242" y="1688"/>
                    </a:lnTo>
                    <a:lnTo>
                      <a:pt x="242" y="1688"/>
                    </a:lnTo>
                    <a:lnTo>
                      <a:pt x="252" y="1672"/>
                    </a:lnTo>
                    <a:lnTo>
                      <a:pt x="254" y="1664"/>
                    </a:lnTo>
                    <a:lnTo>
                      <a:pt x="256" y="1654"/>
                    </a:lnTo>
                    <a:lnTo>
                      <a:pt x="256" y="1654"/>
                    </a:lnTo>
                    <a:lnTo>
                      <a:pt x="256" y="1648"/>
                    </a:lnTo>
                    <a:lnTo>
                      <a:pt x="256" y="1648"/>
                    </a:lnTo>
                    <a:lnTo>
                      <a:pt x="254" y="1642"/>
                    </a:lnTo>
                    <a:lnTo>
                      <a:pt x="250" y="1636"/>
                    </a:lnTo>
                    <a:lnTo>
                      <a:pt x="240" y="1628"/>
                    </a:lnTo>
                    <a:lnTo>
                      <a:pt x="240" y="1628"/>
                    </a:lnTo>
                    <a:lnTo>
                      <a:pt x="232" y="1624"/>
                    </a:lnTo>
                    <a:lnTo>
                      <a:pt x="226" y="1622"/>
                    </a:lnTo>
                    <a:lnTo>
                      <a:pt x="220" y="1624"/>
                    </a:lnTo>
                    <a:lnTo>
                      <a:pt x="214" y="1626"/>
                    </a:lnTo>
                    <a:lnTo>
                      <a:pt x="202" y="1634"/>
                    </a:lnTo>
                    <a:lnTo>
                      <a:pt x="192" y="1644"/>
                    </a:lnTo>
                    <a:lnTo>
                      <a:pt x="192" y="1644"/>
                    </a:lnTo>
                    <a:lnTo>
                      <a:pt x="198" y="1632"/>
                    </a:lnTo>
                    <a:lnTo>
                      <a:pt x="204" y="1620"/>
                    </a:lnTo>
                    <a:lnTo>
                      <a:pt x="204" y="1620"/>
                    </a:lnTo>
                    <a:lnTo>
                      <a:pt x="212" y="1602"/>
                    </a:lnTo>
                    <a:lnTo>
                      <a:pt x="214" y="1594"/>
                    </a:lnTo>
                    <a:lnTo>
                      <a:pt x="216" y="1586"/>
                    </a:lnTo>
                    <a:lnTo>
                      <a:pt x="216" y="1586"/>
                    </a:lnTo>
                    <a:lnTo>
                      <a:pt x="214" y="1578"/>
                    </a:lnTo>
                    <a:lnTo>
                      <a:pt x="214" y="1578"/>
                    </a:lnTo>
                    <a:lnTo>
                      <a:pt x="208" y="1572"/>
                    </a:lnTo>
                    <a:lnTo>
                      <a:pt x="204" y="1568"/>
                    </a:lnTo>
                    <a:lnTo>
                      <a:pt x="198" y="1566"/>
                    </a:lnTo>
                    <a:lnTo>
                      <a:pt x="198" y="1566"/>
                    </a:lnTo>
                    <a:lnTo>
                      <a:pt x="190" y="1566"/>
                    </a:lnTo>
                    <a:lnTo>
                      <a:pt x="184" y="1568"/>
                    </a:lnTo>
                    <a:lnTo>
                      <a:pt x="178" y="1570"/>
                    </a:lnTo>
                    <a:lnTo>
                      <a:pt x="174" y="1572"/>
                    </a:lnTo>
                    <a:lnTo>
                      <a:pt x="168" y="1580"/>
                    </a:lnTo>
                    <a:lnTo>
                      <a:pt x="166" y="1586"/>
                    </a:lnTo>
                    <a:lnTo>
                      <a:pt x="166" y="1586"/>
                    </a:lnTo>
                    <a:lnTo>
                      <a:pt x="162" y="1592"/>
                    </a:lnTo>
                    <a:lnTo>
                      <a:pt x="162" y="1592"/>
                    </a:lnTo>
                    <a:lnTo>
                      <a:pt x="158" y="1592"/>
                    </a:lnTo>
                    <a:lnTo>
                      <a:pt x="158" y="1592"/>
                    </a:lnTo>
                    <a:lnTo>
                      <a:pt x="158" y="1592"/>
                    </a:lnTo>
                    <a:lnTo>
                      <a:pt x="156" y="1588"/>
                    </a:lnTo>
                    <a:lnTo>
                      <a:pt x="156" y="1588"/>
                    </a:lnTo>
                    <a:lnTo>
                      <a:pt x="158" y="1576"/>
                    </a:lnTo>
                    <a:lnTo>
                      <a:pt x="158" y="1576"/>
                    </a:lnTo>
                    <a:lnTo>
                      <a:pt x="162" y="1570"/>
                    </a:lnTo>
                    <a:lnTo>
                      <a:pt x="164" y="1566"/>
                    </a:lnTo>
                    <a:lnTo>
                      <a:pt x="172" y="1558"/>
                    </a:lnTo>
                    <a:lnTo>
                      <a:pt x="172" y="1558"/>
                    </a:lnTo>
                    <a:lnTo>
                      <a:pt x="178" y="1552"/>
                    </a:lnTo>
                    <a:lnTo>
                      <a:pt x="184" y="1546"/>
                    </a:lnTo>
                    <a:lnTo>
                      <a:pt x="188" y="1536"/>
                    </a:lnTo>
                    <a:lnTo>
                      <a:pt x="190" y="1524"/>
                    </a:lnTo>
                    <a:lnTo>
                      <a:pt x="190" y="1524"/>
                    </a:lnTo>
                    <a:lnTo>
                      <a:pt x="190" y="1520"/>
                    </a:lnTo>
                    <a:lnTo>
                      <a:pt x="190" y="1520"/>
                    </a:lnTo>
                    <a:lnTo>
                      <a:pt x="190" y="1520"/>
                    </a:lnTo>
                    <a:lnTo>
                      <a:pt x="190" y="1520"/>
                    </a:lnTo>
                    <a:lnTo>
                      <a:pt x="190" y="1520"/>
                    </a:lnTo>
                    <a:lnTo>
                      <a:pt x="190" y="1520"/>
                    </a:lnTo>
                    <a:lnTo>
                      <a:pt x="190" y="1518"/>
                    </a:lnTo>
                    <a:lnTo>
                      <a:pt x="190" y="1518"/>
                    </a:lnTo>
                    <a:lnTo>
                      <a:pt x="190" y="1520"/>
                    </a:lnTo>
                    <a:lnTo>
                      <a:pt x="190" y="1520"/>
                    </a:lnTo>
                    <a:lnTo>
                      <a:pt x="188" y="1512"/>
                    </a:lnTo>
                    <a:lnTo>
                      <a:pt x="184" y="1506"/>
                    </a:lnTo>
                    <a:lnTo>
                      <a:pt x="184" y="1506"/>
                    </a:lnTo>
                    <a:lnTo>
                      <a:pt x="178" y="1504"/>
                    </a:lnTo>
                    <a:lnTo>
                      <a:pt x="170" y="1502"/>
                    </a:lnTo>
                    <a:lnTo>
                      <a:pt x="156" y="1502"/>
                    </a:lnTo>
                    <a:lnTo>
                      <a:pt x="156" y="1502"/>
                    </a:lnTo>
                    <a:lnTo>
                      <a:pt x="148" y="1504"/>
                    </a:lnTo>
                    <a:lnTo>
                      <a:pt x="142" y="1508"/>
                    </a:lnTo>
                    <a:lnTo>
                      <a:pt x="140" y="1512"/>
                    </a:lnTo>
                    <a:lnTo>
                      <a:pt x="136" y="1518"/>
                    </a:lnTo>
                    <a:lnTo>
                      <a:pt x="136" y="1518"/>
                    </a:lnTo>
                    <a:lnTo>
                      <a:pt x="134" y="1520"/>
                    </a:lnTo>
                    <a:lnTo>
                      <a:pt x="132" y="1518"/>
                    </a:lnTo>
                    <a:lnTo>
                      <a:pt x="130" y="1516"/>
                    </a:lnTo>
                    <a:lnTo>
                      <a:pt x="130" y="1516"/>
                    </a:lnTo>
                    <a:lnTo>
                      <a:pt x="132" y="1510"/>
                    </a:lnTo>
                    <a:lnTo>
                      <a:pt x="132" y="1510"/>
                    </a:lnTo>
                    <a:lnTo>
                      <a:pt x="132" y="1508"/>
                    </a:lnTo>
                    <a:lnTo>
                      <a:pt x="132" y="1508"/>
                    </a:lnTo>
                    <a:lnTo>
                      <a:pt x="132" y="1504"/>
                    </a:lnTo>
                    <a:lnTo>
                      <a:pt x="136" y="1500"/>
                    </a:lnTo>
                    <a:lnTo>
                      <a:pt x="142" y="1498"/>
                    </a:lnTo>
                    <a:lnTo>
                      <a:pt x="150" y="1494"/>
                    </a:lnTo>
                    <a:lnTo>
                      <a:pt x="150" y="1494"/>
                    </a:lnTo>
                    <a:lnTo>
                      <a:pt x="160" y="1492"/>
                    </a:lnTo>
                    <a:lnTo>
                      <a:pt x="170" y="1486"/>
                    </a:lnTo>
                    <a:lnTo>
                      <a:pt x="176" y="1484"/>
                    </a:lnTo>
                    <a:lnTo>
                      <a:pt x="180" y="1478"/>
                    </a:lnTo>
                    <a:lnTo>
                      <a:pt x="182" y="1472"/>
                    </a:lnTo>
                    <a:lnTo>
                      <a:pt x="182" y="1466"/>
                    </a:lnTo>
                    <a:lnTo>
                      <a:pt x="182" y="1466"/>
                    </a:lnTo>
                    <a:lnTo>
                      <a:pt x="182" y="1458"/>
                    </a:lnTo>
                    <a:lnTo>
                      <a:pt x="182" y="1458"/>
                    </a:lnTo>
                    <a:lnTo>
                      <a:pt x="178" y="1450"/>
                    </a:lnTo>
                    <a:lnTo>
                      <a:pt x="174" y="1444"/>
                    </a:lnTo>
                    <a:lnTo>
                      <a:pt x="168" y="1440"/>
                    </a:lnTo>
                    <a:lnTo>
                      <a:pt x="160" y="1438"/>
                    </a:lnTo>
                    <a:lnTo>
                      <a:pt x="144" y="1438"/>
                    </a:lnTo>
                    <a:lnTo>
                      <a:pt x="132" y="1440"/>
                    </a:lnTo>
                    <a:lnTo>
                      <a:pt x="132" y="1440"/>
                    </a:lnTo>
                    <a:lnTo>
                      <a:pt x="120" y="1440"/>
                    </a:lnTo>
                    <a:lnTo>
                      <a:pt x="120" y="1440"/>
                    </a:lnTo>
                    <a:lnTo>
                      <a:pt x="130" y="1436"/>
                    </a:lnTo>
                    <a:lnTo>
                      <a:pt x="130" y="1436"/>
                    </a:lnTo>
                    <a:lnTo>
                      <a:pt x="140" y="1432"/>
                    </a:lnTo>
                    <a:lnTo>
                      <a:pt x="150" y="1426"/>
                    </a:lnTo>
                    <a:lnTo>
                      <a:pt x="156" y="1418"/>
                    </a:lnTo>
                    <a:lnTo>
                      <a:pt x="160" y="1414"/>
                    </a:lnTo>
                    <a:lnTo>
                      <a:pt x="160" y="1408"/>
                    </a:lnTo>
                    <a:lnTo>
                      <a:pt x="160" y="1408"/>
                    </a:lnTo>
                    <a:lnTo>
                      <a:pt x="158" y="1398"/>
                    </a:lnTo>
                    <a:lnTo>
                      <a:pt x="158" y="1398"/>
                    </a:lnTo>
                    <a:lnTo>
                      <a:pt x="154" y="1390"/>
                    </a:lnTo>
                    <a:lnTo>
                      <a:pt x="148" y="1384"/>
                    </a:lnTo>
                    <a:lnTo>
                      <a:pt x="140" y="1380"/>
                    </a:lnTo>
                    <a:lnTo>
                      <a:pt x="134" y="1380"/>
                    </a:lnTo>
                    <a:lnTo>
                      <a:pt x="134" y="1380"/>
                    </a:lnTo>
                    <a:lnTo>
                      <a:pt x="138" y="1376"/>
                    </a:lnTo>
                    <a:lnTo>
                      <a:pt x="144" y="1374"/>
                    </a:lnTo>
                    <a:lnTo>
                      <a:pt x="148" y="1368"/>
                    </a:lnTo>
                    <a:lnTo>
                      <a:pt x="150" y="1362"/>
                    </a:lnTo>
                    <a:lnTo>
                      <a:pt x="150" y="1362"/>
                    </a:lnTo>
                    <a:lnTo>
                      <a:pt x="150" y="1356"/>
                    </a:lnTo>
                    <a:lnTo>
                      <a:pt x="150" y="1356"/>
                    </a:lnTo>
                    <a:lnTo>
                      <a:pt x="148" y="1348"/>
                    </a:lnTo>
                    <a:lnTo>
                      <a:pt x="146" y="1340"/>
                    </a:lnTo>
                    <a:lnTo>
                      <a:pt x="146" y="1340"/>
                    </a:lnTo>
                    <a:lnTo>
                      <a:pt x="138" y="1334"/>
                    </a:lnTo>
                    <a:lnTo>
                      <a:pt x="130" y="1330"/>
                    </a:lnTo>
                    <a:lnTo>
                      <a:pt x="112" y="1328"/>
                    </a:lnTo>
                    <a:lnTo>
                      <a:pt x="112" y="1328"/>
                    </a:lnTo>
                    <a:lnTo>
                      <a:pt x="104" y="1326"/>
                    </a:lnTo>
                    <a:lnTo>
                      <a:pt x="104" y="1326"/>
                    </a:lnTo>
                    <a:lnTo>
                      <a:pt x="112" y="1322"/>
                    </a:lnTo>
                    <a:lnTo>
                      <a:pt x="112" y="1322"/>
                    </a:lnTo>
                    <a:lnTo>
                      <a:pt x="120" y="1318"/>
                    </a:lnTo>
                    <a:lnTo>
                      <a:pt x="130" y="1314"/>
                    </a:lnTo>
                    <a:lnTo>
                      <a:pt x="136" y="1308"/>
                    </a:lnTo>
                    <a:lnTo>
                      <a:pt x="142" y="1298"/>
                    </a:lnTo>
                    <a:lnTo>
                      <a:pt x="142" y="1298"/>
                    </a:lnTo>
                    <a:lnTo>
                      <a:pt x="144" y="1292"/>
                    </a:lnTo>
                    <a:lnTo>
                      <a:pt x="146" y="1284"/>
                    </a:lnTo>
                    <a:lnTo>
                      <a:pt x="146" y="1284"/>
                    </a:lnTo>
                    <a:lnTo>
                      <a:pt x="144" y="1278"/>
                    </a:lnTo>
                    <a:lnTo>
                      <a:pt x="142" y="1274"/>
                    </a:lnTo>
                    <a:lnTo>
                      <a:pt x="136" y="1264"/>
                    </a:lnTo>
                    <a:lnTo>
                      <a:pt x="128" y="1258"/>
                    </a:lnTo>
                    <a:lnTo>
                      <a:pt x="120" y="1252"/>
                    </a:lnTo>
                    <a:lnTo>
                      <a:pt x="120" y="1252"/>
                    </a:lnTo>
                    <a:lnTo>
                      <a:pt x="110" y="1246"/>
                    </a:lnTo>
                    <a:lnTo>
                      <a:pt x="108" y="1242"/>
                    </a:lnTo>
                    <a:lnTo>
                      <a:pt x="108" y="1242"/>
                    </a:lnTo>
                    <a:lnTo>
                      <a:pt x="116" y="1242"/>
                    </a:lnTo>
                    <a:lnTo>
                      <a:pt x="116" y="1242"/>
                    </a:lnTo>
                    <a:lnTo>
                      <a:pt x="130" y="1240"/>
                    </a:lnTo>
                    <a:lnTo>
                      <a:pt x="138" y="1238"/>
                    </a:lnTo>
                    <a:lnTo>
                      <a:pt x="144" y="1232"/>
                    </a:lnTo>
                    <a:lnTo>
                      <a:pt x="144" y="1232"/>
                    </a:lnTo>
                    <a:lnTo>
                      <a:pt x="148" y="1224"/>
                    </a:lnTo>
                    <a:lnTo>
                      <a:pt x="150" y="1214"/>
                    </a:lnTo>
                    <a:lnTo>
                      <a:pt x="150" y="1214"/>
                    </a:lnTo>
                    <a:lnTo>
                      <a:pt x="150" y="1208"/>
                    </a:lnTo>
                    <a:lnTo>
                      <a:pt x="150" y="1208"/>
                    </a:lnTo>
                    <a:lnTo>
                      <a:pt x="148" y="1202"/>
                    </a:lnTo>
                    <a:lnTo>
                      <a:pt x="144" y="1196"/>
                    </a:lnTo>
                    <a:lnTo>
                      <a:pt x="140" y="1190"/>
                    </a:lnTo>
                    <a:lnTo>
                      <a:pt x="136" y="1188"/>
                    </a:lnTo>
                    <a:lnTo>
                      <a:pt x="126" y="1182"/>
                    </a:lnTo>
                    <a:lnTo>
                      <a:pt x="116" y="1180"/>
                    </a:lnTo>
                    <a:lnTo>
                      <a:pt x="116" y="1180"/>
                    </a:lnTo>
                    <a:lnTo>
                      <a:pt x="110" y="1178"/>
                    </a:lnTo>
                    <a:lnTo>
                      <a:pt x="104" y="1176"/>
                    </a:lnTo>
                    <a:lnTo>
                      <a:pt x="104" y="1176"/>
                    </a:lnTo>
                    <a:lnTo>
                      <a:pt x="104" y="1174"/>
                    </a:lnTo>
                    <a:lnTo>
                      <a:pt x="104" y="1174"/>
                    </a:lnTo>
                    <a:lnTo>
                      <a:pt x="104" y="1174"/>
                    </a:lnTo>
                    <a:lnTo>
                      <a:pt x="104" y="1174"/>
                    </a:lnTo>
                    <a:lnTo>
                      <a:pt x="112" y="1174"/>
                    </a:lnTo>
                    <a:lnTo>
                      <a:pt x="118" y="1174"/>
                    </a:lnTo>
                    <a:lnTo>
                      <a:pt x="118" y="1174"/>
                    </a:lnTo>
                    <a:lnTo>
                      <a:pt x="136" y="1174"/>
                    </a:lnTo>
                    <a:lnTo>
                      <a:pt x="146" y="1174"/>
                    </a:lnTo>
                    <a:lnTo>
                      <a:pt x="154" y="1168"/>
                    </a:lnTo>
                    <a:lnTo>
                      <a:pt x="154" y="1168"/>
                    </a:lnTo>
                    <a:lnTo>
                      <a:pt x="160" y="1160"/>
                    </a:lnTo>
                    <a:lnTo>
                      <a:pt x="164" y="1148"/>
                    </a:lnTo>
                    <a:lnTo>
                      <a:pt x="164" y="1148"/>
                    </a:lnTo>
                    <a:lnTo>
                      <a:pt x="164" y="1146"/>
                    </a:lnTo>
                    <a:lnTo>
                      <a:pt x="164" y="1146"/>
                    </a:lnTo>
                    <a:lnTo>
                      <a:pt x="162" y="1138"/>
                    </a:lnTo>
                    <a:lnTo>
                      <a:pt x="160" y="1134"/>
                    </a:lnTo>
                    <a:lnTo>
                      <a:pt x="156" y="1128"/>
                    </a:lnTo>
                    <a:lnTo>
                      <a:pt x="152" y="1124"/>
                    </a:lnTo>
                    <a:lnTo>
                      <a:pt x="142" y="1120"/>
                    </a:lnTo>
                    <a:lnTo>
                      <a:pt x="130" y="1116"/>
                    </a:lnTo>
                    <a:lnTo>
                      <a:pt x="130" y="1116"/>
                    </a:lnTo>
                    <a:lnTo>
                      <a:pt x="116" y="1112"/>
                    </a:lnTo>
                    <a:lnTo>
                      <a:pt x="114" y="1110"/>
                    </a:lnTo>
                    <a:lnTo>
                      <a:pt x="114" y="1108"/>
                    </a:lnTo>
                    <a:lnTo>
                      <a:pt x="114" y="1108"/>
                    </a:lnTo>
                    <a:lnTo>
                      <a:pt x="114" y="1108"/>
                    </a:lnTo>
                    <a:lnTo>
                      <a:pt x="114" y="1108"/>
                    </a:lnTo>
                    <a:lnTo>
                      <a:pt x="114" y="1108"/>
                    </a:lnTo>
                    <a:lnTo>
                      <a:pt x="114" y="1108"/>
                    </a:lnTo>
                    <a:lnTo>
                      <a:pt x="122" y="1106"/>
                    </a:lnTo>
                    <a:lnTo>
                      <a:pt x="132" y="1106"/>
                    </a:lnTo>
                    <a:lnTo>
                      <a:pt x="132" y="1106"/>
                    </a:lnTo>
                    <a:lnTo>
                      <a:pt x="146" y="1108"/>
                    </a:lnTo>
                    <a:lnTo>
                      <a:pt x="152" y="1106"/>
                    </a:lnTo>
                    <a:lnTo>
                      <a:pt x="160" y="1104"/>
                    </a:lnTo>
                    <a:lnTo>
                      <a:pt x="168" y="1102"/>
                    </a:lnTo>
                    <a:lnTo>
                      <a:pt x="172" y="1096"/>
                    </a:lnTo>
                    <a:lnTo>
                      <a:pt x="178" y="1090"/>
                    </a:lnTo>
                    <a:lnTo>
                      <a:pt x="180" y="1080"/>
                    </a:lnTo>
                    <a:lnTo>
                      <a:pt x="180" y="1080"/>
                    </a:lnTo>
                    <a:lnTo>
                      <a:pt x="180" y="1074"/>
                    </a:lnTo>
                    <a:lnTo>
                      <a:pt x="178" y="1066"/>
                    </a:lnTo>
                    <a:lnTo>
                      <a:pt x="176" y="1062"/>
                    </a:lnTo>
                    <a:lnTo>
                      <a:pt x="172" y="1056"/>
                    </a:lnTo>
                    <a:lnTo>
                      <a:pt x="172" y="1056"/>
                    </a:lnTo>
                    <a:lnTo>
                      <a:pt x="166" y="1052"/>
                    </a:lnTo>
                    <a:lnTo>
                      <a:pt x="158" y="1050"/>
                    </a:lnTo>
                    <a:lnTo>
                      <a:pt x="142" y="1050"/>
                    </a:lnTo>
                    <a:lnTo>
                      <a:pt x="142" y="1050"/>
                    </a:lnTo>
                    <a:lnTo>
                      <a:pt x="132" y="1050"/>
                    </a:lnTo>
                    <a:lnTo>
                      <a:pt x="128" y="1050"/>
                    </a:lnTo>
                    <a:lnTo>
                      <a:pt x="126" y="1048"/>
                    </a:lnTo>
                    <a:lnTo>
                      <a:pt x="126" y="1048"/>
                    </a:lnTo>
                    <a:lnTo>
                      <a:pt x="126" y="1044"/>
                    </a:lnTo>
                    <a:lnTo>
                      <a:pt x="126" y="1038"/>
                    </a:lnTo>
                    <a:lnTo>
                      <a:pt x="128" y="1024"/>
                    </a:lnTo>
                    <a:lnTo>
                      <a:pt x="128" y="1024"/>
                    </a:lnTo>
                    <a:lnTo>
                      <a:pt x="132" y="1014"/>
                    </a:lnTo>
                    <a:lnTo>
                      <a:pt x="134" y="1012"/>
                    </a:lnTo>
                    <a:lnTo>
                      <a:pt x="142" y="1010"/>
                    </a:lnTo>
                    <a:lnTo>
                      <a:pt x="142" y="1010"/>
                    </a:lnTo>
                    <a:lnTo>
                      <a:pt x="150" y="1008"/>
                    </a:lnTo>
                    <a:lnTo>
                      <a:pt x="154" y="1004"/>
                    </a:lnTo>
                    <a:lnTo>
                      <a:pt x="162" y="990"/>
                    </a:lnTo>
                    <a:lnTo>
                      <a:pt x="162" y="990"/>
                    </a:lnTo>
                    <a:lnTo>
                      <a:pt x="164" y="984"/>
                    </a:lnTo>
                    <a:lnTo>
                      <a:pt x="164" y="984"/>
                    </a:lnTo>
                    <a:lnTo>
                      <a:pt x="160" y="998"/>
                    </a:lnTo>
                    <a:lnTo>
                      <a:pt x="160" y="998"/>
                    </a:lnTo>
                    <a:lnTo>
                      <a:pt x="156" y="1012"/>
                    </a:lnTo>
                    <a:lnTo>
                      <a:pt x="154" y="1026"/>
                    </a:lnTo>
                    <a:lnTo>
                      <a:pt x="154" y="1026"/>
                    </a:lnTo>
                    <a:lnTo>
                      <a:pt x="156" y="1034"/>
                    </a:lnTo>
                    <a:lnTo>
                      <a:pt x="158" y="1040"/>
                    </a:lnTo>
                    <a:lnTo>
                      <a:pt x="160" y="1046"/>
                    </a:lnTo>
                    <a:lnTo>
                      <a:pt x="166" y="1050"/>
                    </a:lnTo>
                    <a:lnTo>
                      <a:pt x="166" y="1050"/>
                    </a:lnTo>
                    <a:lnTo>
                      <a:pt x="174" y="1056"/>
                    </a:lnTo>
                    <a:lnTo>
                      <a:pt x="184" y="1056"/>
                    </a:lnTo>
                    <a:lnTo>
                      <a:pt x="184" y="1056"/>
                    </a:lnTo>
                    <a:lnTo>
                      <a:pt x="192" y="1050"/>
                    </a:lnTo>
                    <a:lnTo>
                      <a:pt x="198" y="1044"/>
                    </a:lnTo>
                    <a:lnTo>
                      <a:pt x="204" y="1034"/>
                    </a:lnTo>
                    <a:lnTo>
                      <a:pt x="210" y="1022"/>
                    </a:lnTo>
                    <a:lnTo>
                      <a:pt x="210" y="1022"/>
                    </a:lnTo>
                    <a:lnTo>
                      <a:pt x="216" y="1010"/>
                    </a:lnTo>
                    <a:lnTo>
                      <a:pt x="222" y="1000"/>
                    </a:lnTo>
                    <a:lnTo>
                      <a:pt x="222" y="1000"/>
                    </a:lnTo>
                    <a:lnTo>
                      <a:pt x="222" y="1000"/>
                    </a:lnTo>
                    <a:lnTo>
                      <a:pt x="222" y="1000"/>
                    </a:lnTo>
                    <a:lnTo>
                      <a:pt x="222" y="1000"/>
                    </a:lnTo>
                    <a:lnTo>
                      <a:pt x="222" y="1000"/>
                    </a:lnTo>
                    <a:lnTo>
                      <a:pt x="218" y="1010"/>
                    </a:lnTo>
                    <a:lnTo>
                      <a:pt x="212" y="1020"/>
                    </a:lnTo>
                    <a:lnTo>
                      <a:pt x="212" y="1020"/>
                    </a:lnTo>
                    <a:lnTo>
                      <a:pt x="204" y="1036"/>
                    </a:lnTo>
                    <a:lnTo>
                      <a:pt x="200" y="1046"/>
                    </a:lnTo>
                    <a:lnTo>
                      <a:pt x="200" y="1054"/>
                    </a:lnTo>
                    <a:lnTo>
                      <a:pt x="200" y="1054"/>
                    </a:lnTo>
                    <a:lnTo>
                      <a:pt x="202" y="1064"/>
                    </a:lnTo>
                    <a:lnTo>
                      <a:pt x="204" y="1068"/>
                    </a:lnTo>
                    <a:lnTo>
                      <a:pt x="208" y="1072"/>
                    </a:lnTo>
                    <a:lnTo>
                      <a:pt x="208" y="1072"/>
                    </a:lnTo>
                    <a:lnTo>
                      <a:pt x="212" y="1074"/>
                    </a:lnTo>
                    <a:lnTo>
                      <a:pt x="218" y="1076"/>
                    </a:lnTo>
                    <a:lnTo>
                      <a:pt x="226" y="1078"/>
                    </a:lnTo>
                    <a:lnTo>
                      <a:pt x="226" y="1078"/>
                    </a:lnTo>
                    <a:lnTo>
                      <a:pt x="234" y="1074"/>
                    </a:lnTo>
                    <a:lnTo>
                      <a:pt x="242" y="1070"/>
                    </a:lnTo>
                    <a:lnTo>
                      <a:pt x="256" y="1052"/>
                    </a:lnTo>
                    <a:lnTo>
                      <a:pt x="256" y="1052"/>
                    </a:lnTo>
                    <a:lnTo>
                      <a:pt x="262" y="1044"/>
                    </a:lnTo>
                    <a:lnTo>
                      <a:pt x="270" y="1038"/>
                    </a:lnTo>
                    <a:lnTo>
                      <a:pt x="270" y="1038"/>
                    </a:lnTo>
                    <a:lnTo>
                      <a:pt x="270" y="1038"/>
                    </a:lnTo>
                    <a:lnTo>
                      <a:pt x="270" y="1038"/>
                    </a:lnTo>
                    <a:lnTo>
                      <a:pt x="270" y="1038"/>
                    </a:lnTo>
                    <a:lnTo>
                      <a:pt x="270" y="1038"/>
                    </a:lnTo>
                    <a:lnTo>
                      <a:pt x="266" y="1048"/>
                    </a:lnTo>
                    <a:lnTo>
                      <a:pt x="266" y="1048"/>
                    </a:lnTo>
                    <a:lnTo>
                      <a:pt x="262" y="1058"/>
                    </a:lnTo>
                    <a:lnTo>
                      <a:pt x="260" y="1068"/>
                    </a:lnTo>
                    <a:lnTo>
                      <a:pt x="260" y="1068"/>
                    </a:lnTo>
                    <a:lnTo>
                      <a:pt x="264" y="1092"/>
                    </a:lnTo>
                    <a:lnTo>
                      <a:pt x="268" y="1118"/>
                    </a:lnTo>
                    <a:lnTo>
                      <a:pt x="268" y="1118"/>
                    </a:lnTo>
                    <a:lnTo>
                      <a:pt x="270" y="1136"/>
                    </a:lnTo>
                    <a:lnTo>
                      <a:pt x="272" y="1144"/>
                    </a:lnTo>
                    <a:lnTo>
                      <a:pt x="276" y="1150"/>
                    </a:lnTo>
                    <a:lnTo>
                      <a:pt x="282" y="1156"/>
                    </a:lnTo>
                    <a:lnTo>
                      <a:pt x="288" y="1160"/>
                    </a:lnTo>
                    <a:lnTo>
                      <a:pt x="296" y="1160"/>
                    </a:lnTo>
                    <a:lnTo>
                      <a:pt x="306" y="116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45" name="Freeform 365"/>
              <p:cNvSpPr>
                <a:spLocks/>
              </p:cNvSpPr>
              <p:nvPr/>
            </p:nvSpPr>
            <p:spPr bwMode="auto">
              <a:xfrm>
                <a:off x="4214" y="2572"/>
                <a:ext cx="26" cy="60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0" y="60"/>
                  </a:cxn>
                  <a:cxn ang="0">
                    <a:pos x="14" y="32"/>
                  </a:cxn>
                  <a:cxn ang="0">
                    <a:pos x="20" y="16"/>
                  </a:cxn>
                  <a:cxn ang="0">
                    <a:pos x="26" y="0"/>
                  </a:cxn>
                </a:cxnLst>
                <a:rect l="0" t="0" r="r" b="b"/>
                <a:pathLst>
                  <a:path w="26" h="60">
                    <a:moveTo>
                      <a:pt x="0" y="60"/>
                    </a:moveTo>
                    <a:lnTo>
                      <a:pt x="0" y="60"/>
                    </a:lnTo>
                    <a:lnTo>
                      <a:pt x="14" y="32"/>
                    </a:lnTo>
                    <a:lnTo>
                      <a:pt x="20" y="16"/>
                    </a:lnTo>
                    <a:lnTo>
                      <a:pt x="26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46" name="Freeform 366"/>
              <p:cNvSpPr>
                <a:spLocks/>
              </p:cNvSpPr>
              <p:nvPr/>
            </p:nvSpPr>
            <p:spPr bwMode="auto">
              <a:xfrm>
                <a:off x="4128" y="3524"/>
                <a:ext cx="68" cy="32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6"/>
                  </a:cxn>
                  <a:cxn ang="0">
                    <a:pos x="8" y="8"/>
                  </a:cxn>
                  <a:cxn ang="0">
                    <a:pos x="16" y="6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30" y="6"/>
                  </a:cxn>
                  <a:cxn ang="0">
                    <a:pos x="32" y="12"/>
                  </a:cxn>
                  <a:cxn ang="0">
                    <a:pos x="36" y="18"/>
                  </a:cxn>
                  <a:cxn ang="0">
                    <a:pos x="42" y="22"/>
                  </a:cxn>
                  <a:cxn ang="0">
                    <a:pos x="42" y="22"/>
                  </a:cxn>
                  <a:cxn ang="0">
                    <a:pos x="52" y="24"/>
                  </a:cxn>
                  <a:cxn ang="0">
                    <a:pos x="58" y="24"/>
                  </a:cxn>
                  <a:cxn ang="0">
                    <a:pos x="64" y="22"/>
                  </a:cxn>
                  <a:cxn ang="0">
                    <a:pos x="68" y="20"/>
                  </a:cxn>
                  <a:cxn ang="0">
                    <a:pos x="68" y="20"/>
                  </a:cxn>
                  <a:cxn ang="0">
                    <a:pos x="64" y="26"/>
                  </a:cxn>
                  <a:cxn ang="0">
                    <a:pos x="58" y="30"/>
                  </a:cxn>
                  <a:cxn ang="0">
                    <a:pos x="58" y="30"/>
                  </a:cxn>
                  <a:cxn ang="0">
                    <a:pos x="54" y="32"/>
                  </a:cxn>
                  <a:cxn ang="0">
                    <a:pos x="50" y="32"/>
                  </a:cxn>
                  <a:cxn ang="0">
                    <a:pos x="50" y="32"/>
                  </a:cxn>
                  <a:cxn ang="0">
                    <a:pos x="48" y="28"/>
                  </a:cxn>
                  <a:cxn ang="0">
                    <a:pos x="48" y="28"/>
                  </a:cxn>
                  <a:cxn ang="0">
                    <a:pos x="42" y="24"/>
                  </a:cxn>
                  <a:cxn ang="0">
                    <a:pos x="38" y="22"/>
                  </a:cxn>
                  <a:cxn ang="0">
                    <a:pos x="28" y="20"/>
                  </a:cxn>
                  <a:cxn ang="0">
                    <a:pos x="28" y="20"/>
                  </a:cxn>
                  <a:cxn ang="0">
                    <a:pos x="26" y="18"/>
                  </a:cxn>
                  <a:cxn ang="0">
                    <a:pos x="26" y="18"/>
                  </a:cxn>
                  <a:cxn ang="0">
                    <a:pos x="18" y="16"/>
                  </a:cxn>
                  <a:cxn ang="0">
                    <a:pos x="18" y="16"/>
                  </a:cxn>
                  <a:cxn ang="0">
                    <a:pos x="10" y="16"/>
                  </a:cxn>
                  <a:cxn ang="0">
                    <a:pos x="2" y="20"/>
                  </a:cxn>
                  <a:cxn ang="0">
                    <a:pos x="2" y="20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68" h="32">
                    <a:moveTo>
                      <a:pt x="2" y="6"/>
                    </a:moveTo>
                    <a:lnTo>
                      <a:pt x="2" y="6"/>
                    </a:lnTo>
                    <a:lnTo>
                      <a:pt x="8" y="8"/>
                    </a:lnTo>
                    <a:lnTo>
                      <a:pt x="16" y="6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0" y="6"/>
                    </a:lnTo>
                    <a:lnTo>
                      <a:pt x="32" y="12"/>
                    </a:lnTo>
                    <a:lnTo>
                      <a:pt x="36" y="18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52" y="24"/>
                    </a:lnTo>
                    <a:lnTo>
                      <a:pt x="58" y="24"/>
                    </a:lnTo>
                    <a:lnTo>
                      <a:pt x="64" y="22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64" y="26"/>
                    </a:lnTo>
                    <a:lnTo>
                      <a:pt x="58" y="30"/>
                    </a:lnTo>
                    <a:lnTo>
                      <a:pt x="58" y="30"/>
                    </a:lnTo>
                    <a:lnTo>
                      <a:pt x="54" y="32"/>
                    </a:lnTo>
                    <a:lnTo>
                      <a:pt x="50" y="32"/>
                    </a:lnTo>
                    <a:lnTo>
                      <a:pt x="50" y="32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2" y="24"/>
                    </a:lnTo>
                    <a:lnTo>
                      <a:pt x="38" y="22"/>
                    </a:lnTo>
                    <a:lnTo>
                      <a:pt x="28" y="20"/>
                    </a:lnTo>
                    <a:lnTo>
                      <a:pt x="28" y="20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0" y="16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47" name="Freeform 367"/>
              <p:cNvSpPr>
                <a:spLocks/>
              </p:cNvSpPr>
              <p:nvPr/>
            </p:nvSpPr>
            <p:spPr bwMode="auto">
              <a:xfrm>
                <a:off x="4176" y="2194"/>
                <a:ext cx="172" cy="162"/>
              </a:xfrm>
              <a:custGeom>
                <a:avLst/>
                <a:gdLst/>
                <a:ahLst/>
                <a:cxnLst>
                  <a:cxn ang="0">
                    <a:pos x="76" y="4"/>
                  </a:cxn>
                  <a:cxn ang="0">
                    <a:pos x="112" y="0"/>
                  </a:cxn>
                  <a:cxn ang="0">
                    <a:pos x="146" y="0"/>
                  </a:cxn>
                  <a:cxn ang="0">
                    <a:pos x="168" y="4"/>
                  </a:cxn>
                  <a:cxn ang="0">
                    <a:pos x="170" y="14"/>
                  </a:cxn>
                  <a:cxn ang="0">
                    <a:pos x="168" y="22"/>
                  </a:cxn>
                  <a:cxn ang="0">
                    <a:pos x="172" y="34"/>
                  </a:cxn>
                  <a:cxn ang="0">
                    <a:pos x="154" y="28"/>
                  </a:cxn>
                  <a:cxn ang="0">
                    <a:pos x="138" y="32"/>
                  </a:cxn>
                  <a:cxn ang="0">
                    <a:pos x="130" y="42"/>
                  </a:cxn>
                  <a:cxn ang="0">
                    <a:pos x="128" y="50"/>
                  </a:cxn>
                  <a:cxn ang="0">
                    <a:pos x="118" y="48"/>
                  </a:cxn>
                  <a:cxn ang="0">
                    <a:pos x="106" y="44"/>
                  </a:cxn>
                  <a:cxn ang="0">
                    <a:pos x="88" y="56"/>
                  </a:cxn>
                  <a:cxn ang="0">
                    <a:pos x="82" y="72"/>
                  </a:cxn>
                  <a:cxn ang="0">
                    <a:pos x="90" y="90"/>
                  </a:cxn>
                  <a:cxn ang="0">
                    <a:pos x="104" y="104"/>
                  </a:cxn>
                  <a:cxn ang="0">
                    <a:pos x="118" y="118"/>
                  </a:cxn>
                  <a:cxn ang="0">
                    <a:pos x="92" y="100"/>
                  </a:cxn>
                  <a:cxn ang="0">
                    <a:pos x="64" y="90"/>
                  </a:cxn>
                  <a:cxn ang="0">
                    <a:pos x="52" y="96"/>
                  </a:cxn>
                  <a:cxn ang="0">
                    <a:pos x="44" y="114"/>
                  </a:cxn>
                  <a:cxn ang="0">
                    <a:pos x="48" y="128"/>
                  </a:cxn>
                  <a:cxn ang="0">
                    <a:pos x="60" y="148"/>
                  </a:cxn>
                  <a:cxn ang="0">
                    <a:pos x="60" y="156"/>
                  </a:cxn>
                  <a:cxn ang="0">
                    <a:pos x="60" y="156"/>
                  </a:cxn>
                  <a:cxn ang="0">
                    <a:pos x="48" y="146"/>
                  </a:cxn>
                  <a:cxn ang="0">
                    <a:pos x="26" y="142"/>
                  </a:cxn>
                  <a:cxn ang="0">
                    <a:pos x="18" y="150"/>
                  </a:cxn>
                  <a:cxn ang="0">
                    <a:pos x="8" y="154"/>
                  </a:cxn>
                  <a:cxn ang="0">
                    <a:pos x="10" y="146"/>
                  </a:cxn>
                  <a:cxn ang="0">
                    <a:pos x="26" y="140"/>
                  </a:cxn>
                  <a:cxn ang="0">
                    <a:pos x="36" y="122"/>
                  </a:cxn>
                  <a:cxn ang="0">
                    <a:pos x="36" y="120"/>
                  </a:cxn>
                  <a:cxn ang="0">
                    <a:pos x="30" y="106"/>
                  </a:cxn>
                  <a:cxn ang="0">
                    <a:pos x="14" y="100"/>
                  </a:cxn>
                  <a:cxn ang="0">
                    <a:pos x="28" y="90"/>
                  </a:cxn>
                  <a:cxn ang="0">
                    <a:pos x="46" y="80"/>
                  </a:cxn>
                  <a:cxn ang="0">
                    <a:pos x="54" y="66"/>
                  </a:cxn>
                  <a:cxn ang="0">
                    <a:pos x="56" y="56"/>
                  </a:cxn>
                  <a:cxn ang="0">
                    <a:pos x="50" y="42"/>
                  </a:cxn>
                  <a:cxn ang="0">
                    <a:pos x="30" y="22"/>
                  </a:cxn>
                  <a:cxn ang="0">
                    <a:pos x="30" y="22"/>
                  </a:cxn>
                  <a:cxn ang="0">
                    <a:pos x="42" y="12"/>
                  </a:cxn>
                </a:cxnLst>
                <a:rect l="0" t="0" r="r" b="b"/>
                <a:pathLst>
                  <a:path w="172" h="162">
                    <a:moveTo>
                      <a:pt x="56" y="8"/>
                    </a:moveTo>
                    <a:lnTo>
                      <a:pt x="76" y="4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112" y="0"/>
                    </a:lnTo>
                    <a:lnTo>
                      <a:pt x="128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60" y="2"/>
                    </a:lnTo>
                    <a:lnTo>
                      <a:pt x="160" y="2"/>
                    </a:lnTo>
                    <a:lnTo>
                      <a:pt x="168" y="4"/>
                    </a:lnTo>
                    <a:lnTo>
                      <a:pt x="172" y="8"/>
                    </a:lnTo>
                    <a:lnTo>
                      <a:pt x="172" y="12"/>
                    </a:lnTo>
                    <a:lnTo>
                      <a:pt x="170" y="14"/>
                    </a:lnTo>
                    <a:lnTo>
                      <a:pt x="170" y="14"/>
                    </a:lnTo>
                    <a:lnTo>
                      <a:pt x="168" y="22"/>
                    </a:lnTo>
                    <a:lnTo>
                      <a:pt x="168" y="22"/>
                    </a:lnTo>
                    <a:lnTo>
                      <a:pt x="170" y="28"/>
                    </a:lnTo>
                    <a:lnTo>
                      <a:pt x="172" y="34"/>
                    </a:lnTo>
                    <a:lnTo>
                      <a:pt x="172" y="34"/>
                    </a:lnTo>
                    <a:lnTo>
                      <a:pt x="166" y="30"/>
                    </a:lnTo>
                    <a:lnTo>
                      <a:pt x="160" y="28"/>
                    </a:lnTo>
                    <a:lnTo>
                      <a:pt x="154" y="28"/>
                    </a:lnTo>
                    <a:lnTo>
                      <a:pt x="146" y="28"/>
                    </a:lnTo>
                    <a:lnTo>
                      <a:pt x="146" y="28"/>
                    </a:lnTo>
                    <a:lnTo>
                      <a:pt x="138" y="32"/>
                    </a:lnTo>
                    <a:lnTo>
                      <a:pt x="134" y="34"/>
                    </a:lnTo>
                    <a:lnTo>
                      <a:pt x="130" y="38"/>
                    </a:lnTo>
                    <a:lnTo>
                      <a:pt x="130" y="42"/>
                    </a:lnTo>
                    <a:lnTo>
                      <a:pt x="130" y="42"/>
                    </a:lnTo>
                    <a:lnTo>
                      <a:pt x="128" y="50"/>
                    </a:lnTo>
                    <a:lnTo>
                      <a:pt x="128" y="50"/>
                    </a:lnTo>
                    <a:lnTo>
                      <a:pt x="128" y="54"/>
                    </a:lnTo>
                    <a:lnTo>
                      <a:pt x="128" y="54"/>
                    </a:lnTo>
                    <a:lnTo>
                      <a:pt x="118" y="48"/>
                    </a:lnTo>
                    <a:lnTo>
                      <a:pt x="112" y="46"/>
                    </a:lnTo>
                    <a:lnTo>
                      <a:pt x="106" y="44"/>
                    </a:lnTo>
                    <a:lnTo>
                      <a:pt x="106" y="44"/>
                    </a:lnTo>
                    <a:lnTo>
                      <a:pt x="98" y="46"/>
                    </a:lnTo>
                    <a:lnTo>
                      <a:pt x="92" y="50"/>
                    </a:lnTo>
                    <a:lnTo>
                      <a:pt x="88" y="56"/>
                    </a:lnTo>
                    <a:lnTo>
                      <a:pt x="88" y="56"/>
                    </a:lnTo>
                    <a:lnTo>
                      <a:pt x="84" y="64"/>
                    </a:lnTo>
                    <a:lnTo>
                      <a:pt x="82" y="72"/>
                    </a:lnTo>
                    <a:lnTo>
                      <a:pt x="82" y="72"/>
                    </a:lnTo>
                    <a:lnTo>
                      <a:pt x="84" y="82"/>
                    </a:lnTo>
                    <a:lnTo>
                      <a:pt x="90" y="90"/>
                    </a:lnTo>
                    <a:lnTo>
                      <a:pt x="98" y="98"/>
                    </a:lnTo>
                    <a:lnTo>
                      <a:pt x="104" y="104"/>
                    </a:lnTo>
                    <a:lnTo>
                      <a:pt x="104" y="104"/>
                    </a:lnTo>
                    <a:lnTo>
                      <a:pt x="112" y="110"/>
                    </a:lnTo>
                    <a:lnTo>
                      <a:pt x="118" y="118"/>
                    </a:lnTo>
                    <a:lnTo>
                      <a:pt x="118" y="118"/>
                    </a:lnTo>
                    <a:lnTo>
                      <a:pt x="104" y="108"/>
                    </a:lnTo>
                    <a:lnTo>
                      <a:pt x="104" y="108"/>
                    </a:lnTo>
                    <a:lnTo>
                      <a:pt x="92" y="100"/>
                    </a:lnTo>
                    <a:lnTo>
                      <a:pt x="78" y="92"/>
                    </a:lnTo>
                    <a:lnTo>
                      <a:pt x="72" y="92"/>
                    </a:lnTo>
                    <a:lnTo>
                      <a:pt x="64" y="90"/>
                    </a:lnTo>
                    <a:lnTo>
                      <a:pt x="58" y="92"/>
                    </a:lnTo>
                    <a:lnTo>
                      <a:pt x="52" y="96"/>
                    </a:lnTo>
                    <a:lnTo>
                      <a:pt x="52" y="96"/>
                    </a:lnTo>
                    <a:lnTo>
                      <a:pt x="48" y="102"/>
                    </a:lnTo>
                    <a:lnTo>
                      <a:pt x="46" y="106"/>
                    </a:lnTo>
                    <a:lnTo>
                      <a:pt x="44" y="114"/>
                    </a:lnTo>
                    <a:lnTo>
                      <a:pt x="44" y="114"/>
                    </a:lnTo>
                    <a:lnTo>
                      <a:pt x="44" y="122"/>
                    </a:lnTo>
                    <a:lnTo>
                      <a:pt x="48" y="128"/>
                    </a:lnTo>
                    <a:lnTo>
                      <a:pt x="54" y="140"/>
                    </a:lnTo>
                    <a:lnTo>
                      <a:pt x="54" y="140"/>
                    </a:lnTo>
                    <a:lnTo>
                      <a:pt x="60" y="148"/>
                    </a:lnTo>
                    <a:lnTo>
                      <a:pt x="60" y="152"/>
                    </a:lnTo>
                    <a:lnTo>
                      <a:pt x="60" y="152"/>
                    </a:lnTo>
                    <a:lnTo>
                      <a:pt x="60" y="156"/>
                    </a:lnTo>
                    <a:lnTo>
                      <a:pt x="60" y="156"/>
                    </a:lnTo>
                    <a:lnTo>
                      <a:pt x="60" y="156"/>
                    </a:lnTo>
                    <a:lnTo>
                      <a:pt x="60" y="156"/>
                    </a:lnTo>
                    <a:lnTo>
                      <a:pt x="52" y="150"/>
                    </a:lnTo>
                    <a:lnTo>
                      <a:pt x="52" y="150"/>
                    </a:lnTo>
                    <a:lnTo>
                      <a:pt x="48" y="146"/>
                    </a:lnTo>
                    <a:lnTo>
                      <a:pt x="42" y="142"/>
                    </a:lnTo>
                    <a:lnTo>
                      <a:pt x="34" y="140"/>
                    </a:lnTo>
                    <a:lnTo>
                      <a:pt x="26" y="142"/>
                    </a:lnTo>
                    <a:lnTo>
                      <a:pt x="26" y="142"/>
                    </a:lnTo>
                    <a:lnTo>
                      <a:pt x="22" y="144"/>
                    </a:lnTo>
                    <a:lnTo>
                      <a:pt x="18" y="150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8" y="154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10" y="146"/>
                    </a:lnTo>
                    <a:lnTo>
                      <a:pt x="10" y="146"/>
                    </a:lnTo>
                    <a:lnTo>
                      <a:pt x="18" y="144"/>
                    </a:lnTo>
                    <a:lnTo>
                      <a:pt x="26" y="140"/>
                    </a:lnTo>
                    <a:lnTo>
                      <a:pt x="34" y="134"/>
                    </a:lnTo>
                    <a:lnTo>
                      <a:pt x="36" y="128"/>
                    </a:lnTo>
                    <a:lnTo>
                      <a:pt x="36" y="122"/>
                    </a:lnTo>
                    <a:lnTo>
                      <a:pt x="36" y="122"/>
                    </a:lnTo>
                    <a:lnTo>
                      <a:pt x="36" y="120"/>
                    </a:lnTo>
                    <a:lnTo>
                      <a:pt x="36" y="120"/>
                    </a:lnTo>
                    <a:lnTo>
                      <a:pt x="34" y="112"/>
                    </a:lnTo>
                    <a:lnTo>
                      <a:pt x="30" y="106"/>
                    </a:lnTo>
                    <a:lnTo>
                      <a:pt x="30" y="106"/>
                    </a:lnTo>
                    <a:lnTo>
                      <a:pt x="26" y="102"/>
                    </a:lnTo>
                    <a:lnTo>
                      <a:pt x="22" y="100"/>
                    </a:lnTo>
                    <a:lnTo>
                      <a:pt x="14" y="100"/>
                    </a:lnTo>
                    <a:lnTo>
                      <a:pt x="14" y="100"/>
                    </a:lnTo>
                    <a:lnTo>
                      <a:pt x="18" y="94"/>
                    </a:lnTo>
                    <a:lnTo>
                      <a:pt x="28" y="90"/>
                    </a:lnTo>
                    <a:lnTo>
                      <a:pt x="28" y="90"/>
                    </a:lnTo>
                    <a:lnTo>
                      <a:pt x="36" y="86"/>
                    </a:lnTo>
                    <a:lnTo>
                      <a:pt x="46" y="80"/>
                    </a:lnTo>
                    <a:lnTo>
                      <a:pt x="50" y="76"/>
                    </a:lnTo>
                    <a:lnTo>
                      <a:pt x="52" y="72"/>
                    </a:lnTo>
                    <a:lnTo>
                      <a:pt x="54" y="66"/>
                    </a:lnTo>
                    <a:lnTo>
                      <a:pt x="56" y="58"/>
                    </a:lnTo>
                    <a:lnTo>
                      <a:pt x="56" y="58"/>
                    </a:lnTo>
                    <a:lnTo>
                      <a:pt x="56" y="56"/>
                    </a:lnTo>
                    <a:lnTo>
                      <a:pt x="56" y="56"/>
                    </a:lnTo>
                    <a:lnTo>
                      <a:pt x="54" y="48"/>
                    </a:lnTo>
                    <a:lnTo>
                      <a:pt x="50" y="42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32" y="18"/>
                    </a:lnTo>
                    <a:lnTo>
                      <a:pt x="34" y="14"/>
                    </a:lnTo>
                    <a:lnTo>
                      <a:pt x="42" y="12"/>
                    </a:lnTo>
                    <a:lnTo>
                      <a:pt x="56" y="8"/>
                    </a:lnTo>
                    <a:lnTo>
                      <a:pt x="56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48" name="Freeform 368"/>
              <p:cNvSpPr>
                <a:spLocks/>
              </p:cNvSpPr>
              <p:nvPr/>
            </p:nvSpPr>
            <p:spPr bwMode="auto">
              <a:xfrm>
                <a:off x="4004" y="2274"/>
                <a:ext cx="112" cy="192"/>
              </a:xfrm>
              <a:custGeom>
                <a:avLst/>
                <a:gdLst/>
                <a:ahLst/>
                <a:cxnLst>
                  <a:cxn ang="0">
                    <a:pos x="28" y="12"/>
                  </a:cxn>
                  <a:cxn ang="0">
                    <a:pos x="36" y="10"/>
                  </a:cxn>
                  <a:cxn ang="0">
                    <a:pos x="48" y="18"/>
                  </a:cxn>
                  <a:cxn ang="0">
                    <a:pos x="62" y="18"/>
                  </a:cxn>
                  <a:cxn ang="0">
                    <a:pos x="84" y="10"/>
                  </a:cxn>
                  <a:cxn ang="0">
                    <a:pos x="104" y="0"/>
                  </a:cxn>
                  <a:cxn ang="0">
                    <a:pos x="104" y="4"/>
                  </a:cxn>
                  <a:cxn ang="0">
                    <a:pos x="100" y="10"/>
                  </a:cxn>
                  <a:cxn ang="0">
                    <a:pos x="76" y="26"/>
                  </a:cxn>
                  <a:cxn ang="0">
                    <a:pos x="58" y="50"/>
                  </a:cxn>
                  <a:cxn ang="0">
                    <a:pos x="58" y="60"/>
                  </a:cxn>
                  <a:cxn ang="0">
                    <a:pos x="62" y="72"/>
                  </a:cxn>
                  <a:cxn ang="0">
                    <a:pos x="78" y="78"/>
                  </a:cxn>
                  <a:cxn ang="0">
                    <a:pos x="100" y="70"/>
                  </a:cxn>
                  <a:cxn ang="0">
                    <a:pos x="110" y="66"/>
                  </a:cxn>
                  <a:cxn ang="0">
                    <a:pos x="98" y="74"/>
                  </a:cxn>
                  <a:cxn ang="0">
                    <a:pos x="76" y="96"/>
                  </a:cxn>
                  <a:cxn ang="0">
                    <a:pos x="74" y="108"/>
                  </a:cxn>
                  <a:cxn ang="0">
                    <a:pos x="76" y="116"/>
                  </a:cxn>
                  <a:cxn ang="0">
                    <a:pos x="84" y="132"/>
                  </a:cxn>
                  <a:cxn ang="0">
                    <a:pos x="102" y="140"/>
                  </a:cxn>
                  <a:cxn ang="0">
                    <a:pos x="104" y="144"/>
                  </a:cxn>
                  <a:cxn ang="0">
                    <a:pos x="94" y="152"/>
                  </a:cxn>
                  <a:cxn ang="0">
                    <a:pos x="92" y="160"/>
                  </a:cxn>
                  <a:cxn ang="0">
                    <a:pos x="98" y="172"/>
                  </a:cxn>
                  <a:cxn ang="0">
                    <a:pos x="112" y="192"/>
                  </a:cxn>
                  <a:cxn ang="0">
                    <a:pos x="112" y="192"/>
                  </a:cxn>
                  <a:cxn ang="0">
                    <a:pos x="88" y="180"/>
                  </a:cxn>
                  <a:cxn ang="0">
                    <a:pos x="68" y="182"/>
                  </a:cxn>
                  <a:cxn ang="0">
                    <a:pos x="78" y="166"/>
                  </a:cxn>
                  <a:cxn ang="0">
                    <a:pos x="78" y="152"/>
                  </a:cxn>
                  <a:cxn ang="0">
                    <a:pos x="72" y="142"/>
                  </a:cxn>
                  <a:cxn ang="0">
                    <a:pos x="60" y="136"/>
                  </a:cxn>
                  <a:cxn ang="0">
                    <a:pos x="44" y="140"/>
                  </a:cxn>
                  <a:cxn ang="0">
                    <a:pos x="72" y="110"/>
                  </a:cxn>
                  <a:cxn ang="0">
                    <a:pos x="74" y="98"/>
                  </a:cxn>
                  <a:cxn ang="0">
                    <a:pos x="68" y="82"/>
                  </a:cxn>
                  <a:cxn ang="0">
                    <a:pos x="50" y="70"/>
                  </a:cxn>
                  <a:cxn ang="0">
                    <a:pos x="28" y="76"/>
                  </a:cxn>
                  <a:cxn ang="0">
                    <a:pos x="6" y="94"/>
                  </a:cxn>
                  <a:cxn ang="0">
                    <a:pos x="20" y="78"/>
                  </a:cxn>
                  <a:cxn ang="0">
                    <a:pos x="22" y="68"/>
                  </a:cxn>
                  <a:cxn ang="0">
                    <a:pos x="18" y="54"/>
                  </a:cxn>
                  <a:cxn ang="0">
                    <a:pos x="4" y="42"/>
                  </a:cxn>
                  <a:cxn ang="0">
                    <a:pos x="0" y="36"/>
                  </a:cxn>
                </a:cxnLst>
                <a:rect l="0" t="0" r="r" b="b"/>
                <a:pathLst>
                  <a:path w="112" h="192">
                    <a:moveTo>
                      <a:pt x="2" y="34"/>
                    </a:moveTo>
                    <a:lnTo>
                      <a:pt x="2" y="34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32" y="10"/>
                    </a:lnTo>
                    <a:lnTo>
                      <a:pt x="36" y="10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8" y="18"/>
                    </a:lnTo>
                    <a:lnTo>
                      <a:pt x="52" y="20"/>
                    </a:lnTo>
                    <a:lnTo>
                      <a:pt x="58" y="20"/>
                    </a:lnTo>
                    <a:lnTo>
                      <a:pt x="62" y="18"/>
                    </a:lnTo>
                    <a:lnTo>
                      <a:pt x="74" y="14"/>
                    </a:lnTo>
                    <a:lnTo>
                      <a:pt x="84" y="10"/>
                    </a:lnTo>
                    <a:lnTo>
                      <a:pt x="84" y="10"/>
                    </a:lnTo>
                    <a:lnTo>
                      <a:pt x="94" y="4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2"/>
                    </a:lnTo>
                    <a:lnTo>
                      <a:pt x="104" y="2"/>
                    </a:lnTo>
                    <a:lnTo>
                      <a:pt x="104" y="4"/>
                    </a:lnTo>
                    <a:lnTo>
                      <a:pt x="104" y="4"/>
                    </a:lnTo>
                    <a:lnTo>
                      <a:pt x="102" y="6"/>
                    </a:lnTo>
                    <a:lnTo>
                      <a:pt x="100" y="10"/>
                    </a:lnTo>
                    <a:lnTo>
                      <a:pt x="86" y="20"/>
                    </a:lnTo>
                    <a:lnTo>
                      <a:pt x="86" y="20"/>
                    </a:lnTo>
                    <a:lnTo>
                      <a:pt x="76" y="26"/>
                    </a:lnTo>
                    <a:lnTo>
                      <a:pt x="68" y="34"/>
                    </a:lnTo>
                    <a:lnTo>
                      <a:pt x="60" y="44"/>
                    </a:lnTo>
                    <a:lnTo>
                      <a:pt x="58" y="50"/>
                    </a:lnTo>
                    <a:lnTo>
                      <a:pt x="58" y="56"/>
                    </a:lnTo>
                    <a:lnTo>
                      <a:pt x="58" y="56"/>
                    </a:lnTo>
                    <a:lnTo>
                      <a:pt x="58" y="60"/>
                    </a:lnTo>
                    <a:lnTo>
                      <a:pt x="58" y="60"/>
                    </a:lnTo>
                    <a:lnTo>
                      <a:pt x="60" y="66"/>
                    </a:lnTo>
                    <a:lnTo>
                      <a:pt x="62" y="72"/>
                    </a:lnTo>
                    <a:lnTo>
                      <a:pt x="70" y="76"/>
                    </a:lnTo>
                    <a:lnTo>
                      <a:pt x="70" y="76"/>
                    </a:lnTo>
                    <a:lnTo>
                      <a:pt x="78" y="78"/>
                    </a:lnTo>
                    <a:lnTo>
                      <a:pt x="84" y="78"/>
                    </a:lnTo>
                    <a:lnTo>
                      <a:pt x="92" y="74"/>
                    </a:lnTo>
                    <a:lnTo>
                      <a:pt x="100" y="70"/>
                    </a:lnTo>
                    <a:lnTo>
                      <a:pt x="100" y="70"/>
                    </a:lnTo>
                    <a:lnTo>
                      <a:pt x="110" y="66"/>
                    </a:lnTo>
                    <a:lnTo>
                      <a:pt x="110" y="66"/>
                    </a:lnTo>
                    <a:lnTo>
                      <a:pt x="106" y="68"/>
                    </a:lnTo>
                    <a:lnTo>
                      <a:pt x="98" y="74"/>
                    </a:lnTo>
                    <a:lnTo>
                      <a:pt x="98" y="74"/>
                    </a:lnTo>
                    <a:lnTo>
                      <a:pt x="90" y="80"/>
                    </a:lnTo>
                    <a:lnTo>
                      <a:pt x="82" y="86"/>
                    </a:lnTo>
                    <a:lnTo>
                      <a:pt x="76" y="96"/>
                    </a:lnTo>
                    <a:lnTo>
                      <a:pt x="74" y="102"/>
                    </a:lnTo>
                    <a:lnTo>
                      <a:pt x="74" y="108"/>
                    </a:lnTo>
                    <a:lnTo>
                      <a:pt x="74" y="108"/>
                    </a:lnTo>
                    <a:lnTo>
                      <a:pt x="74" y="108"/>
                    </a:lnTo>
                    <a:lnTo>
                      <a:pt x="74" y="108"/>
                    </a:lnTo>
                    <a:lnTo>
                      <a:pt x="76" y="116"/>
                    </a:lnTo>
                    <a:lnTo>
                      <a:pt x="78" y="124"/>
                    </a:lnTo>
                    <a:lnTo>
                      <a:pt x="80" y="128"/>
                    </a:lnTo>
                    <a:lnTo>
                      <a:pt x="84" y="132"/>
                    </a:lnTo>
                    <a:lnTo>
                      <a:pt x="94" y="136"/>
                    </a:lnTo>
                    <a:lnTo>
                      <a:pt x="102" y="140"/>
                    </a:lnTo>
                    <a:lnTo>
                      <a:pt x="102" y="140"/>
                    </a:lnTo>
                    <a:lnTo>
                      <a:pt x="108" y="142"/>
                    </a:lnTo>
                    <a:lnTo>
                      <a:pt x="108" y="142"/>
                    </a:lnTo>
                    <a:lnTo>
                      <a:pt x="104" y="144"/>
                    </a:lnTo>
                    <a:lnTo>
                      <a:pt x="104" y="144"/>
                    </a:lnTo>
                    <a:lnTo>
                      <a:pt x="98" y="148"/>
                    </a:lnTo>
                    <a:lnTo>
                      <a:pt x="94" y="152"/>
                    </a:lnTo>
                    <a:lnTo>
                      <a:pt x="92" y="156"/>
                    </a:lnTo>
                    <a:lnTo>
                      <a:pt x="92" y="156"/>
                    </a:lnTo>
                    <a:lnTo>
                      <a:pt x="92" y="160"/>
                    </a:lnTo>
                    <a:lnTo>
                      <a:pt x="92" y="160"/>
                    </a:lnTo>
                    <a:lnTo>
                      <a:pt x="94" y="166"/>
                    </a:lnTo>
                    <a:lnTo>
                      <a:pt x="98" y="172"/>
                    </a:lnTo>
                    <a:lnTo>
                      <a:pt x="104" y="180"/>
                    </a:lnTo>
                    <a:lnTo>
                      <a:pt x="104" y="180"/>
                    </a:lnTo>
                    <a:lnTo>
                      <a:pt x="112" y="192"/>
                    </a:lnTo>
                    <a:lnTo>
                      <a:pt x="112" y="192"/>
                    </a:lnTo>
                    <a:lnTo>
                      <a:pt x="112" y="192"/>
                    </a:lnTo>
                    <a:lnTo>
                      <a:pt x="112" y="192"/>
                    </a:lnTo>
                    <a:lnTo>
                      <a:pt x="106" y="188"/>
                    </a:lnTo>
                    <a:lnTo>
                      <a:pt x="100" y="186"/>
                    </a:lnTo>
                    <a:lnTo>
                      <a:pt x="88" y="180"/>
                    </a:lnTo>
                    <a:lnTo>
                      <a:pt x="88" y="180"/>
                    </a:lnTo>
                    <a:lnTo>
                      <a:pt x="78" y="180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76" y="172"/>
                    </a:lnTo>
                    <a:lnTo>
                      <a:pt x="78" y="166"/>
                    </a:lnTo>
                    <a:lnTo>
                      <a:pt x="80" y="160"/>
                    </a:lnTo>
                    <a:lnTo>
                      <a:pt x="80" y="160"/>
                    </a:lnTo>
                    <a:lnTo>
                      <a:pt x="78" y="152"/>
                    </a:lnTo>
                    <a:lnTo>
                      <a:pt x="76" y="146"/>
                    </a:lnTo>
                    <a:lnTo>
                      <a:pt x="76" y="146"/>
                    </a:lnTo>
                    <a:lnTo>
                      <a:pt x="72" y="142"/>
                    </a:lnTo>
                    <a:lnTo>
                      <a:pt x="68" y="140"/>
                    </a:lnTo>
                    <a:lnTo>
                      <a:pt x="60" y="136"/>
                    </a:lnTo>
                    <a:lnTo>
                      <a:pt x="60" y="136"/>
                    </a:lnTo>
                    <a:lnTo>
                      <a:pt x="52" y="138"/>
                    </a:lnTo>
                    <a:lnTo>
                      <a:pt x="44" y="140"/>
                    </a:lnTo>
                    <a:lnTo>
                      <a:pt x="44" y="140"/>
                    </a:lnTo>
                    <a:lnTo>
                      <a:pt x="54" y="132"/>
                    </a:lnTo>
                    <a:lnTo>
                      <a:pt x="64" y="122"/>
                    </a:lnTo>
                    <a:lnTo>
                      <a:pt x="72" y="110"/>
                    </a:lnTo>
                    <a:lnTo>
                      <a:pt x="74" y="106"/>
                    </a:lnTo>
                    <a:lnTo>
                      <a:pt x="74" y="98"/>
                    </a:lnTo>
                    <a:lnTo>
                      <a:pt x="74" y="98"/>
                    </a:lnTo>
                    <a:lnTo>
                      <a:pt x="72" y="90"/>
                    </a:lnTo>
                    <a:lnTo>
                      <a:pt x="68" y="82"/>
                    </a:lnTo>
                    <a:lnTo>
                      <a:pt x="68" y="82"/>
                    </a:lnTo>
                    <a:lnTo>
                      <a:pt x="64" y="76"/>
                    </a:lnTo>
                    <a:lnTo>
                      <a:pt x="60" y="74"/>
                    </a:lnTo>
                    <a:lnTo>
                      <a:pt x="50" y="70"/>
                    </a:lnTo>
                    <a:lnTo>
                      <a:pt x="50" y="70"/>
                    </a:lnTo>
                    <a:lnTo>
                      <a:pt x="40" y="72"/>
                    </a:lnTo>
                    <a:lnTo>
                      <a:pt x="28" y="76"/>
                    </a:lnTo>
                    <a:lnTo>
                      <a:pt x="18" y="8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14" y="86"/>
                    </a:lnTo>
                    <a:lnTo>
                      <a:pt x="14" y="86"/>
                    </a:lnTo>
                    <a:lnTo>
                      <a:pt x="20" y="78"/>
                    </a:lnTo>
                    <a:lnTo>
                      <a:pt x="22" y="72"/>
                    </a:lnTo>
                    <a:lnTo>
                      <a:pt x="22" y="68"/>
                    </a:lnTo>
                    <a:lnTo>
                      <a:pt x="22" y="68"/>
                    </a:lnTo>
                    <a:lnTo>
                      <a:pt x="22" y="60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0" y="46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2" y="40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2" y="34"/>
                    </a:lnTo>
                    <a:lnTo>
                      <a:pt x="2" y="3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49" name="Freeform 369"/>
              <p:cNvSpPr>
                <a:spLocks/>
              </p:cNvSpPr>
              <p:nvPr/>
            </p:nvSpPr>
            <p:spPr bwMode="auto">
              <a:xfrm>
                <a:off x="4068" y="2480"/>
                <a:ext cx="30" cy="20"/>
              </a:xfrm>
              <a:custGeom>
                <a:avLst/>
                <a:gdLst/>
                <a:ahLst/>
                <a:cxnLst>
                  <a:cxn ang="0">
                    <a:pos x="28" y="16"/>
                  </a:cxn>
                  <a:cxn ang="0">
                    <a:pos x="28" y="16"/>
                  </a:cxn>
                  <a:cxn ang="0">
                    <a:pos x="26" y="20"/>
                  </a:cxn>
                  <a:cxn ang="0">
                    <a:pos x="26" y="2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0" y="16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4" y="14"/>
                  </a:cxn>
                  <a:cxn ang="0">
                    <a:pos x="4" y="14"/>
                  </a:cxn>
                  <a:cxn ang="0">
                    <a:pos x="10" y="4"/>
                  </a:cxn>
                  <a:cxn ang="0">
                    <a:pos x="14" y="2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28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30" y="8"/>
                  </a:cxn>
                  <a:cxn ang="0">
                    <a:pos x="28" y="16"/>
                  </a:cxn>
                  <a:cxn ang="0">
                    <a:pos x="28" y="16"/>
                  </a:cxn>
                </a:cxnLst>
                <a:rect l="0" t="0" r="r" b="b"/>
                <a:pathLst>
                  <a:path w="30" h="20">
                    <a:moveTo>
                      <a:pt x="28" y="16"/>
                    </a:moveTo>
                    <a:lnTo>
                      <a:pt x="28" y="16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0" y="8"/>
                    </a:lnTo>
                    <a:lnTo>
                      <a:pt x="28" y="16"/>
                    </a:lnTo>
                    <a:lnTo>
                      <a:pt x="28" y="1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50" name="Freeform 370"/>
              <p:cNvSpPr>
                <a:spLocks/>
              </p:cNvSpPr>
              <p:nvPr/>
            </p:nvSpPr>
            <p:spPr bwMode="auto">
              <a:xfrm>
                <a:off x="3868" y="2500"/>
                <a:ext cx="168" cy="166"/>
              </a:xfrm>
              <a:custGeom>
                <a:avLst/>
                <a:gdLst/>
                <a:ahLst/>
                <a:cxnLst>
                  <a:cxn ang="0">
                    <a:pos x="164" y="146"/>
                  </a:cxn>
                  <a:cxn ang="0">
                    <a:pos x="150" y="156"/>
                  </a:cxn>
                  <a:cxn ang="0">
                    <a:pos x="144" y="150"/>
                  </a:cxn>
                  <a:cxn ang="0">
                    <a:pos x="134" y="142"/>
                  </a:cxn>
                  <a:cxn ang="0">
                    <a:pos x="120" y="138"/>
                  </a:cxn>
                  <a:cxn ang="0">
                    <a:pos x="96" y="156"/>
                  </a:cxn>
                  <a:cxn ang="0">
                    <a:pos x="88" y="166"/>
                  </a:cxn>
                  <a:cxn ang="0">
                    <a:pos x="90" y="162"/>
                  </a:cxn>
                  <a:cxn ang="0">
                    <a:pos x="104" y="126"/>
                  </a:cxn>
                  <a:cxn ang="0">
                    <a:pos x="100" y="114"/>
                  </a:cxn>
                  <a:cxn ang="0">
                    <a:pos x="90" y="104"/>
                  </a:cxn>
                  <a:cxn ang="0">
                    <a:pos x="68" y="102"/>
                  </a:cxn>
                  <a:cxn ang="0">
                    <a:pos x="58" y="106"/>
                  </a:cxn>
                  <a:cxn ang="0">
                    <a:pos x="38" y="140"/>
                  </a:cxn>
                  <a:cxn ang="0">
                    <a:pos x="38" y="142"/>
                  </a:cxn>
                  <a:cxn ang="0">
                    <a:pos x="44" y="122"/>
                  </a:cxn>
                  <a:cxn ang="0">
                    <a:pos x="44" y="100"/>
                  </a:cxn>
                  <a:cxn ang="0">
                    <a:pos x="32" y="82"/>
                  </a:cxn>
                  <a:cxn ang="0">
                    <a:pos x="20" y="80"/>
                  </a:cxn>
                  <a:cxn ang="0">
                    <a:pos x="4" y="84"/>
                  </a:cxn>
                  <a:cxn ang="0">
                    <a:pos x="0" y="90"/>
                  </a:cxn>
                  <a:cxn ang="0">
                    <a:pos x="8" y="54"/>
                  </a:cxn>
                  <a:cxn ang="0">
                    <a:pos x="22" y="12"/>
                  </a:cxn>
                  <a:cxn ang="0">
                    <a:pos x="34" y="6"/>
                  </a:cxn>
                  <a:cxn ang="0">
                    <a:pos x="44" y="0"/>
                  </a:cxn>
                  <a:cxn ang="0">
                    <a:pos x="38" y="24"/>
                  </a:cxn>
                  <a:cxn ang="0">
                    <a:pos x="38" y="44"/>
                  </a:cxn>
                  <a:cxn ang="0">
                    <a:pos x="44" y="54"/>
                  </a:cxn>
                  <a:cxn ang="0">
                    <a:pos x="62" y="64"/>
                  </a:cxn>
                  <a:cxn ang="0">
                    <a:pos x="72" y="62"/>
                  </a:cxn>
                  <a:cxn ang="0">
                    <a:pos x="74" y="68"/>
                  </a:cxn>
                  <a:cxn ang="0">
                    <a:pos x="74" y="84"/>
                  </a:cxn>
                  <a:cxn ang="0">
                    <a:pos x="86" y="102"/>
                  </a:cxn>
                  <a:cxn ang="0">
                    <a:pos x="100" y="106"/>
                  </a:cxn>
                  <a:cxn ang="0">
                    <a:pos x="110" y="104"/>
                  </a:cxn>
                  <a:cxn ang="0">
                    <a:pos x="126" y="80"/>
                  </a:cxn>
                  <a:cxn ang="0">
                    <a:pos x="136" y="62"/>
                  </a:cxn>
                  <a:cxn ang="0">
                    <a:pos x="138" y="72"/>
                  </a:cxn>
                  <a:cxn ang="0">
                    <a:pos x="128" y="94"/>
                  </a:cxn>
                  <a:cxn ang="0">
                    <a:pos x="126" y="106"/>
                  </a:cxn>
                  <a:cxn ang="0">
                    <a:pos x="136" y="120"/>
                  </a:cxn>
                  <a:cxn ang="0">
                    <a:pos x="146" y="124"/>
                  </a:cxn>
                  <a:cxn ang="0">
                    <a:pos x="158" y="122"/>
                  </a:cxn>
                  <a:cxn ang="0">
                    <a:pos x="168" y="134"/>
                  </a:cxn>
                </a:cxnLst>
                <a:rect l="0" t="0" r="r" b="b"/>
                <a:pathLst>
                  <a:path w="168" h="166">
                    <a:moveTo>
                      <a:pt x="168" y="140"/>
                    </a:moveTo>
                    <a:lnTo>
                      <a:pt x="168" y="140"/>
                    </a:lnTo>
                    <a:lnTo>
                      <a:pt x="164" y="146"/>
                    </a:lnTo>
                    <a:lnTo>
                      <a:pt x="160" y="152"/>
                    </a:lnTo>
                    <a:lnTo>
                      <a:pt x="154" y="156"/>
                    </a:lnTo>
                    <a:lnTo>
                      <a:pt x="150" y="156"/>
                    </a:lnTo>
                    <a:lnTo>
                      <a:pt x="148" y="154"/>
                    </a:lnTo>
                    <a:lnTo>
                      <a:pt x="148" y="154"/>
                    </a:lnTo>
                    <a:lnTo>
                      <a:pt x="144" y="150"/>
                    </a:lnTo>
                    <a:lnTo>
                      <a:pt x="140" y="144"/>
                    </a:lnTo>
                    <a:lnTo>
                      <a:pt x="140" y="144"/>
                    </a:lnTo>
                    <a:lnTo>
                      <a:pt x="134" y="142"/>
                    </a:lnTo>
                    <a:lnTo>
                      <a:pt x="130" y="140"/>
                    </a:lnTo>
                    <a:lnTo>
                      <a:pt x="120" y="138"/>
                    </a:lnTo>
                    <a:lnTo>
                      <a:pt x="120" y="138"/>
                    </a:lnTo>
                    <a:lnTo>
                      <a:pt x="112" y="142"/>
                    </a:lnTo>
                    <a:lnTo>
                      <a:pt x="104" y="148"/>
                    </a:lnTo>
                    <a:lnTo>
                      <a:pt x="96" y="156"/>
                    </a:lnTo>
                    <a:lnTo>
                      <a:pt x="88" y="164"/>
                    </a:lnTo>
                    <a:lnTo>
                      <a:pt x="88" y="164"/>
                    </a:lnTo>
                    <a:lnTo>
                      <a:pt x="88" y="166"/>
                    </a:lnTo>
                    <a:lnTo>
                      <a:pt x="88" y="166"/>
                    </a:lnTo>
                    <a:lnTo>
                      <a:pt x="90" y="162"/>
                    </a:lnTo>
                    <a:lnTo>
                      <a:pt x="90" y="162"/>
                    </a:lnTo>
                    <a:lnTo>
                      <a:pt x="98" y="146"/>
                    </a:lnTo>
                    <a:lnTo>
                      <a:pt x="102" y="136"/>
                    </a:lnTo>
                    <a:lnTo>
                      <a:pt x="104" y="126"/>
                    </a:lnTo>
                    <a:lnTo>
                      <a:pt x="104" y="126"/>
                    </a:lnTo>
                    <a:lnTo>
                      <a:pt x="102" y="120"/>
                    </a:lnTo>
                    <a:lnTo>
                      <a:pt x="100" y="114"/>
                    </a:lnTo>
                    <a:lnTo>
                      <a:pt x="96" y="110"/>
                    </a:lnTo>
                    <a:lnTo>
                      <a:pt x="90" y="104"/>
                    </a:lnTo>
                    <a:lnTo>
                      <a:pt x="90" y="104"/>
                    </a:lnTo>
                    <a:lnTo>
                      <a:pt x="84" y="102"/>
                    </a:lnTo>
                    <a:lnTo>
                      <a:pt x="78" y="100"/>
                    </a:lnTo>
                    <a:lnTo>
                      <a:pt x="68" y="102"/>
                    </a:lnTo>
                    <a:lnTo>
                      <a:pt x="68" y="102"/>
                    </a:lnTo>
                    <a:lnTo>
                      <a:pt x="64" y="104"/>
                    </a:lnTo>
                    <a:lnTo>
                      <a:pt x="58" y="106"/>
                    </a:lnTo>
                    <a:lnTo>
                      <a:pt x="50" y="116"/>
                    </a:lnTo>
                    <a:lnTo>
                      <a:pt x="44" y="128"/>
                    </a:lnTo>
                    <a:lnTo>
                      <a:pt x="38" y="140"/>
                    </a:lnTo>
                    <a:lnTo>
                      <a:pt x="38" y="140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40" y="134"/>
                    </a:lnTo>
                    <a:lnTo>
                      <a:pt x="40" y="134"/>
                    </a:lnTo>
                    <a:lnTo>
                      <a:pt x="44" y="122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44" y="100"/>
                    </a:lnTo>
                    <a:lnTo>
                      <a:pt x="42" y="94"/>
                    </a:lnTo>
                    <a:lnTo>
                      <a:pt x="38" y="88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26" y="80"/>
                    </a:lnTo>
                    <a:lnTo>
                      <a:pt x="20" y="80"/>
                    </a:lnTo>
                    <a:lnTo>
                      <a:pt x="12" y="80"/>
                    </a:lnTo>
                    <a:lnTo>
                      <a:pt x="12" y="80"/>
                    </a:lnTo>
                    <a:lnTo>
                      <a:pt x="4" y="8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8" y="54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2" y="12"/>
                    </a:lnTo>
                    <a:lnTo>
                      <a:pt x="26" y="6"/>
                    </a:lnTo>
                    <a:lnTo>
                      <a:pt x="30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40" y="4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38" y="16"/>
                    </a:lnTo>
                    <a:lnTo>
                      <a:pt x="38" y="24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8" y="44"/>
                    </a:lnTo>
                    <a:lnTo>
                      <a:pt x="40" y="48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50" y="60"/>
                    </a:lnTo>
                    <a:lnTo>
                      <a:pt x="56" y="62"/>
                    </a:lnTo>
                    <a:lnTo>
                      <a:pt x="62" y="64"/>
                    </a:lnTo>
                    <a:lnTo>
                      <a:pt x="66" y="64"/>
                    </a:lnTo>
                    <a:lnTo>
                      <a:pt x="66" y="64"/>
                    </a:lnTo>
                    <a:lnTo>
                      <a:pt x="72" y="62"/>
                    </a:lnTo>
                    <a:lnTo>
                      <a:pt x="78" y="58"/>
                    </a:lnTo>
                    <a:lnTo>
                      <a:pt x="78" y="58"/>
                    </a:lnTo>
                    <a:lnTo>
                      <a:pt x="74" y="68"/>
                    </a:lnTo>
                    <a:lnTo>
                      <a:pt x="74" y="78"/>
                    </a:lnTo>
                    <a:lnTo>
                      <a:pt x="74" y="78"/>
                    </a:lnTo>
                    <a:lnTo>
                      <a:pt x="74" y="84"/>
                    </a:lnTo>
                    <a:lnTo>
                      <a:pt x="76" y="90"/>
                    </a:lnTo>
                    <a:lnTo>
                      <a:pt x="80" y="96"/>
                    </a:lnTo>
                    <a:lnTo>
                      <a:pt x="86" y="102"/>
                    </a:lnTo>
                    <a:lnTo>
                      <a:pt x="86" y="102"/>
                    </a:lnTo>
                    <a:lnTo>
                      <a:pt x="94" y="106"/>
                    </a:lnTo>
                    <a:lnTo>
                      <a:pt x="100" y="106"/>
                    </a:lnTo>
                    <a:lnTo>
                      <a:pt x="104" y="106"/>
                    </a:lnTo>
                    <a:lnTo>
                      <a:pt x="104" y="106"/>
                    </a:lnTo>
                    <a:lnTo>
                      <a:pt x="110" y="104"/>
                    </a:lnTo>
                    <a:lnTo>
                      <a:pt x="114" y="100"/>
                    </a:lnTo>
                    <a:lnTo>
                      <a:pt x="120" y="92"/>
                    </a:lnTo>
                    <a:lnTo>
                      <a:pt x="126" y="80"/>
                    </a:lnTo>
                    <a:lnTo>
                      <a:pt x="132" y="66"/>
                    </a:lnTo>
                    <a:lnTo>
                      <a:pt x="132" y="66"/>
                    </a:lnTo>
                    <a:lnTo>
                      <a:pt x="136" y="62"/>
                    </a:lnTo>
                    <a:lnTo>
                      <a:pt x="140" y="62"/>
                    </a:lnTo>
                    <a:lnTo>
                      <a:pt x="140" y="64"/>
                    </a:lnTo>
                    <a:lnTo>
                      <a:pt x="138" y="72"/>
                    </a:lnTo>
                    <a:lnTo>
                      <a:pt x="138" y="72"/>
                    </a:lnTo>
                    <a:lnTo>
                      <a:pt x="130" y="86"/>
                    </a:lnTo>
                    <a:lnTo>
                      <a:pt x="128" y="94"/>
                    </a:lnTo>
                    <a:lnTo>
                      <a:pt x="126" y="102"/>
                    </a:lnTo>
                    <a:lnTo>
                      <a:pt x="126" y="102"/>
                    </a:lnTo>
                    <a:lnTo>
                      <a:pt x="126" y="106"/>
                    </a:lnTo>
                    <a:lnTo>
                      <a:pt x="128" y="112"/>
                    </a:lnTo>
                    <a:lnTo>
                      <a:pt x="132" y="116"/>
                    </a:lnTo>
                    <a:lnTo>
                      <a:pt x="136" y="120"/>
                    </a:lnTo>
                    <a:lnTo>
                      <a:pt x="136" y="120"/>
                    </a:lnTo>
                    <a:lnTo>
                      <a:pt x="142" y="122"/>
                    </a:lnTo>
                    <a:lnTo>
                      <a:pt x="146" y="124"/>
                    </a:lnTo>
                    <a:lnTo>
                      <a:pt x="156" y="124"/>
                    </a:lnTo>
                    <a:lnTo>
                      <a:pt x="156" y="124"/>
                    </a:lnTo>
                    <a:lnTo>
                      <a:pt x="158" y="122"/>
                    </a:lnTo>
                    <a:lnTo>
                      <a:pt x="162" y="124"/>
                    </a:lnTo>
                    <a:lnTo>
                      <a:pt x="166" y="128"/>
                    </a:lnTo>
                    <a:lnTo>
                      <a:pt x="168" y="134"/>
                    </a:lnTo>
                    <a:lnTo>
                      <a:pt x="168" y="140"/>
                    </a:lnTo>
                    <a:lnTo>
                      <a:pt x="168" y="14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51" name="Freeform 371"/>
              <p:cNvSpPr>
                <a:spLocks/>
              </p:cNvSpPr>
              <p:nvPr/>
            </p:nvSpPr>
            <p:spPr bwMode="auto">
              <a:xfrm>
                <a:off x="3920" y="2344"/>
                <a:ext cx="170" cy="254"/>
              </a:xfrm>
              <a:custGeom>
                <a:avLst/>
                <a:gdLst/>
                <a:ahLst/>
                <a:cxnLst>
                  <a:cxn ang="0">
                    <a:pos x="160" y="254"/>
                  </a:cxn>
                  <a:cxn ang="0">
                    <a:pos x="144" y="252"/>
                  </a:cxn>
                  <a:cxn ang="0">
                    <a:pos x="134" y="242"/>
                  </a:cxn>
                  <a:cxn ang="0">
                    <a:pos x="126" y="236"/>
                  </a:cxn>
                  <a:cxn ang="0">
                    <a:pos x="112" y="238"/>
                  </a:cxn>
                  <a:cxn ang="0">
                    <a:pos x="122" y="210"/>
                  </a:cxn>
                  <a:cxn ang="0">
                    <a:pos x="122" y="194"/>
                  </a:cxn>
                  <a:cxn ang="0">
                    <a:pos x="110" y="174"/>
                  </a:cxn>
                  <a:cxn ang="0">
                    <a:pos x="98" y="168"/>
                  </a:cxn>
                  <a:cxn ang="0">
                    <a:pos x="88" y="168"/>
                  </a:cxn>
                  <a:cxn ang="0">
                    <a:pos x="70" y="184"/>
                  </a:cxn>
                  <a:cxn ang="0">
                    <a:pos x="68" y="180"/>
                  </a:cxn>
                  <a:cxn ang="0">
                    <a:pos x="64" y="168"/>
                  </a:cxn>
                  <a:cxn ang="0">
                    <a:pos x="56" y="160"/>
                  </a:cxn>
                  <a:cxn ang="0">
                    <a:pos x="40" y="158"/>
                  </a:cxn>
                  <a:cxn ang="0">
                    <a:pos x="26" y="166"/>
                  </a:cxn>
                  <a:cxn ang="0">
                    <a:pos x="12" y="186"/>
                  </a:cxn>
                  <a:cxn ang="0">
                    <a:pos x="16" y="172"/>
                  </a:cxn>
                  <a:cxn ang="0">
                    <a:pos x="30" y="138"/>
                  </a:cxn>
                  <a:cxn ang="0">
                    <a:pos x="34" y="120"/>
                  </a:cxn>
                  <a:cxn ang="0">
                    <a:pos x="26" y="104"/>
                  </a:cxn>
                  <a:cxn ang="0">
                    <a:pos x="8" y="100"/>
                  </a:cxn>
                  <a:cxn ang="0">
                    <a:pos x="2" y="102"/>
                  </a:cxn>
                  <a:cxn ang="0">
                    <a:pos x="0" y="96"/>
                  </a:cxn>
                  <a:cxn ang="0">
                    <a:pos x="8" y="68"/>
                  </a:cxn>
                  <a:cxn ang="0">
                    <a:pos x="26" y="36"/>
                  </a:cxn>
                  <a:cxn ang="0">
                    <a:pos x="44" y="8"/>
                  </a:cxn>
                  <a:cxn ang="0">
                    <a:pos x="60" y="0"/>
                  </a:cxn>
                  <a:cxn ang="0">
                    <a:pos x="68" y="4"/>
                  </a:cxn>
                  <a:cxn ang="0">
                    <a:pos x="66" y="10"/>
                  </a:cxn>
                  <a:cxn ang="0">
                    <a:pos x="38" y="40"/>
                  </a:cxn>
                  <a:cxn ang="0">
                    <a:pos x="36" y="52"/>
                  </a:cxn>
                  <a:cxn ang="0">
                    <a:pos x="38" y="66"/>
                  </a:cxn>
                  <a:cxn ang="0">
                    <a:pos x="54" y="80"/>
                  </a:cxn>
                  <a:cxn ang="0">
                    <a:pos x="66" y="80"/>
                  </a:cxn>
                  <a:cxn ang="0">
                    <a:pos x="100" y="52"/>
                  </a:cxn>
                  <a:cxn ang="0">
                    <a:pos x="124" y="32"/>
                  </a:cxn>
                  <a:cxn ang="0">
                    <a:pos x="130" y="28"/>
                  </a:cxn>
                  <a:cxn ang="0">
                    <a:pos x="122" y="42"/>
                  </a:cxn>
                  <a:cxn ang="0">
                    <a:pos x="96" y="62"/>
                  </a:cxn>
                  <a:cxn ang="0">
                    <a:pos x="76" y="88"/>
                  </a:cxn>
                  <a:cxn ang="0">
                    <a:pos x="76" y="102"/>
                  </a:cxn>
                  <a:cxn ang="0">
                    <a:pos x="84" y="114"/>
                  </a:cxn>
                  <a:cxn ang="0">
                    <a:pos x="98" y="120"/>
                  </a:cxn>
                  <a:cxn ang="0">
                    <a:pos x="112" y="118"/>
                  </a:cxn>
                  <a:cxn ang="0">
                    <a:pos x="100" y="142"/>
                  </a:cxn>
                  <a:cxn ang="0">
                    <a:pos x="106" y="158"/>
                  </a:cxn>
                  <a:cxn ang="0">
                    <a:pos x="116" y="166"/>
                  </a:cxn>
                  <a:cxn ang="0">
                    <a:pos x="130" y="166"/>
                  </a:cxn>
                  <a:cxn ang="0">
                    <a:pos x="130" y="168"/>
                  </a:cxn>
                  <a:cxn ang="0">
                    <a:pos x="126" y="180"/>
                  </a:cxn>
                  <a:cxn ang="0">
                    <a:pos x="136" y="200"/>
                  </a:cxn>
                  <a:cxn ang="0">
                    <a:pos x="154" y="214"/>
                  </a:cxn>
                  <a:cxn ang="0">
                    <a:pos x="170" y="230"/>
                  </a:cxn>
                  <a:cxn ang="0">
                    <a:pos x="168" y="240"/>
                  </a:cxn>
                </a:cxnLst>
                <a:rect l="0" t="0" r="r" b="b"/>
                <a:pathLst>
                  <a:path w="170" h="254">
                    <a:moveTo>
                      <a:pt x="162" y="250"/>
                    </a:moveTo>
                    <a:lnTo>
                      <a:pt x="162" y="250"/>
                    </a:lnTo>
                    <a:lnTo>
                      <a:pt x="160" y="254"/>
                    </a:lnTo>
                    <a:lnTo>
                      <a:pt x="158" y="254"/>
                    </a:lnTo>
                    <a:lnTo>
                      <a:pt x="150" y="254"/>
                    </a:lnTo>
                    <a:lnTo>
                      <a:pt x="144" y="252"/>
                    </a:lnTo>
                    <a:lnTo>
                      <a:pt x="140" y="250"/>
                    </a:lnTo>
                    <a:lnTo>
                      <a:pt x="140" y="250"/>
                    </a:lnTo>
                    <a:lnTo>
                      <a:pt x="134" y="242"/>
                    </a:lnTo>
                    <a:lnTo>
                      <a:pt x="134" y="242"/>
                    </a:lnTo>
                    <a:lnTo>
                      <a:pt x="130" y="238"/>
                    </a:lnTo>
                    <a:lnTo>
                      <a:pt x="126" y="236"/>
                    </a:lnTo>
                    <a:lnTo>
                      <a:pt x="118" y="234"/>
                    </a:lnTo>
                    <a:lnTo>
                      <a:pt x="118" y="234"/>
                    </a:lnTo>
                    <a:lnTo>
                      <a:pt x="112" y="238"/>
                    </a:lnTo>
                    <a:lnTo>
                      <a:pt x="112" y="238"/>
                    </a:lnTo>
                    <a:lnTo>
                      <a:pt x="120" y="220"/>
                    </a:lnTo>
                    <a:lnTo>
                      <a:pt x="122" y="210"/>
                    </a:lnTo>
                    <a:lnTo>
                      <a:pt x="124" y="202"/>
                    </a:lnTo>
                    <a:lnTo>
                      <a:pt x="124" y="202"/>
                    </a:lnTo>
                    <a:lnTo>
                      <a:pt x="122" y="194"/>
                    </a:lnTo>
                    <a:lnTo>
                      <a:pt x="120" y="188"/>
                    </a:lnTo>
                    <a:lnTo>
                      <a:pt x="116" y="180"/>
                    </a:lnTo>
                    <a:lnTo>
                      <a:pt x="110" y="174"/>
                    </a:lnTo>
                    <a:lnTo>
                      <a:pt x="110" y="174"/>
                    </a:lnTo>
                    <a:lnTo>
                      <a:pt x="104" y="170"/>
                    </a:lnTo>
                    <a:lnTo>
                      <a:pt x="98" y="168"/>
                    </a:lnTo>
                    <a:lnTo>
                      <a:pt x="92" y="168"/>
                    </a:lnTo>
                    <a:lnTo>
                      <a:pt x="88" y="168"/>
                    </a:lnTo>
                    <a:lnTo>
                      <a:pt x="88" y="168"/>
                    </a:lnTo>
                    <a:lnTo>
                      <a:pt x="80" y="172"/>
                    </a:lnTo>
                    <a:lnTo>
                      <a:pt x="74" y="176"/>
                    </a:lnTo>
                    <a:lnTo>
                      <a:pt x="70" y="184"/>
                    </a:lnTo>
                    <a:lnTo>
                      <a:pt x="66" y="190"/>
                    </a:lnTo>
                    <a:lnTo>
                      <a:pt x="66" y="190"/>
                    </a:lnTo>
                    <a:lnTo>
                      <a:pt x="68" y="180"/>
                    </a:lnTo>
                    <a:lnTo>
                      <a:pt x="68" y="180"/>
                    </a:lnTo>
                    <a:lnTo>
                      <a:pt x="66" y="174"/>
                    </a:lnTo>
                    <a:lnTo>
                      <a:pt x="64" y="168"/>
                    </a:lnTo>
                    <a:lnTo>
                      <a:pt x="62" y="164"/>
                    </a:lnTo>
                    <a:lnTo>
                      <a:pt x="56" y="160"/>
                    </a:lnTo>
                    <a:lnTo>
                      <a:pt x="56" y="160"/>
                    </a:lnTo>
                    <a:lnTo>
                      <a:pt x="52" y="158"/>
                    </a:lnTo>
                    <a:lnTo>
                      <a:pt x="48" y="156"/>
                    </a:lnTo>
                    <a:lnTo>
                      <a:pt x="40" y="158"/>
                    </a:lnTo>
                    <a:lnTo>
                      <a:pt x="40" y="158"/>
                    </a:lnTo>
                    <a:lnTo>
                      <a:pt x="32" y="160"/>
                    </a:lnTo>
                    <a:lnTo>
                      <a:pt x="26" y="166"/>
                    </a:lnTo>
                    <a:lnTo>
                      <a:pt x="16" y="182"/>
                    </a:lnTo>
                    <a:lnTo>
                      <a:pt x="16" y="182"/>
                    </a:lnTo>
                    <a:lnTo>
                      <a:pt x="12" y="186"/>
                    </a:lnTo>
                    <a:lnTo>
                      <a:pt x="12" y="186"/>
                    </a:lnTo>
                    <a:lnTo>
                      <a:pt x="12" y="180"/>
                    </a:lnTo>
                    <a:lnTo>
                      <a:pt x="16" y="172"/>
                    </a:lnTo>
                    <a:lnTo>
                      <a:pt x="22" y="156"/>
                    </a:lnTo>
                    <a:lnTo>
                      <a:pt x="22" y="156"/>
                    </a:lnTo>
                    <a:lnTo>
                      <a:pt x="30" y="138"/>
                    </a:lnTo>
                    <a:lnTo>
                      <a:pt x="34" y="130"/>
                    </a:lnTo>
                    <a:lnTo>
                      <a:pt x="34" y="120"/>
                    </a:lnTo>
                    <a:lnTo>
                      <a:pt x="34" y="120"/>
                    </a:lnTo>
                    <a:lnTo>
                      <a:pt x="32" y="112"/>
                    </a:lnTo>
                    <a:lnTo>
                      <a:pt x="30" y="108"/>
                    </a:lnTo>
                    <a:lnTo>
                      <a:pt x="26" y="104"/>
                    </a:lnTo>
                    <a:lnTo>
                      <a:pt x="26" y="104"/>
                    </a:lnTo>
                    <a:lnTo>
                      <a:pt x="18" y="100"/>
                    </a:lnTo>
                    <a:lnTo>
                      <a:pt x="8" y="100"/>
                    </a:lnTo>
                    <a:lnTo>
                      <a:pt x="8" y="100"/>
                    </a:lnTo>
                    <a:lnTo>
                      <a:pt x="2" y="102"/>
                    </a:lnTo>
                    <a:lnTo>
                      <a:pt x="2" y="102"/>
                    </a:lnTo>
                    <a:lnTo>
                      <a:pt x="2" y="102"/>
                    </a:lnTo>
                    <a:lnTo>
                      <a:pt x="0" y="10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26" y="36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44" y="8"/>
                    </a:lnTo>
                    <a:lnTo>
                      <a:pt x="50" y="4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4" y="0"/>
                    </a:lnTo>
                    <a:lnTo>
                      <a:pt x="68" y="4"/>
                    </a:lnTo>
                    <a:lnTo>
                      <a:pt x="68" y="6"/>
                    </a:lnTo>
                    <a:lnTo>
                      <a:pt x="66" y="10"/>
                    </a:lnTo>
                    <a:lnTo>
                      <a:pt x="66" y="10"/>
                    </a:lnTo>
                    <a:lnTo>
                      <a:pt x="56" y="18"/>
                    </a:lnTo>
                    <a:lnTo>
                      <a:pt x="46" y="28"/>
                    </a:lnTo>
                    <a:lnTo>
                      <a:pt x="38" y="40"/>
                    </a:lnTo>
                    <a:lnTo>
                      <a:pt x="36" y="46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36" y="58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2" y="72"/>
                    </a:lnTo>
                    <a:lnTo>
                      <a:pt x="46" y="76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60" y="80"/>
                    </a:lnTo>
                    <a:lnTo>
                      <a:pt x="66" y="80"/>
                    </a:lnTo>
                    <a:lnTo>
                      <a:pt x="76" y="74"/>
                    </a:lnTo>
                    <a:lnTo>
                      <a:pt x="88" y="64"/>
                    </a:lnTo>
                    <a:lnTo>
                      <a:pt x="100" y="52"/>
                    </a:lnTo>
                    <a:lnTo>
                      <a:pt x="100" y="52"/>
                    </a:lnTo>
                    <a:lnTo>
                      <a:pt x="116" y="38"/>
                    </a:lnTo>
                    <a:lnTo>
                      <a:pt x="124" y="32"/>
                    </a:lnTo>
                    <a:lnTo>
                      <a:pt x="130" y="28"/>
                    </a:lnTo>
                    <a:lnTo>
                      <a:pt x="130" y="28"/>
                    </a:lnTo>
                    <a:lnTo>
                      <a:pt x="130" y="28"/>
                    </a:lnTo>
                    <a:lnTo>
                      <a:pt x="130" y="28"/>
                    </a:lnTo>
                    <a:lnTo>
                      <a:pt x="128" y="34"/>
                    </a:lnTo>
                    <a:lnTo>
                      <a:pt x="122" y="42"/>
                    </a:lnTo>
                    <a:lnTo>
                      <a:pt x="106" y="54"/>
                    </a:lnTo>
                    <a:lnTo>
                      <a:pt x="106" y="54"/>
                    </a:lnTo>
                    <a:lnTo>
                      <a:pt x="96" y="62"/>
                    </a:lnTo>
                    <a:lnTo>
                      <a:pt x="86" y="72"/>
                    </a:lnTo>
                    <a:lnTo>
                      <a:pt x="78" y="82"/>
                    </a:lnTo>
                    <a:lnTo>
                      <a:pt x="76" y="88"/>
                    </a:lnTo>
                    <a:lnTo>
                      <a:pt x="74" y="94"/>
                    </a:lnTo>
                    <a:lnTo>
                      <a:pt x="74" y="94"/>
                    </a:lnTo>
                    <a:lnTo>
                      <a:pt x="76" y="102"/>
                    </a:lnTo>
                    <a:lnTo>
                      <a:pt x="80" y="108"/>
                    </a:lnTo>
                    <a:lnTo>
                      <a:pt x="80" y="108"/>
                    </a:lnTo>
                    <a:lnTo>
                      <a:pt x="84" y="114"/>
                    </a:lnTo>
                    <a:lnTo>
                      <a:pt x="90" y="118"/>
                    </a:lnTo>
                    <a:lnTo>
                      <a:pt x="98" y="120"/>
                    </a:lnTo>
                    <a:lnTo>
                      <a:pt x="98" y="120"/>
                    </a:lnTo>
                    <a:lnTo>
                      <a:pt x="104" y="120"/>
                    </a:lnTo>
                    <a:lnTo>
                      <a:pt x="112" y="118"/>
                    </a:lnTo>
                    <a:lnTo>
                      <a:pt x="112" y="118"/>
                    </a:lnTo>
                    <a:lnTo>
                      <a:pt x="104" y="130"/>
                    </a:lnTo>
                    <a:lnTo>
                      <a:pt x="102" y="136"/>
                    </a:lnTo>
                    <a:lnTo>
                      <a:pt x="100" y="142"/>
                    </a:lnTo>
                    <a:lnTo>
                      <a:pt x="100" y="142"/>
                    </a:lnTo>
                    <a:lnTo>
                      <a:pt x="102" y="150"/>
                    </a:lnTo>
                    <a:lnTo>
                      <a:pt x="106" y="158"/>
                    </a:lnTo>
                    <a:lnTo>
                      <a:pt x="106" y="158"/>
                    </a:lnTo>
                    <a:lnTo>
                      <a:pt x="112" y="162"/>
                    </a:lnTo>
                    <a:lnTo>
                      <a:pt x="116" y="166"/>
                    </a:lnTo>
                    <a:lnTo>
                      <a:pt x="124" y="168"/>
                    </a:lnTo>
                    <a:lnTo>
                      <a:pt x="124" y="168"/>
                    </a:lnTo>
                    <a:lnTo>
                      <a:pt x="130" y="166"/>
                    </a:lnTo>
                    <a:lnTo>
                      <a:pt x="130" y="166"/>
                    </a:lnTo>
                    <a:lnTo>
                      <a:pt x="130" y="168"/>
                    </a:lnTo>
                    <a:lnTo>
                      <a:pt x="130" y="168"/>
                    </a:lnTo>
                    <a:lnTo>
                      <a:pt x="126" y="174"/>
                    </a:lnTo>
                    <a:lnTo>
                      <a:pt x="126" y="180"/>
                    </a:lnTo>
                    <a:lnTo>
                      <a:pt x="126" y="180"/>
                    </a:lnTo>
                    <a:lnTo>
                      <a:pt x="128" y="184"/>
                    </a:lnTo>
                    <a:lnTo>
                      <a:pt x="128" y="190"/>
                    </a:lnTo>
                    <a:lnTo>
                      <a:pt x="136" y="200"/>
                    </a:lnTo>
                    <a:lnTo>
                      <a:pt x="144" y="206"/>
                    </a:lnTo>
                    <a:lnTo>
                      <a:pt x="154" y="214"/>
                    </a:lnTo>
                    <a:lnTo>
                      <a:pt x="154" y="214"/>
                    </a:lnTo>
                    <a:lnTo>
                      <a:pt x="164" y="220"/>
                    </a:lnTo>
                    <a:lnTo>
                      <a:pt x="168" y="226"/>
                    </a:lnTo>
                    <a:lnTo>
                      <a:pt x="170" y="230"/>
                    </a:lnTo>
                    <a:lnTo>
                      <a:pt x="170" y="230"/>
                    </a:lnTo>
                    <a:lnTo>
                      <a:pt x="170" y="236"/>
                    </a:lnTo>
                    <a:lnTo>
                      <a:pt x="168" y="240"/>
                    </a:lnTo>
                    <a:lnTo>
                      <a:pt x="162" y="250"/>
                    </a:lnTo>
                    <a:lnTo>
                      <a:pt x="162" y="25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52" name="Freeform 372"/>
              <p:cNvSpPr>
                <a:spLocks/>
              </p:cNvSpPr>
              <p:nvPr/>
            </p:nvSpPr>
            <p:spPr bwMode="auto">
              <a:xfrm>
                <a:off x="4074" y="2490"/>
                <a:ext cx="54" cy="5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8" y="38"/>
                  </a:cxn>
                  <a:cxn ang="0">
                    <a:pos x="46" y="44"/>
                  </a:cxn>
                  <a:cxn ang="0">
                    <a:pos x="42" y="52"/>
                  </a:cxn>
                  <a:cxn ang="0">
                    <a:pos x="40" y="56"/>
                  </a:cxn>
                  <a:cxn ang="0">
                    <a:pos x="36" y="58"/>
                  </a:cxn>
                  <a:cxn ang="0">
                    <a:pos x="32" y="58"/>
                  </a:cxn>
                  <a:cxn ang="0">
                    <a:pos x="28" y="56"/>
                  </a:cxn>
                  <a:cxn ang="0">
                    <a:pos x="28" y="56"/>
                  </a:cxn>
                  <a:cxn ang="0">
                    <a:pos x="14" y="46"/>
                  </a:cxn>
                  <a:cxn ang="0">
                    <a:pos x="14" y="46"/>
                  </a:cxn>
                  <a:cxn ang="0">
                    <a:pos x="6" y="40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6" y="34"/>
                  </a:cxn>
                  <a:cxn ang="0">
                    <a:pos x="6" y="34"/>
                  </a:cxn>
                  <a:cxn ang="0">
                    <a:pos x="16" y="36"/>
                  </a:cxn>
                  <a:cxn ang="0">
                    <a:pos x="26" y="34"/>
                  </a:cxn>
                  <a:cxn ang="0">
                    <a:pos x="32" y="32"/>
                  </a:cxn>
                  <a:cxn ang="0">
                    <a:pos x="36" y="30"/>
                  </a:cxn>
                  <a:cxn ang="0">
                    <a:pos x="42" y="24"/>
                  </a:cxn>
                  <a:cxn ang="0">
                    <a:pos x="46" y="16"/>
                  </a:cxn>
                  <a:cxn ang="0">
                    <a:pos x="46" y="16"/>
                  </a:cxn>
                  <a:cxn ang="0">
                    <a:pos x="48" y="10"/>
                  </a:cxn>
                  <a:cxn ang="0">
                    <a:pos x="50" y="2"/>
                  </a:cxn>
                  <a:cxn ang="0">
                    <a:pos x="50" y="2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48" y="38"/>
                  </a:cxn>
                  <a:cxn ang="0">
                    <a:pos x="48" y="38"/>
                  </a:cxn>
                </a:cxnLst>
                <a:rect l="0" t="0" r="r" b="b"/>
                <a:pathLst>
                  <a:path w="54" h="58">
                    <a:moveTo>
                      <a:pt x="48" y="38"/>
                    </a:moveTo>
                    <a:lnTo>
                      <a:pt x="48" y="38"/>
                    </a:lnTo>
                    <a:lnTo>
                      <a:pt x="46" y="44"/>
                    </a:lnTo>
                    <a:lnTo>
                      <a:pt x="42" y="52"/>
                    </a:lnTo>
                    <a:lnTo>
                      <a:pt x="40" y="56"/>
                    </a:lnTo>
                    <a:lnTo>
                      <a:pt x="36" y="58"/>
                    </a:lnTo>
                    <a:lnTo>
                      <a:pt x="32" y="58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6" y="40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16" y="36"/>
                    </a:lnTo>
                    <a:lnTo>
                      <a:pt x="26" y="34"/>
                    </a:lnTo>
                    <a:lnTo>
                      <a:pt x="32" y="32"/>
                    </a:lnTo>
                    <a:lnTo>
                      <a:pt x="36" y="30"/>
                    </a:lnTo>
                    <a:lnTo>
                      <a:pt x="42" y="24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8" y="10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48" y="38"/>
                    </a:lnTo>
                    <a:lnTo>
                      <a:pt x="48" y="3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53" name="Freeform 373"/>
              <p:cNvSpPr>
                <a:spLocks/>
              </p:cNvSpPr>
              <p:nvPr/>
            </p:nvSpPr>
            <p:spPr bwMode="auto">
              <a:xfrm>
                <a:off x="4128" y="2428"/>
                <a:ext cx="8" cy="16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8" y="8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4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8" y="8"/>
                  </a:cxn>
                  <a:cxn ang="0">
                    <a:pos x="8" y="8"/>
                  </a:cxn>
                </a:cxnLst>
                <a:rect l="0" t="0" r="r" b="b"/>
                <a:pathLst>
                  <a:path w="8" h="16">
                    <a:moveTo>
                      <a:pt x="8" y="8"/>
                    </a:moveTo>
                    <a:lnTo>
                      <a:pt x="8" y="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8"/>
                    </a:lnTo>
                    <a:lnTo>
                      <a:pt x="8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54" name="Freeform 374"/>
              <p:cNvSpPr>
                <a:spLocks/>
              </p:cNvSpPr>
              <p:nvPr/>
            </p:nvSpPr>
            <p:spPr bwMode="auto">
              <a:xfrm>
                <a:off x="4092" y="2220"/>
                <a:ext cx="112" cy="176"/>
              </a:xfrm>
              <a:custGeom>
                <a:avLst/>
                <a:gdLst/>
                <a:ahLst/>
                <a:cxnLst>
                  <a:cxn ang="0">
                    <a:pos x="60" y="150"/>
                  </a:cxn>
                  <a:cxn ang="0">
                    <a:pos x="44" y="156"/>
                  </a:cxn>
                  <a:cxn ang="0">
                    <a:pos x="40" y="162"/>
                  </a:cxn>
                  <a:cxn ang="0">
                    <a:pos x="38" y="174"/>
                  </a:cxn>
                  <a:cxn ang="0">
                    <a:pos x="38" y="176"/>
                  </a:cxn>
                  <a:cxn ang="0">
                    <a:pos x="22" y="168"/>
                  </a:cxn>
                  <a:cxn ang="0">
                    <a:pos x="14" y="166"/>
                  </a:cxn>
                  <a:cxn ang="0">
                    <a:pos x="12" y="162"/>
                  </a:cxn>
                  <a:cxn ang="0">
                    <a:pos x="14" y="160"/>
                  </a:cxn>
                  <a:cxn ang="0">
                    <a:pos x="26" y="150"/>
                  </a:cxn>
                  <a:cxn ang="0">
                    <a:pos x="32" y="144"/>
                  </a:cxn>
                  <a:cxn ang="0">
                    <a:pos x="46" y="130"/>
                  </a:cxn>
                  <a:cxn ang="0">
                    <a:pos x="48" y="118"/>
                  </a:cxn>
                  <a:cxn ang="0">
                    <a:pos x="48" y="114"/>
                  </a:cxn>
                  <a:cxn ang="0">
                    <a:pos x="46" y="106"/>
                  </a:cxn>
                  <a:cxn ang="0">
                    <a:pos x="40" y="96"/>
                  </a:cxn>
                  <a:cxn ang="0">
                    <a:pos x="32" y="92"/>
                  </a:cxn>
                  <a:cxn ang="0">
                    <a:pos x="18" y="92"/>
                  </a:cxn>
                  <a:cxn ang="0">
                    <a:pos x="28" y="86"/>
                  </a:cxn>
                  <a:cxn ang="0">
                    <a:pos x="40" y="68"/>
                  </a:cxn>
                  <a:cxn ang="0">
                    <a:pos x="42" y="58"/>
                  </a:cxn>
                  <a:cxn ang="0">
                    <a:pos x="40" y="46"/>
                  </a:cxn>
                  <a:cxn ang="0">
                    <a:pos x="34" y="34"/>
                  </a:cxn>
                  <a:cxn ang="0">
                    <a:pos x="26" y="30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4" y="26"/>
                  </a:cxn>
                  <a:cxn ang="0">
                    <a:pos x="34" y="12"/>
                  </a:cxn>
                  <a:cxn ang="0">
                    <a:pos x="66" y="0"/>
                  </a:cxn>
                  <a:cxn ang="0">
                    <a:pos x="76" y="2"/>
                  </a:cxn>
                  <a:cxn ang="0">
                    <a:pos x="104" y="24"/>
                  </a:cxn>
                  <a:cxn ang="0">
                    <a:pos x="112" y="32"/>
                  </a:cxn>
                  <a:cxn ang="0">
                    <a:pos x="112" y="32"/>
                  </a:cxn>
                  <a:cxn ang="0">
                    <a:pos x="112" y="36"/>
                  </a:cxn>
                  <a:cxn ang="0">
                    <a:pos x="102" y="40"/>
                  </a:cxn>
                  <a:cxn ang="0">
                    <a:pos x="84" y="50"/>
                  </a:cxn>
                  <a:cxn ang="0">
                    <a:pos x="72" y="64"/>
                  </a:cxn>
                  <a:cxn ang="0">
                    <a:pos x="70" y="70"/>
                  </a:cxn>
                  <a:cxn ang="0">
                    <a:pos x="68" y="80"/>
                  </a:cxn>
                  <a:cxn ang="0">
                    <a:pos x="72" y="94"/>
                  </a:cxn>
                  <a:cxn ang="0">
                    <a:pos x="78" y="98"/>
                  </a:cxn>
                  <a:cxn ang="0">
                    <a:pos x="70" y="102"/>
                  </a:cxn>
                  <a:cxn ang="0">
                    <a:pos x="60" y="114"/>
                  </a:cxn>
                  <a:cxn ang="0">
                    <a:pos x="56" y="124"/>
                  </a:cxn>
                  <a:cxn ang="0">
                    <a:pos x="56" y="126"/>
                  </a:cxn>
                  <a:cxn ang="0">
                    <a:pos x="60" y="140"/>
                  </a:cxn>
                  <a:cxn ang="0">
                    <a:pos x="70" y="148"/>
                  </a:cxn>
                  <a:cxn ang="0">
                    <a:pos x="60" y="150"/>
                  </a:cxn>
                </a:cxnLst>
                <a:rect l="0" t="0" r="r" b="b"/>
                <a:pathLst>
                  <a:path w="112" h="176">
                    <a:moveTo>
                      <a:pt x="60" y="150"/>
                    </a:moveTo>
                    <a:lnTo>
                      <a:pt x="60" y="150"/>
                    </a:lnTo>
                    <a:lnTo>
                      <a:pt x="50" y="154"/>
                    </a:lnTo>
                    <a:lnTo>
                      <a:pt x="44" y="156"/>
                    </a:lnTo>
                    <a:lnTo>
                      <a:pt x="40" y="162"/>
                    </a:lnTo>
                    <a:lnTo>
                      <a:pt x="40" y="162"/>
                    </a:lnTo>
                    <a:lnTo>
                      <a:pt x="38" y="174"/>
                    </a:lnTo>
                    <a:lnTo>
                      <a:pt x="38" y="174"/>
                    </a:lnTo>
                    <a:lnTo>
                      <a:pt x="38" y="176"/>
                    </a:lnTo>
                    <a:lnTo>
                      <a:pt x="38" y="176"/>
                    </a:lnTo>
                    <a:lnTo>
                      <a:pt x="30" y="170"/>
                    </a:lnTo>
                    <a:lnTo>
                      <a:pt x="22" y="168"/>
                    </a:lnTo>
                    <a:lnTo>
                      <a:pt x="22" y="168"/>
                    </a:lnTo>
                    <a:lnTo>
                      <a:pt x="14" y="166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4" y="160"/>
                    </a:lnTo>
                    <a:lnTo>
                      <a:pt x="16" y="156"/>
                    </a:lnTo>
                    <a:lnTo>
                      <a:pt x="26" y="150"/>
                    </a:lnTo>
                    <a:lnTo>
                      <a:pt x="26" y="150"/>
                    </a:lnTo>
                    <a:lnTo>
                      <a:pt x="32" y="144"/>
                    </a:lnTo>
                    <a:lnTo>
                      <a:pt x="40" y="138"/>
                    </a:lnTo>
                    <a:lnTo>
                      <a:pt x="46" y="130"/>
                    </a:lnTo>
                    <a:lnTo>
                      <a:pt x="48" y="124"/>
                    </a:lnTo>
                    <a:lnTo>
                      <a:pt x="48" y="118"/>
                    </a:lnTo>
                    <a:lnTo>
                      <a:pt x="48" y="118"/>
                    </a:lnTo>
                    <a:lnTo>
                      <a:pt x="48" y="114"/>
                    </a:lnTo>
                    <a:lnTo>
                      <a:pt x="46" y="106"/>
                    </a:lnTo>
                    <a:lnTo>
                      <a:pt x="46" y="106"/>
                    </a:lnTo>
                    <a:lnTo>
                      <a:pt x="44" y="102"/>
                    </a:lnTo>
                    <a:lnTo>
                      <a:pt x="40" y="96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26" y="92"/>
                    </a:lnTo>
                    <a:lnTo>
                      <a:pt x="18" y="92"/>
                    </a:lnTo>
                    <a:lnTo>
                      <a:pt x="18" y="92"/>
                    </a:lnTo>
                    <a:lnTo>
                      <a:pt x="28" y="86"/>
                    </a:lnTo>
                    <a:lnTo>
                      <a:pt x="34" y="78"/>
                    </a:lnTo>
                    <a:lnTo>
                      <a:pt x="40" y="68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38" y="40"/>
                    </a:lnTo>
                    <a:lnTo>
                      <a:pt x="34" y="34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14" y="28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28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34" y="12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70" y="0"/>
                    </a:lnTo>
                    <a:lnTo>
                      <a:pt x="76" y="2"/>
                    </a:lnTo>
                    <a:lnTo>
                      <a:pt x="88" y="10"/>
                    </a:lnTo>
                    <a:lnTo>
                      <a:pt x="104" y="24"/>
                    </a:lnTo>
                    <a:lnTo>
                      <a:pt x="104" y="24"/>
                    </a:lnTo>
                    <a:lnTo>
                      <a:pt x="112" y="32"/>
                    </a:lnTo>
                    <a:lnTo>
                      <a:pt x="112" y="32"/>
                    </a:lnTo>
                    <a:lnTo>
                      <a:pt x="112" y="32"/>
                    </a:lnTo>
                    <a:lnTo>
                      <a:pt x="112" y="32"/>
                    </a:lnTo>
                    <a:lnTo>
                      <a:pt x="112" y="36"/>
                    </a:lnTo>
                    <a:lnTo>
                      <a:pt x="102" y="40"/>
                    </a:lnTo>
                    <a:lnTo>
                      <a:pt x="102" y="40"/>
                    </a:lnTo>
                    <a:lnTo>
                      <a:pt x="92" y="44"/>
                    </a:lnTo>
                    <a:lnTo>
                      <a:pt x="84" y="50"/>
                    </a:lnTo>
                    <a:lnTo>
                      <a:pt x="76" y="58"/>
                    </a:lnTo>
                    <a:lnTo>
                      <a:pt x="72" y="64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68" y="80"/>
                    </a:lnTo>
                    <a:lnTo>
                      <a:pt x="68" y="80"/>
                    </a:lnTo>
                    <a:lnTo>
                      <a:pt x="70" y="86"/>
                    </a:lnTo>
                    <a:lnTo>
                      <a:pt x="72" y="94"/>
                    </a:lnTo>
                    <a:lnTo>
                      <a:pt x="72" y="94"/>
                    </a:lnTo>
                    <a:lnTo>
                      <a:pt x="78" y="98"/>
                    </a:lnTo>
                    <a:lnTo>
                      <a:pt x="78" y="98"/>
                    </a:lnTo>
                    <a:lnTo>
                      <a:pt x="70" y="102"/>
                    </a:lnTo>
                    <a:lnTo>
                      <a:pt x="64" y="106"/>
                    </a:lnTo>
                    <a:lnTo>
                      <a:pt x="60" y="114"/>
                    </a:lnTo>
                    <a:lnTo>
                      <a:pt x="56" y="124"/>
                    </a:lnTo>
                    <a:lnTo>
                      <a:pt x="56" y="124"/>
                    </a:lnTo>
                    <a:lnTo>
                      <a:pt x="56" y="126"/>
                    </a:lnTo>
                    <a:lnTo>
                      <a:pt x="56" y="126"/>
                    </a:lnTo>
                    <a:lnTo>
                      <a:pt x="58" y="134"/>
                    </a:lnTo>
                    <a:lnTo>
                      <a:pt x="60" y="140"/>
                    </a:lnTo>
                    <a:lnTo>
                      <a:pt x="64" y="144"/>
                    </a:lnTo>
                    <a:lnTo>
                      <a:pt x="70" y="148"/>
                    </a:lnTo>
                    <a:lnTo>
                      <a:pt x="70" y="148"/>
                    </a:lnTo>
                    <a:lnTo>
                      <a:pt x="60" y="150"/>
                    </a:lnTo>
                    <a:lnTo>
                      <a:pt x="60" y="15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55" name="Freeform 375"/>
              <p:cNvSpPr>
                <a:spLocks/>
              </p:cNvSpPr>
              <p:nvPr/>
            </p:nvSpPr>
            <p:spPr bwMode="auto">
              <a:xfrm>
                <a:off x="4156" y="2462"/>
                <a:ext cx="8" cy="32"/>
              </a:xfrm>
              <a:custGeom>
                <a:avLst/>
                <a:gdLst/>
                <a:ahLst/>
                <a:cxnLst>
                  <a:cxn ang="0">
                    <a:pos x="6" y="24"/>
                  </a:cxn>
                  <a:cxn ang="0">
                    <a:pos x="6" y="24"/>
                  </a:cxn>
                  <a:cxn ang="0">
                    <a:pos x="4" y="28"/>
                  </a:cxn>
                  <a:cxn ang="0">
                    <a:pos x="4" y="28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8" y="12"/>
                  </a:cxn>
                  <a:cxn ang="0">
                    <a:pos x="8" y="18"/>
                  </a:cxn>
                  <a:cxn ang="0">
                    <a:pos x="6" y="24"/>
                  </a:cxn>
                  <a:cxn ang="0">
                    <a:pos x="6" y="24"/>
                  </a:cxn>
                </a:cxnLst>
                <a:rect l="0" t="0" r="r" b="b"/>
                <a:pathLst>
                  <a:path w="8" h="32">
                    <a:moveTo>
                      <a:pt x="6" y="24"/>
                    </a:moveTo>
                    <a:lnTo>
                      <a:pt x="6" y="24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12"/>
                    </a:lnTo>
                    <a:lnTo>
                      <a:pt x="8" y="18"/>
                    </a:lnTo>
                    <a:lnTo>
                      <a:pt x="6" y="24"/>
                    </a:lnTo>
                    <a:lnTo>
                      <a:pt x="6" y="2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56" name="Freeform 376"/>
              <p:cNvSpPr>
                <a:spLocks/>
              </p:cNvSpPr>
              <p:nvPr/>
            </p:nvSpPr>
            <p:spPr bwMode="auto">
              <a:xfrm>
                <a:off x="4158" y="2394"/>
                <a:ext cx="20" cy="52"/>
              </a:xfrm>
              <a:custGeom>
                <a:avLst/>
                <a:gdLst/>
                <a:ahLst/>
                <a:cxnLst>
                  <a:cxn ang="0">
                    <a:pos x="4" y="52"/>
                  </a:cxn>
                  <a:cxn ang="0">
                    <a:pos x="4" y="52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6" y="36"/>
                  </a:cxn>
                  <a:cxn ang="0">
                    <a:pos x="4" y="22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8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6" y="20"/>
                  </a:cxn>
                  <a:cxn ang="0">
                    <a:pos x="6" y="20"/>
                  </a:cxn>
                  <a:cxn ang="0">
                    <a:pos x="6" y="26"/>
                  </a:cxn>
                  <a:cxn ang="0">
                    <a:pos x="10" y="32"/>
                  </a:cxn>
                  <a:cxn ang="0">
                    <a:pos x="20" y="42"/>
                  </a:cxn>
                  <a:cxn ang="0">
                    <a:pos x="20" y="42"/>
                  </a:cxn>
                  <a:cxn ang="0">
                    <a:pos x="10" y="46"/>
                  </a:cxn>
                  <a:cxn ang="0">
                    <a:pos x="6" y="48"/>
                  </a:cxn>
                  <a:cxn ang="0">
                    <a:pos x="4" y="52"/>
                  </a:cxn>
                  <a:cxn ang="0">
                    <a:pos x="4" y="52"/>
                  </a:cxn>
                </a:cxnLst>
                <a:rect l="0" t="0" r="r" b="b"/>
                <a:pathLst>
                  <a:path w="20" h="52">
                    <a:moveTo>
                      <a:pt x="4" y="52"/>
                    </a:moveTo>
                    <a:lnTo>
                      <a:pt x="4" y="52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4" y="22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6" y="26"/>
                    </a:lnTo>
                    <a:lnTo>
                      <a:pt x="10" y="32"/>
                    </a:lnTo>
                    <a:lnTo>
                      <a:pt x="20" y="42"/>
                    </a:lnTo>
                    <a:lnTo>
                      <a:pt x="20" y="42"/>
                    </a:lnTo>
                    <a:lnTo>
                      <a:pt x="10" y="46"/>
                    </a:lnTo>
                    <a:lnTo>
                      <a:pt x="6" y="48"/>
                    </a:lnTo>
                    <a:lnTo>
                      <a:pt x="4" y="52"/>
                    </a:lnTo>
                    <a:lnTo>
                      <a:pt x="4" y="5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57" name="Freeform 377"/>
              <p:cNvSpPr>
                <a:spLocks/>
              </p:cNvSpPr>
              <p:nvPr/>
            </p:nvSpPr>
            <p:spPr bwMode="auto">
              <a:xfrm>
                <a:off x="4184" y="2376"/>
                <a:ext cx="8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8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58" name="Freeform 378"/>
              <p:cNvSpPr>
                <a:spLocks/>
              </p:cNvSpPr>
              <p:nvPr/>
            </p:nvSpPr>
            <p:spPr bwMode="auto">
              <a:xfrm>
                <a:off x="4188" y="2208"/>
                <a:ext cx="338" cy="290"/>
              </a:xfrm>
              <a:custGeom>
                <a:avLst/>
                <a:gdLst/>
                <a:ahLst/>
                <a:cxnLst>
                  <a:cxn ang="0">
                    <a:pos x="322" y="160"/>
                  </a:cxn>
                  <a:cxn ang="0">
                    <a:pos x="304" y="164"/>
                  </a:cxn>
                  <a:cxn ang="0">
                    <a:pos x="294" y="142"/>
                  </a:cxn>
                  <a:cxn ang="0">
                    <a:pos x="264" y="132"/>
                  </a:cxn>
                  <a:cxn ang="0">
                    <a:pos x="246" y="152"/>
                  </a:cxn>
                  <a:cxn ang="0">
                    <a:pos x="248" y="162"/>
                  </a:cxn>
                  <a:cxn ang="0">
                    <a:pos x="240" y="176"/>
                  </a:cxn>
                  <a:cxn ang="0">
                    <a:pos x="242" y="134"/>
                  </a:cxn>
                  <a:cxn ang="0">
                    <a:pos x="228" y="104"/>
                  </a:cxn>
                  <a:cxn ang="0">
                    <a:pos x="206" y="102"/>
                  </a:cxn>
                  <a:cxn ang="0">
                    <a:pos x="182" y="140"/>
                  </a:cxn>
                  <a:cxn ang="0">
                    <a:pos x="174" y="152"/>
                  </a:cxn>
                  <a:cxn ang="0">
                    <a:pos x="148" y="124"/>
                  </a:cxn>
                  <a:cxn ang="0">
                    <a:pos x="118" y="144"/>
                  </a:cxn>
                  <a:cxn ang="0">
                    <a:pos x="122" y="174"/>
                  </a:cxn>
                  <a:cxn ang="0">
                    <a:pos x="122" y="190"/>
                  </a:cxn>
                  <a:cxn ang="0">
                    <a:pos x="104" y="186"/>
                  </a:cxn>
                  <a:cxn ang="0">
                    <a:pos x="70" y="212"/>
                  </a:cxn>
                  <a:cxn ang="0">
                    <a:pos x="50" y="224"/>
                  </a:cxn>
                  <a:cxn ang="0">
                    <a:pos x="34" y="244"/>
                  </a:cxn>
                  <a:cxn ang="0">
                    <a:pos x="22" y="278"/>
                  </a:cxn>
                  <a:cxn ang="0">
                    <a:pos x="2" y="290"/>
                  </a:cxn>
                  <a:cxn ang="0">
                    <a:pos x="8" y="264"/>
                  </a:cxn>
                  <a:cxn ang="0">
                    <a:pos x="18" y="256"/>
                  </a:cxn>
                  <a:cxn ang="0">
                    <a:pos x="32" y="240"/>
                  </a:cxn>
                  <a:cxn ang="0">
                    <a:pos x="22" y="220"/>
                  </a:cxn>
                  <a:cxn ang="0">
                    <a:pos x="18" y="216"/>
                  </a:cxn>
                  <a:cxn ang="0">
                    <a:pos x="50" y="206"/>
                  </a:cxn>
                  <a:cxn ang="0">
                    <a:pos x="54" y="188"/>
                  </a:cxn>
                  <a:cxn ang="0">
                    <a:pos x="26" y="158"/>
                  </a:cxn>
                  <a:cxn ang="0">
                    <a:pos x="52" y="168"/>
                  </a:cxn>
                  <a:cxn ang="0">
                    <a:pos x="74" y="148"/>
                  </a:cxn>
                  <a:cxn ang="0">
                    <a:pos x="64" y="110"/>
                  </a:cxn>
                  <a:cxn ang="0">
                    <a:pos x="78" y="116"/>
                  </a:cxn>
                  <a:cxn ang="0">
                    <a:pos x="120" y="130"/>
                  </a:cxn>
                  <a:cxn ang="0">
                    <a:pos x="134" y="112"/>
                  </a:cxn>
                  <a:cxn ang="0">
                    <a:pos x="132" y="96"/>
                  </a:cxn>
                  <a:cxn ang="0">
                    <a:pos x="158" y="98"/>
                  </a:cxn>
                  <a:cxn ang="0">
                    <a:pos x="164" y="72"/>
                  </a:cxn>
                  <a:cxn ang="0">
                    <a:pos x="174" y="72"/>
                  </a:cxn>
                  <a:cxn ang="0">
                    <a:pos x="196" y="62"/>
                  </a:cxn>
                  <a:cxn ang="0">
                    <a:pos x="196" y="28"/>
                  </a:cxn>
                  <a:cxn ang="0">
                    <a:pos x="188" y="6"/>
                  </a:cxn>
                  <a:cxn ang="0">
                    <a:pos x="210" y="2"/>
                  </a:cxn>
                  <a:cxn ang="0">
                    <a:pos x="266" y="22"/>
                  </a:cxn>
                  <a:cxn ang="0">
                    <a:pos x="298" y="44"/>
                  </a:cxn>
                  <a:cxn ang="0">
                    <a:pos x="288" y="60"/>
                  </a:cxn>
                  <a:cxn ang="0">
                    <a:pos x="276" y="96"/>
                  </a:cxn>
                  <a:cxn ang="0">
                    <a:pos x="302" y="114"/>
                  </a:cxn>
                  <a:cxn ang="0">
                    <a:pos x="324" y="110"/>
                  </a:cxn>
                  <a:cxn ang="0">
                    <a:pos x="338" y="122"/>
                  </a:cxn>
                </a:cxnLst>
                <a:rect l="0" t="0" r="r" b="b"/>
                <a:pathLst>
                  <a:path w="338" h="290">
                    <a:moveTo>
                      <a:pt x="334" y="140"/>
                    </a:moveTo>
                    <a:lnTo>
                      <a:pt x="334" y="140"/>
                    </a:lnTo>
                    <a:lnTo>
                      <a:pt x="332" y="148"/>
                    </a:lnTo>
                    <a:lnTo>
                      <a:pt x="328" y="154"/>
                    </a:lnTo>
                    <a:lnTo>
                      <a:pt x="322" y="160"/>
                    </a:lnTo>
                    <a:lnTo>
                      <a:pt x="316" y="164"/>
                    </a:lnTo>
                    <a:lnTo>
                      <a:pt x="316" y="164"/>
                    </a:lnTo>
                    <a:lnTo>
                      <a:pt x="310" y="166"/>
                    </a:lnTo>
                    <a:lnTo>
                      <a:pt x="306" y="166"/>
                    </a:lnTo>
                    <a:lnTo>
                      <a:pt x="304" y="164"/>
                    </a:lnTo>
                    <a:lnTo>
                      <a:pt x="304" y="164"/>
                    </a:lnTo>
                    <a:lnTo>
                      <a:pt x="304" y="164"/>
                    </a:lnTo>
                    <a:lnTo>
                      <a:pt x="302" y="156"/>
                    </a:lnTo>
                    <a:lnTo>
                      <a:pt x="298" y="146"/>
                    </a:lnTo>
                    <a:lnTo>
                      <a:pt x="294" y="142"/>
                    </a:lnTo>
                    <a:lnTo>
                      <a:pt x="290" y="138"/>
                    </a:lnTo>
                    <a:lnTo>
                      <a:pt x="286" y="136"/>
                    </a:lnTo>
                    <a:lnTo>
                      <a:pt x="278" y="134"/>
                    </a:lnTo>
                    <a:lnTo>
                      <a:pt x="278" y="134"/>
                    </a:lnTo>
                    <a:lnTo>
                      <a:pt x="264" y="132"/>
                    </a:lnTo>
                    <a:lnTo>
                      <a:pt x="258" y="134"/>
                    </a:lnTo>
                    <a:lnTo>
                      <a:pt x="252" y="138"/>
                    </a:lnTo>
                    <a:lnTo>
                      <a:pt x="252" y="138"/>
                    </a:lnTo>
                    <a:lnTo>
                      <a:pt x="248" y="144"/>
                    </a:lnTo>
                    <a:lnTo>
                      <a:pt x="246" y="152"/>
                    </a:lnTo>
                    <a:lnTo>
                      <a:pt x="246" y="152"/>
                    </a:lnTo>
                    <a:lnTo>
                      <a:pt x="248" y="158"/>
                    </a:lnTo>
                    <a:lnTo>
                      <a:pt x="248" y="158"/>
                    </a:lnTo>
                    <a:lnTo>
                      <a:pt x="248" y="162"/>
                    </a:lnTo>
                    <a:lnTo>
                      <a:pt x="248" y="162"/>
                    </a:lnTo>
                    <a:lnTo>
                      <a:pt x="244" y="168"/>
                    </a:lnTo>
                    <a:lnTo>
                      <a:pt x="240" y="174"/>
                    </a:lnTo>
                    <a:lnTo>
                      <a:pt x="240" y="174"/>
                    </a:lnTo>
                    <a:lnTo>
                      <a:pt x="240" y="176"/>
                    </a:lnTo>
                    <a:lnTo>
                      <a:pt x="240" y="176"/>
                    </a:lnTo>
                    <a:lnTo>
                      <a:pt x="238" y="168"/>
                    </a:lnTo>
                    <a:lnTo>
                      <a:pt x="238" y="162"/>
                    </a:lnTo>
                    <a:lnTo>
                      <a:pt x="238" y="162"/>
                    </a:lnTo>
                    <a:lnTo>
                      <a:pt x="240" y="148"/>
                    </a:lnTo>
                    <a:lnTo>
                      <a:pt x="242" y="134"/>
                    </a:lnTo>
                    <a:lnTo>
                      <a:pt x="242" y="134"/>
                    </a:lnTo>
                    <a:lnTo>
                      <a:pt x="240" y="126"/>
                    </a:lnTo>
                    <a:lnTo>
                      <a:pt x="238" y="118"/>
                    </a:lnTo>
                    <a:lnTo>
                      <a:pt x="234" y="110"/>
                    </a:lnTo>
                    <a:lnTo>
                      <a:pt x="228" y="104"/>
                    </a:lnTo>
                    <a:lnTo>
                      <a:pt x="228" y="104"/>
                    </a:lnTo>
                    <a:lnTo>
                      <a:pt x="222" y="102"/>
                    </a:lnTo>
                    <a:lnTo>
                      <a:pt x="218" y="102"/>
                    </a:lnTo>
                    <a:lnTo>
                      <a:pt x="212" y="102"/>
                    </a:lnTo>
                    <a:lnTo>
                      <a:pt x="206" y="102"/>
                    </a:lnTo>
                    <a:lnTo>
                      <a:pt x="206" y="102"/>
                    </a:lnTo>
                    <a:lnTo>
                      <a:pt x="202" y="106"/>
                    </a:lnTo>
                    <a:lnTo>
                      <a:pt x="196" y="110"/>
                    </a:lnTo>
                    <a:lnTo>
                      <a:pt x="188" y="124"/>
                    </a:lnTo>
                    <a:lnTo>
                      <a:pt x="182" y="140"/>
                    </a:lnTo>
                    <a:lnTo>
                      <a:pt x="178" y="158"/>
                    </a:lnTo>
                    <a:lnTo>
                      <a:pt x="178" y="158"/>
                    </a:lnTo>
                    <a:lnTo>
                      <a:pt x="176" y="162"/>
                    </a:lnTo>
                    <a:lnTo>
                      <a:pt x="176" y="162"/>
                    </a:lnTo>
                    <a:lnTo>
                      <a:pt x="174" y="152"/>
                    </a:lnTo>
                    <a:lnTo>
                      <a:pt x="170" y="142"/>
                    </a:lnTo>
                    <a:lnTo>
                      <a:pt x="164" y="132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48" y="124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28" y="130"/>
                    </a:lnTo>
                    <a:lnTo>
                      <a:pt x="122" y="136"/>
                    </a:lnTo>
                    <a:lnTo>
                      <a:pt x="118" y="144"/>
                    </a:lnTo>
                    <a:lnTo>
                      <a:pt x="118" y="152"/>
                    </a:lnTo>
                    <a:lnTo>
                      <a:pt x="118" y="152"/>
                    </a:lnTo>
                    <a:lnTo>
                      <a:pt x="120" y="164"/>
                    </a:lnTo>
                    <a:lnTo>
                      <a:pt x="122" y="174"/>
                    </a:lnTo>
                    <a:lnTo>
                      <a:pt x="122" y="174"/>
                    </a:lnTo>
                    <a:lnTo>
                      <a:pt x="124" y="186"/>
                    </a:lnTo>
                    <a:lnTo>
                      <a:pt x="124" y="186"/>
                    </a:lnTo>
                    <a:lnTo>
                      <a:pt x="124" y="186"/>
                    </a:lnTo>
                    <a:lnTo>
                      <a:pt x="124" y="186"/>
                    </a:lnTo>
                    <a:lnTo>
                      <a:pt x="122" y="190"/>
                    </a:lnTo>
                    <a:lnTo>
                      <a:pt x="122" y="190"/>
                    </a:lnTo>
                    <a:lnTo>
                      <a:pt x="122" y="190"/>
                    </a:lnTo>
                    <a:lnTo>
                      <a:pt x="122" y="190"/>
                    </a:lnTo>
                    <a:lnTo>
                      <a:pt x="110" y="186"/>
                    </a:lnTo>
                    <a:lnTo>
                      <a:pt x="104" y="186"/>
                    </a:lnTo>
                    <a:lnTo>
                      <a:pt x="94" y="188"/>
                    </a:lnTo>
                    <a:lnTo>
                      <a:pt x="94" y="188"/>
                    </a:lnTo>
                    <a:lnTo>
                      <a:pt x="86" y="192"/>
                    </a:lnTo>
                    <a:lnTo>
                      <a:pt x="78" y="202"/>
                    </a:lnTo>
                    <a:lnTo>
                      <a:pt x="70" y="212"/>
                    </a:lnTo>
                    <a:lnTo>
                      <a:pt x="64" y="224"/>
                    </a:lnTo>
                    <a:lnTo>
                      <a:pt x="64" y="224"/>
                    </a:lnTo>
                    <a:lnTo>
                      <a:pt x="62" y="224"/>
                    </a:lnTo>
                    <a:lnTo>
                      <a:pt x="62" y="224"/>
                    </a:lnTo>
                    <a:lnTo>
                      <a:pt x="50" y="224"/>
                    </a:lnTo>
                    <a:lnTo>
                      <a:pt x="46" y="226"/>
                    </a:lnTo>
                    <a:lnTo>
                      <a:pt x="40" y="232"/>
                    </a:lnTo>
                    <a:lnTo>
                      <a:pt x="40" y="232"/>
                    </a:lnTo>
                    <a:lnTo>
                      <a:pt x="36" y="238"/>
                    </a:lnTo>
                    <a:lnTo>
                      <a:pt x="34" y="244"/>
                    </a:lnTo>
                    <a:lnTo>
                      <a:pt x="32" y="256"/>
                    </a:lnTo>
                    <a:lnTo>
                      <a:pt x="32" y="256"/>
                    </a:lnTo>
                    <a:lnTo>
                      <a:pt x="28" y="272"/>
                    </a:lnTo>
                    <a:lnTo>
                      <a:pt x="28" y="272"/>
                    </a:lnTo>
                    <a:lnTo>
                      <a:pt x="22" y="278"/>
                    </a:lnTo>
                    <a:lnTo>
                      <a:pt x="16" y="282"/>
                    </a:lnTo>
                    <a:lnTo>
                      <a:pt x="6" y="290"/>
                    </a:lnTo>
                    <a:lnTo>
                      <a:pt x="6" y="290"/>
                    </a:lnTo>
                    <a:lnTo>
                      <a:pt x="4" y="290"/>
                    </a:lnTo>
                    <a:lnTo>
                      <a:pt x="2" y="290"/>
                    </a:lnTo>
                    <a:lnTo>
                      <a:pt x="0" y="290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6" y="274"/>
                    </a:lnTo>
                    <a:lnTo>
                      <a:pt x="8" y="264"/>
                    </a:lnTo>
                    <a:lnTo>
                      <a:pt x="8" y="264"/>
                    </a:lnTo>
                    <a:lnTo>
                      <a:pt x="6" y="256"/>
                    </a:lnTo>
                    <a:lnTo>
                      <a:pt x="6" y="256"/>
                    </a:lnTo>
                    <a:lnTo>
                      <a:pt x="12" y="256"/>
                    </a:lnTo>
                    <a:lnTo>
                      <a:pt x="18" y="256"/>
                    </a:lnTo>
                    <a:lnTo>
                      <a:pt x="24" y="254"/>
                    </a:lnTo>
                    <a:lnTo>
                      <a:pt x="28" y="250"/>
                    </a:lnTo>
                    <a:lnTo>
                      <a:pt x="28" y="250"/>
                    </a:lnTo>
                    <a:lnTo>
                      <a:pt x="30" y="244"/>
                    </a:lnTo>
                    <a:lnTo>
                      <a:pt x="32" y="240"/>
                    </a:lnTo>
                    <a:lnTo>
                      <a:pt x="32" y="240"/>
                    </a:lnTo>
                    <a:lnTo>
                      <a:pt x="30" y="230"/>
                    </a:lnTo>
                    <a:lnTo>
                      <a:pt x="26" y="224"/>
                    </a:lnTo>
                    <a:lnTo>
                      <a:pt x="26" y="224"/>
                    </a:lnTo>
                    <a:lnTo>
                      <a:pt x="22" y="220"/>
                    </a:lnTo>
                    <a:lnTo>
                      <a:pt x="16" y="216"/>
                    </a:lnTo>
                    <a:lnTo>
                      <a:pt x="16" y="216"/>
                    </a:lnTo>
                    <a:lnTo>
                      <a:pt x="14" y="214"/>
                    </a:lnTo>
                    <a:lnTo>
                      <a:pt x="14" y="214"/>
                    </a:lnTo>
                    <a:lnTo>
                      <a:pt x="18" y="216"/>
                    </a:lnTo>
                    <a:lnTo>
                      <a:pt x="24" y="216"/>
                    </a:lnTo>
                    <a:lnTo>
                      <a:pt x="24" y="216"/>
                    </a:lnTo>
                    <a:lnTo>
                      <a:pt x="34" y="214"/>
                    </a:lnTo>
                    <a:lnTo>
                      <a:pt x="42" y="210"/>
                    </a:lnTo>
                    <a:lnTo>
                      <a:pt x="50" y="206"/>
                    </a:lnTo>
                    <a:lnTo>
                      <a:pt x="54" y="198"/>
                    </a:lnTo>
                    <a:lnTo>
                      <a:pt x="54" y="198"/>
                    </a:lnTo>
                    <a:lnTo>
                      <a:pt x="54" y="194"/>
                    </a:lnTo>
                    <a:lnTo>
                      <a:pt x="54" y="194"/>
                    </a:lnTo>
                    <a:lnTo>
                      <a:pt x="54" y="188"/>
                    </a:lnTo>
                    <a:lnTo>
                      <a:pt x="50" y="182"/>
                    </a:lnTo>
                    <a:lnTo>
                      <a:pt x="40" y="172"/>
                    </a:lnTo>
                    <a:lnTo>
                      <a:pt x="40" y="172"/>
                    </a:lnTo>
                    <a:lnTo>
                      <a:pt x="30" y="164"/>
                    </a:lnTo>
                    <a:lnTo>
                      <a:pt x="26" y="158"/>
                    </a:lnTo>
                    <a:lnTo>
                      <a:pt x="26" y="158"/>
                    </a:lnTo>
                    <a:lnTo>
                      <a:pt x="36" y="166"/>
                    </a:lnTo>
                    <a:lnTo>
                      <a:pt x="44" y="168"/>
                    </a:lnTo>
                    <a:lnTo>
                      <a:pt x="52" y="168"/>
                    </a:lnTo>
                    <a:lnTo>
                      <a:pt x="52" y="168"/>
                    </a:lnTo>
                    <a:lnTo>
                      <a:pt x="60" y="166"/>
                    </a:lnTo>
                    <a:lnTo>
                      <a:pt x="64" y="162"/>
                    </a:lnTo>
                    <a:lnTo>
                      <a:pt x="70" y="158"/>
                    </a:lnTo>
                    <a:lnTo>
                      <a:pt x="70" y="158"/>
                    </a:lnTo>
                    <a:lnTo>
                      <a:pt x="74" y="148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4" y="130"/>
                    </a:lnTo>
                    <a:lnTo>
                      <a:pt x="72" y="124"/>
                    </a:lnTo>
                    <a:lnTo>
                      <a:pt x="64" y="110"/>
                    </a:lnTo>
                    <a:lnTo>
                      <a:pt x="64" y="110"/>
                    </a:lnTo>
                    <a:lnTo>
                      <a:pt x="60" y="106"/>
                    </a:lnTo>
                    <a:lnTo>
                      <a:pt x="60" y="106"/>
                    </a:lnTo>
                    <a:lnTo>
                      <a:pt x="78" y="116"/>
                    </a:lnTo>
                    <a:lnTo>
                      <a:pt x="78" y="116"/>
                    </a:lnTo>
                    <a:lnTo>
                      <a:pt x="88" y="124"/>
                    </a:lnTo>
                    <a:lnTo>
                      <a:pt x="98" y="130"/>
                    </a:lnTo>
                    <a:lnTo>
                      <a:pt x="110" y="132"/>
                    </a:lnTo>
                    <a:lnTo>
                      <a:pt x="114" y="132"/>
                    </a:lnTo>
                    <a:lnTo>
                      <a:pt x="120" y="130"/>
                    </a:lnTo>
                    <a:lnTo>
                      <a:pt x="120" y="130"/>
                    </a:lnTo>
                    <a:lnTo>
                      <a:pt x="124" y="128"/>
                    </a:lnTo>
                    <a:lnTo>
                      <a:pt x="128" y="126"/>
                    </a:lnTo>
                    <a:lnTo>
                      <a:pt x="130" y="120"/>
                    </a:lnTo>
                    <a:lnTo>
                      <a:pt x="134" y="112"/>
                    </a:lnTo>
                    <a:lnTo>
                      <a:pt x="134" y="112"/>
                    </a:lnTo>
                    <a:lnTo>
                      <a:pt x="134" y="106"/>
                    </a:lnTo>
                    <a:lnTo>
                      <a:pt x="134" y="106"/>
                    </a:lnTo>
                    <a:lnTo>
                      <a:pt x="132" y="96"/>
                    </a:lnTo>
                    <a:lnTo>
                      <a:pt x="132" y="96"/>
                    </a:lnTo>
                    <a:lnTo>
                      <a:pt x="138" y="100"/>
                    </a:lnTo>
                    <a:lnTo>
                      <a:pt x="144" y="102"/>
                    </a:lnTo>
                    <a:lnTo>
                      <a:pt x="150" y="100"/>
                    </a:lnTo>
                    <a:lnTo>
                      <a:pt x="158" y="98"/>
                    </a:lnTo>
                    <a:lnTo>
                      <a:pt x="158" y="98"/>
                    </a:lnTo>
                    <a:lnTo>
                      <a:pt x="162" y="94"/>
                    </a:lnTo>
                    <a:lnTo>
                      <a:pt x="164" y="90"/>
                    </a:lnTo>
                    <a:lnTo>
                      <a:pt x="166" y="82"/>
                    </a:lnTo>
                    <a:lnTo>
                      <a:pt x="166" y="82"/>
                    </a:lnTo>
                    <a:lnTo>
                      <a:pt x="164" y="72"/>
                    </a:lnTo>
                    <a:lnTo>
                      <a:pt x="160" y="64"/>
                    </a:lnTo>
                    <a:lnTo>
                      <a:pt x="160" y="64"/>
                    </a:lnTo>
                    <a:lnTo>
                      <a:pt x="166" y="70"/>
                    </a:lnTo>
                    <a:lnTo>
                      <a:pt x="174" y="72"/>
                    </a:lnTo>
                    <a:lnTo>
                      <a:pt x="174" y="72"/>
                    </a:lnTo>
                    <a:lnTo>
                      <a:pt x="180" y="72"/>
                    </a:lnTo>
                    <a:lnTo>
                      <a:pt x="186" y="70"/>
                    </a:lnTo>
                    <a:lnTo>
                      <a:pt x="192" y="66"/>
                    </a:lnTo>
                    <a:lnTo>
                      <a:pt x="196" y="62"/>
                    </a:lnTo>
                    <a:lnTo>
                      <a:pt x="196" y="62"/>
                    </a:lnTo>
                    <a:lnTo>
                      <a:pt x="200" y="56"/>
                    </a:lnTo>
                    <a:lnTo>
                      <a:pt x="202" y="50"/>
                    </a:lnTo>
                    <a:lnTo>
                      <a:pt x="204" y="44"/>
                    </a:lnTo>
                    <a:lnTo>
                      <a:pt x="202" y="38"/>
                    </a:lnTo>
                    <a:lnTo>
                      <a:pt x="196" y="28"/>
                    </a:lnTo>
                    <a:lnTo>
                      <a:pt x="192" y="20"/>
                    </a:lnTo>
                    <a:lnTo>
                      <a:pt x="192" y="20"/>
                    </a:lnTo>
                    <a:lnTo>
                      <a:pt x="188" y="14"/>
                    </a:lnTo>
                    <a:lnTo>
                      <a:pt x="186" y="10"/>
                    </a:lnTo>
                    <a:lnTo>
                      <a:pt x="188" y="6"/>
                    </a:lnTo>
                    <a:lnTo>
                      <a:pt x="190" y="2"/>
                    </a:lnTo>
                    <a:lnTo>
                      <a:pt x="194" y="0"/>
                    </a:lnTo>
                    <a:lnTo>
                      <a:pt x="200" y="0"/>
                    </a:lnTo>
                    <a:lnTo>
                      <a:pt x="204" y="0"/>
                    </a:lnTo>
                    <a:lnTo>
                      <a:pt x="210" y="2"/>
                    </a:lnTo>
                    <a:lnTo>
                      <a:pt x="210" y="2"/>
                    </a:lnTo>
                    <a:lnTo>
                      <a:pt x="234" y="10"/>
                    </a:lnTo>
                    <a:lnTo>
                      <a:pt x="260" y="20"/>
                    </a:lnTo>
                    <a:lnTo>
                      <a:pt x="260" y="20"/>
                    </a:lnTo>
                    <a:lnTo>
                      <a:pt x="266" y="22"/>
                    </a:lnTo>
                    <a:lnTo>
                      <a:pt x="266" y="22"/>
                    </a:lnTo>
                    <a:lnTo>
                      <a:pt x="286" y="32"/>
                    </a:lnTo>
                    <a:lnTo>
                      <a:pt x="294" y="36"/>
                    </a:lnTo>
                    <a:lnTo>
                      <a:pt x="298" y="40"/>
                    </a:lnTo>
                    <a:lnTo>
                      <a:pt x="298" y="44"/>
                    </a:lnTo>
                    <a:lnTo>
                      <a:pt x="298" y="44"/>
                    </a:lnTo>
                    <a:lnTo>
                      <a:pt x="298" y="48"/>
                    </a:lnTo>
                    <a:lnTo>
                      <a:pt x="296" y="52"/>
                    </a:lnTo>
                    <a:lnTo>
                      <a:pt x="288" y="60"/>
                    </a:lnTo>
                    <a:lnTo>
                      <a:pt x="288" y="60"/>
                    </a:lnTo>
                    <a:lnTo>
                      <a:pt x="282" y="68"/>
                    </a:lnTo>
                    <a:lnTo>
                      <a:pt x="276" y="78"/>
                    </a:lnTo>
                    <a:lnTo>
                      <a:pt x="274" y="82"/>
                    </a:lnTo>
                    <a:lnTo>
                      <a:pt x="274" y="88"/>
                    </a:lnTo>
                    <a:lnTo>
                      <a:pt x="276" y="96"/>
                    </a:lnTo>
                    <a:lnTo>
                      <a:pt x="282" y="102"/>
                    </a:lnTo>
                    <a:lnTo>
                      <a:pt x="282" y="102"/>
                    </a:lnTo>
                    <a:lnTo>
                      <a:pt x="286" y="106"/>
                    </a:lnTo>
                    <a:lnTo>
                      <a:pt x="292" y="110"/>
                    </a:lnTo>
                    <a:lnTo>
                      <a:pt x="302" y="114"/>
                    </a:lnTo>
                    <a:lnTo>
                      <a:pt x="312" y="112"/>
                    </a:lnTo>
                    <a:lnTo>
                      <a:pt x="322" y="110"/>
                    </a:lnTo>
                    <a:lnTo>
                      <a:pt x="322" y="110"/>
                    </a:lnTo>
                    <a:lnTo>
                      <a:pt x="324" y="110"/>
                    </a:lnTo>
                    <a:lnTo>
                      <a:pt x="324" y="110"/>
                    </a:lnTo>
                    <a:lnTo>
                      <a:pt x="328" y="110"/>
                    </a:lnTo>
                    <a:lnTo>
                      <a:pt x="330" y="110"/>
                    </a:lnTo>
                    <a:lnTo>
                      <a:pt x="334" y="112"/>
                    </a:lnTo>
                    <a:lnTo>
                      <a:pt x="336" y="118"/>
                    </a:lnTo>
                    <a:lnTo>
                      <a:pt x="338" y="122"/>
                    </a:lnTo>
                    <a:lnTo>
                      <a:pt x="338" y="122"/>
                    </a:lnTo>
                    <a:lnTo>
                      <a:pt x="334" y="140"/>
                    </a:lnTo>
                    <a:lnTo>
                      <a:pt x="334" y="14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59" name="Freeform 379"/>
              <p:cNvSpPr>
                <a:spLocks/>
              </p:cNvSpPr>
              <p:nvPr/>
            </p:nvSpPr>
            <p:spPr bwMode="auto">
              <a:xfrm>
                <a:off x="3826" y="3134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60" name="Freeform 380"/>
              <p:cNvSpPr>
                <a:spLocks/>
              </p:cNvSpPr>
              <p:nvPr/>
            </p:nvSpPr>
            <p:spPr bwMode="auto">
              <a:xfrm>
                <a:off x="3904" y="1612"/>
                <a:ext cx="296" cy="698"/>
              </a:xfrm>
              <a:custGeom>
                <a:avLst/>
                <a:gdLst/>
                <a:ahLst/>
                <a:cxnLst>
                  <a:cxn ang="0">
                    <a:pos x="270" y="12"/>
                  </a:cxn>
                  <a:cxn ang="0">
                    <a:pos x="232" y="108"/>
                  </a:cxn>
                  <a:cxn ang="0">
                    <a:pos x="226" y="130"/>
                  </a:cxn>
                  <a:cxn ang="0">
                    <a:pos x="210" y="196"/>
                  </a:cxn>
                  <a:cxn ang="0">
                    <a:pos x="204" y="224"/>
                  </a:cxn>
                  <a:cxn ang="0">
                    <a:pos x="188" y="280"/>
                  </a:cxn>
                  <a:cxn ang="0">
                    <a:pos x="162" y="332"/>
                  </a:cxn>
                  <a:cxn ang="0">
                    <a:pos x="146" y="362"/>
                  </a:cxn>
                  <a:cxn ang="0">
                    <a:pos x="132" y="392"/>
                  </a:cxn>
                  <a:cxn ang="0">
                    <a:pos x="118" y="446"/>
                  </a:cxn>
                  <a:cxn ang="0">
                    <a:pos x="112" y="466"/>
                  </a:cxn>
                  <a:cxn ang="0">
                    <a:pos x="108" y="486"/>
                  </a:cxn>
                  <a:cxn ang="0">
                    <a:pos x="92" y="518"/>
                  </a:cxn>
                  <a:cxn ang="0">
                    <a:pos x="78" y="542"/>
                  </a:cxn>
                  <a:cxn ang="0">
                    <a:pos x="76" y="546"/>
                  </a:cxn>
                  <a:cxn ang="0">
                    <a:pos x="66" y="570"/>
                  </a:cxn>
                  <a:cxn ang="0">
                    <a:pos x="40" y="614"/>
                  </a:cxn>
                  <a:cxn ang="0">
                    <a:pos x="26" y="634"/>
                  </a:cxn>
                  <a:cxn ang="0">
                    <a:pos x="14" y="664"/>
                  </a:cxn>
                  <a:cxn ang="0">
                    <a:pos x="0" y="698"/>
                  </a:cxn>
                  <a:cxn ang="0">
                    <a:pos x="24" y="670"/>
                  </a:cxn>
                  <a:cxn ang="0">
                    <a:pos x="60" y="622"/>
                  </a:cxn>
                  <a:cxn ang="0">
                    <a:pos x="58" y="636"/>
                  </a:cxn>
                  <a:cxn ang="0">
                    <a:pos x="86" y="602"/>
                  </a:cxn>
                  <a:cxn ang="0">
                    <a:pos x="92" y="570"/>
                  </a:cxn>
                  <a:cxn ang="0">
                    <a:pos x="94" y="558"/>
                  </a:cxn>
                  <a:cxn ang="0">
                    <a:pos x="110" y="528"/>
                  </a:cxn>
                  <a:cxn ang="0">
                    <a:pos x="120" y="512"/>
                  </a:cxn>
                  <a:cxn ang="0">
                    <a:pos x="128" y="492"/>
                  </a:cxn>
                  <a:cxn ang="0">
                    <a:pos x="138" y="450"/>
                  </a:cxn>
                  <a:cxn ang="0">
                    <a:pos x="144" y="424"/>
                  </a:cxn>
                  <a:cxn ang="0">
                    <a:pos x="152" y="400"/>
                  </a:cxn>
                  <a:cxn ang="0">
                    <a:pos x="180" y="344"/>
                  </a:cxn>
                  <a:cxn ang="0">
                    <a:pos x="194" y="318"/>
                  </a:cxn>
                  <a:cxn ang="0">
                    <a:pos x="218" y="258"/>
                  </a:cxn>
                  <a:cxn ang="0">
                    <a:pos x="230" y="200"/>
                  </a:cxn>
                  <a:cxn ang="0">
                    <a:pos x="240" y="158"/>
                  </a:cxn>
                  <a:cxn ang="0">
                    <a:pos x="252" y="116"/>
                  </a:cxn>
                  <a:cxn ang="0">
                    <a:pos x="270" y="74"/>
                  </a:cxn>
                  <a:cxn ang="0">
                    <a:pos x="296" y="0"/>
                  </a:cxn>
                  <a:cxn ang="0">
                    <a:pos x="284" y="4"/>
                  </a:cxn>
                  <a:cxn ang="0">
                    <a:pos x="270" y="12"/>
                  </a:cxn>
                </a:cxnLst>
                <a:rect l="0" t="0" r="r" b="b"/>
                <a:pathLst>
                  <a:path w="296" h="698">
                    <a:moveTo>
                      <a:pt x="270" y="12"/>
                    </a:moveTo>
                    <a:lnTo>
                      <a:pt x="270" y="12"/>
                    </a:lnTo>
                    <a:lnTo>
                      <a:pt x="250" y="66"/>
                    </a:lnTo>
                    <a:lnTo>
                      <a:pt x="232" y="108"/>
                    </a:lnTo>
                    <a:lnTo>
                      <a:pt x="232" y="108"/>
                    </a:lnTo>
                    <a:lnTo>
                      <a:pt x="226" y="130"/>
                    </a:lnTo>
                    <a:lnTo>
                      <a:pt x="220" y="152"/>
                    </a:lnTo>
                    <a:lnTo>
                      <a:pt x="210" y="196"/>
                    </a:lnTo>
                    <a:lnTo>
                      <a:pt x="210" y="196"/>
                    </a:lnTo>
                    <a:lnTo>
                      <a:pt x="204" y="224"/>
                    </a:lnTo>
                    <a:lnTo>
                      <a:pt x="196" y="252"/>
                    </a:lnTo>
                    <a:lnTo>
                      <a:pt x="188" y="280"/>
                    </a:lnTo>
                    <a:lnTo>
                      <a:pt x="176" y="308"/>
                    </a:lnTo>
                    <a:lnTo>
                      <a:pt x="162" y="332"/>
                    </a:lnTo>
                    <a:lnTo>
                      <a:pt x="162" y="332"/>
                    </a:lnTo>
                    <a:lnTo>
                      <a:pt x="146" y="362"/>
                    </a:lnTo>
                    <a:lnTo>
                      <a:pt x="132" y="392"/>
                    </a:lnTo>
                    <a:lnTo>
                      <a:pt x="132" y="392"/>
                    </a:lnTo>
                    <a:lnTo>
                      <a:pt x="124" y="418"/>
                    </a:lnTo>
                    <a:lnTo>
                      <a:pt x="118" y="446"/>
                    </a:lnTo>
                    <a:lnTo>
                      <a:pt x="118" y="446"/>
                    </a:lnTo>
                    <a:lnTo>
                      <a:pt x="112" y="466"/>
                    </a:lnTo>
                    <a:lnTo>
                      <a:pt x="108" y="486"/>
                    </a:lnTo>
                    <a:lnTo>
                      <a:pt x="108" y="486"/>
                    </a:lnTo>
                    <a:lnTo>
                      <a:pt x="100" y="502"/>
                    </a:lnTo>
                    <a:lnTo>
                      <a:pt x="92" y="518"/>
                    </a:lnTo>
                    <a:lnTo>
                      <a:pt x="92" y="518"/>
                    </a:lnTo>
                    <a:lnTo>
                      <a:pt x="78" y="542"/>
                    </a:lnTo>
                    <a:lnTo>
                      <a:pt x="78" y="542"/>
                    </a:lnTo>
                    <a:lnTo>
                      <a:pt x="76" y="546"/>
                    </a:lnTo>
                    <a:lnTo>
                      <a:pt x="76" y="546"/>
                    </a:lnTo>
                    <a:lnTo>
                      <a:pt x="66" y="570"/>
                    </a:lnTo>
                    <a:lnTo>
                      <a:pt x="54" y="592"/>
                    </a:lnTo>
                    <a:lnTo>
                      <a:pt x="40" y="614"/>
                    </a:lnTo>
                    <a:lnTo>
                      <a:pt x="26" y="634"/>
                    </a:lnTo>
                    <a:lnTo>
                      <a:pt x="26" y="634"/>
                    </a:lnTo>
                    <a:lnTo>
                      <a:pt x="14" y="664"/>
                    </a:lnTo>
                    <a:lnTo>
                      <a:pt x="14" y="664"/>
                    </a:lnTo>
                    <a:lnTo>
                      <a:pt x="0" y="698"/>
                    </a:lnTo>
                    <a:lnTo>
                      <a:pt x="0" y="698"/>
                    </a:lnTo>
                    <a:lnTo>
                      <a:pt x="24" y="670"/>
                    </a:lnTo>
                    <a:lnTo>
                      <a:pt x="24" y="670"/>
                    </a:lnTo>
                    <a:lnTo>
                      <a:pt x="42" y="646"/>
                    </a:lnTo>
                    <a:lnTo>
                      <a:pt x="60" y="622"/>
                    </a:lnTo>
                    <a:lnTo>
                      <a:pt x="60" y="622"/>
                    </a:lnTo>
                    <a:lnTo>
                      <a:pt x="58" y="636"/>
                    </a:lnTo>
                    <a:lnTo>
                      <a:pt x="58" y="636"/>
                    </a:lnTo>
                    <a:lnTo>
                      <a:pt x="86" y="602"/>
                    </a:lnTo>
                    <a:lnTo>
                      <a:pt x="86" y="602"/>
                    </a:lnTo>
                    <a:lnTo>
                      <a:pt x="92" y="570"/>
                    </a:lnTo>
                    <a:lnTo>
                      <a:pt x="92" y="570"/>
                    </a:lnTo>
                    <a:lnTo>
                      <a:pt x="94" y="558"/>
                    </a:lnTo>
                    <a:lnTo>
                      <a:pt x="98" y="548"/>
                    </a:lnTo>
                    <a:lnTo>
                      <a:pt x="110" y="528"/>
                    </a:lnTo>
                    <a:lnTo>
                      <a:pt x="110" y="528"/>
                    </a:lnTo>
                    <a:lnTo>
                      <a:pt x="120" y="512"/>
                    </a:lnTo>
                    <a:lnTo>
                      <a:pt x="128" y="492"/>
                    </a:lnTo>
                    <a:lnTo>
                      <a:pt x="128" y="492"/>
                    </a:lnTo>
                    <a:lnTo>
                      <a:pt x="134" y="472"/>
                    </a:lnTo>
                    <a:lnTo>
                      <a:pt x="138" y="450"/>
                    </a:lnTo>
                    <a:lnTo>
                      <a:pt x="138" y="450"/>
                    </a:lnTo>
                    <a:lnTo>
                      <a:pt x="144" y="424"/>
                    </a:lnTo>
                    <a:lnTo>
                      <a:pt x="152" y="400"/>
                    </a:lnTo>
                    <a:lnTo>
                      <a:pt x="152" y="400"/>
                    </a:lnTo>
                    <a:lnTo>
                      <a:pt x="166" y="372"/>
                    </a:lnTo>
                    <a:lnTo>
                      <a:pt x="180" y="344"/>
                    </a:lnTo>
                    <a:lnTo>
                      <a:pt x="194" y="318"/>
                    </a:lnTo>
                    <a:lnTo>
                      <a:pt x="194" y="318"/>
                    </a:lnTo>
                    <a:lnTo>
                      <a:pt x="208" y="288"/>
                    </a:lnTo>
                    <a:lnTo>
                      <a:pt x="218" y="258"/>
                    </a:lnTo>
                    <a:lnTo>
                      <a:pt x="224" y="230"/>
                    </a:lnTo>
                    <a:lnTo>
                      <a:pt x="230" y="200"/>
                    </a:lnTo>
                    <a:lnTo>
                      <a:pt x="230" y="200"/>
                    </a:lnTo>
                    <a:lnTo>
                      <a:pt x="240" y="158"/>
                    </a:lnTo>
                    <a:lnTo>
                      <a:pt x="246" y="136"/>
                    </a:lnTo>
                    <a:lnTo>
                      <a:pt x="252" y="116"/>
                    </a:lnTo>
                    <a:lnTo>
                      <a:pt x="270" y="74"/>
                    </a:lnTo>
                    <a:lnTo>
                      <a:pt x="270" y="74"/>
                    </a:lnTo>
                    <a:lnTo>
                      <a:pt x="284" y="38"/>
                    </a:lnTo>
                    <a:lnTo>
                      <a:pt x="296" y="0"/>
                    </a:lnTo>
                    <a:lnTo>
                      <a:pt x="296" y="0"/>
                    </a:lnTo>
                    <a:lnTo>
                      <a:pt x="284" y="4"/>
                    </a:lnTo>
                    <a:lnTo>
                      <a:pt x="270" y="12"/>
                    </a:lnTo>
                    <a:lnTo>
                      <a:pt x="270" y="12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61" name="Freeform 381"/>
              <p:cNvSpPr>
                <a:spLocks/>
              </p:cNvSpPr>
              <p:nvPr/>
            </p:nvSpPr>
            <p:spPr bwMode="auto">
              <a:xfrm>
                <a:off x="4330" y="1620"/>
                <a:ext cx="74" cy="490"/>
              </a:xfrm>
              <a:custGeom>
                <a:avLst/>
                <a:gdLst/>
                <a:ahLst/>
                <a:cxnLst>
                  <a:cxn ang="0">
                    <a:pos x="46" y="206"/>
                  </a:cxn>
                  <a:cxn ang="0">
                    <a:pos x="46" y="206"/>
                  </a:cxn>
                  <a:cxn ang="0">
                    <a:pos x="36" y="160"/>
                  </a:cxn>
                  <a:cxn ang="0">
                    <a:pos x="32" y="136"/>
                  </a:cxn>
                  <a:cxn ang="0">
                    <a:pos x="30" y="110"/>
                  </a:cxn>
                  <a:cxn ang="0">
                    <a:pos x="28" y="84"/>
                  </a:cxn>
                  <a:cxn ang="0">
                    <a:pos x="28" y="60"/>
                  </a:cxn>
                  <a:cxn ang="0">
                    <a:pos x="30" y="36"/>
                  </a:cxn>
                  <a:cxn ang="0">
                    <a:pos x="34" y="12"/>
                  </a:cxn>
                  <a:cxn ang="0">
                    <a:pos x="34" y="12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4" y="26"/>
                  </a:cxn>
                  <a:cxn ang="0">
                    <a:pos x="2" y="52"/>
                  </a:cxn>
                  <a:cxn ang="0">
                    <a:pos x="0" y="80"/>
                  </a:cxn>
                  <a:cxn ang="0">
                    <a:pos x="2" y="108"/>
                  </a:cxn>
                  <a:cxn ang="0">
                    <a:pos x="6" y="136"/>
                  </a:cxn>
                  <a:cxn ang="0">
                    <a:pos x="10" y="162"/>
                  </a:cxn>
                  <a:cxn ang="0">
                    <a:pos x="20" y="212"/>
                  </a:cxn>
                  <a:cxn ang="0">
                    <a:pos x="20" y="212"/>
                  </a:cxn>
                  <a:cxn ang="0">
                    <a:pos x="34" y="278"/>
                  </a:cxn>
                  <a:cxn ang="0">
                    <a:pos x="44" y="344"/>
                  </a:cxn>
                  <a:cxn ang="0">
                    <a:pos x="48" y="414"/>
                  </a:cxn>
                  <a:cxn ang="0">
                    <a:pos x="48" y="486"/>
                  </a:cxn>
                  <a:cxn ang="0">
                    <a:pos x="48" y="486"/>
                  </a:cxn>
                  <a:cxn ang="0">
                    <a:pos x="74" y="490"/>
                  </a:cxn>
                  <a:cxn ang="0">
                    <a:pos x="74" y="490"/>
                  </a:cxn>
                  <a:cxn ang="0">
                    <a:pos x="74" y="414"/>
                  </a:cxn>
                  <a:cxn ang="0">
                    <a:pos x="70" y="344"/>
                  </a:cxn>
                  <a:cxn ang="0">
                    <a:pos x="66" y="310"/>
                  </a:cxn>
                  <a:cxn ang="0">
                    <a:pos x="60" y="274"/>
                  </a:cxn>
                  <a:cxn ang="0">
                    <a:pos x="46" y="206"/>
                  </a:cxn>
                  <a:cxn ang="0">
                    <a:pos x="46" y="206"/>
                  </a:cxn>
                </a:cxnLst>
                <a:rect l="0" t="0" r="r" b="b"/>
                <a:pathLst>
                  <a:path w="74" h="490">
                    <a:moveTo>
                      <a:pt x="46" y="206"/>
                    </a:moveTo>
                    <a:lnTo>
                      <a:pt x="46" y="206"/>
                    </a:lnTo>
                    <a:lnTo>
                      <a:pt x="36" y="160"/>
                    </a:lnTo>
                    <a:lnTo>
                      <a:pt x="32" y="136"/>
                    </a:lnTo>
                    <a:lnTo>
                      <a:pt x="30" y="110"/>
                    </a:lnTo>
                    <a:lnTo>
                      <a:pt x="28" y="84"/>
                    </a:lnTo>
                    <a:lnTo>
                      <a:pt x="28" y="60"/>
                    </a:lnTo>
                    <a:lnTo>
                      <a:pt x="30" y="36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4" y="26"/>
                    </a:lnTo>
                    <a:lnTo>
                      <a:pt x="2" y="52"/>
                    </a:lnTo>
                    <a:lnTo>
                      <a:pt x="0" y="80"/>
                    </a:lnTo>
                    <a:lnTo>
                      <a:pt x="2" y="108"/>
                    </a:lnTo>
                    <a:lnTo>
                      <a:pt x="6" y="136"/>
                    </a:lnTo>
                    <a:lnTo>
                      <a:pt x="10" y="162"/>
                    </a:lnTo>
                    <a:lnTo>
                      <a:pt x="20" y="212"/>
                    </a:lnTo>
                    <a:lnTo>
                      <a:pt x="20" y="212"/>
                    </a:lnTo>
                    <a:lnTo>
                      <a:pt x="34" y="278"/>
                    </a:lnTo>
                    <a:lnTo>
                      <a:pt x="44" y="344"/>
                    </a:lnTo>
                    <a:lnTo>
                      <a:pt x="48" y="414"/>
                    </a:lnTo>
                    <a:lnTo>
                      <a:pt x="48" y="486"/>
                    </a:lnTo>
                    <a:lnTo>
                      <a:pt x="48" y="486"/>
                    </a:lnTo>
                    <a:lnTo>
                      <a:pt x="74" y="490"/>
                    </a:lnTo>
                    <a:lnTo>
                      <a:pt x="74" y="490"/>
                    </a:lnTo>
                    <a:lnTo>
                      <a:pt x="74" y="414"/>
                    </a:lnTo>
                    <a:lnTo>
                      <a:pt x="70" y="344"/>
                    </a:lnTo>
                    <a:lnTo>
                      <a:pt x="66" y="310"/>
                    </a:lnTo>
                    <a:lnTo>
                      <a:pt x="60" y="274"/>
                    </a:lnTo>
                    <a:lnTo>
                      <a:pt x="46" y="206"/>
                    </a:lnTo>
                    <a:lnTo>
                      <a:pt x="46" y="206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62" name="Freeform 382"/>
              <p:cNvSpPr>
                <a:spLocks/>
              </p:cNvSpPr>
              <p:nvPr/>
            </p:nvSpPr>
            <p:spPr bwMode="auto">
              <a:xfrm>
                <a:off x="4260" y="1612"/>
                <a:ext cx="74" cy="488"/>
              </a:xfrm>
              <a:custGeom>
                <a:avLst/>
                <a:gdLst/>
                <a:ahLst/>
                <a:cxnLst>
                  <a:cxn ang="0">
                    <a:pos x="0" y="488"/>
                  </a:cxn>
                  <a:cxn ang="0">
                    <a:pos x="0" y="488"/>
                  </a:cxn>
                  <a:cxn ang="0">
                    <a:pos x="16" y="486"/>
                  </a:cxn>
                  <a:cxn ang="0">
                    <a:pos x="16" y="468"/>
                  </a:cxn>
                  <a:cxn ang="0">
                    <a:pos x="16" y="468"/>
                  </a:cxn>
                  <a:cxn ang="0">
                    <a:pos x="16" y="406"/>
                  </a:cxn>
                  <a:cxn ang="0">
                    <a:pos x="16" y="376"/>
                  </a:cxn>
                  <a:cxn ang="0">
                    <a:pos x="18" y="344"/>
                  </a:cxn>
                  <a:cxn ang="0">
                    <a:pos x="22" y="314"/>
                  </a:cxn>
                  <a:cxn ang="0">
                    <a:pos x="26" y="284"/>
                  </a:cxn>
                  <a:cxn ang="0">
                    <a:pos x="34" y="254"/>
                  </a:cxn>
                  <a:cxn ang="0">
                    <a:pos x="44" y="224"/>
                  </a:cxn>
                  <a:cxn ang="0">
                    <a:pos x="44" y="224"/>
                  </a:cxn>
                  <a:cxn ang="0">
                    <a:pos x="52" y="202"/>
                  </a:cxn>
                  <a:cxn ang="0">
                    <a:pos x="58" y="178"/>
                  </a:cxn>
                  <a:cxn ang="0">
                    <a:pos x="64" y="150"/>
                  </a:cxn>
                  <a:cxn ang="0">
                    <a:pos x="68" y="122"/>
                  </a:cxn>
                  <a:cxn ang="0">
                    <a:pos x="72" y="64"/>
                  </a:cxn>
                  <a:cxn ang="0">
                    <a:pos x="74" y="6"/>
                  </a:cxn>
                  <a:cxn ang="0">
                    <a:pos x="74" y="6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56" y="58"/>
                  </a:cxn>
                  <a:cxn ang="0">
                    <a:pos x="52" y="116"/>
                  </a:cxn>
                  <a:cxn ang="0">
                    <a:pos x="48" y="144"/>
                  </a:cxn>
                  <a:cxn ang="0">
                    <a:pos x="44" y="172"/>
                  </a:cxn>
                  <a:cxn ang="0">
                    <a:pos x="38" y="196"/>
                  </a:cxn>
                  <a:cxn ang="0">
                    <a:pos x="30" y="218"/>
                  </a:cxn>
                  <a:cxn ang="0">
                    <a:pos x="30" y="218"/>
                  </a:cxn>
                  <a:cxn ang="0">
                    <a:pos x="20" y="248"/>
                  </a:cxn>
                  <a:cxn ang="0">
                    <a:pos x="12" y="280"/>
                  </a:cxn>
                  <a:cxn ang="0">
                    <a:pos x="6" y="310"/>
                  </a:cxn>
                  <a:cxn ang="0">
                    <a:pos x="2" y="342"/>
                  </a:cxn>
                  <a:cxn ang="0">
                    <a:pos x="0" y="374"/>
                  </a:cxn>
                  <a:cxn ang="0">
                    <a:pos x="0" y="406"/>
                  </a:cxn>
                  <a:cxn ang="0">
                    <a:pos x="0" y="468"/>
                  </a:cxn>
                  <a:cxn ang="0">
                    <a:pos x="0" y="488"/>
                  </a:cxn>
                </a:cxnLst>
                <a:rect l="0" t="0" r="r" b="b"/>
                <a:pathLst>
                  <a:path w="74" h="488">
                    <a:moveTo>
                      <a:pt x="0" y="488"/>
                    </a:moveTo>
                    <a:lnTo>
                      <a:pt x="0" y="488"/>
                    </a:lnTo>
                    <a:lnTo>
                      <a:pt x="16" y="486"/>
                    </a:lnTo>
                    <a:lnTo>
                      <a:pt x="16" y="468"/>
                    </a:lnTo>
                    <a:lnTo>
                      <a:pt x="16" y="468"/>
                    </a:lnTo>
                    <a:lnTo>
                      <a:pt x="16" y="406"/>
                    </a:lnTo>
                    <a:lnTo>
                      <a:pt x="16" y="376"/>
                    </a:lnTo>
                    <a:lnTo>
                      <a:pt x="18" y="344"/>
                    </a:lnTo>
                    <a:lnTo>
                      <a:pt x="22" y="314"/>
                    </a:lnTo>
                    <a:lnTo>
                      <a:pt x="26" y="284"/>
                    </a:lnTo>
                    <a:lnTo>
                      <a:pt x="34" y="254"/>
                    </a:lnTo>
                    <a:lnTo>
                      <a:pt x="44" y="224"/>
                    </a:lnTo>
                    <a:lnTo>
                      <a:pt x="44" y="224"/>
                    </a:lnTo>
                    <a:lnTo>
                      <a:pt x="52" y="202"/>
                    </a:lnTo>
                    <a:lnTo>
                      <a:pt x="58" y="178"/>
                    </a:lnTo>
                    <a:lnTo>
                      <a:pt x="64" y="150"/>
                    </a:lnTo>
                    <a:lnTo>
                      <a:pt x="68" y="122"/>
                    </a:lnTo>
                    <a:lnTo>
                      <a:pt x="72" y="64"/>
                    </a:lnTo>
                    <a:lnTo>
                      <a:pt x="74" y="6"/>
                    </a:lnTo>
                    <a:lnTo>
                      <a:pt x="74" y="6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6" y="58"/>
                    </a:lnTo>
                    <a:lnTo>
                      <a:pt x="52" y="116"/>
                    </a:lnTo>
                    <a:lnTo>
                      <a:pt x="48" y="144"/>
                    </a:lnTo>
                    <a:lnTo>
                      <a:pt x="44" y="172"/>
                    </a:lnTo>
                    <a:lnTo>
                      <a:pt x="38" y="196"/>
                    </a:lnTo>
                    <a:lnTo>
                      <a:pt x="30" y="218"/>
                    </a:lnTo>
                    <a:lnTo>
                      <a:pt x="30" y="218"/>
                    </a:lnTo>
                    <a:lnTo>
                      <a:pt x="20" y="248"/>
                    </a:lnTo>
                    <a:lnTo>
                      <a:pt x="12" y="280"/>
                    </a:lnTo>
                    <a:lnTo>
                      <a:pt x="6" y="310"/>
                    </a:lnTo>
                    <a:lnTo>
                      <a:pt x="2" y="342"/>
                    </a:lnTo>
                    <a:lnTo>
                      <a:pt x="0" y="374"/>
                    </a:lnTo>
                    <a:lnTo>
                      <a:pt x="0" y="406"/>
                    </a:lnTo>
                    <a:lnTo>
                      <a:pt x="0" y="468"/>
                    </a:lnTo>
                    <a:lnTo>
                      <a:pt x="0" y="488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63" name="Freeform 383"/>
              <p:cNvSpPr>
                <a:spLocks noEditPoints="1"/>
              </p:cNvSpPr>
              <p:nvPr/>
            </p:nvSpPr>
            <p:spPr bwMode="auto">
              <a:xfrm>
                <a:off x="4036" y="1602"/>
                <a:ext cx="454" cy="566"/>
              </a:xfrm>
              <a:custGeom>
                <a:avLst/>
                <a:gdLst/>
                <a:ahLst/>
                <a:cxnLst>
                  <a:cxn ang="0">
                    <a:pos x="46" y="542"/>
                  </a:cxn>
                  <a:cxn ang="0">
                    <a:pos x="72" y="478"/>
                  </a:cxn>
                  <a:cxn ang="0">
                    <a:pos x="110" y="442"/>
                  </a:cxn>
                  <a:cxn ang="0">
                    <a:pos x="146" y="424"/>
                  </a:cxn>
                  <a:cxn ang="0">
                    <a:pos x="158" y="506"/>
                  </a:cxn>
                  <a:cxn ang="0">
                    <a:pos x="224" y="484"/>
                  </a:cxn>
                  <a:cxn ang="0">
                    <a:pos x="278" y="438"/>
                  </a:cxn>
                  <a:cxn ang="0">
                    <a:pos x="358" y="370"/>
                  </a:cxn>
                  <a:cxn ang="0">
                    <a:pos x="374" y="348"/>
                  </a:cxn>
                  <a:cxn ang="0">
                    <a:pos x="396" y="400"/>
                  </a:cxn>
                  <a:cxn ang="0">
                    <a:pos x="416" y="498"/>
                  </a:cxn>
                  <a:cxn ang="0">
                    <a:pos x="454" y="504"/>
                  </a:cxn>
                  <a:cxn ang="0">
                    <a:pos x="426" y="372"/>
                  </a:cxn>
                  <a:cxn ang="0">
                    <a:pos x="394" y="248"/>
                  </a:cxn>
                  <a:cxn ang="0">
                    <a:pos x="400" y="182"/>
                  </a:cxn>
                  <a:cxn ang="0">
                    <a:pos x="384" y="80"/>
                  </a:cxn>
                  <a:cxn ang="0">
                    <a:pos x="358" y="106"/>
                  </a:cxn>
                  <a:cxn ang="0">
                    <a:pos x="342" y="110"/>
                  </a:cxn>
                  <a:cxn ang="0">
                    <a:pos x="298" y="82"/>
                  </a:cxn>
                  <a:cxn ang="0">
                    <a:pos x="238" y="36"/>
                  </a:cxn>
                  <a:cxn ang="0">
                    <a:pos x="222" y="0"/>
                  </a:cxn>
                  <a:cxn ang="0">
                    <a:pos x="176" y="18"/>
                  </a:cxn>
                  <a:cxn ang="0">
                    <a:pos x="166" y="70"/>
                  </a:cxn>
                  <a:cxn ang="0">
                    <a:pos x="116" y="184"/>
                  </a:cxn>
                  <a:cxn ang="0">
                    <a:pos x="112" y="264"/>
                  </a:cxn>
                  <a:cxn ang="0">
                    <a:pos x="140" y="358"/>
                  </a:cxn>
                  <a:cxn ang="0">
                    <a:pos x="134" y="380"/>
                  </a:cxn>
                  <a:cxn ang="0">
                    <a:pos x="100" y="398"/>
                  </a:cxn>
                  <a:cxn ang="0">
                    <a:pos x="82" y="398"/>
                  </a:cxn>
                  <a:cxn ang="0">
                    <a:pos x="82" y="286"/>
                  </a:cxn>
                  <a:cxn ang="0">
                    <a:pos x="76" y="190"/>
                  </a:cxn>
                  <a:cxn ang="0">
                    <a:pos x="98" y="52"/>
                  </a:cxn>
                  <a:cxn ang="0">
                    <a:pos x="36" y="134"/>
                  </a:cxn>
                  <a:cxn ang="0">
                    <a:pos x="36" y="230"/>
                  </a:cxn>
                  <a:cxn ang="0">
                    <a:pos x="40" y="294"/>
                  </a:cxn>
                  <a:cxn ang="0">
                    <a:pos x="34" y="420"/>
                  </a:cxn>
                  <a:cxn ang="0">
                    <a:pos x="0" y="566"/>
                  </a:cxn>
                  <a:cxn ang="0">
                    <a:pos x="304" y="272"/>
                  </a:cxn>
                  <a:cxn ang="0">
                    <a:pos x="312" y="214"/>
                  </a:cxn>
                  <a:cxn ang="0">
                    <a:pos x="300" y="138"/>
                  </a:cxn>
                  <a:cxn ang="0">
                    <a:pos x="328" y="154"/>
                  </a:cxn>
                  <a:cxn ang="0">
                    <a:pos x="354" y="222"/>
                  </a:cxn>
                  <a:cxn ang="0">
                    <a:pos x="324" y="342"/>
                  </a:cxn>
                  <a:cxn ang="0">
                    <a:pos x="308" y="346"/>
                  </a:cxn>
                  <a:cxn ang="0">
                    <a:pos x="296" y="328"/>
                  </a:cxn>
                  <a:cxn ang="0">
                    <a:pos x="284" y="382"/>
                  </a:cxn>
                  <a:cxn ang="0">
                    <a:pos x="208" y="436"/>
                  </a:cxn>
                  <a:cxn ang="0">
                    <a:pos x="198" y="432"/>
                  </a:cxn>
                  <a:cxn ang="0">
                    <a:pos x="188" y="372"/>
                  </a:cxn>
                  <a:cxn ang="0">
                    <a:pos x="184" y="330"/>
                  </a:cxn>
                  <a:cxn ang="0">
                    <a:pos x="232" y="340"/>
                  </a:cxn>
                  <a:cxn ang="0">
                    <a:pos x="286" y="370"/>
                  </a:cxn>
                  <a:cxn ang="0">
                    <a:pos x="284" y="382"/>
                  </a:cxn>
                  <a:cxn ang="0">
                    <a:pos x="208" y="84"/>
                  </a:cxn>
                  <a:cxn ang="0">
                    <a:pos x="238" y="96"/>
                  </a:cxn>
                  <a:cxn ang="0">
                    <a:pos x="272" y="164"/>
                  </a:cxn>
                  <a:cxn ang="0">
                    <a:pos x="278" y="238"/>
                  </a:cxn>
                  <a:cxn ang="0">
                    <a:pos x="264" y="300"/>
                  </a:cxn>
                  <a:cxn ang="0">
                    <a:pos x="252" y="312"/>
                  </a:cxn>
                  <a:cxn ang="0">
                    <a:pos x="192" y="300"/>
                  </a:cxn>
                  <a:cxn ang="0">
                    <a:pos x="158" y="268"/>
                  </a:cxn>
                  <a:cxn ang="0">
                    <a:pos x="152" y="220"/>
                  </a:cxn>
                  <a:cxn ang="0">
                    <a:pos x="186" y="128"/>
                  </a:cxn>
                </a:cxnLst>
                <a:rect l="0" t="0" r="r" b="b"/>
                <a:pathLst>
                  <a:path w="454" h="566">
                    <a:moveTo>
                      <a:pt x="0" y="566"/>
                    </a:moveTo>
                    <a:lnTo>
                      <a:pt x="0" y="566"/>
                    </a:lnTo>
                    <a:lnTo>
                      <a:pt x="18" y="556"/>
                    </a:lnTo>
                    <a:lnTo>
                      <a:pt x="46" y="542"/>
                    </a:lnTo>
                    <a:lnTo>
                      <a:pt x="46" y="542"/>
                    </a:lnTo>
                    <a:lnTo>
                      <a:pt x="50" y="528"/>
                    </a:lnTo>
                    <a:lnTo>
                      <a:pt x="50" y="528"/>
                    </a:lnTo>
                    <a:lnTo>
                      <a:pt x="54" y="514"/>
                    </a:lnTo>
                    <a:lnTo>
                      <a:pt x="60" y="500"/>
                    </a:lnTo>
                    <a:lnTo>
                      <a:pt x="72" y="478"/>
                    </a:lnTo>
                    <a:lnTo>
                      <a:pt x="72" y="478"/>
                    </a:lnTo>
                    <a:lnTo>
                      <a:pt x="80" y="466"/>
                    </a:lnTo>
                    <a:lnTo>
                      <a:pt x="90" y="458"/>
                    </a:lnTo>
                    <a:lnTo>
                      <a:pt x="110" y="442"/>
                    </a:lnTo>
                    <a:lnTo>
                      <a:pt x="110" y="442"/>
                    </a:lnTo>
                    <a:lnTo>
                      <a:pt x="130" y="432"/>
                    </a:lnTo>
                    <a:lnTo>
                      <a:pt x="130" y="432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6" y="424"/>
                    </a:lnTo>
                    <a:lnTo>
                      <a:pt x="150" y="426"/>
                    </a:lnTo>
                    <a:lnTo>
                      <a:pt x="154" y="430"/>
                    </a:lnTo>
                    <a:lnTo>
                      <a:pt x="154" y="434"/>
                    </a:lnTo>
                    <a:lnTo>
                      <a:pt x="154" y="434"/>
                    </a:lnTo>
                    <a:lnTo>
                      <a:pt x="158" y="506"/>
                    </a:lnTo>
                    <a:lnTo>
                      <a:pt x="158" y="506"/>
                    </a:lnTo>
                    <a:lnTo>
                      <a:pt x="188" y="500"/>
                    </a:lnTo>
                    <a:lnTo>
                      <a:pt x="218" y="498"/>
                    </a:lnTo>
                    <a:lnTo>
                      <a:pt x="218" y="498"/>
                    </a:lnTo>
                    <a:lnTo>
                      <a:pt x="224" y="484"/>
                    </a:lnTo>
                    <a:lnTo>
                      <a:pt x="232" y="474"/>
                    </a:lnTo>
                    <a:lnTo>
                      <a:pt x="242" y="462"/>
                    </a:lnTo>
                    <a:lnTo>
                      <a:pt x="254" y="454"/>
                    </a:lnTo>
                    <a:lnTo>
                      <a:pt x="278" y="438"/>
                    </a:lnTo>
                    <a:lnTo>
                      <a:pt x="278" y="438"/>
                    </a:lnTo>
                    <a:lnTo>
                      <a:pt x="304" y="422"/>
                    </a:lnTo>
                    <a:lnTo>
                      <a:pt x="326" y="404"/>
                    </a:lnTo>
                    <a:lnTo>
                      <a:pt x="338" y="394"/>
                    </a:lnTo>
                    <a:lnTo>
                      <a:pt x="348" y="382"/>
                    </a:lnTo>
                    <a:lnTo>
                      <a:pt x="358" y="370"/>
                    </a:lnTo>
                    <a:lnTo>
                      <a:pt x="366" y="354"/>
                    </a:lnTo>
                    <a:lnTo>
                      <a:pt x="366" y="354"/>
                    </a:lnTo>
                    <a:lnTo>
                      <a:pt x="368" y="352"/>
                    </a:lnTo>
                    <a:lnTo>
                      <a:pt x="372" y="348"/>
                    </a:lnTo>
                    <a:lnTo>
                      <a:pt x="374" y="348"/>
                    </a:lnTo>
                    <a:lnTo>
                      <a:pt x="376" y="350"/>
                    </a:lnTo>
                    <a:lnTo>
                      <a:pt x="380" y="354"/>
                    </a:lnTo>
                    <a:lnTo>
                      <a:pt x="382" y="362"/>
                    </a:lnTo>
                    <a:lnTo>
                      <a:pt x="382" y="362"/>
                    </a:lnTo>
                    <a:lnTo>
                      <a:pt x="396" y="400"/>
                    </a:lnTo>
                    <a:lnTo>
                      <a:pt x="406" y="438"/>
                    </a:lnTo>
                    <a:lnTo>
                      <a:pt x="406" y="438"/>
                    </a:lnTo>
                    <a:lnTo>
                      <a:pt x="412" y="458"/>
                    </a:lnTo>
                    <a:lnTo>
                      <a:pt x="414" y="478"/>
                    </a:lnTo>
                    <a:lnTo>
                      <a:pt x="416" y="498"/>
                    </a:lnTo>
                    <a:lnTo>
                      <a:pt x="416" y="518"/>
                    </a:lnTo>
                    <a:lnTo>
                      <a:pt x="416" y="518"/>
                    </a:lnTo>
                    <a:lnTo>
                      <a:pt x="454" y="530"/>
                    </a:lnTo>
                    <a:lnTo>
                      <a:pt x="454" y="530"/>
                    </a:lnTo>
                    <a:lnTo>
                      <a:pt x="454" y="504"/>
                    </a:lnTo>
                    <a:lnTo>
                      <a:pt x="452" y="480"/>
                    </a:lnTo>
                    <a:lnTo>
                      <a:pt x="448" y="454"/>
                    </a:lnTo>
                    <a:lnTo>
                      <a:pt x="442" y="428"/>
                    </a:lnTo>
                    <a:lnTo>
                      <a:pt x="442" y="428"/>
                    </a:lnTo>
                    <a:lnTo>
                      <a:pt x="426" y="372"/>
                    </a:lnTo>
                    <a:lnTo>
                      <a:pt x="404" y="314"/>
                    </a:lnTo>
                    <a:lnTo>
                      <a:pt x="404" y="314"/>
                    </a:lnTo>
                    <a:lnTo>
                      <a:pt x="398" y="292"/>
                    </a:lnTo>
                    <a:lnTo>
                      <a:pt x="394" y="268"/>
                    </a:lnTo>
                    <a:lnTo>
                      <a:pt x="394" y="248"/>
                    </a:lnTo>
                    <a:lnTo>
                      <a:pt x="396" y="234"/>
                    </a:lnTo>
                    <a:lnTo>
                      <a:pt x="396" y="234"/>
                    </a:lnTo>
                    <a:lnTo>
                      <a:pt x="398" y="204"/>
                    </a:lnTo>
                    <a:lnTo>
                      <a:pt x="398" y="204"/>
                    </a:lnTo>
                    <a:lnTo>
                      <a:pt x="400" y="182"/>
                    </a:lnTo>
                    <a:lnTo>
                      <a:pt x="400" y="158"/>
                    </a:lnTo>
                    <a:lnTo>
                      <a:pt x="400" y="158"/>
                    </a:lnTo>
                    <a:lnTo>
                      <a:pt x="402" y="104"/>
                    </a:lnTo>
                    <a:lnTo>
                      <a:pt x="402" y="104"/>
                    </a:lnTo>
                    <a:lnTo>
                      <a:pt x="384" y="80"/>
                    </a:lnTo>
                    <a:lnTo>
                      <a:pt x="364" y="56"/>
                    </a:lnTo>
                    <a:lnTo>
                      <a:pt x="364" y="56"/>
                    </a:lnTo>
                    <a:lnTo>
                      <a:pt x="360" y="100"/>
                    </a:lnTo>
                    <a:lnTo>
                      <a:pt x="360" y="100"/>
                    </a:lnTo>
                    <a:lnTo>
                      <a:pt x="358" y="106"/>
                    </a:lnTo>
                    <a:lnTo>
                      <a:pt x="356" y="110"/>
                    </a:lnTo>
                    <a:lnTo>
                      <a:pt x="352" y="112"/>
                    </a:lnTo>
                    <a:lnTo>
                      <a:pt x="350" y="114"/>
                    </a:lnTo>
                    <a:lnTo>
                      <a:pt x="346" y="112"/>
                    </a:lnTo>
                    <a:lnTo>
                      <a:pt x="342" y="110"/>
                    </a:lnTo>
                    <a:lnTo>
                      <a:pt x="342" y="110"/>
                    </a:lnTo>
                    <a:lnTo>
                      <a:pt x="324" y="98"/>
                    </a:lnTo>
                    <a:lnTo>
                      <a:pt x="310" y="90"/>
                    </a:lnTo>
                    <a:lnTo>
                      <a:pt x="298" y="82"/>
                    </a:lnTo>
                    <a:lnTo>
                      <a:pt x="298" y="82"/>
                    </a:lnTo>
                    <a:lnTo>
                      <a:pt x="272" y="68"/>
                    </a:lnTo>
                    <a:lnTo>
                      <a:pt x="262" y="62"/>
                    </a:lnTo>
                    <a:lnTo>
                      <a:pt x="252" y="54"/>
                    </a:lnTo>
                    <a:lnTo>
                      <a:pt x="244" y="46"/>
                    </a:lnTo>
                    <a:lnTo>
                      <a:pt x="238" y="36"/>
                    </a:lnTo>
                    <a:lnTo>
                      <a:pt x="232" y="26"/>
                    </a:lnTo>
                    <a:lnTo>
                      <a:pt x="228" y="12"/>
                    </a:lnTo>
                    <a:lnTo>
                      <a:pt x="228" y="12"/>
                    </a:lnTo>
                    <a:lnTo>
                      <a:pt x="226" y="6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198" y="2"/>
                    </a:lnTo>
                    <a:lnTo>
                      <a:pt x="178" y="6"/>
                    </a:lnTo>
                    <a:lnTo>
                      <a:pt x="178" y="6"/>
                    </a:lnTo>
                    <a:lnTo>
                      <a:pt x="176" y="18"/>
                    </a:lnTo>
                    <a:lnTo>
                      <a:pt x="176" y="18"/>
                    </a:lnTo>
                    <a:lnTo>
                      <a:pt x="174" y="46"/>
                    </a:lnTo>
                    <a:lnTo>
                      <a:pt x="170" y="58"/>
                    </a:lnTo>
                    <a:lnTo>
                      <a:pt x="166" y="70"/>
                    </a:lnTo>
                    <a:lnTo>
                      <a:pt x="166" y="70"/>
                    </a:lnTo>
                    <a:lnTo>
                      <a:pt x="148" y="108"/>
                    </a:lnTo>
                    <a:lnTo>
                      <a:pt x="148" y="108"/>
                    </a:lnTo>
                    <a:lnTo>
                      <a:pt x="132" y="138"/>
                    </a:lnTo>
                    <a:lnTo>
                      <a:pt x="120" y="168"/>
                    </a:lnTo>
                    <a:lnTo>
                      <a:pt x="116" y="184"/>
                    </a:lnTo>
                    <a:lnTo>
                      <a:pt x="112" y="200"/>
                    </a:lnTo>
                    <a:lnTo>
                      <a:pt x="110" y="218"/>
                    </a:lnTo>
                    <a:lnTo>
                      <a:pt x="110" y="238"/>
                    </a:lnTo>
                    <a:lnTo>
                      <a:pt x="110" y="238"/>
                    </a:lnTo>
                    <a:lnTo>
                      <a:pt x="112" y="264"/>
                    </a:lnTo>
                    <a:lnTo>
                      <a:pt x="118" y="290"/>
                    </a:lnTo>
                    <a:lnTo>
                      <a:pt x="124" y="314"/>
                    </a:lnTo>
                    <a:lnTo>
                      <a:pt x="132" y="338"/>
                    </a:lnTo>
                    <a:lnTo>
                      <a:pt x="132" y="338"/>
                    </a:lnTo>
                    <a:lnTo>
                      <a:pt x="140" y="358"/>
                    </a:lnTo>
                    <a:lnTo>
                      <a:pt x="140" y="358"/>
                    </a:lnTo>
                    <a:lnTo>
                      <a:pt x="140" y="368"/>
                    </a:lnTo>
                    <a:lnTo>
                      <a:pt x="140" y="374"/>
                    </a:lnTo>
                    <a:lnTo>
                      <a:pt x="138" y="378"/>
                    </a:lnTo>
                    <a:lnTo>
                      <a:pt x="134" y="380"/>
                    </a:lnTo>
                    <a:lnTo>
                      <a:pt x="134" y="380"/>
                    </a:lnTo>
                    <a:lnTo>
                      <a:pt x="124" y="386"/>
                    </a:lnTo>
                    <a:lnTo>
                      <a:pt x="112" y="394"/>
                    </a:lnTo>
                    <a:lnTo>
                      <a:pt x="112" y="394"/>
                    </a:lnTo>
                    <a:lnTo>
                      <a:pt x="100" y="398"/>
                    </a:lnTo>
                    <a:lnTo>
                      <a:pt x="88" y="406"/>
                    </a:lnTo>
                    <a:lnTo>
                      <a:pt x="88" y="406"/>
                    </a:lnTo>
                    <a:lnTo>
                      <a:pt x="82" y="408"/>
                    </a:lnTo>
                    <a:lnTo>
                      <a:pt x="80" y="406"/>
                    </a:lnTo>
                    <a:lnTo>
                      <a:pt x="82" y="398"/>
                    </a:lnTo>
                    <a:lnTo>
                      <a:pt x="82" y="398"/>
                    </a:lnTo>
                    <a:lnTo>
                      <a:pt x="86" y="370"/>
                    </a:lnTo>
                    <a:lnTo>
                      <a:pt x="88" y="342"/>
                    </a:lnTo>
                    <a:lnTo>
                      <a:pt x="86" y="314"/>
                    </a:lnTo>
                    <a:lnTo>
                      <a:pt x="82" y="286"/>
                    </a:lnTo>
                    <a:lnTo>
                      <a:pt x="82" y="286"/>
                    </a:lnTo>
                    <a:lnTo>
                      <a:pt x="78" y="258"/>
                    </a:lnTo>
                    <a:lnTo>
                      <a:pt x="78" y="230"/>
                    </a:lnTo>
                    <a:lnTo>
                      <a:pt x="78" y="230"/>
                    </a:lnTo>
                    <a:lnTo>
                      <a:pt x="76" y="190"/>
                    </a:lnTo>
                    <a:lnTo>
                      <a:pt x="76" y="190"/>
                    </a:lnTo>
                    <a:lnTo>
                      <a:pt x="78" y="160"/>
                    </a:lnTo>
                    <a:lnTo>
                      <a:pt x="82" y="126"/>
                    </a:lnTo>
                    <a:lnTo>
                      <a:pt x="88" y="88"/>
                    </a:lnTo>
                    <a:lnTo>
                      <a:pt x="98" y="52"/>
                    </a:lnTo>
                    <a:lnTo>
                      <a:pt x="98" y="52"/>
                    </a:lnTo>
                    <a:lnTo>
                      <a:pt x="80" y="70"/>
                    </a:lnTo>
                    <a:lnTo>
                      <a:pt x="64" y="90"/>
                    </a:lnTo>
                    <a:lnTo>
                      <a:pt x="50" y="112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66"/>
                    </a:lnTo>
                    <a:lnTo>
                      <a:pt x="34" y="194"/>
                    </a:lnTo>
                    <a:lnTo>
                      <a:pt x="34" y="194"/>
                    </a:lnTo>
                    <a:lnTo>
                      <a:pt x="36" y="230"/>
                    </a:lnTo>
                    <a:lnTo>
                      <a:pt x="36" y="230"/>
                    </a:lnTo>
                    <a:lnTo>
                      <a:pt x="36" y="262"/>
                    </a:lnTo>
                    <a:lnTo>
                      <a:pt x="38" y="278"/>
                    </a:lnTo>
                    <a:lnTo>
                      <a:pt x="40" y="294"/>
                    </a:lnTo>
                    <a:lnTo>
                      <a:pt x="40" y="294"/>
                    </a:lnTo>
                    <a:lnTo>
                      <a:pt x="44" y="316"/>
                    </a:lnTo>
                    <a:lnTo>
                      <a:pt x="44" y="338"/>
                    </a:lnTo>
                    <a:lnTo>
                      <a:pt x="44" y="358"/>
                    </a:lnTo>
                    <a:lnTo>
                      <a:pt x="42" y="378"/>
                    </a:lnTo>
                    <a:lnTo>
                      <a:pt x="34" y="420"/>
                    </a:lnTo>
                    <a:lnTo>
                      <a:pt x="22" y="462"/>
                    </a:lnTo>
                    <a:lnTo>
                      <a:pt x="22" y="462"/>
                    </a:lnTo>
                    <a:lnTo>
                      <a:pt x="8" y="514"/>
                    </a:lnTo>
                    <a:lnTo>
                      <a:pt x="4" y="540"/>
                    </a:lnTo>
                    <a:lnTo>
                      <a:pt x="0" y="566"/>
                    </a:lnTo>
                    <a:lnTo>
                      <a:pt x="0" y="566"/>
                    </a:lnTo>
                    <a:close/>
                    <a:moveTo>
                      <a:pt x="294" y="316"/>
                    </a:moveTo>
                    <a:lnTo>
                      <a:pt x="294" y="316"/>
                    </a:lnTo>
                    <a:lnTo>
                      <a:pt x="298" y="294"/>
                    </a:lnTo>
                    <a:lnTo>
                      <a:pt x="304" y="272"/>
                    </a:lnTo>
                    <a:lnTo>
                      <a:pt x="304" y="272"/>
                    </a:lnTo>
                    <a:lnTo>
                      <a:pt x="310" y="242"/>
                    </a:lnTo>
                    <a:lnTo>
                      <a:pt x="312" y="228"/>
                    </a:lnTo>
                    <a:lnTo>
                      <a:pt x="312" y="214"/>
                    </a:lnTo>
                    <a:lnTo>
                      <a:pt x="312" y="214"/>
                    </a:lnTo>
                    <a:lnTo>
                      <a:pt x="308" y="180"/>
                    </a:lnTo>
                    <a:lnTo>
                      <a:pt x="304" y="160"/>
                    </a:lnTo>
                    <a:lnTo>
                      <a:pt x="300" y="140"/>
                    </a:lnTo>
                    <a:lnTo>
                      <a:pt x="300" y="140"/>
                    </a:lnTo>
                    <a:lnTo>
                      <a:pt x="300" y="138"/>
                    </a:lnTo>
                    <a:lnTo>
                      <a:pt x="302" y="138"/>
                    </a:lnTo>
                    <a:lnTo>
                      <a:pt x="304" y="136"/>
                    </a:lnTo>
                    <a:lnTo>
                      <a:pt x="306" y="138"/>
                    </a:lnTo>
                    <a:lnTo>
                      <a:pt x="306" y="138"/>
                    </a:lnTo>
                    <a:lnTo>
                      <a:pt x="328" y="154"/>
                    </a:lnTo>
                    <a:lnTo>
                      <a:pt x="344" y="166"/>
                    </a:lnTo>
                    <a:lnTo>
                      <a:pt x="352" y="178"/>
                    </a:lnTo>
                    <a:lnTo>
                      <a:pt x="356" y="188"/>
                    </a:lnTo>
                    <a:lnTo>
                      <a:pt x="356" y="188"/>
                    </a:lnTo>
                    <a:lnTo>
                      <a:pt x="354" y="222"/>
                    </a:lnTo>
                    <a:lnTo>
                      <a:pt x="350" y="256"/>
                    </a:lnTo>
                    <a:lnTo>
                      <a:pt x="344" y="290"/>
                    </a:lnTo>
                    <a:lnTo>
                      <a:pt x="332" y="322"/>
                    </a:lnTo>
                    <a:lnTo>
                      <a:pt x="332" y="322"/>
                    </a:lnTo>
                    <a:lnTo>
                      <a:pt x="324" y="342"/>
                    </a:lnTo>
                    <a:lnTo>
                      <a:pt x="324" y="342"/>
                    </a:lnTo>
                    <a:lnTo>
                      <a:pt x="318" y="348"/>
                    </a:lnTo>
                    <a:lnTo>
                      <a:pt x="314" y="348"/>
                    </a:lnTo>
                    <a:lnTo>
                      <a:pt x="310" y="348"/>
                    </a:lnTo>
                    <a:lnTo>
                      <a:pt x="308" y="346"/>
                    </a:lnTo>
                    <a:lnTo>
                      <a:pt x="308" y="346"/>
                    </a:lnTo>
                    <a:lnTo>
                      <a:pt x="304" y="342"/>
                    </a:lnTo>
                    <a:lnTo>
                      <a:pt x="304" y="342"/>
                    </a:lnTo>
                    <a:lnTo>
                      <a:pt x="298" y="336"/>
                    </a:lnTo>
                    <a:lnTo>
                      <a:pt x="296" y="328"/>
                    </a:lnTo>
                    <a:lnTo>
                      <a:pt x="294" y="322"/>
                    </a:lnTo>
                    <a:lnTo>
                      <a:pt x="294" y="316"/>
                    </a:lnTo>
                    <a:lnTo>
                      <a:pt x="294" y="316"/>
                    </a:lnTo>
                    <a:close/>
                    <a:moveTo>
                      <a:pt x="284" y="382"/>
                    </a:moveTo>
                    <a:lnTo>
                      <a:pt x="284" y="382"/>
                    </a:lnTo>
                    <a:lnTo>
                      <a:pt x="256" y="402"/>
                    </a:lnTo>
                    <a:lnTo>
                      <a:pt x="230" y="418"/>
                    </a:lnTo>
                    <a:lnTo>
                      <a:pt x="230" y="418"/>
                    </a:lnTo>
                    <a:lnTo>
                      <a:pt x="218" y="426"/>
                    </a:lnTo>
                    <a:lnTo>
                      <a:pt x="208" y="436"/>
                    </a:lnTo>
                    <a:lnTo>
                      <a:pt x="208" y="436"/>
                    </a:lnTo>
                    <a:lnTo>
                      <a:pt x="206" y="438"/>
                    </a:lnTo>
                    <a:lnTo>
                      <a:pt x="202" y="440"/>
                    </a:lnTo>
                    <a:lnTo>
                      <a:pt x="198" y="438"/>
                    </a:lnTo>
                    <a:lnTo>
                      <a:pt x="198" y="432"/>
                    </a:lnTo>
                    <a:lnTo>
                      <a:pt x="198" y="432"/>
                    </a:lnTo>
                    <a:lnTo>
                      <a:pt x="196" y="410"/>
                    </a:lnTo>
                    <a:lnTo>
                      <a:pt x="196" y="410"/>
                    </a:lnTo>
                    <a:lnTo>
                      <a:pt x="192" y="392"/>
                    </a:lnTo>
                    <a:lnTo>
                      <a:pt x="188" y="372"/>
                    </a:lnTo>
                    <a:lnTo>
                      <a:pt x="178" y="336"/>
                    </a:lnTo>
                    <a:lnTo>
                      <a:pt x="178" y="336"/>
                    </a:lnTo>
                    <a:lnTo>
                      <a:pt x="176" y="332"/>
                    </a:lnTo>
                    <a:lnTo>
                      <a:pt x="178" y="330"/>
                    </a:lnTo>
                    <a:lnTo>
                      <a:pt x="184" y="330"/>
                    </a:lnTo>
                    <a:lnTo>
                      <a:pt x="184" y="330"/>
                    </a:lnTo>
                    <a:lnTo>
                      <a:pt x="200" y="334"/>
                    </a:lnTo>
                    <a:lnTo>
                      <a:pt x="218" y="338"/>
                    </a:lnTo>
                    <a:lnTo>
                      <a:pt x="232" y="340"/>
                    </a:lnTo>
                    <a:lnTo>
                      <a:pt x="232" y="340"/>
                    </a:lnTo>
                    <a:lnTo>
                      <a:pt x="246" y="344"/>
                    </a:lnTo>
                    <a:lnTo>
                      <a:pt x="260" y="350"/>
                    </a:lnTo>
                    <a:lnTo>
                      <a:pt x="274" y="358"/>
                    </a:lnTo>
                    <a:lnTo>
                      <a:pt x="286" y="370"/>
                    </a:lnTo>
                    <a:lnTo>
                      <a:pt x="286" y="370"/>
                    </a:lnTo>
                    <a:lnTo>
                      <a:pt x="288" y="374"/>
                    </a:lnTo>
                    <a:lnTo>
                      <a:pt x="288" y="378"/>
                    </a:lnTo>
                    <a:lnTo>
                      <a:pt x="286" y="380"/>
                    </a:lnTo>
                    <a:lnTo>
                      <a:pt x="284" y="382"/>
                    </a:lnTo>
                    <a:lnTo>
                      <a:pt x="284" y="382"/>
                    </a:lnTo>
                    <a:close/>
                    <a:moveTo>
                      <a:pt x="186" y="128"/>
                    </a:moveTo>
                    <a:lnTo>
                      <a:pt x="186" y="128"/>
                    </a:lnTo>
                    <a:lnTo>
                      <a:pt x="206" y="88"/>
                    </a:lnTo>
                    <a:lnTo>
                      <a:pt x="206" y="88"/>
                    </a:lnTo>
                    <a:lnTo>
                      <a:pt x="208" y="84"/>
                    </a:lnTo>
                    <a:lnTo>
                      <a:pt x="212" y="82"/>
                    </a:lnTo>
                    <a:lnTo>
                      <a:pt x="216" y="80"/>
                    </a:lnTo>
                    <a:lnTo>
                      <a:pt x="222" y="84"/>
                    </a:lnTo>
                    <a:lnTo>
                      <a:pt x="222" y="84"/>
                    </a:lnTo>
                    <a:lnTo>
                      <a:pt x="238" y="96"/>
                    </a:lnTo>
                    <a:lnTo>
                      <a:pt x="250" y="108"/>
                    </a:lnTo>
                    <a:lnTo>
                      <a:pt x="258" y="122"/>
                    </a:lnTo>
                    <a:lnTo>
                      <a:pt x="258" y="122"/>
                    </a:lnTo>
                    <a:lnTo>
                      <a:pt x="266" y="142"/>
                    </a:lnTo>
                    <a:lnTo>
                      <a:pt x="272" y="164"/>
                    </a:lnTo>
                    <a:lnTo>
                      <a:pt x="278" y="188"/>
                    </a:lnTo>
                    <a:lnTo>
                      <a:pt x="280" y="216"/>
                    </a:lnTo>
                    <a:lnTo>
                      <a:pt x="280" y="216"/>
                    </a:lnTo>
                    <a:lnTo>
                      <a:pt x="280" y="226"/>
                    </a:lnTo>
                    <a:lnTo>
                      <a:pt x="278" y="238"/>
                    </a:lnTo>
                    <a:lnTo>
                      <a:pt x="272" y="264"/>
                    </a:lnTo>
                    <a:lnTo>
                      <a:pt x="272" y="264"/>
                    </a:lnTo>
                    <a:lnTo>
                      <a:pt x="268" y="282"/>
                    </a:lnTo>
                    <a:lnTo>
                      <a:pt x="264" y="300"/>
                    </a:lnTo>
                    <a:lnTo>
                      <a:pt x="264" y="300"/>
                    </a:lnTo>
                    <a:lnTo>
                      <a:pt x="264" y="304"/>
                    </a:lnTo>
                    <a:lnTo>
                      <a:pt x="262" y="310"/>
                    </a:lnTo>
                    <a:lnTo>
                      <a:pt x="258" y="312"/>
                    </a:lnTo>
                    <a:lnTo>
                      <a:pt x="252" y="312"/>
                    </a:lnTo>
                    <a:lnTo>
                      <a:pt x="252" y="312"/>
                    </a:lnTo>
                    <a:lnTo>
                      <a:pt x="238" y="308"/>
                    </a:lnTo>
                    <a:lnTo>
                      <a:pt x="224" y="306"/>
                    </a:lnTo>
                    <a:lnTo>
                      <a:pt x="224" y="306"/>
                    </a:lnTo>
                    <a:lnTo>
                      <a:pt x="206" y="302"/>
                    </a:lnTo>
                    <a:lnTo>
                      <a:pt x="192" y="300"/>
                    </a:lnTo>
                    <a:lnTo>
                      <a:pt x="180" y="294"/>
                    </a:lnTo>
                    <a:lnTo>
                      <a:pt x="168" y="286"/>
                    </a:lnTo>
                    <a:lnTo>
                      <a:pt x="168" y="286"/>
                    </a:lnTo>
                    <a:lnTo>
                      <a:pt x="162" y="276"/>
                    </a:lnTo>
                    <a:lnTo>
                      <a:pt x="158" y="268"/>
                    </a:lnTo>
                    <a:lnTo>
                      <a:pt x="154" y="258"/>
                    </a:lnTo>
                    <a:lnTo>
                      <a:pt x="154" y="258"/>
                    </a:lnTo>
                    <a:lnTo>
                      <a:pt x="152" y="236"/>
                    </a:lnTo>
                    <a:lnTo>
                      <a:pt x="152" y="236"/>
                    </a:lnTo>
                    <a:lnTo>
                      <a:pt x="152" y="220"/>
                    </a:lnTo>
                    <a:lnTo>
                      <a:pt x="154" y="206"/>
                    </a:lnTo>
                    <a:lnTo>
                      <a:pt x="158" y="194"/>
                    </a:lnTo>
                    <a:lnTo>
                      <a:pt x="162" y="180"/>
                    </a:lnTo>
                    <a:lnTo>
                      <a:pt x="172" y="154"/>
                    </a:lnTo>
                    <a:lnTo>
                      <a:pt x="186" y="128"/>
                    </a:lnTo>
                    <a:lnTo>
                      <a:pt x="186" y="128"/>
                    </a:lnTo>
                    <a:close/>
                  </a:path>
                </a:pathLst>
              </a:custGeom>
              <a:solidFill>
                <a:srgbClr val="00A9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64" name="Freeform 384"/>
              <p:cNvSpPr>
                <a:spLocks noEditPoints="1"/>
              </p:cNvSpPr>
              <p:nvPr/>
            </p:nvSpPr>
            <p:spPr bwMode="auto">
              <a:xfrm>
                <a:off x="4036" y="1602"/>
                <a:ext cx="454" cy="566"/>
              </a:xfrm>
              <a:custGeom>
                <a:avLst/>
                <a:gdLst/>
                <a:ahLst/>
                <a:cxnLst>
                  <a:cxn ang="0">
                    <a:pos x="46" y="542"/>
                  </a:cxn>
                  <a:cxn ang="0">
                    <a:pos x="72" y="478"/>
                  </a:cxn>
                  <a:cxn ang="0">
                    <a:pos x="110" y="442"/>
                  </a:cxn>
                  <a:cxn ang="0">
                    <a:pos x="146" y="424"/>
                  </a:cxn>
                  <a:cxn ang="0">
                    <a:pos x="158" y="506"/>
                  </a:cxn>
                  <a:cxn ang="0">
                    <a:pos x="224" y="484"/>
                  </a:cxn>
                  <a:cxn ang="0">
                    <a:pos x="278" y="438"/>
                  </a:cxn>
                  <a:cxn ang="0">
                    <a:pos x="358" y="370"/>
                  </a:cxn>
                  <a:cxn ang="0">
                    <a:pos x="374" y="348"/>
                  </a:cxn>
                  <a:cxn ang="0">
                    <a:pos x="396" y="400"/>
                  </a:cxn>
                  <a:cxn ang="0">
                    <a:pos x="416" y="498"/>
                  </a:cxn>
                  <a:cxn ang="0">
                    <a:pos x="454" y="504"/>
                  </a:cxn>
                  <a:cxn ang="0">
                    <a:pos x="426" y="372"/>
                  </a:cxn>
                  <a:cxn ang="0">
                    <a:pos x="394" y="248"/>
                  </a:cxn>
                  <a:cxn ang="0">
                    <a:pos x="400" y="182"/>
                  </a:cxn>
                  <a:cxn ang="0">
                    <a:pos x="384" y="80"/>
                  </a:cxn>
                  <a:cxn ang="0">
                    <a:pos x="358" y="106"/>
                  </a:cxn>
                  <a:cxn ang="0">
                    <a:pos x="342" y="110"/>
                  </a:cxn>
                  <a:cxn ang="0">
                    <a:pos x="298" y="82"/>
                  </a:cxn>
                  <a:cxn ang="0">
                    <a:pos x="238" y="36"/>
                  </a:cxn>
                  <a:cxn ang="0">
                    <a:pos x="222" y="0"/>
                  </a:cxn>
                  <a:cxn ang="0">
                    <a:pos x="176" y="18"/>
                  </a:cxn>
                  <a:cxn ang="0">
                    <a:pos x="166" y="70"/>
                  </a:cxn>
                  <a:cxn ang="0">
                    <a:pos x="116" y="184"/>
                  </a:cxn>
                  <a:cxn ang="0">
                    <a:pos x="112" y="264"/>
                  </a:cxn>
                  <a:cxn ang="0">
                    <a:pos x="140" y="358"/>
                  </a:cxn>
                  <a:cxn ang="0">
                    <a:pos x="134" y="380"/>
                  </a:cxn>
                  <a:cxn ang="0">
                    <a:pos x="100" y="398"/>
                  </a:cxn>
                  <a:cxn ang="0">
                    <a:pos x="82" y="398"/>
                  </a:cxn>
                  <a:cxn ang="0">
                    <a:pos x="82" y="286"/>
                  </a:cxn>
                  <a:cxn ang="0">
                    <a:pos x="76" y="190"/>
                  </a:cxn>
                  <a:cxn ang="0">
                    <a:pos x="98" y="52"/>
                  </a:cxn>
                  <a:cxn ang="0">
                    <a:pos x="36" y="134"/>
                  </a:cxn>
                  <a:cxn ang="0">
                    <a:pos x="36" y="230"/>
                  </a:cxn>
                  <a:cxn ang="0">
                    <a:pos x="40" y="294"/>
                  </a:cxn>
                  <a:cxn ang="0">
                    <a:pos x="34" y="420"/>
                  </a:cxn>
                  <a:cxn ang="0">
                    <a:pos x="0" y="566"/>
                  </a:cxn>
                  <a:cxn ang="0">
                    <a:pos x="304" y="272"/>
                  </a:cxn>
                  <a:cxn ang="0">
                    <a:pos x="312" y="214"/>
                  </a:cxn>
                  <a:cxn ang="0">
                    <a:pos x="300" y="138"/>
                  </a:cxn>
                  <a:cxn ang="0">
                    <a:pos x="328" y="154"/>
                  </a:cxn>
                  <a:cxn ang="0">
                    <a:pos x="354" y="222"/>
                  </a:cxn>
                  <a:cxn ang="0">
                    <a:pos x="324" y="342"/>
                  </a:cxn>
                  <a:cxn ang="0">
                    <a:pos x="308" y="346"/>
                  </a:cxn>
                  <a:cxn ang="0">
                    <a:pos x="296" y="328"/>
                  </a:cxn>
                  <a:cxn ang="0">
                    <a:pos x="284" y="382"/>
                  </a:cxn>
                  <a:cxn ang="0">
                    <a:pos x="208" y="436"/>
                  </a:cxn>
                  <a:cxn ang="0">
                    <a:pos x="198" y="432"/>
                  </a:cxn>
                  <a:cxn ang="0">
                    <a:pos x="188" y="372"/>
                  </a:cxn>
                  <a:cxn ang="0">
                    <a:pos x="184" y="330"/>
                  </a:cxn>
                  <a:cxn ang="0">
                    <a:pos x="232" y="340"/>
                  </a:cxn>
                  <a:cxn ang="0">
                    <a:pos x="286" y="370"/>
                  </a:cxn>
                  <a:cxn ang="0">
                    <a:pos x="284" y="382"/>
                  </a:cxn>
                  <a:cxn ang="0">
                    <a:pos x="208" y="84"/>
                  </a:cxn>
                  <a:cxn ang="0">
                    <a:pos x="238" y="96"/>
                  </a:cxn>
                  <a:cxn ang="0">
                    <a:pos x="272" y="164"/>
                  </a:cxn>
                  <a:cxn ang="0">
                    <a:pos x="278" y="238"/>
                  </a:cxn>
                  <a:cxn ang="0">
                    <a:pos x="264" y="300"/>
                  </a:cxn>
                  <a:cxn ang="0">
                    <a:pos x="252" y="312"/>
                  </a:cxn>
                  <a:cxn ang="0">
                    <a:pos x="192" y="300"/>
                  </a:cxn>
                  <a:cxn ang="0">
                    <a:pos x="158" y="268"/>
                  </a:cxn>
                  <a:cxn ang="0">
                    <a:pos x="152" y="220"/>
                  </a:cxn>
                  <a:cxn ang="0">
                    <a:pos x="186" y="128"/>
                  </a:cxn>
                </a:cxnLst>
                <a:rect l="0" t="0" r="r" b="b"/>
                <a:pathLst>
                  <a:path w="454" h="566">
                    <a:moveTo>
                      <a:pt x="0" y="566"/>
                    </a:moveTo>
                    <a:lnTo>
                      <a:pt x="0" y="566"/>
                    </a:lnTo>
                    <a:lnTo>
                      <a:pt x="18" y="556"/>
                    </a:lnTo>
                    <a:lnTo>
                      <a:pt x="46" y="542"/>
                    </a:lnTo>
                    <a:lnTo>
                      <a:pt x="46" y="542"/>
                    </a:lnTo>
                    <a:lnTo>
                      <a:pt x="50" y="528"/>
                    </a:lnTo>
                    <a:lnTo>
                      <a:pt x="50" y="528"/>
                    </a:lnTo>
                    <a:lnTo>
                      <a:pt x="54" y="514"/>
                    </a:lnTo>
                    <a:lnTo>
                      <a:pt x="60" y="500"/>
                    </a:lnTo>
                    <a:lnTo>
                      <a:pt x="72" y="478"/>
                    </a:lnTo>
                    <a:lnTo>
                      <a:pt x="72" y="478"/>
                    </a:lnTo>
                    <a:lnTo>
                      <a:pt x="80" y="466"/>
                    </a:lnTo>
                    <a:lnTo>
                      <a:pt x="90" y="458"/>
                    </a:lnTo>
                    <a:lnTo>
                      <a:pt x="110" y="442"/>
                    </a:lnTo>
                    <a:lnTo>
                      <a:pt x="110" y="442"/>
                    </a:lnTo>
                    <a:lnTo>
                      <a:pt x="130" y="432"/>
                    </a:lnTo>
                    <a:lnTo>
                      <a:pt x="130" y="432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6" y="424"/>
                    </a:lnTo>
                    <a:lnTo>
                      <a:pt x="150" y="426"/>
                    </a:lnTo>
                    <a:lnTo>
                      <a:pt x="154" y="430"/>
                    </a:lnTo>
                    <a:lnTo>
                      <a:pt x="154" y="434"/>
                    </a:lnTo>
                    <a:lnTo>
                      <a:pt x="154" y="434"/>
                    </a:lnTo>
                    <a:lnTo>
                      <a:pt x="158" y="506"/>
                    </a:lnTo>
                    <a:lnTo>
                      <a:pt x="158" y="506"/>
                    </a:lnTo>
                    <a:lnTo>
                      <a:pt x="188" y="500"/>
                    </a:lnTo>
                    <a:lnTo>
                      <a:pt x="218" y="498"/>
                    </a:lnTo>
                    <a:lnTo>
                      <a:pt x="218" y="498"/>
                    </a:lnTo>
                    <a:lnTo>
                      <a:pt x="224" y="484"/>
                    </a:lnTo>
                    <a:lnTo>
                      <a:pt x="232" y="474"/>
                    </a:lnTo>
                    <a:lnTo>
                      <a:pt x="242" y="462"/>
                    </a:lnTo>
                    <a:lnTo>
                      <a:pt x="254" y="454"/>
                    </a:lnTo>
                    <a:lnTo>
                      <a:pt x="278" y="438"/>
                    </a:lnTo>
                    <a:lnTo>
                      <a:pt x="278" y="438"/>
                    </a:lnTo>
                    <a:lnTo>
                      <a:pt x="304" y="422"/>
                    </a:lnTo>
                    <a:lnTo>
                      <a:pt x="326" y="404"/>
                    </a:lnTo>
                    <a:lnTo>
                      <a:pt x="338" y="394"/>
                    </a:lnTo>
                    <a:lnTo>
                      <a:pt x="348" y="382"/>
                    </a:lnTo>
                    <a:lnTo>
                      <a:pt x="358" y="370"/>
                    </a:lnTo>
                    <a:lnTo>
                      <a:pt x="366" y="354"/>
                    </a:lnTo>
                    <a:lnTo>
                      <a:pt x="366" y="354"/>
                    </a:lnTo>
                    <a:lnTo>
                      <a:pt x="368" y="352"/>
                    </a:lnTo>
                    <a:lnTo>
                      <a:pt x="372" y="348"/>
                    </a:lnTo>
                    <a:lnTo>
                      <a:pt x="374" y="348"/>
                    </a:lnTo>
                    <a:lnTo>
                      <a:pt x="376" y="350"/>
                    </a:lnTo>
                    <a:lnTo>
                      <a:pt x="380" y="354"/>
                    </a:lnTo>
                    <a:lnTo>
                      <a:pt x="382" y="362"/>
                    </a:lnTo>
                    <a:lnTo>
                      <a:pt x="382" y="362"/>
                    </a:lnTo>
                    <a:lnTo>
                      <a:pt x="396" y="400"/>
                    </a:lnTo>
                    <a:lnTo>
                      <a:pt x="406" y="438"/>
                    </a:lnTo>
                    <a:lnTo>
                      <a:pt x="406" y="438"/>
                    </a:lnTo>
                    <a:lnTo>
                      <a:pt x="412" y="458"/>
                    </a:lnTo>
                    <a:lnTo>
                      <a:pt x="414" y="478"/>
                    </a:lnTo>
                    <a:lnTo>
                      <a:pt x="416" y="498"/>
                    </a:lnTo>
                    <a:lnTo>
                      <a:pt x="416" y="518"/>
                    </a:lnTo>
                    <a:lnTo>
                      <a:pt x="416" y="518"/>
                    </a:lnTo>
                    <a:lnTo>
                      <a:pt x="454" y="530"/>
                    </a:lnTo>
                    <a:lnTo>
                      <a:pt x="454" y="530"/>
                    </a:lnTo>
                    <a:lnTo>
                      <a:pt x="454" y="504"/>
                    </a:lnTo>
                    <a:lnTo>
                      <a:pt x="452" y="480"/>
                    </a:lnTo>
                    <a:lnTo>
                      <a:pt x="448" y="454"/>
                    </a:lnTo>
                    <a:lnTo>
                      <a:pt x="442" y="428"/>
                    </a:lnTo>
                    <a:lnTo>
                      <a:pt x="442" y="428"/>
                    </a:lnTo>
                    <a:lnTo>
                      <a:pt x="426" y="372"/>
                    </a:lnTo>
                    <a:lnTo>
                      <a:pt x="404" y="314"/>
                    </a:lnTo>
                    <a:lnTo>
                      <a:pt x="404" y="314"/>
                    </a:lnTo>
                    <a:lnTo>
                      <a:pt x="398" y="292"/>
                    </a:lnTo>
                    <a:lnTo>
                      <a:pt x="394" y="268"/>
                    </a:lnTo>
                    <a:lnTo>
                      <a:pt x="394" y="248"/>
                    </a:lnTo>
                    <a:lnTo>
                      <a:pt x="396" y="234"/>
                    </a:lnTo>
                    <a:lnTo>
                      <a:pt x="396" y="234"/>
                    </a:lnTo>
                    <a:lnTo>
                      <a:pt x="398" y="204"/>
                    </a:lnTo>
                    <a:lnTo>
                      <a:pt x="398" y="204"/>
                    </a:lnTo>
                    <a:lnTo>
                      <a:pt x="400" y="182"/>
                    </a:lnTo>
                    <a:lnTo>
                      <a:pt x="400" y="158"/>
                    </a:lnTo>
                    <a:lnTo>
                      <a:pt x="400" y="158"/>
                    </a:lnTo>
                    <a:lnTo>
                      <a:pt x="402" y="104"/>
                    </a:lnTo>
                    <a:lnTo>
                      <a:pt x="402" y="104"/>
                    </a:lnTo>
                    <a:lnTo>
                      <a:pt x="384" y="80"/>
                    </a:lnTo>
                    <a:lnTo>
                      <a:pt x="364" y="56"/>
                    </a:lnTo>
                    <a:lnTo>
                      <a:pt x="364" y="56"/>
                    </a:lnTo>
                    <a:lnTo>
                      <a:pt x="360" y="100"/>
                    </a:lnTo>
                    <a:lnTo>
                      <a:pt x="360" y="100"/>
                    </a:lnTo>
                    <a:lnTo>
                      <a:pt x="358" y="106"/>
                    </a:lnTo>
                    <a:lnTo>
                      <a:pt x="356" y="110"/>
                    </a:lnTo>
                    <a:lnTo>
                      <a:pt x="352" y="112"/>
                    </a:lnTo>
                    <a:lnTo>
                      <a:pt x="350" y="114"/>
                    </a:lnTo>
                    <a:lnTo>
                      <a:pt x="346" y="112"/>
                    </a:lnTo>
                    <a:lnTo>
                      <a:pt x="342" y="110"/>
                    </a:lnTo>
                    <a:lnTo>
                      <a:pt x="342" y="110"/>
                    </a:lnTo>
                    <a:lnTo>
                      <a:pt x="324" y="98"/>
                    </a:lnTo>
                    <a:lnTo>
                      <a:pt x="310" y="90"/>
                    </a:lnTo>
                    <a:lnTo>
                      <a:pt x="298" y="82"/>
                    </a:lnTo>
                    <a:lnTo>
                      <a:pt x="298" y="82"/>
                    </a:lnTo>
                    <a:lnTo>
                      <a:pt x="272" y="68"/>
                    </a:lnTo>
                    <a:lnTo>
                      <a:pt x="262" y="62"/>
                    </a:lnTo>
                    <a:lnTo>
                      <a:pt x="252" y="54"/>
                    </a:lnTo>
                    <a:lnTo>
                      <a:pt x="244" y="46"/>
                    </a:lnTo>
                    <a:lnTo>
                      <a:pt x="238" y="36"/>
                    </a:lnTo>
                    <a:lnTo>
                      <a:pt x="232" y="26"/>
                    </a:lnTo>
                    <a:lnTo>
                      <a:pt x="228" y="12"/>
                    </a:lnTo>
                    <a:lnTo>
                      <a:pt x="228" y="12"/>
                    </a:lnTo>
                    <a:lnTo>
                      <a:pt x="226" y="6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198" y="2"/>
                    </a:lnTo>
                    <a:lnTo>
                      <a:pt x="178" y="6"/>
                    </a:lnTo>
                    <a:lnTo>
                      <a:pt x="178" y="6"/>
                    </a:lnTo>
                    <a:lnTo>
                      <a:pt x="176" y="18"/>
                    </a:lnTo>
                    <a:lnTo>
                      <a:pt x="176" y="18"/>
                    </a:lnTo>
                    <a:lnTo>
                      <a:pt x="174" y="46"/>
                    </a:lnTo>
                    <a:lnTo>
                      <a:pt x="170" y="58"/>
                    </a:lnTo>
                    <a:lnTo>
                      <a:pt x="166" y="70"/>
                    </a:lnTo>
                    <a:lnTo>
                      <a:pt x="166" y="70"/>
                    </a:lnTo>
                    <a:lnTo>
                      <a:pt x="148" y="108"/>
                    </a:lnTo>
                    <a:lnTo>
                      <a:pt x="148" y="108"/>
                    </a:lnTo>
                    <a:lnTo>
                      <a:pt x="132" y="138"/>
                    </a:lnTo>
                    <a:lnTo>
                      <a:pt x="120" y="168"/>
                    </a:lnTo>
                    <a:lnTo>
                      <a:pt x="116" y="184"/>
                    </a:lnTo>
                    <a:lnTo>
                      <a:pt x="112" y="200"/>
                    </a:lnTo>
                    <a:lnTo>
                      <a:pt x="110" y="218"/>
                    </a:lnTo>
                    <a:lnTo>
                      <a:pt x="110" y="238"/>
                    </a:lnTo>
                    <a:lnTo>
                      <a:pt x="110" y="238"/>
                    </a:lnTo>
                    <a:lnTo>
                      <a:pt x="112" y="264"/>
                    </a:lnTo>
                    <a:lnTo>
                      <a:pt x="118" y="290"/>
                    </a:lnTo>
                    <a:lnTo>
                      <a:pt x="124" y="314"/>
                    </a:lnTo>
                    <a:lnTo>
                      <a:pt x="132" y="338"/>
                    </a:lnTo>
                    <a:lnTo>
                      <a:pt x="132" y="338"/>
                    </a:lnTo>
                    <a:lnTo>
                      <a:pt x="140" y="358"/>
                    </a:lnTo>
                    <a:lnTo>
                      <a:pt x="140" y="358"/>
                    </a:lnTo>
                    <a:lnTo>
                      <a:pt x="140" y="368"/>
                    </a:lnTo>
                    <a:lnTo>
                      <a:pt x="140" y="374"/>
                    </a:lnTo>
                    <a:lnTo>
                      <a:pt x="138" y="378"/>
                    </a:lnTo>
                    <a:lnTo>
                      <a:pt x="134" y="380"/>
                    </a:lnTo>
                    <a:lnTo>
                      <a:pt x="134" y="380"/>
                    </a:lnTo>
                    <a:lnTo>
                      <a:pt x="124" y="386"/>
                    </a:lnTo>
                    <a:lnTo>
                      <a:pt x="112" y="394"/>
                    </a:lnTo>
                    <a:lnTo>
                      <a:pt x="112" y="394"/>
                    </a:lnTo>
                    <a:lnTo>
                      <a:pt x="100" y="398"/>
                    </a:lnTo>
                    <a:lnTo>
                      <a:pt x="88" y="406"/>
                    </a:lnTo>
                    <a:lnTo>
                      <a:pt x="88" y="406"/>
                    </a:lnTo>
                    <a:lnTo>
                      <a:pt x="82" y="408"/>
                    </a:lnTo>
                    <a:lnTo>
                      <a:pt x="80" y="406"/>
                    </a:lnTo>
                    <a:lnTo>
                      <a:pt x="82" y="398"/>
                    </a:lnTo>
                    <a:lnTo>
                      <a:pt x="82" y="398"/>
                    </a:lnTo>
                    <a:lnTo>
                      <a:pt x="86" y="370"/>
                    </a:lnTo>
                    <a:lnTo>
                      <a:pt x="88" y="342"/>
                    </a:lnTo>
                    <a:lnTo>
                      <a:pt x="86" y="314"/>
                    </a:lnTo>
                    <a:lnTo>
                      <a:pt x="82" y="286"/>
                    </a:lnTo>
                    <a:lnTo>
                      <a:pt x="82" y="286"/>
                    </a:lnTo>
                    <a:lnTo>
                      <a:pt x="78" y="258"/>
                    </a:lnTo>
                    <a:lnTo>
                      <a:pt x="78" y="230"/>
                    </a:lnTo>
                    <a:lnTo>
                      <a:pt x="78" y="230"/>
                    </a:lnTo>
                    <a:lnTo>
                      <a:pt x="76" y="190"/>
                    </a:lnTo>
                    <a:lnTo>
                      <a:pt x="76" y="190"/>
                    </a:lnTo>
                    <a:lnTo>
                      <a:pt x="78" y="160"/>
                    </a:lnTo>
                    <a:lnTo>
                      <a:pt x="82" y="126"/>
                    </a:lnTo>
                    <a:lnTo>
                      <a:pt x="88" y="88"/>
                    </a:lnTo>
                    <a:lnTo>
                      <a:pt x="98" y="52"/>
                    </a:lnTo>
                    <a:lnTo>
                      <a:pt x="98" y="52"/>
                    </a:lnTo>
                    <a:lnTo>
                      <a:pt x="80" y="70"/>
                    </a:lnTo>
                    <a:lnTo>
                      <a:pt x="64" y="90"/>
                    </a:lnTo>
                    <a:lnTo>
                      <a:pt x="50" y="112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66"/>
                    </a:lnTo>
                    <a:lnTo>
                      <a:pt x="34" y="194"/>
                    </a:lnTo>
                    <a:lnTo>
                      <a:pt x="34" y="194"/>
                    </a:lnTo>
                    <a:lnTo>
                      <a:pt x="36" y="230"/>
                    </a:lnTo>
                    <a:lnTo>
                      <a:pt x="36" y="230"/>
                    </a:lnTo>
                    <a:lnTo>
                      <a:pt x="36" y="262"/>
                    </a:lnTo>
                    <a:lnTo>
                      <a:pt x="38" y="278"/>
                    </a:lnTo>
                    <a:lnTo>
                      <a:pt x="40" y="294"/>
                    </a:lnTo>
                    <a:lnTo>
                      <a:pt x="40" y="294"/>
                    </a:lnTo>
                    <a:lnTo>
                      <a:pt x="44" y="316"/>
                    </a:lnTo>
                    <a:lnTo>
                      <a:pt x="44" y="338"/>
                    </a:lnTo>
                    <a:lnTo>
                      <a:pt x="44" y="358"/>
                    </a:lnTo>
                    <a:lnTo>
                      <a:pt x="42" y="378"/>
                    </a:lnTo>
                    <a:lnTo>
                      <a:pt x="34" y="420"/>
                    </a:lnTo>
                    <a:lnTo>
                      <a:pt x="22" y="462"/>
                    </a:lnTo>
                    <a:lnTo>
                      <a:pt x="22" y="462"/>
                    </a:lnTo>
                    <a:lnTo>
                      <a:pt x="8" y="514"/>
                    </a:lnTo>
                    <a:lnTo>
                      <a:pt x="4" y="540"/>
                    </a:lnTo>
                    <a:lnTo>
                      <a:pt x="0" y="566"/>
                    </a:lnTo>
                    <a:lnTo>
                      <a:pt x="0" y="566"/>
                    </a:lnTo>
                    <a:close/>
                    <a:moveTo>
                      <a:pt x="294" y="316"/>
                    </a:moveTo>
                    <a:lnTo>
                      <a:pt x="294" y="316"/>
                    </a:lnTo>
                    <a:lnTo>
                      <a:pt x="298" y="294"/>
                    </a:lnTo>
                    <a:lnTo>
                      <a:pt x="304" y="272"/>
                    </a:lnTo>
                    <a:lnTo>
                      <a:pt x="304" y="272"/>
                    </a:lnTo>
                    <a:lnTo>
                      <a:pt x="310" y="242"/>
                    </a:lnTo>
                    <a:lnTo>
                      <a:pt x="312" y="228"/>
                    </a:lnTo>
                    <a:lnTo>
                      <a:pt x="312" y="214"/>
                    </a:lnTo>
                    <a:lnTo>
                      <a:pt x="312" y="214"/>
                    </a:lnTo>
                    <a:lnTo>
                      <a:pt x="308" y="180"/>
                    </a:lnTo>
                    <a:lnTo>
                      <a:pt x="304" y="160"/>
                    </a:lnTo>
                    <a:lnTo>
                      <a:pt x="300" y="140"/>
                    </a:lnTo>
                    <a:lnTo>
                      <a:pt x="300" y="140"/>
                    </a:lnTo>
                    <a:lnTo>
                      <a:pt x="300" y="138"/>
                    </a:lnTo>
                    <a:lnTo>
                      <a:pt x="302" y="138"/>
                    </a:lnTo>
                    <a:lnTo>
                      <a:pt x="304" y="136"/>
                    </a:lnTo>
                    <a:lnTo>
                      <a:pt x="306" y="138"/>
                    </a:lnTo>
                    <a:lnTo>
                      <a:pt x="306" y="138"/>
                    </a:lnTo>
                    <a:lnTo>
                      <a:pt x="328" y="154"/>
                    </a:lnTo>
                    <a:lnTo>
                      <a:pt x="344" y="166"/>
                    </a:lnTo>
                    <a:lnTo>
                      <a:pt x="352" y="178"/>
                    </a:lnTo>
                    <a:lnTo>
                      <a:pt x="356" y="188"/>
                    </a:lnTo>
                    <a:lnTo>
                      <a:pt x="356" y="188"/>
                    </a:lnTo>
                    <a:lnTo>
                      <a:pt x="354" y="222"/>
                    </a:lnTo>
                    <a:lnTo>
                      <a:pt x="350" y="256"/>
                    </a:lnTo>
                    <a:lnTo>
                      <a:pt x="344" y="290"/>
                    </a:lnTo>
                    <a:lnTo>
                      <a:pt x="332" y="322"/>
                    </a:lnTo>
                    <a:lnTo>
                      <a:pt x="332" y="322"/>
                    </a:lnTo>
                    <a:lnTo>
                      <a:pt x="324" y="342"/>
                    </a:lnTo>
                    <a:lnTo>
                      <a:pt x="324" y="342"/>
                    </a:lnTo>
                    <a:lnTo>
                      <a:pt x="318" y="348"/>
                    </a:lnTo>
                    <a:lnTo>
                      <a:pt x="314" y="348"/>
                    </a:lnTo>
                    <a:lnTo>
                      <a:pt x="310" y="348"/>
                    </a:lnTo>
                    <a:lnTo>
                      <a:pt x="308" y="346"/>
                    </a:lnTo>
                    <a:lnTo>
                      <a:pt x="308" y="346"/>
                    </a:lnTo>
                    <a:lnTo>
                      <a:pt x="304" y="342"/>
                    </a:lnTo>
                    <a:lnTo>
                      <a:pt x="304" y="342"/>
                    </a:lnTo>
                    <a:lnTo>
                      <a:pt x="298" y="336"/>
                    </a:lnTo>
                    <a:lnTo>
                      <a:pt x="296" y="328"/>
                    </a:lnTo>
                    <a:lnTo>
                      <a:pt x="294" y="322"/>
                    </a:lnTo>
                    <a:lnTo>
                      <a:pt x="294" y="316"/>
                    </a:lnTo>
                    <a:lnTo>
                      <a:pt x="294" y="316"/>
                    </a:lnTo>
                    <a:close/>
                    <a:moveTo>
                      <a:pt x="284" y="382"/>
                    </a:moveTo>
                    <a:lnTo>
                      <a:pt x="284" y="382"/>
                    </a:lnTo>
                    <a:lnTo>
                      <a:pt x="256" y="402"/>
                    </a:lnTo>
                    <a:lnTo>
                      <a:pt x="230" y="418"/>
                    </a:lnTo>
                    <a:lnTo>
                      <a:pt x="230" y="418"/>
                    </a:lnTo>
                    <a:lnTo>
                      <a:pt x="218" y="426"/>
                    </a:lnTo>
                    <a:lnTo>
                      <a:pt x="208" y="436"/>
                    </a:lnTo>
                    <a:lnTo>
                      <a:pt x="208" y="436"/>
                    </a:lnTo>
                    <a:lnTo>
                      <a:pt x="206" y="438"/>
                    </a:lnTo>
                    <a:lnTo>
                      <a:pt x="202" y="440"/>
                    </a:lnTo>
                    <a:lnTo>
                      <a:pt x="198" y="438"/>
                    </a:lnTo>
                    <a:lnTo>
                      <a:pt x="198" y="432"/>
                    </a:lnTo>
                    <a:lnTo>
                      <a:pt x="198" y="432"/>
                    </a:lnTo>
                    <a:lnTo>
                      <a:pt x="196" y="410"/>
                    </a:lnTo>
                    <a:lnTo>
                      <a:pt x="196" y="410"/>
                    </a:lnTo>
                    <a:lnTo>
                      <a:pt x="192" y="392"/>
                    </a:lnTo>
                    <a:lnTo>
                      <a:pt x="188" y="372"/>
                    </a:lnTo>
                    <a:lnTo>
                      <a:pt x="178" y="336"/>
                    </a:lnTo>
                    <a:lnTo>
                      <a:pt x="178" y="336"/>
                    </a:lnTo>
                    <a:lnTo>
                      <a:pt x="176" y="332"/>
                    </a:lnTo>
                    <a:lnTo>
                      <a:pt x="178" y="330"/>
                    </a:lnTo>
                    <a:lnTo>
                      <a:pt x="184" y="330"/>
                    </a:lnTo>
                    <a:lnTo>
                      <a:pt x="184" y="330"/>
                    </a:lnTo>
                    <a:lnTo>
                      <a:pt x="200" y="334"/>
                    </a:lnTo>
                    <a:lnTo>
                      <a:pt x="218" y="338"/>
                    </a:lnTo>
                    <a:lnTo>
                      <a:pt x="232" y="340"/>
                    </a:lnTo>
                    <a:lnTo>
                      <a:pt x="232" y="340"/>
                    </a:lnTo>
                    <a:lnTo>
                      <a:pt x="246" y="344"/>
                    </a:lnTo>
                    <a:lnTo>
                      <a:pt x="260" y="350"/>
                    </a:lnTo>
                    <a:lnTo>
                      <a:pt x="274" y="358"/>
                    </a:lnTo>
                    <a:lnTo>
                      <a:pt x="286" y="370"/>
                    </a:lnTo>
                    <a:lnTo>
                      <a:pt x="286" y="370"/>
                    </a:lnTo>
                    <a:lnTo>
                      <a:pt x="288" y="374"/>
                    </a:lnTo>
                    <a:lnTo>
                      <a:pt x="288" y="378"/>
                    </a:lnTo>
                    <a:lnTo>
                      <a:pt x="286" y="380"/>
                    </a:lnTo>
                    <a:lnTo>
                      <a:pt x="284" y="382"/>
                    </a:lnTo>
                    <a:lnTo>
                      <a:pt x="284" y="382"/>
                    </a:lnTo>
                    <a:close/>
                    <a:moveTo>
                      <a:pt x="186" y="128"/>
                    </a:moveTo>
                    <a:lnTo>
                      <a:pt x="186" y="128"/>
                    </a:lnTo>
                    <a:lnTo>
                      <a:pt x="206" y="88"/>
                    </a:lnTo>
                    <a:lnTo>
                      <a:pt x="206" y="88"/>
                    </a:lnTo>
                    <a:lnTo>
                      <a:pt x="208" y="84"/>
                    </a:lnTo>
                    <a:lnTo>
                      <a:pt x="212" y="82"/>
                    </a:lnTo>
                    <a:lnTo>
                      <a:pt x="216" y="80"/>
                    </a:lnTo>
                    <a:lnTo>
                      <a:pt x="222" y="84"/>
                    </a:lnTo>
                    <a:lnTo>
                      <a:pt x="222" y="84"/>
                    </a:lnTo>
                    <a:lnTo>
                      <a:pt x="238" y="96"/>
                    </a:lnTo>
                    <a:lnTo>
                      <a:pt x="250" y="108"/>
                    </a:lnTo>
                    <a:lnTo>
                      <a:pt x="258" y="122"/>
                    </a:lnTo>
                    <a:lnTo>
                      <a:pt x="258" y="122"/>
                    </a:lnTo>
                    <a:lnTo>
                      <a:pt x="266" y="142"/>
                    </a:lnTo>
                    <a:lnTo>
                      <a:pt x="272" y="164"/>
                    </a:lnTo>
                    <a:lnTo>
                      <a:pt x="278" y="188"/>
                    </a:lnTo>
                    <a:lnTo>
                      <a:pt x="280" y="216"/>
                    </a:lnTo>
                    <a:lnTo>
                      <a:pt x="280" y="216"/>
                    </a:lnTo>
                    <a:lnTo>
                      <a:pt x="280" y="226"/>
                    </a:lnTo>
                    <a:lnTo>
                      <a:pt x="278" y="238"/>
                    </a:lnTo>
                    <a:lnTo>
                      <a:pt x="272" y="264"/>
                    </a:lnTo>
                    <a:lnTo>
                      <a:pt x="272" y="264"/>
                    </a:lnTo>
                    <a:lnTo>
                      <a:pt x="268" y="282"/>
                    </a:lnTo>
                    <a:lnTo>
                      <a:pt x="264" y="300"/>
                    </a:lnTo>
                    <a:lnTo>
                      <a:pt x="264" y="300"/>
                    </a:lnTo>
                    <a:lnTo>
                      <a:pt x="264" y="304"/>
                    </a:lnTo>
                    <a:lnTo>
                      <a:pt x="262" y="310"/>
                    </a:lnTo>
                    <a:lnTo>
                      <a:pt x="258" y="312"/>
                    </a:lnTo>
                    <a:lnTo>
                      <a:pt x="252" y="312"/>
                    </a:lnTo>
                    <a:lnTo>
                      <a:pt x="252" y="312"/>
                    </a:lnTo>
                    <a:lnTo>
                      <a:pt x="238" y="308"/>
                    </a:lnTo>
                    <a:lnTo>
                      <a:pt x="224" y="306"/>
                    </a:lnTo>
                    <a:lnTo>
                      <a:pt x="224" y="306"/>
                    </a:lnTo>
                    <a:lnTo>
                      <a:pt x="206" y="302"/>
                    </a:lnTo>
                    <a:lnTo>
                      <a:pt x="192" y="300"/>
                    </a:lnTo>
                    <a:lnTo>
                      <a:pt x="180" y="294"/>
                    </a:lnTo>
                    <a:lnTo>
                      <a:pt x="168" y="286"/>
                    </a:lnTo>
                    <a:lnTo>
                      <a:pt x="168" y="286"/>
                    </a:lnTo>
                    <a:lnTo>
                      <a:pt x="162" y="276"/>
                    </a:lnTo>
                    <a:lnTo>
                      <a:pt x="158" y="268"/>
                    </a:lnTo>
                    <a:lnTo>
                      <a:pt x="154" y="258"/>
                    </a:lnTo>
                    <a:lnTo>
                      <a:pt x="154" y="258"/>
                    </a:lnTo>
                    <a:lnTo>
                      <a:pt x="152" y="236"/>
                    </a:lnTo>
                    <a:lnTo>
                      <a:pt x="152" y="236"/>
                    </a:lnTo>
                    <a:lnTo>
                      <a:pt x="152" y="220"/>
                    </a:lnTo>
                    <a:lnTo>
                      <a:pt x="154" y="206"/>
                    </a:lnTo>
                    <a:lnTo>
                      <a:pt x="158" y="194"/>
                    </a:lnTo>
                    <a:lnTo>
                      <a:pt x="162" y="180"/>
                    </a:lnTo>
                    <a:lnTo>
                      <a:pt x="172" y="154"/>
                    </a:lnTo>
                    <a:lnTo>
                      <a:pt x="186" y="128"/>
                    </a:lnTo>
                    <a:lnTo>
                      <a:pt x="186" y="128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65" name="Freeform 385"/>
              <p:cNvSpPr>
                <a:spLocks noEditPoints="1"/>
              </p:cNvSpPr>
              <p:nvPr/>
            </p:nvSpPr>
            <p:spPr bwMode="auto">
              <a:xfrm>
                <a:off x="4036" y="1602"/>
                <a:ext cx="454" cy="566"/>
              </a:xfrm>
              <a:custGeom>
                <a:avLst/>
                <a:gdLst/>
                <a:ahLst/>
                <a:cxnLst>
                  <a:cxn ang="0">
                    <a:pos x="46" y="542"/>
                  </a:cxn>
                  <a:cxn ang="0">
                    <a:pos x="72" y="478"/>
                  </a:cxn>
                  <a:cxn ang="0">
                    <a:pos x="110" y="442"/>
                  </a:cxn>
                  <a:cxn ang="0">
                    <a:pos x="146" y="424"/>
                  </a:cxn>
                  <a:cxn ang="0">
                    <a:pos x="158" y="506"/>
                  </a:cxn>
                  <a:cxn ang="0">
                    <a:pos x="224" y="484"/>
                  </a:cxn>
                  <a:cxn ang="0">
                    <a:pos x="278" y="438"/>
                  </a:cxn>
                  <a:cxn ang="0">
                    <a:pos x="358" y="370"/>
                  </a:cxn>
                  <a:cxn ang="0">
                    <a:pos x="374" y="348"/>
                  </a:cxn>
                  <a:cxn ang="0">
                    <a:pos x="396" y="400"/>
                  </a:cxn>
                  <a:cxn ang="0">
                    <a:pos x="416" y="498"/>
                  </a:cxn>
                  <a:cxn ang="0">
                    <a:pos x="454" y="504"/>
                  </a:cxn>
                  <a:cxn ang="0">
                    <a:pos x="426" y="372"/>
                  </a:cxn>
                  <a:cxn ang="0">
                    <a:pos x="394" y="248"/>
                  </a:cxn>
                  <a:cxn ang="0">
                    <a:pos x="400" y="182"/>
                  </a:cxn>
                  <a:cxn ang="0">
                    <a:pos x="384" y="80"/>
                  </a:cxn>
                  <a:cxn ang="0">
                    <a:pos x="358" y="106"/>
                  </a:cxn>
                  <a:cxn ang="0">
                    <a:pos x="342" y="110"/>
                  </a:cxn>
                  <a:cxn ang="0">
                    <a:pos x="298" y="82"/>
                  </a:cxn>
                  <a:cxn ang="0">
                    <a:pos x="238" y="36"/>
                  </a:cxn>
                  <a:cxn ang="0">
                    <a:pos x="222" y="0"/>
                  </a:cxn>
                  <a:cxn ang="0">
                    <a:pos x="176" y="18"/>
                  </a:cxn>
                  <a:cxn ang="0">
                    <a:pos x="166" y="70"/>
                  </a:cxn>
                  <a:cxn ang="0">
                    <a:pos x="116" y="184"/>
                  </a:cxn>
                  <a:cxn ang="0">
                    <a:pos x="112" y="264"/>
                  </a:cxn>
                  <a:cxn ang="0">
                    <a:pos x="140" y="358"/>
                  </a:cxn>
                  <a:cxn ang="0">
                    <a:pos x="134" y="380"/>
                  </a:cxn>
                  <a:cxn ang="0">
                    <a:pos x="100" y="398"/>
                  </a:cxn>
                  <a:cxn ang="0">
                    <a:pos x="82" y="398"/>
                  </a:cxn>
                  <a:cxn ang="0">
                    <a:pos x="82" y="286"/>
                  </a:cxn>
                  <a:cxn ang="0">
                    <a:pos x="76" y="190"/>
                  </a:cxn>
                  <a:cxn ang="0">
                    <a:pos x="98" y="52"/>
                  </a:cxn>
                  <a:cxn ang="0">
                    <a:pos x="36" y="134"/>
                  </a:cxn>
                  <a:cxn ang="0">
                    <a:pos x="36" y="230"/>
                  </a:cxn>
                  <a:cxn ang="0">
                    <a:pos x="40" y="294"/>
                  </a:cxn>
                  <a:cxn ang="0">
                    <a:pos x="34" y="420"/>
                  </a:cxn>
                  <a:cxn ang="0">
                    <a:pos x="0" y="566"/>
                  </a:cxn>
                  <a:cxn ang="0">
                    <a:pos x="304" y="272"/>
                  </a:cxn>
                  <a:cxn ang="0">
                    <a:pos x="312" y="214"/>
                  </a:cxn>
                  <a:cxn ang="0">
                    <a:pos x="300" y="138"/>
                  </a:cxn>
                  <a:cxn ang="0">
                    <a:pos x="328" y="154"/>
                  </a:cxn>
                  <a:cxn ang="0">
                    <a:pos x="354" y="222"/>
                  </a:cxn>
                  <a:cxn ang="0">
                    <a:pos x="324" y="342"/>
                  </a:cxn>
                  <a:cxn ang="0">
                    <a:pos x="308" y="346"/>
                  </a:cxn>
                  <a:cxn ang="0">
                    <a:pos x="296" y="328"/>
                  </a:cxn>
                  <a:cxn ang="0">
                    <a:pos x="284" y="382"/>
                  </a:cxn>
                  <a:cxn ang="0">
                    <a:pos x="208" y="436"/>
                  </a:cxn>
                  <a:cxn ang="0">
                    <a:pos x="198" y="432"/>
                  </a:cxn>
                  <a:cxn ang="0">
                    <a:pos x="188" y="372"/>
                  </a:cxn>
                  <a:cxn ang="0">
                    <a:pos x="184" y="330"/>
                  </a:cxn>
                  <a:cxn ang="0">
                    <a:pos x="232" y="340"/>
                  </a:cxn>
                  <a:cxn ang="0">
                    <a:pos x="286" y="370"/>
                  </a:cxn>
                  <a:cxn ang="0">
                    <a:pos x="284" y="382"/>
                  </a:cxn>
                  <a:cxn ang="0">
                    <a:pos x="208" y="84"/>
                  </a:cxn>
                  <a:cxn ang="0">
                    <a:pos x="238" y="96"/>
                  </a:cxn>
                  <a:cxn ang="0">
                    <a:pos x="272" y="164"/>
                  </a:cxn>
                  <a:cxn ang="0">
                    <a:pos x="278" y="238"/>
                  </a:cxn>
                  <a:cxn ang="0">
                    <a:pos x="264" y="300"/>
                  </a:cxn>
                  <a:cxn ang="0">
                    <a:pos x="252" y="312"/>
                  </a:cxn>
                  <a:cxn ang="0">
                    <a:pos x="192" y="300"/>
                  </a:cxn>
                  <a:cxn ang="0">
                    <a:pos x="158" y="268"/>
                  </a:cxn>
                  <a:cxn ang="0">
                    <a:pos x="152" y="220"/>
                  </a:cxn>
                  <a:cxn ang="0">
                    <a:pos x="186" y="128"/>
                  </a:cxn>
                </a:cxnLst>
                <a:rect l="0" t="0" r="r" b="b"/>
                <a:pathLst>
                  <a:path w="454" h="566">
                    <a:moveTo>
                      <a:pt x="0" y="566"/>
                    </a:moveTo>
                    <a:lnTo>
                      <a:pt x="0" y="566"/>
                    </a:lnTo>
                    <a:lnTo>
                      <a:pt x="18" y="556"/>
                    </a:lnTo>
                    <a:lnTo>
                      <a:pt x="46" y="542"/>
                    </a:lnTo>
                    <a:lnTo>
                      <a:pt x="46" y="542"/>
                    </a:lnTo>
                    <a:lnTo>
                      <a:pt x="50" y="528"/>
                    </a:lnTo>
                    <a:lnTo>
                      <a:pt x="50" y="528"/>
                    </a:lnTo>
                    <a:lnTo>
                      <a:pt x="54" y="514"/>
                    </a:lnTo>
                    <a:lnTo>
                      <a:pt x="60" y="500"/>
                    </a:lnTo>
                    <a:lnTo>
                      <a:pt x="72" y="478"/>
                    </a:lnTo>
                    <a:lnTo>
                      <a:pt x="72" y="478"/>
                    </a:lnTo>
                    <a:lnTo>
                      <a:pt x="80" y="466"/>
                    </a:lnTo>
                    <a:lnTo>
                      <a:pt x="90" y="458"/>
                    </a:lnTo>
                    <a:lnTo>
                      <a:pt x="110" y="442"/>
                    </a:lnTo>
                    <a:lnTo>
                      <a:pt x="110" y="442"/>
                    </a:lnTo>
                    <a:lnTo>
                      <a:pt x="130" y="432"/>
                    </a:lnTo>
                    <a:lnTo>
                      <a:pt x="130" y="432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6" y="424"/>
                    </a:lnTo>
                    <a:lnTo>
                      <a:pt x="150" y="426"/>
                    </a:lnTo>
                    <a:lnTo>
                      <a:pt x="154" y="430"/>
                    </a:lnTo>
                    <a:lnTo>
                      <a:pt x="154" y="434"/>
                    </a:lnTo>
                    <a:lnTo>
                      <a:pt x="154" y="434"/>
                    </a:lnTo>
                    <a:lnTo>
                      <a:pt x="158" y="506"/>
                    </a:lnTo>
                    <a:lnTo>
                      <a:pt x="158" y="506"/>
                    </a:lnTo>
                    <a:lnTo>
                      <a:pt x="188" y="500"/>
                    </a:lnTo>
                    <a:lnTo>
                      <a:pt x="218" y="498"/>
                    </a:lnTo>
                    <a:lnTo>
                      <a:pt x="218" y="498"/>
                    </a:lnTo>
                    <a:lnTo>
                      <a:pt x="224" y="484"/>
                    </a:lnTo>
                    <a:lnTo>
                      <a:pt x="232" y="474"/>
                    </a:lnTo>
                    <a:lnTo>
                      <a:pt x="242" y="462"/>
                    </a:lnTo>
                    <a:lnTo>
                      <a:pt x="254" y="454"/>
                    </a:lnTo>
                    <a:lnTo>
                      <a:pt x="278" y="438"/>
                    </a:lnTo>
                    <a:lnTo>
                      <a:pt x="278" y="438"/>
                    </a:lnTo>
                    <a:lnTo>
                      <a:pt x="304" y="422"/>
                    </a:lnTo>
                    <a:lnTo>
                      <a:pt x="326" y="404"/>
                    </a:lnTo>
                    <a:lnTo>
                      <a:pt x="338" y="394"/>
                    </a:lnTo>
                    <a:lnTo>
                      <a:pt x="348" y="382"/>
                    </a:lnTo>
                    <a:lnTo>
                      <a:pt x="358" y="370"/>
                    </a:lnTo>
                    <a:lnTo>
                      <a:pt x="366" y="354"/>
                    </a:lnTo>
                    <a:lnTo>
                      <a:pt x="366" y="354"/>
                    </a:lnTo>
                    <a:lnTo>
                      <a:pt x="368" y="352"/>
                    </a:lnTo>
                    <a:lnTo>
                      <a:pt x="372" y="348"/>
                    </a:lnTo>
                    <a:lnTo>
                      <a:pt x="374" y="348"/>
                    </a:lnTo>
                    <a:lnTo>
                      <a:pt x="376" y="350"/>
                    </a:lnTo>
                    <a:lnTo>
                      <a:pt x="380" y="354"/>
                    </a:lnTo>
                    <a:lnTo>
                      <a:pt x="382" y="362"/>
                    </a:lnTo>
                    <a:lnTo>
                      <a:pt x="382" y="362"/>
                    </a:lnTo>
                    <a:lnTo>
                      <a:pt x="396" y="400"/>
                    </a:lnTo>
                    <a:lnTo>
                      <a:pt x="406" y="438"/>
                    </a:lnTo>
                    <a:lnTo>
                      <a:pt x="406" y="438"/>
                    </a:lnTo>
                    <a:lnTo>
                      <a:pt x="412" y="458"/>
                    </a:lnTo>
                    <a:lnTo>
                      <a:pt x="414" y="478"/>
                    </a:lnTo>
                    <a:lnTo>
                      <a:pt x="416" y="498"/>
                    </a:lnTo>
                    <a:lnTo>
                      <a:pt x="416" y="518"/>
                    </a:lnTo>
                    <a:lnTo>
                      <a:pt x="416" y="518"/>
                    </a:lnTo>
                    <a:lnTo>
                      <a:pt x="454" y="530"/>
                    </a:lnTo>
                    <a:lnTo>
                      <a:pt x="454" y="530"/>
                    </a:lnTo>
                    <a:lnTo>
                      <a:pt x="454" y="504"/>
                    </a:lnTo>
                    <a:lnTo>
                      <a:pt x="452" y="480"/>
                    </a:lnTo>
                    <a:lnTo>
                      <a:pt x="448" y="454"/>
                    </a:lnTo>
                    <a:lnTo>
                      <a:pt x="442" y="428"/>
                    </a:lnTo>
                    <a:lnTo>
                      <a:pt x="442" y="428"/>
                    </a:lnTo>
                    <a:lnTo>
                      <a:pt x="426" y="372"/>
                    </a:lnTo>
                    <a:lnTo>
                      <a:pt x="404" y="314"/>
                    </a:lnTo>
                    <a:lnTo>
                      <a:pt x="404" y="314"/>
                    </a:lnTo>
                    <a:lnTo>
                      <a:pt x="398" y="292"/>
                    </a:lnTo>
                    <a:lnTo>
                      <a:pt x="394" y="268"/>
                    </a:lnTo>
                    <a:lnTo>
                      <a:pt x="394" y="248"/>
                    </a:lnTo>
                    <a:lnTo>
                      <a:pt x="396" y="234"/>
                    </a:lnTo>
                    <a:lnTo>
                      <a:pt x="396" y="234"/>
                    </a:lnTo>
                    <a:lnTo>
                      <a:pt x="398" y="204"/>
                    </a:lnTo>
                    <a:lnTo>
                      <a:pt x="398" y="204"/>
                    </a:lnTo>
                    <a:lnTo>
                      <a:pt x="400" y="182"/>
                    </a:lnTo>
                    <a:lnTo>
                      <a:pt x="400" y="158"/>
                    </a:lnTo>
                    <a:lnTo>
                      <a:pt x="400" y="158"/>
                    </a:lnTo>
                    <a:lnTo>
                      <a:pt x="402" y="104"/>
                    </a:lnTo>
                    <a:lnTo>
                      <a:pt x="402" y="104"/>
                    </a:lnTo>
                    <a:lnTo>
                      <a:pt x="384" y="80"/>
                    </a:lnTo>
                    <a:lnTo>
                      <a:pt x="364" y="56"/>
                    </a:lnTo>
                    <a:lnTo>
                      <a:pt x="364" y="56"/>
                    </a:lnTo>
                    <a:lnTo>
                      <a:pt x="360" y="100"/>
                    </a:lnTo>
                    <a:lnTo>
                      <a:pt x="360" y="100"/>
                    </a:lnTo>
                    <a:lnTo>
                      <a:pt x="358" y="106"/>
                    </a:lnTo>
                    <a:lnTo>
                      <a:pt x="356" y="110"/>
                    </a:lnTo>
                    <a:lnTo>
                      <a:pt x="352" y="112"/>
                    </a:lnTo>
                    <a:lnTo>
                      <a:pt x="350" y="114"/>
                    </a:lnTo>
                    <a:lnTo>
                      <a:pt x="346" y="112"/>
                    </a:lnTo>
                    <a:lnTo>
                      <a:pt x="342" y="110"/>
                    </a:lnTo>
                    <a:lnTo>
                      <a:pt x="342" y="110"/>
                    </a:lnTo>
                    <a:lnTo>
                      <a:pt x="324" y="98"/>
                    </a:lnTo>
                    <a:lnTo>
                      <a:pt x="310" y="90"/>
                    </a:lnTo>
                    <a:lnTo>
                      <a:pt x="298" y="82"/>
                    </a:lnTo>
                    <a:lnTo>
                      <a:pt x="298" y="82"/>
                    </a:lnTo>
                    <a:lnTo>
                      <a:pt x="272" y="68"/>
                    </a:lnTo>
                    <a:lnTo>
                      <a:pt x="262" y="62"/>
                    </a:lnTo>
                    <a:lnTo>
                      <a:pt x="252" y="54"/>
                    </a:lnTo>
                    <a:lnTo>
                      <a:pt x="244" y="46"/>
                    </a:lnTo>
                    <a:lnTo>
                      <a:pt x="238" y="36"/>
                    </a:lnTo>
                    <a:lnTo>
                      <a:pt x="232" y="26"/>
                    </a:lnTo>
                    <a:lnTo>
                      <a:pt x="228" y="12"/>
                    </a:lnTo>
                    <a:lnTo>
                      <a:pt x="228" y="12"/>
                    </a:lnTo>
                    <a:lnTo>
                      <a:pt x="226" y="6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198" y="2"/>
                    </a:lnTo>
                    <a:lnTo>
                      <a:pt x="178" y="6"/>
                    </a:lnTo>
                    <a:lnTo>
                      <a:pt x="178" y="6"/>
                    </a:lnTo>
                    <a:lnTo>
                      <a:pt x="176" y="18"/>
                    </a:lnTo>
                    <a:lnTo>
                      <a:pt x="176" y="18"/>
                    </a:lnTo>
                    <a:lnTo>
                      <a:pt x="174" y="46"/>
                    </a:lnTo>
                    <a:lnTo>
                      <a:pt x="170" y="58"/>
                    </a:lnTo>
                    <a:lnTo>
                      <a:pt x="166" y="70"/>
                    </a:lnTo>
                    <a:lnTo>
                      <a:pt x="166" y="70"/>
                    </a:lnTo>
                    <a:lnTo>
                      <a:pt x="148" y="108"/>
                    </a:lnTo>
                    <a:lnTo>
                      <a:pt x="148" y="108"/>
                    </a:lnTo>
                    <a:lnTo>
                      <a:pt x="132" y="138"/>
                    </a:lnTo>
                    <a:lnTo>
                      <a:pt x="120" y="168"/>
                    </a:lnTo>
                    <a:lnTo>
                      <a:pt x="116" y="184"/>
                    </a:lnTo>
                    <a:lnTo>
                      <a:pt x="112" y="200"/>
                    </a:lnTo>
                    <a:lnTo>
                      <a:pt x="110" y="218"/>
                    </a:lnTo>
                    <a:lnTo>
                      <a:pt x="110" y="238"/>
                    </a:lnTo>
                    <a:lnTo>
                      <a:pt x="110" y="238"/>
                    </a:lnTo>
                    <a:lnTo>
                      <a:pt x="112" y="264"/>
                    </a:lnTo>
                    <a:lnTo>
                      <a:pt x="118" y="290"/>
                    </a:lnTo>
                    <a:lnTo>
                      <a:pt x="124" y="314"/>
                    </a:lnTo>
                    <a:lnTo>
                      <a:pt x="132" y="338"/>
                    </a:lnTo>
                    <a:lnTo>
                      <a:pt x="132" y="338"/>
                    </a:lnTo>
                    <a:lnTo>
                      <a:pt x="140" y="358"/>
                    </a:lnTo>
                    <a:lnTo>
                      <a:pt x="140" y="358"/>
                    </a:lnTo>
                    <a:lnTo>
                      <a:pt x="140" y="368"/>
                    </a:lnTo>
                    <a:lnTo>
                      <a:pt x="140" y="374"/>
                    </a:lnTo>
                    <a:lnTo>
                      <a:pt x="138" y="378"/>
                    </a:lnTo>
                    <a:lnTo>
                      <a:pt x="134" y="380"/>
                    </a:lnTo>
                    <a:lnTo>
                      <a:pt x="134" y="380"/>
                    </a:lnTo>
                    <a:lnTo>
                      <a:pt x="124" y="386"/>
                    </a:lnTo>
                    <a:lnTo>
                      <a:pt x="112" y="394"/>
                    </a:lnTo>
                    <a:lnTo>
                      <a:pt x="112" y="394"/>
                    </a:lnTo>
                    <a:lnTo>
                      <a:pt x="100" y="398"/>
                    </a:lnTo>
                    <a:lnTo>
                      <a:pt x="88" y="406"/>
                    </a:lnTo>
                    <a:lnTo>
                      <a:pt x="88" y="406"/>
                    </a:lnTo>
                    <a:lnTo>
                      <a:pt x="82" y="408"/>
                    </a:lnTo>
                    <a:lnTo>
                      <a:pt x="80" y="406"/>
                    </a:lnTo>
                    <a:lnTo>
                      <a:pt x="82" y="398"/>
                    </a:lnTo>
                    <a:lnTo>
                      <a:pt x="82" y="398"/>
                    </a:lnTo>
                    <a:lnTo>
                      <a:pt x="86" y="370"/>
                    </a:lnTo>
                    <a:lnTo>
                      <a:pt x="88" y="342"/>
                    </a:lnTo>
                    <a:lnTo>
                      <a:pt x="86" y="314"/>
                    </a:lnTo>
                    <a:lnTo>
                      <a:pt x="82" y="286"/>
                    </a:lnTo>
                    <a:lnTo>
                      <a:pt x="82" y="286"/>
                    </a:lnTo>
                    <a:lnTo>
                      <a:pt x="78" y="258"/>
                    </a:lnTo>
                    <a:lnTo>
                      <a:pt x="78" y="230"/>
                    </a:lnTo>
                    <a:lnTo>
                      <a:pt x="78" y="230"/>
                    </a:lnTo>
                    <a:lnTo>
                      <a:pt x="76" y="190"/>
                    </a:lnTo>
                    <a:lnTo>
                      <a:pt x="76" y="190"/>
                    </a:lnTo>
                    <a:lnTo>
                      <a:pt x="78" y="160"/>
                    </a:lnTo>
                    <a:lnTo>
                      <a:pt x="82" y="126"/>
                    </a:lnTo>
                    <a:lnTo>
                      <a:pt x="88" y="88"/>
                    </a:lnTo>
                    <a:lnTo>
                      <a:pt x="98" y="52"/>
                    </a:lnTo>
                    <a:lnTo>
                      <a:pt x="98" y="52"/>
                    </a:lnTo>
                    <a:lnTo>
                      <a:pt x="80" y="70"/>
                    </a:lnTo>
                    <a:lnTo>
                      <a:pt x="64" y="90"/>
                    </a:lnTo>
                    <a:lnTo>
                      <a:pt x="50" y="112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66"/>
                    </a:lnTo>
                    <a:lnTo>
                      <a:pt x="34" y="194"/>
                    </a:lnTo>
                    <a:lnTo>
                      <a:pt x="34" y="194"/>
                    </a:lnTo>
                    <a:lnTo>
                      <a:pt x="36" y="230"/>
                    </a:lnTo>
                    <a:lnTo>
                      <a:pt x="36" y="230"/>
                    </a:lnTo>
                    <a:lnTo>
                      <a:pt x="36" y="262"/>
                    </a:lnTo>
                    <a:lnTo>
                      <a:pt x="38" y="278"/>
                    </a:lnTo>
                    <a:lnTo>
                      <a:pt x="40" y="294"/>
                    </a:lnTo>
                    <a:lnTo>
                      <a:pt x="40" y="294"/>
                    </a:lnTo>
                    <a:lnTo>
                      <a:pt x="44" y="316"/>
                    </a:lnTo>
                    <a:lnTo>
                      <a:pt x="44" y="338"/>
                    </a:lnTo>
                    <a:lnTo>
                      <a:pt x="44" y="358"/>
                    </a:lnTo>
                    <a:lnTo>
                      <a:pt x="42" y="378"/>
                    </a:lnTo>
                    <a:lnTo>
                      <a:pt x="34" y="420"/>
                    </a:lnTo>
                    <a:lnTo>
                      <a:pt x="22" y="462"/>
                    </a:lnTo>
                    <a:lnTo>
                      <a:pt x="22" y="462"/>
                    </a:lnTo>
                    <a:lnTo>
                      <a:pt x="8" y="514"/>
                    </a:lnTo>
                    <a:lnTo>
                      <a:pt x="4" y="540"/>
                    </a:lnTo>
                    <a:lnTo>
                      <a:pt x="0" y="566"/>
                    </a:lnTo>
                    <a:lnTo>
                      <a:pt x="0" y="566"/>
                    </a:lnTo>
                    <a:close/>
                    <a:moveTo>
                      <a:pt x="294" y="316"/>
                    </a:moveTo>
                    <a:lnTo>
                      <a:pt x="294" y="316"/>
                    </a:lnTo>
                    <a:lnTo>
                      <a:pt x="298" y="294"/>
                    </a:lnTo>
                    <a:lnTo>
                      <a:pt x="304" y="272"/>
                    </a:lnTo>
                    <a:lnTo>
                      <a:pt x="304" y="272"/>
                    </a:lnTo>
                    <a:lnTo>
                      <a:pt x="310" y="242"/>
                    </a:lnTo>
                    <a:lnTo>
                      <a:pt x="312" y="228"/>
                    </a:lnTo>
                    <a:lnTo>
                      <a:pt x="312" y="214"/>
                    </a:lnTo>
                    <a:lnTo>
                      <a:pt x="312" y="214"/>
                    </a:lnTo>
                    <a:lnTo>
                      <a:pt x="308" y="180"/>
                    </a:lnTo>
                    <a:lnTo>
                      <a:pt x="304" y="160"/>
                    </a:lnTo>
                    <a:lnTo>
                      <a:pt x="300" y="140"/>
                    </a:lnTo>
                    <a:lnTo>
                      <a:pt x="300" y="140"/>
                    </a:lnTo>
                    <a:lnTo>
                      <a:pt x="300" y="138"/>
                    </a:lnTo>
                    <a:lnTo>
                      <a:pt x="302" y="138"/>
                    </a:lnTo>
                    <a:lnTo>
                      <a:pt x="304" y="136"/>
                    </a:lnTo>
                    <a:lnTo>
                      <a:pt x="306" y="138"/>
                    </a:lnTo>
                    <a:lnTo>
                      <a:pt x="306" y="138"/>
                    </a:lnTo>
                    <a:lnTo>
                      <a:pt x="328" y="154"/>
                    </a:lnTo>
                    <a:lnTo>
                      <a:pt x="344" y="166"/>
                    </a:lnTo>
                    <a:lnTo>
                      <a:pt x="352" y="178"/>
                    </a:lnTo>
                    <a:lnTo>
                      <a:pt x="356" y="188"/>
                    </a:lnTo>
                    <a:lnTo>
                      <a:pt x="356" y="188"/>
                    </a:lnTo>
                    <a:lnTo>
                      <a:pt x="354" y="222"/>
                    </a:lnTo>
                    <a:lnTo>
                      <a:pt x="350" y="256"/>
                    </a:lnTo>
                    <a:lnTo>
                      <a:pt x="344" y="290"/>
                    </a:lnTo>
                    <a:lnTo>
                      <a:pt x="332" y="322"/>
                    </a:lnTo>
                    <a:lnTo>
                      <a:pt x="332" y="322"/>
                    </a:lnTo>
                    <a:lnTo>
                      <a:pt x="324" y="342"/>
                    </a:lnTo>
                    <a:lnTo>
                      <a:pt x="324" y="342"/>
                    </a:lnTo>
                    <a:lnTo>
                      <a:pt x="318" y="348"/>
                    </a:lnTo>
                    <a:lnTo>
                      <a:pt x="314" y="348"/>
                    </a:lnTo>
                    <a:lnTo>
                      <a:pt x="310" y="348"/>
                    </a:lnTo>
                    <a:lnTo>
                      <a:pt x="308" y="346"/>
                    </a:lnTo>
                    <a:lnTo>
                      <a:pt x="308" y="346"/>
                    </a:lnTo>
                    <a:lnTo>
                      <a:pt x="304" y="342"/>
                    </a:lnTo>
                    <a:lnTo>
                      <a:pt x="304" y="342"/>
                    </a:lnTo>
                    <a:lnTo>
                      <a:pt x="298" y="336"/>
                    </a:lnTo>
                    <a:lnTo>
                      <a:pt x="296" y="328"/>
                    </a:lnTo>
                    <a:lnTo>
                      <a:pt x="294" y="322"/>
                    </a:lnTo>
                    <a:lnTo>
                      <a:pt x="294" y="316"/>
                    </a:lnTo>
                    <a:lnTo>
                      <a:pt x="294" y="316"/>
                    </a:lnTo>
                    <a:close/>
                    <a:moveTo>
                      <a:pt x="284" y="382"/>
                    </a:moveTo>
                    <a:lnTo>
                      <a:pt x="284" y="382"/>
                    </a:lnTo>
                    <a:lnTo>
                      <a:pt x="256" y="402"/>
                    </a:lnTo>
                    <a:lnTo>
                      <a:pt x="230" y="418"/>
                    </a:lnTo>
                    <a:lnTo>
                      <a:pt x="230" y="418"/>
                    </a:lnTo>
                    <a:lnTo>
                      <a:pt x="218" y="426"/>
                    </a:lnTo>
                    <a:lnTo>
                      <a:pt x="208" y="436"/>
                    </a:lnTo>
                    <a:lnTo>
                      <a:pt x="208" y="436"/>
                    </a:lnTo>
                    <a:lnTo>
                      <a:pt x="206" y="438"/>
                    </a:lnTo>
                    <a:lnTo>
                      <a:pt x="202" y="440"/>
                    </a:lnTo>
                    <a:lnTo>
                      <a:pt x="198" y="438"/>
                    </a:lnTo>
                    <a:lnTo>
                      <a:pt x="198" y="432"/>
                    </a:lnTo>
                    <a:lnTo>
                      <a:pt x="198" y="432"/>
                    </a:lnTo>
                    <a:lnTo>
                      <a:pt x="196" y="410"/>
                    </a:lnTo>
                    <a:lnTo>
                      <a:pt x="196" y="410"/>
                    </a:lnTo>
                    <a:lnTo>
                      <a:pt x="192" y="392"/>
                    </a:lnTo>
                    <a:lnTo>
                      <a:pt x="188" y="372"/>
                    </a:lnTo>
                    <a:lnTo>
                      <a:pt x="178" y="336"/>
                    </a:lnTo>
                    <a:lnTo>
                      <a:pt x="178" y="336"/>
                    </a:lnTo>
                    <a:lnTo>
                      <a:pt x="176" y="332"/>
                    </a:lnTo>
                    <a:lnTo>
                      <a:pt x="178" y="330"/>
                    </a:lnTo>
                    <a:lnTo>
                      <a:pt x="184" y="330"/>
                    </a:lnTo>
                    <a:lnTo>
                      <a:pt x="184" y="330"/>
                    </a:lnTo>
                    <a:lnTo>
                      <a:pt x="200" y="334"/>
                    </a:lnTo>
                    <a:lnTo>
                      <a:pt x="218" y="338"/>
                    </a:lnTo>
                    <a:lnTo>
                      <a:pt x="232" y="340"/>
                    </a:lnTo>
                    <a:lnTo>
                      <a:pt x="232" y="340"/>
                    </a:lnTo>
                    <a:lnTo>
                      <a:pt x="246" y="344"/>
                    </a:lnTo>
                    <a:lnTo>
                      <a:pt x="260" y="350"/>
                    </a:lnTo>
                    <a:lnTo>
                      <a:pt x="274" y="358"/>
                    </a:lnTo>
                    <a:lnTo>
                      <a:pt x="286" y="370"/>
                    </a:lnTo>
                    <a:lnTo>
                      <a:pt x="286" y="370"/>
                    </a:lnTo>
                    <a:lnTo>
                      <a:pt x="288" y="374"/>
                    </a:lnTo>
                    <a:lnTo>
                      <a:pt x="288" y="378"/>
                    </a:lnTo>
                    <a:lnTo>
                      <a:pt x="286" y="380"/>
                    </a:lnTo>
                    <a:lnTo>
                      <a:pt x="284" y="382"/>
                    </a:lnTo>
                    <a:lnTo>
                      <a:pt x="284" y="382"/>
                    </a:lnTo>
                    <a:close/>
                    <a:moveTo>
                      <a:pt x="186" y="128"/>
                    </a:moveTo>
                    <a:lnTo>
                      <a:pt x="186" y="128"/>
                    </a:lnTo>
                    <a:lnTo>
                      <a:pt x="206" y="88"/>
                    </a:lnTo>
                    <a:lnTo>
                      <a:pt x="206" y="88"/>
                    </a:lnTo>
                    <a:lnTo>
                      <a:pt x="208" y="84"/>
                    </a:lnTo>
                    <a:lnTo>
                      <a:pt x="212" y="82"/>
                    </a:lnTo>
                    <a:lnTo>
                      <a:pt x="216" y="80"/>
                    </a:lnTo>
                    <a:lnTo>
                      <a:pt x="222" y="84"/>
                    </a:lnTo>
                    <a:lnTo>
                      <a:pt x="222" y="84"/>
                    </a:lnTo>
                    <a:lnTo>
                      <a:pt x="238" y="96"/>
                    </a:lnTo>
                    <a:lnTo>
                      <a:pt x="250" y="108"/>
                    </a:lnTo>
                    <a:lnTo>
                      <a:pt x="258" y="122"/>
                    </a:lnTo>
                    <a:lnTo>
                      <a:pt x="258" y="122"/>
                    </a:lnTo>
                    <a:lnTo>
                      <a:pt x="266" y="142"/>
                    </a:lnTo>
                    <a:lnTo>
                      <a:pt x="272" y="164"/>
                    </a:lnTo>
                    <a:lnTo>
                      <a:pt x="278" y="188"/>
                    </a:lnTo>
                    <a:lnTo>
                      <a:pt x="280" y="216"/>
                    </a:lnTo>
                    <a:lnTo>
                      <a:pt x="280" y="216"/>
                    </a:lnTo>
                    <a:lnTo>
                      <a:pt x="280" y="226"/>
                    </a:lnTo>
                    <a:lnTo>
                      <a:pt x="278" y="238"/>
                    </a:lnTo>
                    <a:lnTo>
                      <a:pt x="272" y="264"/>
                    </a:lnTo>
                    <a:lnTo>
                      <a:pt x="272" y="264"/>
                    </a:lnTo>
                    <a:lnTo>
                      <a:pt x="268" y="282"/>
                    </a:lnTo>
                    <a:lnTo>
                      <a:pt x="264" y="300"/>
                    </a:lnTo>
                    <a:lnTo>
                      <a:pt x="264" y="300"/>
                    </a:lnTo>
                    <a:lnTo>
                      <a:pt x="264" y="304"/>
                    </a:lnTo>
                    <a:lnTo>
                      <a:pt x="262" y="310"/>
                    </a:lnTo>
                    <a:lnTo>
                      <a:pt x="258" y="312"/>
                    </a:lnTo>
                    <a:lnTo>
                      <a:pt x="252" y="312"/>
                    </a:lnTo>
                    <a:lnTo>
                      <a:pt x="252" y="312"/>
                    </a:lnTo>
                    <a:lnTo>
                      <a:pt x="238" y="308"/>
                    </a:lnTo>
                    <a:lnTo>
                      <a:pt x="224" y="306"/>
                    </a:lnTo>
                    <a:lnTo>
                      <a:pt x="224" y="306"/>
                    </a:lnTo>
                    <a:lnTo>
                      <a:pt x="206" y="302"/>
                    </a:lnTo>
                    <a:lnTo>
                      <a:pt x="192" y="300"/>
                    </a:lnTo>
                    <a:lnTo>
                      <a:pt x="180" y="294"/>
                    </a:lnTo>
                    <a:lnTo>
                      <a:pt x="168" y="286"/>
                    </a:lnTo>
                    <a:lnTo>
                      <a:pt x="168" y="286"/>
                    </a:lnTo>
                    <a:lnTo>
                      <a:pt x="162" y="276"/>
                    </a:lnTo>
                    <a:lnTo>
                      <a:pt x="158" y="268"/>
                    </a:lnTo>
                    <a:lnTo>
                      <a:pt x="154" y="258"/>
                    </a:lnTo>
                    <a:lnTo>
                      <a:pt x="154" y="258"/>
                    </a:lnTo>
                    <a:lnTo>
                      <a:pt x="152" y="236"/>
                    </a:lnTo>
                    <a:lnTo>
                      <a:pt x="152" y="236"/>
                    </a:lnTo>
                    <a:lnTo>
                      <a:pt x="152" y="220"/>
                    </a:lnTo>
                    <a:lnTo>
                      <a:pt x="154" y="206"/>
                    </a:lnTo>
                    <a:lnTo>
                      <a:pt x="158" y="194"/>
                    </a:lnTo>
                    <a:lnTo>
                      <a:pt x="162" y="180"/>
                    </a:lnTo>
                    <a:lnTo>
                      <a:pt x="172" y="154"/>
                    </a:lnTo>
                    <a:lnTo>
                      <a:pt x="186" y="128"/>
                    </a:lnTo>
                    <a:lnTo>
                      <a:pt x="186" y="128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66" name="Freeform 386"/>
              <p:cNvSpPr>
                <a:spLocks/>
              </p:cNvSpPr>
              <p:nvPr/>
            </p:nvSpPr>
            <p:spPr bwMode="auto">
              <a:xfrm>
                <a:off x="4130" y="2782"/>
                <a:ext cx="14" cy="1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4" y="4"/>
                  </a:cxn>
                  <a:cxn ang="0">
                    <a:pos x="8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4" y="2"/>
                  </a:cxn>
                  <a:cxn ang="0">
                    <a:pos x="14" y="4"/>
                  </a:cxn>
                  <a:cxn ang="0">
                    <a:pos x="12" y="10"/>
                  </a:cxn>
                  <a:cxn ang="0">
                    <a:pos x="6" y="18"/>
                  </a:cxn>
                </a:cxnLst>
                <a:rect l="0" t="0" r="r" b="b"/>
                <a:pathLst>
                  <a:path w="14" h="18">
                    <a:moveTo>
                      <a:pt x="0" y="10"/>
                    </a:moveTo>
                    <a:lnTo>
                      <a:pt x="0" y="10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2" y="10"/>
                    </a:lnTo>
                    <a:lnTo>
                      <a:pt x="6" y="18"/>
                    </a:lnTo>
                  </a:path>
                </a:pathLst>
              </a:custGeom>
              <a:noFill/>
              <a:ln w="6350">
                <a:solidFill>
                  <a:srgbClr val="DCBEC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67" name="Freeform 387"/>
              <p:cNvSpPr>
                <a:spLocks/>
              </p:cNvSpPr>
              <p:nvPr/>
            </p:nvSpPr>
            <p:spPr bwMode="auto">
              <a:xfrm>
                <a:off x="4496" y="3026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6" y="6"/>
                    </a:lnTo>
                  </a:path>
                </a:pathLst>
              </a:custGeom>
              <a:noFill/>
              <a:ln w="6350">
                <a:solidFill>
                  <a:srgbClr val="DCBEC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68" name="Line 388"/>
              <p:cNvSpPr>
                <a:spLocks noChangeShapeType="1"/>
              </p:cNvSpPr>
              <p:nvPr/>
            </p:nvSpPr>
            <p:spPr bwMode="auto">
              <a:xfrm flipH="1" flipV="1">
                <a:off x="3958" y="2840"/>
                <a:ext cx="756" cy="132"/>
              </a:xfrm>
              <a:prstGeom prst="line">
                <a:avLst/>
              </a:prstGeom>
              <a:noFill/>
              <a:ln w="6350">
                <a:solidFill>
                  <a:srgbClr val="58585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69" name="Line 389"/>
              <p:cNvSpPr>
                <a:spLocks noChangeShapeType="1"/>
              </p:cNvSpPr>
              <p:nvPr/>
            </p:nvSpPr>
            <p:spPr bwMode="auto">
              <a:xfrm flipH="1" flipV="1">
                <a:off x="3968" y="2846"/>
                <a:ext cx="734" cy="13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70" name="Freeform 390"/>
              <p:cNvSpPr>
                <a:spLocks/>
              </p:cNvSpPr>
              <p:nvPr/>
            </p:nvSpPr>
            <p:spPr bwMode="auto">
              <a:xfrm>
                <a:off x="4370" y="1800"/>
                <a:ext cx="36" cy="144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34" y="0"/>
                  </a:cxn>
                  <a:cxn ang="0">
                    <a:pos x="34" y="12"/>
                  </a:cxn>
                  <a:cxn ang="0">
                    <a:pos x="36" y="28"/>
                  </a:cxn>
                  <a:cxn ang="0">
                    <a:pos x="34" y="46"/>
                  </a:cxn>
                  <a:cxn ang="0">
                    <a:pos x="32" y="68"/>
                  </a:cxn>
                  <a:cxn ang="0">
                    <a:pos x="26" y="88"/>
                  </a:cxn>
                  <a:cxn ang="0">
                    <a:pos x="20" y="108"/>
                  </a:cxn>
                  <a:cxn ang="0">
                    <a:pos x="12" y="128"/>
                  </a:cxn>
                  <a:cxn ang="0">
                    <a:pos x="0" y="144"/>
                  </a:cxn>
                  <a:cxn ang="0">
                    <a:pos x="0" y="144"/>
                  </a:cxn>
                  <a:cxn ang="0">
                    <a:pos x="6" y="132"/>
                  </a:cxn>
                  <a:cxn ang="0">
                    <a:pos x="12" y="118"/>
                  </a:cxn>
                  <a:cxn ang="0">
                    <a:pos x="22" y="78"/>
                  </a:cxn>
                  <a:cxn ang="0">
                    <a:pos x="30" y="36"/>
                  </a:cxn>
                  <a:cxn ang="0">
                    <a:pos x="32" y="16"/>
                  </a:cxn>
                  <a:cxn ang="0">
                    <a:pos x="34" y="0"/>
                  </a:cxn>
                  <a:cxn ang="0">
                    <a:pos x="34" y="0"/>
                  </a:cxn>
                </a:cxnLst>
                <a:rect l="0" t="0" r="r" b="b"/>
                <a:pathLst>
                  <a:path w="36" h="144">
                    <a:moveTo>
                      <a:pt x="34" y="0"/>
                    </a:moveTo>
                    <a:lnTo>
                      <a:pt x="34" y="0"/>
                    </a:lnTo>
                    <a:lnTo>
                      <a:pt x="34" y="12"/>
                    </a:lnTo>
                    <a:lnTo>
                      <a:pt x="36" y="28"/>
                    </a:lnTo>
                    <a:lnTo>
                      <a:pt x="34" y="46"/>
                    </a:lnTo>
                    <a:lnTo>
                      <a:pt x="32" y="68"/>
                    </a:lnTo>
                    <a:lnTo>
                      <a:pt x="26" y="88"/>
                    </a:lnTo>
                    <a:lnTo>
                      <a:pt x="20" y="108"/>
                    </a:lnTo>
                    <a:lnTo>
                      <a:pt x="12" y="128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6" y="132"/>
                    </a:lnTo>
                    <a:lnTo>
                      <a:pt x="12" y="118"/>
                    </a:lnTo>
                    <a:lnTo>
                      <a:pt x="22" y="78"/>
                    </a:lnTo>
                    <a:lnTo>
                      <a:pt x="30" y="36"/>
                    </a:lnTo>
                    <a:lnTo>
                      <a:pt x="32" y="16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71" name="Freeform 391"/>
              <p:cNvSpPr>
                <a:spLocks/>
              </p:cNvSpPr>
              <p:nvPr/>
            </p:nvSpPr>
            <p:spPr bwMode="auto">
              <a:xfrm>
                <a:off x="4250" y="1996"/>
                <a:ext cx="72" cy="5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50"/>
                  </a:cxn>
                  <a:cxn ang="0">
                    <a:pos x="16" y="34"/>
                  </a:cxn>
                  <a:cxn ang="0">
                    <a:pos x="36" y="20"/>
                  </a:cxn>
                  <a:cxn ang="0">
                    <a:pos x="72" y="0"/>
                  </a:cxn>
                  <a:cxn ang="0">
                    <a:pos x="0" y="50"/>
                  </a:cxn>
                </a:cxnLst>
                <a:rect l="0" t="0" r="r" b="b"/>
                <a:pathLst>
                  <a:path w="72" h="50">
                    <a:moveTo>
                      <a:pt x="0" y="50"/>
                    </a:moveTo>
                    <a:lnTo>
                      <a:pt x="0" y="50"/>
                    </a:lnTo>
                    <a:lnTo>
                      <a:pt x="16" y="34"/>
                    </a:lnTo>
                    <a:lnTo>
                      <a:pt x="36" y="20"/>
                    </a:lnTo>
                    <a:lnTo>
                      <a:pt x="72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72" name="Freeform 392"/>
              <p:cNvSpPr>
                <a:spLocks/>
              </p:cNvSpPr>
              <p:nvPr/>
            </p:nvSpPr>
            <p:spPr bwMode="auto">
              <a:xfrm>
                <a:off x="4250" y="1996"/>
                <a:ext cx="72" cy="5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50"/>
                  </a:cxn>
                  <a:cxn ang="0">
                    <a:pos x="16" y="34"/>
                  </a:cxn>
                  <a:cxn ang="0">
                    <a:pos x="36" y="20"/>
                  </a:cxn>
                  <a:cxn ang="0">
                    <a:pos x="72" y="0"/>
                  </a:cxn>
                </a:cxnLst>
                <a:rect l="0" t="0" r="r" b="b"/>
                <a:pathLst>
                  <a:path w="72" h="50">
                    <a:moveTo>
                      <a:pt x="0" y="50"/>
                    </a:moveTo>
                    <a:lnTo>
                      <a:pt x="0" y="50"/>
                    </a:lnTo>
                    <a:lnTo>
                      <a:pt x="16" y="34"/>
                    </a:lnTo>
                    <a:lnTo>
                      <a:pt x="36" y="20"/>
                    </a:lnTo>
                    <a:lnTo>
                      <a:pt x="72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73" name="Freeform 393"/>
              <p:cNvSpPr>
                <a:spLocks/>
              </p:cNvSpPr>
              <p:nvPr/>
            </p:nvSpPr>
            <p:spPr bwMode="auto">
              <a:xfrm>
                <a:off x="4430" y="1980"/>
                <a:ext cx="34" cy="1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12"/>
                  </a:cxn>
                  <a:cxn ang="0">
                    <a:pos x="16" y="30"/>
                  </a:cxn>
                  <a:cxn ang="0">
                    <a:pos x="22" y="48"/>
                  </a:cxn>
                  <a:cxn ang="0">
                    <a:pos x="26" y="68"/>
                  </a:cxn>
                  <a:cxn ang="0">
                    <a:pos x="30" y="86"/>
                  </a:cxn>
                  <a:cxn ang="0">
                    <a:pos x="32" y="106"/>
                  </a:cxn>
                  <a:cxn ang="0">
                    <a:pos x="34" y="122"/>
                  </a:cxn>
                  <a:cxn ang="0">
                    <a:pos x="34" y="136"/>
                  </a:cxn>
                  <a:cxn ang="0">
                    <a:pos x="34" y="136"/>
                  </a:cxn>
                  <a:cxn ang="0">
                    <a:pos x="30" y="108"/>
                  </a:cxn>
                  <a:cxn ang="0">
                    <a:pos x="22" y="68"/>
                  </a:cxn>
                  <a:cxn ang="0">
                    <a:pos x="12" y="28"/>
                  </a:cxn>
                  <a:cxn ang="0">
                    <a:pos x="6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4" h="136">
                    <a:moveTo>
                      <a:pt x="0" y="0"/>
                    </a:moveTo>
                    <a:lnTo>
                      <a:pt x="0" y="0"/>
                    </a:lnTo>
                    <a:lnTo>
                      <a:pt x="8" y="12"/>
                    </a:lnTo>
                    <a:lnTo>
                      <a:pt x="16" y="30"/>
                    </a:lnTo>
                    <a:lnTo>
                      <a:pt x="22" y="48"/>
                    </a:lnTo>
                    <a:lnTo>
                      <a:pt x="26" y="68"/>
                    </a:lnTo>
                    <a:lnTo>
                      <a:pt x="30" y="86"/>
                    </a:lnTo>
                    <a:lnTo>
                      <a:pt x="32" y="106"/>
                    </a:lnTo>
                    <a:lnTo>
                      <a:pt x="34" y="122"/>
                    </a:lnTo>
                    <a:lnTo>
                      <a:pt x="34" y="136"/>
                    </a:lnTo>
                    <a:lnTo>
                      <a:pt x="34" y="136"/>
                    </a:lnTo>
                    <a:lnTo>
                      <a:pt x="30" y="108"/>
                    </a:lnTo>
                    <a:lnTo>
                      <a:pt x="22" y="68"/>
                    </a:lnTo>
                    <a:lnTo>
                      <a:pt x="12" y="28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74" name="Freeform 394"/>
              <p:cNvSpPr>
                <a:spLocks/>
              </p:cNvSpPr>
              <p:nvPr/>
            </p:nvSpPr>
            <p:spPr bwMode="auto">
              <a:xfrm>
                <a:off x="4154" y="1652"/>
                <a:ext cx="64" cy="252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64" y="0"/>
                  </a:cxn>
                  <a:cxn ang="0">
                    <a:pos x="60" y="18"/>
                  </a:cxn>
                  <a:cxn ang="0">
                    <a:pos x="54" y="32"/>
                  </a:cxn>
                  <a:cxn ang="0">
                    <a:pos x="32" y="76"/>
                  </a:cxn>
                  <a:cxn ang="0">
                    <a:pos x="32" y="76"/>
                  </a:cxn>
                  <a:cxn ang="0">
                    <a:pos x="24" y="90"/>
                  </a:cxn>
                  <a:cxn ang="0">
                    <a:pos x="16" y="108"/>
                  </a:cxn>
                  <a:cxn ang="0">
                    <a:pos x="8" y="126"/>
                  </a:cxn>
                  <a:cxn ang="0">
                    <a:pos x="4" y="148"/>
                  </a:cxn>
                  <a:cxn ang="0">
                    <a:pos x="0" y="170"/>
                  </a:cxn>
                  <a:cxn ang="0">
                    <a:pos x="0" y="194"/>
                  </a:cxn>
                  <a:cxn ang="0">
                    <a:pos x="4" y="222"/>
                  </a:cxn>
                  <a:cxn ang="0">
                    <a:pos x="12" y="252"/>
                  </a:cxn>
                  <a:cxn ang="0">
                    <a:pos x="12" y="252"/>
                  </a:cxn>
                  <a:cxn ang="0">
                    <a:pos x="8" y="222"/>
                  </a:cxn>
                  <a:cxn ang="0">
                    <a:pos x="8" y="186"/>
                  </a:cxn>
                  <a:cxn ang="0">
                    <a:pos x="8" y="168"/>
                  </a:cxn>
                  <a:cxn ang="0">
                    <a:pos x="12" y="148"/>
                  </a:cxn>
                  <a:cxn ang="0">
                    <a:pos x="16" y="130"/>
                  </a:cxn>
                  <a:cxn ang="0">
                    <a:pos x="24" y="112"/>
                  </a:cxn>
                  <a:cxn ang="0">
                    <a:pos x="24" y="112"/>
                  </a:cxn>
                  <a:cxn ang="0">
                    <a:pos x="52" y="50"/>
                  </a:cxn>
                  <a:cxn ang="0">
                    <a:pos x="60" y="26"/>
                  </a:cxn>
                  <a:cxn ang="0">
                    <a:pos x="62" y="12"/>
                  </a:cxn>
                  <a:cxn ang="0">
                    <a:pos x="64" y="0"/>
                  </a:cxn>
                  <a:cxn ang="0">
                    <a:pos x="64" y="0"/>
                  </a:cxn>
                </a:cxnLst>
                <a:rect l="0" t="0" r="r" b="b"/>
                <a:pathLst>
                  <a:path w="64" h="252">
                    <a:moveTo>
                      <a:pt x="64" y="0"/>
                    </a:moveTo>
                    <a:lnTo>
                      <a:pt x="64" y="0"/>
                    </a:lnTo>
                    <a:lnTo>
                      <a:pt x="60" y="18"/>
                    </a:lnTo>
                    <a:lnTo>
                      <a:pt x="54" y="32"/>
                    </a:lnTo>
                    <a:lnTo>
                      <a:pt x="32" y="76"/>
                    </a:lnTo>
                    <a:lnTo>
                      <a:pt x="32" y="76"/>
                    </a:lnTo>
                    <a:lnTo>
                      <a:pt x="24" y="90"/>
                    </a:lnTo>
                    <a:lnTo>
                      <a:pt x="16" y="108"/>
                    </a:lnTo>
                    <a:lnTo>
                      <a:pt x="8" y="126"/>
                    </a:lnTo>
                    <a:lnTo>
                      <a:pt x="4" y="148"/>
                    </a:lnTo>
                    <a:lnTo>
                      <a:pt x="0" y="170"/>
                    </a:lnTo>
                    <a:lnTo>
                      <a:pt x="0" y="194"/>
                    </a:lnTo>
                    <a:lnTo>
                      <a:pt x="4" y="222"/>
                    </a:lnTo>
                    <a:lnTo>
                      <a:pt x="12" y="252"/>
                    </a:lnTo>
                    <a:lnTo>
                      <a:pt x="12" y="252"/>
                    </a:lnTo>
                    <a:lnTo>
                      <a:pt x="8" y="222"/>
                    </a:lnTo>
                    <a:lnTo>
                      <a:pt x="8" y="186"/>
                    </a:lnTo>
                    <a:lnTo>
                      <a:pt x="8" y="168"/>
                    </a:lnTo>
                    <a:lnTo>
                      <a:pt x="12" y="148"/>
                    </a:lnTo>
                    <a:lnTo>
                      <a:pt x="16" y="130"/>
                    </a:lnTo>
                    <a:lnTo>
                      <a:pt x="24" y="112"/>
                    </a:lnTo>
                    <a:lnTo>
                      <a:pt x="24" y="112"/>
                    </a:lnTo>
                    <a:lnTo>
                      <a:pt x="52" y="50"/>
                    </a:lnTo>
                    <a:lnTo>
                      <a:pt x="60" y="26"/>
                    </a:lnTo>
                    <a:lnTo>
                      <a:pt x="62" y="12"/>
                    </a:lnTo>
                    <a:lnTo>
                      <a:pt x="64" y="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75" name="Freeform 395"/>
              <p:cNvSpPr>
                <a:spLocks/>
              </p:cNvSpPr>
              <p:nvPr/>
            </p:nvSpPr>
            <p:spPr bwMode="auto">
              <a:xfrm>
                <a:off x="4310" y="1762"/>
                <a:ext cx="20" cy="14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12" y="18"/>
                  </a:cxn>
                  <a:cxn ang="0">
                    <a:pos x="18" y="32"/>
                  </a:cxn>
                  <a:cxn ang="0">
                    <a:pos x="20" y="46"/>
                  </a:cxn>
                  <a:cxn ang="0">
                    <a:pos x="20" y="60"/>
                  </a:cxn>
                  <a:cxn ang="0">
                    <a:pos x="20" y="60"/>
                  </a:cxn>
                  <a:cxn ang="0">
                    <a:pos x="16" y="82"/>
                  </a:cxn>
                  <a:cxn ang="0">
                    <a:pos x="10" y="108"/>
                  </a:cxn>
                  <a:cxn ang="0">
                    <a:pos x="0" y="146"/>
                  </a:cxn>
                  <a:cxn ang="0">
                    <a:pos x="0" y="146"/>
                  </a:cxn>
                  <a:cxn ang="0">
                    <a:pos x="2" y="126"/>
                  </a:cxn>
                  <a:cxn ang="0">
                    <a:pos x="6" y="104"/>
                  </a:cxn>
                  <a:cxn ang="0">
                    <a:pos x="10" y="82"/>
                  </a:cxn>
                  <a:cxn ang="0">
                    <a:pos x="14" y="62"/>
                  </a:cxn>
                  <a:cxn ang="0">
                    <a:pos x="14" y="62"/>
                  </a:cxn>
                  <a:cxn ang="0">
                    <a:pos x="12" y="42"/>
                  </a:cxn>
                  <a:cxn ang="0">
                    <a:pos x="10" y="2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0" h="146">
                    <a:moveTo>
                      <a:pt x="6" y="0"/>
                    </a:moveTo>
                    <a:lnTo>
                      <a:pt x="6" y="0"/>
                    </a:lnTo>
                    <a:lnTo>
                      <a:pt x="12" y="18"/>
                    </a:lnTo>
                    <a:lnTo>
                      <a:pt x="18" y="32"/>
                    </a:lnTo>
                    <a:lnTo>
                      <a:pt x="20" y="46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16" y="82"/>
                    </a:lnTo>
                    <a:lnTo>
                      <a:pt x="10" y="108"/>
                    </a:lnTo>
                    <a:lnTo>
                      <a:pt x="0" y="146"/>
                    </a:lnTo>
                    <a:lnTo>
                      <a:pt x="0" y="146"/>
                    </a:lnTo>
                    <a:lnTo>
                      <a:pt x="2" y="126"/>
                    </a:lnTo>
                    <a:lnTo>
                      <a:pt x="6" y="104"/>
                    </a:lnTo>
                    <a:lnTo>
                      <a:pt x="10" y="82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2" y="42"/>
                    </a:lnTo>
                    <a:lnTo>
                      <a:pt x="10" y="2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76" name="Freeform 396"/>
              <p:cNvSpPr>
                <a:spLocks/>
              </p:cNvSpPr>
              <p:nvPr/>
            </p:nvSpPr>
            <p:spPr bwMode="auto">
              <a:xfrm>
                <a:off x="4054" y="1810"/>
                <a:ext cx="42" cy="308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6" y="0"/>
                  </a:cxn>
                  <a:cxn ang="0">
                    <a:pos x="24" y="44"/>
                  </a:cxn>
                  <a:cxn ang="0">
                    <a:pos x="26" y="64"/>
                  </a:cxn>
                  <a:cxn ang="0">
                    <a:pos x="30" y="84"/>
                  </a:cxn>
                  <a:cxn ang="0">
                    <a:pos x="30" y="84"/>
                  </a:cxn>
                  <a:cxn ang="0">
                    <a:pos x="34" y="106"/>
                  </a:cxn>
                  <a:cxn ang="0">
                    <a:pos x="34" y="134"/>
                  </a:cxn>
                  <a:cxn ang="0">
                    <a:pos x="32" y="164"/>
                  </a:cxn>
                  <a:cxn ang="0">
                    <a:pos x="28" y="194"/>
                  </a:cxn>
                  <a:cxn ang="0">
                    <a:pos x="28" y="194"/>
                  </a:cxn>
                  <a:cxn ang="0">
                    <a:pos x="20" y="224"/>
                  </a:cxn>
                  <a:cxn ang="0">
                    <a:pos x="12" y="254"/>
                  </a:cxn>
                  <a:cxn ang="0">
                    <a:pos x="4" y="282"/>
                  </a:cxn>
                  <a:cxn ang="0">
                    <a:pos x="0" y="308"/>
                  </a:cxn>
                  <a:cxn ang="0">
                    <a:pos x="0" y="308"/>
                  </a:cxn>
                  <a:cxn ang="0">
                    <a:pos x="8" y="278"/>
                  </a:cxn>
                  <a:cxn ang="0">
                    <a:pos x="20" y="248"/>
                  </a:cxn>
                  <a:cxn ang="0">
                    <a:pos x="30" y="216"/>
                  </a:cxn>
                  <a:cxn ang="0">
                    <a:pos x="38" y="182"/>
                  </a:cxn>
                  <a:cxn ang="0">
                    <a:pos x="38" y="182"/>
                  </a:cxn>
                  <a:cxn ang="0">
                    <a:pos x="42" y="152"/>
                  </a:cxn>
                  <a:cxn ang="0">
                    <a:pos x="42" y="132"/>
                  </a:cxn>
                  <a:cxn ang="0">
                    <a:pos x="42" y="114"/>
                  </a:cxn>
                  <a:cxn ang="0">
                    <a:pos x="40" y="92"/>
                  </a:cxn>
                  <a:cxn ang="0">
                    <a:pos x="40" y="92"/>
                  </a:cxn>
                  <a:cxn ang="0">
                    <a:pos x="30" y="38"/>
                  </a:cxn>
                  <a:cxn ang="0">
                    <a:pos x="26" y="0"/>
                  </a:cxn>
                  <a:cxn ang="0">
                    <a:pos x="26" y="0"/>
                  </a:cxn>
                </a:cxnLst>
                <a:rect l="0" t="0" r="r" b="b"/>
                <a:pathLst>
                  <a:path w="42" h="308">
                    <a:moveTo>
                      <a:pt x="26" y="0"/>
                    </a:moveTo>
                    <a:lnTo>
                      <a:pt x="26" y="0"/>
                    </a:lnTo>
                    <a:lnTo>
                      <a:pt x="24" y="44"/>
                    </a:lnTo>
                    <a:lnTo>
                      <a:pt x="26" y="64"/>
                    </a:lnTo>
                    <a:lnTo>
                      <a:pt x="30" y="84"/>
                    </a:lnTo>
                    <a:lnTo>
                      <a:pt x="30" y="84"/>
                    </a:lnTo>
                    <a:lnTo>
                      <a:pt x="34" y="106"/>
                    </a:lnTo>
                    <a:lnTo>
                      <a:pt x="34" y="134"/>
                    </a:lnTo>
                    <a:lnTo>
                      <a:pt x="32" y="164"/>
                    </a:lnTo>
                    <a:lnTo>
                      <a:pt x="28" y="194"/>
                    </a:lnTo>
                    <a:lnTo>
                      <a:pt x="28" y="194"/>
                    </a:lnTo>
                    <a:lnTo>
                      <a:pt x="20" y="224"/>
                    </a:lnTo>
                    <a:lnTo>
                      <a:pt x="12" y="254"/>
                    </a:lnTo>
                    <a:lnTo>
                      <a:pt x="4" y="282"/>
                    </a:lnTo>
                    <a:lnTo>
                      <a:pt x="0" y="308"/>
                    </a:lnTo>
                    <a:lnTo>
                      <a:pt x="0" y="308"/>
                    </a:lnTo>
                    <a:lnTo>
                      <a:pt x="8" y="278"/>
                    </a:lnTo>
                    <a:lnTo>
                      <a:pt x="20" y="248"/>
                    </a:lnTo>
                    <a:lnTo>
                      <a:pt x="30" y="216"/>
                    </a:lnTo>
                    <a:lnTo>
                      <a:pt x="38" y="182"/>
                    </a:lnTo>
                    <a:lnTo>
                      <a:pt x="38" y="182"/>
                    </a:lnTo>
                    <a:lnTo>
                      <a:pt x="42" y="152"/>
                    </a:lnTo>
                    <a:lnTo>
                      <a:pt x="42" y="132"/>
                    </a:lnTo>
                    <a:lnTo>
                      <a:pt x="42" y="114"/>
                    </a:lnTo>
                    <a:lnTo>
                      <a:pt x="40" y="92"/>
                    </a:lnTo>
                    <a:lnTo>
                      <a:pt x="40" y="92"/>
                    </a:lnTo>
                    <a:lnTo>
                      <a:pt x="30" y="38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77" name="Freeform 397"/>
              <p:cNvSpPr>
                <a:spLocks/>
              </p:cNvSpPr>
              <p:nvPr/>
            </p:nvSpPr>
            <p:spPr bwMode="auto">
              <a:xfrm>
                <a:off x="4226" y="1734"/>
                <a:ext cx="40" cy="13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0"/>
                  </a:cxn>
                  <a:cxn ang="0">
                    <a:pos x="38" y="10"/>
                  </a:cxn>
                  <a:cxn ang="0">
                    <a:pos x="36" y="24"/>
                  </a:cxn>
                  <a:cxn ang="0">
                    <a:pos x="28" y="62"/>
                  </a:cxn>
                  <a:cxn ang="0">
                    <a:pos x="14" y="102"/>
                  </a:cxn>
                  <a:cxn ang="0">
                    <a:pos x="0" y="136"/>
                  </a:cxn>
                  <a:cxn ang="0">
                    <a:pos x="40" y="0"/>
                  </a:cxn>
                </a:cxnLst>
                <a:rect l="0" t="0" r="r" b="b"/>
                <a:pathLst>
                  <a:path w="40" h="136">
                    <a:moveTo>
                      <a:pt x="40" y="0"/>
                    </a:moveTo>
                    <a:lnTo>
                      <a:pt x="40" y="0"/>
                    </a:lnTo>
                    <a:lnTo>
                      <a:pt x="38" y="10"/>
                    </a:lnTo>
                    <a:lnTo>
                      <a:pt x="36" y="24"/>
                    </a:lnTo>
                    <a:lnTo>
                      <a:pt x="28" y="62"/>
                    </a:lnTo>
                    <a:lnTo>
                      <a:pt x="14" y="102"/>
                    </a:lnTo>
                    <a:lnTo>
                      <a:pt x="0" y="13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78" name="Freeform 398"/>
              <p:cNvSpPr>
                <a:spLocks/>
              </p:cNvSpPr>
              <p:nvPr/>
            </p:nvSpPr>
            <p:spPr bwMode="auto">
              <a:xfrm>
                <a:off x="4226" y="1734"/>
                <a:ext cx="40" cy="13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0"/>
                  </a:cxn>
                  <a:cxn ang="0">
                    <a:pos x="38" y="10"/>
                  </a:cxn>
                  <a:cxn ang="0">
                    <a:pos x="36" y="24"/>
                  </a:cxn>
                  <a:cxn ang="0">
                    <a:pos x="28" y="62"/>
                  </a:cxn>
                  <a:cxn ang="0">
                    <a:pos x="14" y="102"/>
                  </a:cxn>
                  <a:cxn ang="0">
                    <a:pos x="0" y="136"/>
                  </a:cxn>
                </a:cxnLst>
                <a:rect l="0" t="0" r="r" b="b"/>
                <a:pathLst>
                  <a:path w="40" h="136">
                    <a:moveTo>
                      <a:pt x="40" y="0"/>
                    </a:moveTo>
                    <a:lnTo>
                      <a:pt x="40" y="0"/>
                    </a:lnTo>
                    <a:lnTo>
                      <a:pt x="38" y="10"/>
                    </a:lnTo>
                    <a:lnTo>
                      <a:pt x="36" y="24"/>
                    </a:lnTo>
                    <a:lnTo>
                      <a:pt x="28" y="62"/>
                    </a:lnTo>
                    <a:lnTo>
                      <a:pt x="14" y="102"/>
                    </a:lnTo>
                    <a:lnTo>
                      <a:pt x="0" y="136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79" name="Freeform 399"/>
              <p:cNvSpPr>
                <a:spLocks/>
              </p:cNvSpPr>
              <p:nvPr/>
            </p:nvSpPr>
            <p:spPr bwMode="auto">
              <a:xfrm>
                <a:off x="4386" y="2018"/>
                <a:ext cx="4" cy="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2"/>
                  </a:cxn>
                  <a:cxn ang="0">
                    <a:pos x="4" y="44"/>
                  </a:cxn>
                  <a:cxn ang="0">
                    <a:pos x="4" y="64"/>
                  </a:cxn>
                  <a:cxn ang="0">
                    <a:pos x="2" y="74"/>
                  </a:cxn>
                  <a:cxn ang="0">
                    <a:pos x="0" y="0"/>
                  </a:cxn>
                </a:cxnLst>
                <a:rect l="0" t="0" r="r" b="b"/>
                <a:pathLst>
                  <a:path w="4" h="74">
                    <a:moveTo>
                      <a:pt x="0" y="0"/>
                    </a:moveTo>
                    <a:lnTo>
                      <a:pt x="0" y="0"/>
                    </a:lnTo>
                    <a:lnTo>
                      <a:pt x="2" y="22"/>
                    </a:lnTo>
                    <a:lnTo>
                      <a:pt x="4" y="44"/>
                    </a:lnTo>
                    <a:lnTo>
                      <a:pt x="4" y="64"/>
                    </a:lnTo>
                    <a:lnTo>
                      <a:pt x="2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80" name="Freeform 400"/>
              <p:cNvSpPr>
                <a:spLocks/>
              </p:cNvSpPr>
              <p:nvPr/>
            </p:nvSpPr>
            <p:spPr bwMode="auto">
              <a:xfrm>
                <a:off x="4386" y="2018"/>
                <a:ext cx="4" cy="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2"/>
                  </a:cxn>
                  <a:cxn ang="0">
                    <a:pos x="4" y="44"/>
                  </a:cxn>
                  <a:cxn ang="0">
                    <a:pos x="4" y="64"/>
                  </a:cxn>
                  <a:cxn ang="0">
                    <a:pos x="2" y="74"/>
                  </a:cxn>
                </a:cxnLst>
                <a:rect l="0" t="0" r="r" b="b"/>
                <a:pathLst>
                  <a:path w="4" h="74">
                    <a:moveTo>
                      <a:pt x="0" y="0"/>
                    </a:moveTo>
                    <a:lnTo>
                      <a:pt x="0" y="0"/>
                    </a:lnTo>
                    <a:lnTo>
                      <a:pt x="2" y="22"/>
                    </a:lnTo>
                    <a:lnTo>
                      <a:pt x="4" y="44"/>
                    </a:lnTo>
                    <a:lnTo>
                      <a:pt x="4" y="64"/>
                    </a:lnTo>
                    <a:lnTo>
                      <a:pt x="2" y="7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81" name="Freeform 401"/>
              <p:cNvSpPr>
                <a:spLocks/>
              </p:cNvSpPr>
              <p:nvPr/>
            </p:nvSpPr>
            <p:spPr bwMode="auto">
              <a:xfrm>
                <a:off x="3832" y="2102"/>
                <a:ext cx="138" cy="308"/>
              </a:xfrm>
              <a:custGeom>
                <a:avLst/>
                <a:gdLst/>
                <a:ahLst/>
                <a:cxnLst>
                  <a:cxn ang="0">
                    <a:pos x="138" y="0"/>
                  </a:cxn>
                  <a:cxn ang="0">
                    <a:pos x="138" y="0"/>
                  </a:cxn>
                  <a:cxn ang="0">
                    <a:pos x="130" y="18"/>
                  </a:cxn>
                  <a:cxn ang="0">
                    <a:pos x="122" y="38"/>
                  </a:cxn>
                  <a:cxn ang="0">
                    <a:pos x="98" y="80"/>
                  </a:cxn>
                  <a:cxn ang="0">
                    <a:pos x="98" y="80"/>
                  </a:cxn>
                  <a:cxn ang="0">
                    <a:pos x="74" y="120"/>
                  </a:cxn>
                  <a:cxn ang="0">
                    <a:pos x="66" y="140"/>
                  </a:cxn>
                  <a:cxn ang="0">
                    <a:pos x="60" y="158"/>
                  </a:cxn>
                  <a:cxn ang="0">
                    <a:pos x="60" y="158"/>
                  </a:cxn>
                  <a:cxn ang="0">
                    <a:pos x="56" y="172"/>
                  </a:cxn>
                  <a:cxn ang="0">
                    <a:pos x="48" y="190"/>
                  </a:cxn>
                  <a:cxn ang="0">
                    <a:pos x="30" y="226"/>
                  </a:cxn>
                  <a:cxn ang="0">
                    <a:pos x="30" y="226"/>
                  </a:cxn>
                  <a:cxn ang="0">
                    <a:pos x="20" y="246"/>
                  </a:cxn>
                  <a:cxn ang="0">
                    <a:pos x="8" y="266"/>
                  </a:cxn>
                  <a:cxn ang="0">
                    <a:pos x="2" y="286"/>
                  </a:cxn>
                  <a:cxn ang="0">
                    <a:pos x="0" y="296"/>
                  </a:cxn>
                  <a:cxn ang="0">
                    <a:pos x="0" y="308"/>
                  </a:cxn>
                  <a:cxn ang="0">
                    <a:pos x="0" y="308"/>
                  </a:cxn>
                  <a:cxn ang="0">
                    <a:pos x="0" y="298"/>
                  </a:cxn>
                  <a:cxn ang="0">
                    <a:pos x="4" y="288"/>
                  </a:cxn>
                  <a:cxn ang="0">
                    <a:pos x="14" y="266"/>
                  </a:cxn>
                  <a:cxn ang="0">
                    <a:pos x="38" y="228"/>
                  </a:cxn>
                  <a:cxn ang="0">
                    <a:pos x="38" y="228"/>
                  </a:cxn>
                  <a:cxn ang="0">
                    <a:pos x="56" y="196"/>
                  </a:cxn>
                  <a:cxn ang="0">
                    <a:pos x="64" y="178"/>
                  </a:cxn>
                  <a:cxn ang="0">
                    <a:pos x="72" y="158"/>
                  </a:cxn>
                  <a:cxn ang="0">
                    <a:pos x="72" y="158"/>
                  </a:cxn>
                  <a:cxn ang="0">
                    <a:pos x="78" y="136"/>
                  </a:cxn>
                  <a:cxn ang="0">
                    <a:pos x="86" y="116"/>
                  </a:cxn>
                  <a:cxn ang="0">
                    <a:pos x="96" y="96"/>
                  </a:cxn>
                  <a:cxn ang="0">
                    <a:pos x="106" y="80"/>
                  </a:cxn>
                  <a:cxn ang="0">
                    <a:pos x="106" y="80"/>
                  </a:cxn>
                  <a:cxn ang="0">
                    <a:pos x="116" y="60"/>
                  </a:cxn>
                  <a:cxn ang="0">
                    <a:pos x="124" y="38"/>
                  </a:cxn>
                  <a:cxn ang="0">
                    <a:pos x="138" y="0"/>
                  </a:cxn>
                  <a:cxn ang="0">
                    <a:pos x="138" y="0"/>
                  </a:cxn>
                </a:cxnLst>
                <a:rect l="0" t="0" r="r" b="b"/>
                <a:pathLst>
                  <a:path w="138" h="308">
                    <a:moveTo>
                      <a:pt x="138" y="0"/>
                    </a:moveTo>
                    <a:lnTo>
                      <a:pt x="138" y="0"/>
                    </a:lnTo>
                    <a:lnTo>
                      <a:pt x="130" y="18"/>
                    </a:lnTo>
                    <a:lnTo>
                      <a:pt x="122" y="38"/>
                    </a:lnTo>
                    <a:lnTo>
                      <a:pt x="98" y="80"/>
                    </a:lnTo>
                    <a:lnTo>
                      <a:pt x="98" y="80"/>
                    </a:lnTo>
                    <a:lnTo>
                      <a:pt x="74" y="120"/>
                    </a:lnTo>
                    <a:lnTo>
                      <a:pt x="66" y="140"/>
                    </a:lnTo>
                    <a:lnTo>
                      <a:pt x="60" y="158"/>
                    </a:lnTo>
                    <a:lnTo>
                      <a:pt x="60" y="158"/>
                    </a:lnTo>
                    <a:lnTo>
                      <a:pt x="56" y="172"/>
                    </a:lnTo>
                    <a:lnTo>
                      <a:pt x="48" y="190"/>
                    </a:lnTo>
                    <a:lnTo>
                      <a:pt x="30" y="226"/>
                    </a:lnTo>
                    <a:lnTo>
                      <a:pt x="30" y="226"/>
                    </a:lnTo>
                    <a:lnTo>
                      <a:pt x="20" y="246"/>
                    </a:lnTo>
                    <a:lnTo>
                      <a:pt x="8" y="266"/>
                    </a:lnTo>
                    <a:lnTo>
                      <a:pt x="2" y="286"/>
                    </a:lnTo>
                    <a:lnTo>
                      <a:pt x="0" y="296"/>
                    </a:lnTo>
                    <a:lnTo>
                      <a:pt x="0" y="308"/>
                    </a:lnTo>
                    <a:lnTo>
                      <a:pt x="0" y="308"/>
                    </a:lnTo>
                    <a:lnTo>
                      <a:pt x="0" y="298"/>
                    </a:lnTo>
                    <a:lnTo>
                      <a:pt x="4" y="288"/>
                    </a:lnTo>
                    <a:lnTo>
                      <a:pt x="14" y="266"/>
                    </a:lnTo>
                    <a:lnTo>
                      <a:pt x="38" y="228"/>
                    </a:lnTo>
                    <a:lnTo>
                      <a:pt x="38" y="228"/>
                    </a:lnTo>
                    <a:lnTo>
                      <a:pt x="56" y="196"/>
                    </a:lnTo>
                    <a:lnTo>
                      <a:pt x="64" y="178"/>
                    </a:lnTo>
                    <a:lnTo>
                      <a:pt x="72" y="158"/>
                    </a:lnTo>
                    <a:lnTo>
                      <a:pt x="72" y="158"/>
                    </a:lnTo>
                    <a:lnTo>
                      <a:pt x="78" y="136"/>
                    </a:lnTo>
                    <a:lnTo>
                      <a:pt x="86" y="116"/>
                    </a:lnTo>
                    <a:lnTo>
                      <a:pt x="96" y="96"/>
                    </a:lnTo>
                    <a:lnTo>
                      <a:pt x="106" y="80"/>
                    </a:lnTo>
                    <a:lnTo>
                      <a:pt x="106" y="80"/>
                    </a:lnTo>
                    <a:lnTo>
                      <a:pt x="116" y="60"/>
                    </a:lnTo>
                    <a:lnTo>
                      <a:pt x="124" y="38"/>
                    </a:lnTo>
                    <a:lnTo>
                      <a:pt x="138" y="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82" name="Freeform 402"/>
              <p:cNvSpPr>
                <a:spLocks/>
              </p:cNvSpPr>
              <p:nvPr/>
            </p:nvSpPr>
            <p:spPr bwMode="auto">
              <a:xfrm>
                <a:off x="3728" y="2640"/>
                <a:ext cx="54" cy="154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40" y="12"/>
                  </a:cxn>
                  <a:cxn ang="0">
                    <a:pos x="36" y="24"/>
                  </a:cxn>
                  <a:cxn ang="0">
                    <a:pos x="36" y="36"/>
                  </a:cxn>
                  <a:cxn ang="0">
                    <a:pos x="40" y="50"/>
                  </a:cxn>
                  <a:cxn ang="0">
                    <a:pos x="40" y="50"/>
                  </a:cxn>
                  <a:cxn ang="0">
                    <a:pos x="42" y="66"/>
                  </a:cxn>
                  <a:cxn ang="0">
                    <a:pos x="44" y="80"/>
                  </a:cxn>
                  <a:cxn ang="0">
                    <a:pos x="44" y="86"/>
                  </a:cxn>
                  <a:cxn ang="0">
                    <a:pos x="42" y="94"/>
                  </a:cxn>
                  <a:cxn ang="0">
                    <a:pos x="38" y="100"/>
                  </a:cxn>
                  <a:cxn ang="0">
                    <a:pos x="34" y="108"/>
                  </a:cxn>
                  <a:cxn ang="0">
                    <a:pos x="34" y="108"/>
                  </a:cxn>
                  <a:cxn ang="0">
                    <a:pos x="12" y="130"/>
                  </a:cxn>
                  <a:cxn ang="0">
                    <a:pos x="4" y="142"/>
                  </a:cxn>
                  <a:cxn ang="0">
                    <a:pos x="2" y="148"/>
                  </a:cxn>
                  <a:cxn ang="0">
                    <a:pos x="0" y="154"/>
                  </a:cxn>
                  <a:cxn ang="0">
                    <a:pos x="0" y="154"/>
                  </a:cxn>
                  <a:cxn ang="0">
                    <a:pos x="6" y="144"/>
                  </a:cxn>
                  <a:cxn ang="0">
                    <a:pos x="14" y="134"/>
                  </a:cxn>
                  <a:cxn ang="0">
                    <a:pos x="38" y="116"/>
                  </a:cxn>
                  <a:cxn ang="0">
                    <a:pos x="38" y="116"/>
                  </a:cxn>
                  <a:cxn ang="0">
                    <a:pos x="44" y="110"/>
                  </a:cxn>
                  <a:cxn ang="0">
                    <a:pos x="48" y="104"/>
                  </a:cxn>
                  <a:cxn ang="0">
                    <a:pos x="52" y="92"/>
                  </a:cxn>
                  <a:cxn ang="0">
                    <a:pos x="54" y="80"/>
                  </a:cxn>
                  <a:cxn ang="0">
                    <a:pos x="52" y="68"/>
                  </a:cxn>
                  <a:cxn ang="0">
                    <a:pos x="52" y="68"/>
                  </a:cxn>
                  <a:cxn ang="0">
                    <a:pos x="44" y="36"/>
                  </a:cxn>
                  <a:cxn ang="0">
                    <a:pos x="42" y="26"/>
                  </a:cxn>
                  <a:cxn ang="0">
                    <a:pos x="42" y="18"/>
                  </a:cxn>
                  <a:cxn ang="0">
                    <a:pos x="42" y="8"/>
                  </a:cxn>
                  <a:cxn ang="0">
                    <a:pos x="46" y="0"/>
                  </a:cxn>
                  <a:cxn ang="0">
                    <a:pos x="46" y="0"/>
                  </a:cxn>
                </a:cxnLst>
                <a:rect l="0" t="0" r="r" b="b"/>
                <a:pathLst>
                  <a:path w="54" h="154">
                    <a:moveTo>
                      <a:pt x="46" y="0"/>
                    </a:moveTo>
                    <a:lnTo>
                      <a:pt x="46" y="0"/>
                    </a:lnTo>
                    <a:lnTo>
                      <a:pt x="40" y="12"/>
                    </a:lnTo>
                    <a:lnTo>
                      <a:pt x="36" y="24"/>
                    </a:lnTo>
                    <a:lnTo>
                      <a:pt x="36" y="36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2" y="66"/>
                    </a:lnTo>
                    <a:lnTo>
                      <a:pt x="44" y="80"/>
                    </a:lnTo>
                    <a:lnTo>
                      <a:pt x="44" y="86"/>
                    </a:lnTo>
                    <a:lnTo>
                      <a:pt x="42" y="94"/>
                    </a:lnTo>
                    <a:lnTo>
                      <a:pt x="38" y="100"/>
                    </a:lnTo>
                    <a:lnTo>
                      <a:pt x="34" y="108"/>
                    </a:lnTo>
                    <a:lnTo>
                      <a:pt x="34" y="108"/>
                    </a:lnTo>
                    <a:lnTo>
                      <a:pt x="12" y="130"/>
                    </a:lnTo>
                    <a:lnTo>
                      <a:pt x="4" y="142"/>
                    </a:lnTo>
                    <a:lnTo>
                      <a:pt x="2" y="148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6" y="144"/>
                    </a:lnTo>
                    <a:lnTo>
                      <a:pt x="14" y="134"/>
                    </a:lnTo>
                    <a:lnTo>
                      <a:pt x="38" y="116"/>
                    </a:lnTo>
                    <a:lnTo>
                      <a:pt x="38" y="116"/>
                    </a:lnTo>
                    <a:lnTo>
                      <a:pt x="44" y="110"/>
                    </a:lnTo>
                    <a:lnTo>
                      <a:pt x="48" y="104"/>
                    </a:lnTo>
                    <a:lnTo>
                      <a:pt x="52" y="92"/>
                    </a:lnTo>
                    <a:lnTo>
                      <a:pt x="54" y="80"/>
                    </a:lnTo>
                    <a:lnTo>
                      <a:pt x="52" y="68"/>
                    </a:lnTo>
                    <a:lnTo>
                      <a:pt x="52" y="68"/>
                    </a:lnTo>
                    <a:lnTo>
                      <a:pt x="44" y="36"/>
                    </a:lnTo>
                    <a:lnTo>
                      <a:pt x="42" y="26"/>
                    </a:lnTo>
                    <a:lnTo>
                      <a:pt x="42" y="18"/>
                    </a:lnTo>
                    <a:lnTo>
                      <a:pt x="42" y="8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83" name="Freeform 403"/>
              <p:cNvSpPr>
                <a:spLocks/>
              </p:cNvSpPr>
              <p:nvPr/>
            </p:nvSpPr>
            <p:spPr bwMode="auto">
              <a:xfrm>
                <a:off x="3742" y="3010"/>
                <a:ext cx="24" cy="9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20" y="10"/>
                  </a:cxn>
                  <a:cxn ang="0">
                    <a:pos x="20" y="22"/>
                  </a:cxn>
                  <a:cxn ang="0">
                    <a:pos x="16" y="32"/>
                  </a:cxn>
                  <a:cxn ang="0">
                    <a:pos x="10" y="42"/>
                  </a:cxn>
                  <a:cxn ang="0">
                    <a:pos x="10" y="42"/>
                  </a:cxn>
                  <a:cxn ang="0">
                    <a:pos x="4" y="52"/>
                  </a:cxn>
                  <a:cxn ang="0">
                    <a:pos x="0" y="64"/>
                  </a:cxn>
                  <a:cxn ang="0">
                    <a:pos x="0" y="70"/>
                  </a:cxn>
                  <a:cxn ang="0">
                    <a:pos x="2" y="78"/>
                  </a:cxn>
                  <a:cxn ang="0">
                    <a:pos x="4" y="86"/>
                  </a:cxn>
                  <a:cxn ang="0">
                    <a:pos x="10" y="92"/>
                  </a:cxn>
                  <a:cxn ang="0">
                    <a:pos x="10" y="92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8"/>
                  </a:cxn>
                  <a:cxn ang="0">
                    <a:pos x="14" y="46"/>
                  </a:cxn>
                  <a:cxn ang="0">
                    <a:pos x="14" y="46"/>
                  </a:cxn>
                  <a:cxn ang="0">
                    <a:pos x="20" y="34"/>
                  </a:cxn>
                  <a:cxn ang="0">
                    <a:pos x="24" y="24"/>
                  </a:cxn>
                  <a:cxn ang="0">
                    <a:pos x="22" y="12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24" h="92">
                    <a:moveTo>
                      <a:pt x="18" y="0"/>
                    </a:moveTo>
                    <a:lnTo>
                      <a:pt x="18" y="0"/>
                    </a:lnTo>
                    <a:lnTo>
                      <a:pt x="20" y="10"/>
                    </a:lnTo>
                    <a:lnTo>
                      <a:pt x="20" y="22"/>
                    </a:lnTo>
                    <a:lnTo>
                      <a:pt x="16" y="32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4" y="52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2" y="78"/>
                    </a:lnTo>
                    <a:lnTo>
                      <a:pt x="4" y="86"/>
                    </a:lnTo>
                    <a:lnTo>
                      <a:pt x="10" y="92"/>
                    </a:lnTo>
                    <a:lnTo>
                      <a:pt x="10" y="92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8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20" y="34"/>
                    </a:lnTo>
                    <a:lnTo>
                      <a:pt x="24" y="24"/>
                    </a:lnTo>
                    <a:lnTo>
                      <a:pt x="22" y="12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84" name="Freeform 404"/>
              <p:cNvSpPr>
                <a:spLocks/>
              </p:cNvSpPr>
              <p:nvPr/>
            </p:nvSpPr>
            <p:spPr bwMode="auto">
              <a:xfrm>
                <a:off x="4036" y="2170"/>
                <a:ext cx="442" cy="90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0" y="90"/>
                  </a:cxn>
                  <a:cxn ang="0">
                    <a:pos x="12" y="78"/>
                  </a:cxn>
                  <a:cxn ang="0">
                    <a:pos x="28" y="68"/>
                  </a:cxn>
                  <a:cxn ang="0">
                    <a:pos x="66" y="50"/>
                  </a:cxn>
                  <a:cxn ang="0">
                    <a:pos x="104" y="34"/>
                  </a:cxn>
                  <a:cxn ang="0">
                    <a:pos x="122" y="28"/>
                  </a:cxn>
                  <a:cxn ang="0">
                    <a:pos x="140" y="24"/>
                  </a:cxn>
                  <a:cxn ang="0">
                    <a:pos x="140" y="24"/>
                  </a:cxn>
                  <a:cxn ang="0">
                    <a:pos x="174" y="16"/>
                  </a:cxn>
                  <a:cxn ang="0">
                    <a:pos x="208" y="8"/>
                  </a:cxn>
                  <a:cxn ang="0">
                    <a:pos x="224" y="4"/>
                  </a:cxn>
                  <a:cxn ang="0">
                    <a:pos x="242" y="2"/>
                  </a:cxn>
                  <a:cxn ang="0">
                    <a:pos x="262" y="0"/>
                  </a:cxn>
                  <a:cxn ang="0">
                    <a:pos x="282" y="2"/>
                  </a:cxn>
                  <a:cxn ang="0">
                    <a:pos x="282" y="2"/>
                  </a:cxn>
                  <a:cxn ang="0">
                    <a:pos x="326" y="10"/>
                  </a:cxn>
                  <a:cxn ang="0">
                    <a:pos x="368" y="20"/>
                  </a:cxn>
                  <a:cxn ang="0">
                    <a:pos x="410" y="34"/>
                  </a:cxn>
                  <a:cxn ang="0">
                    <a:pos x="442" y="50"/>
                  </a:cxn>
                  <a:cxn ang="0">
                    <a:pos x="442" y="50"/>
                  </a:cxn>
                  <a:cxn ang="0">
                    <a:pos x="410" y="38"/>
                  </a:cxn>
                  <a:cxn ang="0">
                    <a:pos x="366" y="24"/>
                  </a:cxn>
                  <a:cxn ang="0">
                    <a:pos x="320" y="12"/>
                  </a:cxn>
                  <a:cxn ang="0">
                    <a:pos x="298" y="10"/>
                  </a:cxn>
                  <a:cxn ang="0">
                    <a:pos x="278" y="8"/>
                  </a:cxn>
                  <a:cxn ang="0">
                    <a:pos x="278" y="8"/>
                  </a:cxn>
                  <a:cxn ang="0">
                    <a:pos x="260" y="8"/>
                  </a:cxn>
                  <a:cxn ang="0">
                    <a:pos x="240" y="10"/>
                  </a:cxn>
                  <a:cxn ang="0">
                    <a:pos x="200" y="16"/>
                  </a:cxn>
                  <a:cxn ang="0">
                    <a:pos x="164" y="24"/>
                  </a:cxn>
                  <a:cxn ang="0">
                    <a:pos x="138" y="32"/>
                  </a:cxn>
                  <a:cxn ang="0">
                    <a:pos x="138" y="32"/>
                  </a:cxn>
                  <a:cxn ang="0">
                    <a:pos x="116" y="36"/>
                  </a:cxn>
                  <a:cxn ang="0">
                    <a:pos x="90" y="44"/>
                  </a:cxn>
                  <a:cxn ang="0">
                    <a:pos x="52" y="60"/>
                  </a:cxn>
                  <a:cxn ang="0">
                    <a:pos x="0" y="90"/>
                  </a:cxn>
                  <a:cxn ang="0">
                    <a:pos x="0" y="90"/>
                  </a:cxn>
                </a:cxnLst>
                <a:rect l="0" t="0" r="r" b="b"/>
                <a:pathLst>
                  <a:path w="442" h="90">
                    <a:moveTo>
                      <a:pt x="0" y="90"/>
                    </a:moveTo>
                    <a:lnTo>
                      <a:pt x="0" y="90"/>
                    </a:lnTo>
                    <a:lnTo>
                      <a:pt x="12" y="78"/>
                    </a:lnTo>
                    <a:lnTo>
                      <a:pt x="28" y="68"/>
                    </a:lnTo>
                    <a:lnTo>
                      <a:pt x="66" y="50"/>
                    </a:lnTo>
                    <a:lnTo>
                      <a:pt x="104" y="34"/>
                    </a:lnTo>
                    <a:lnTo>
                      <a:pt x="122" y="28"/>
                    </a:lnTo>
                    <a:lnTo>
                      <a:pt x="140" y="24"/>
                    </a:lnTo>
                    <a:lnTo>
                      <a:pt x="140" y="24"/>
                    </a:lnTo>
                    <a:lnTo>
                      <a:pt x="174" y="16"/>
                    </a:lnTo>
                    <a:lnTo>
                      <a:pt x="208" y="8"/>
                    </a:lnTo>
                    <a:lnTo>
                      <a:pt x="224" y="4"/>
                    </a:lnTo>
                    <a:lnTo>
                      <a:pt x="242" y="2"/>
                    </a:lnTo>
                    <a:lnTo>
                      <a:pt x="262" y="0"/>
                    </a:lnTo>
                    <a:lnTo>
                      <a:pt x="282" y="2"/>
                    </a:lnTo>
                    <a:lnTo>
                      <a:pt x="282" y="2"/>
                    </a:lnTo>
                    <a:lnTo>
                      <a:pt x="326" y="10"/>
                    </a:lnTo>
                    <a:lnTo>
                      <a:pt x="368" y="20"/>
                    </a:lnTo>
                    <a:lnTo>
                      <a:pt x="410" y="34"/>
                    </a:lnTo>
                    <a:lnTo>
                      <a:pt x="442" y="50"/>
                    </a:lnTo>
                    <a:lnTo>
                      <a:pt x="442" y="50"/>
                    </a:lnTo>
                    <a:lnTo>
                      <a:pt x="410" y="38"/>
                    </a:lnTo>
                    <a:lnTo>
                      <a:pt x="366" y="24"/>
                    </a:lnTo>
                    <a:lnTo>
                      <a:pt x="320" y="12"/>
                    </a:lnTo>
                    <a:lnTo>
                      <a:pt x="298" y="10"/>
                    </a:lnTo>
                    <a:lnTo>
                      <a:pt x="278" y="8"/>
                    </a:lnTo>
                    <a:lnTo>
                      <a:pt x="278" y="8"/>
                    </a:lnTo>
                    <a:lnTo>
                      <a:pt x="260" y="8"/>
                    </a:lnTo>
                    <a:lnTo>
                      <a:pt x="240" y="10"/>
                    </a:lnTo>
                    <a:lnTo>
                      <a:pt x="200" y="16"/>
                    </a:lnTo>
                    <a:lnTo>
                      <a:pt x="164" y="24"/>
                    </a:lnTo>
                    <a:lnTo>
                      <a:pt x="138" y="32"/>
                    </a:lnTo>
                    <a:lnTo>
                      <a:pt x="138" y="32"/>
                    </a:lnTo>
                    <a:lnTo>
                      <a:pt x="116" y="36"/>
                    </a:lnTo>
                    <a:lnTo>
                      <a:pt x="90" y="44"/>
                    </a:lnTo>
                    <a:lnTo>
                      <a:pt x="52" y="60"/>
                    </a:lnTo>
                    <a:lnTo>
                      <a:pt x="0" y="9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85" name="Freeform 405"/>
              <p:cNvSpPr>
                <a:spLocks/>
              </p:cNvSpPr>
              <p:nvPr/>
            </p:nvSpPr>
            <p:spPr bwMode="auto">
              <a:xfrm>
                <a:off x="3984" y="2362"/>
                <a:ext cx="46" cy="4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0" y="40"/>
                  </a:cxn>
                  <a:cxn ang="0">
                    <a:pos x="6" y="38"/>
                  </a:cxn>
                  <a:cxn ang="0">
                    <a:pos x="12" y="34"/>
                  </a:cxn>
                  <a:cxn ang="0">
                    <a:pos x="26" y="22"/>
                  </a:cxn>
                  <a:cxn ang="0">
                    <a:pos x="38" y="10"/>
                  </a:cxn>
                  <a:cxn ang="0">
                    <a:pos x="46" y="0"/>
                  </a:cxn>
                  <a:cxn ang="0">
                    <a:pos x="0" y="40"/>
                  </a:cxn>
                </a:cxnLst>
                <a:rect l="0" t="0" r="r" b="b"/>
                <a:pathLst>
                  <a:path w="46" h="40">
                    <a:moveTo>
                      <a:pt x="0" y="40"/>
                    </a:moveTo>
                    <a:lnTo>
                      <a:pt x="0" y="40"/>
                    </a:lnTo>
                    <a:lnTo>
                      <a:pt x="6" y="38"/>
                    </a:lnTo>
                    <a:lnTo>
                      <a:pt x="12" y="34"/>
                    </a:lnTo>
                    <a:lnTo>
                      <a:pt x="26" y="22"/>
                    </a:lnTo>
                    <a:lnTo>
                      <a:pt x="38" y="10"/>
                    </a:lnTo>
                    <a:lnTo>
                      <a:pt x="46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86" name="Freeform 406"/>
              <p:cNvSpPr>
                <a:spLocks/>
              </p:cNvSpPr>
              <p:nvPr/>
            </p:nvSpPr>
            <p:spPr bwMode="auto">
              <a:xfrm>
                <a:off x="3984" y="2362"/>
                <a:ext cx="46" cy="4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0" y="40"/>
                  </a:cxn>
                  <a:cxn ang="0">
                    <a:pos x="6" y="38"/>
                  </a:cxn>
                  <a:cxn ang="0">
                    <a:pos x="12" y="34"/>
                  </a:cxn>
                  <a:cxn ang="0">
                    <a:pos x="26" y="22"/>
                  </a:cxn>
                  <a:cxn ang="0">
                    <a:pos x="38" y="10"/>
                  </a:cxn>
                  <a:cxn ang="0">
                    <a:pos x="46" y="0"/>
                  </a:cxn>
                </a:cxnLst>
                <a:rect l="0" t="0" r="r" b="b"/>
                <a:pathLst>
                  <a:path w="46" h="40">
                    <a:moveTo>
                      <a:pt x="0" y="40"/>
                    </a:moveTo>
                    <a:lnTo>
                      <a:pt x="0" y="40"/>
                    </a:lnTo>
                    <a:lnTo>
                      <a:pt x="6" y="38"/>
                    </a:lnTo>
                    <a:lnTo>
                      <a:pt x="12" y="34"/>
                    </a:lnTo>
                    <a:lnTo>
                      <a:pt x="26" y="22"/>
                    </a:lnTo>
                    <a:lnTo>
                      <a:pt x="38" y="10"/>
                    </a:lnTo>
                    <a:lnTo>
                      <a:pt x="46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87" name="Freeform 407"/>
              <p:cNvSpPr>
                <a:spLocks/>
              </p:cNvSpPr>
              <p:nvPr/>
            </p:nvSpPr>
            <p:spPr bwMode="auto">
              <a:xfrm>
                <a:off x="4026" y="2384"/>
                <a:ext cx="30" cy="28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28"/>
                  </a:cxn>
                  <a:cxn ang="0">
                    <a:pos x="10" y="20"/>
                  </a:cxn>
                  <a:cxn ang="0">
                    <a:pos x="20" y="12"/>
                  </a:cxn>
                  <a:cxn ang="0">
                    <a:pos x="26" y="6"/>
                  </a:cxn>
                  <a:cxn ang="0">
                    <a:pos x="30" y="0"/>
                  </a:cxn>
                  <a:cxn ang="0">
                    <a:pos x="0" y="28"/>
                  </a:cxn>
                </a:cxnLst>
                <a:rect l="0" t="0" r="r" b="b"/>
                <a:pathLst>
                  <a:path w="30" h="28">
                    <a:moveTo>
                      <a:pt x="0" y="28"/>
                    </a:moveTo>
                    <a:lnTo>
                      <a:pt x="0" y="28"/>
                    </a:lnTo>
                    <a:lnTo>
                      <a:pt x="10" y="20"/>
                    </a:lnTo>
                    <a:lnTo>
                      <a:pt x="20" y="12"/>
                    </a:lnTo>
                    <a:lnTo>
                      <a:pt x="26" y="6"/>
                    </a:lnTo>
                    <a:lnTo>
                      <a:pt x="30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888" name="Freeform 408"/>
              <p:cNvSpPr>
                <a:spLocks/>
              </p:cNvSpPr>
              <p:nvPr/>
            </p:nvSpPr>
            <p:spPr bwMode="auto">
              <a:xfrm>
                <a:off x="4026" y="2384"/>
                <a:ext cx="30" cy="28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28"/>
                  </a:cxn>
                  <a:cxn ang="0">
                    <a:pos x="10" y="20"/>
                  </a:cxn>
                  <a:cxn ang="0">
                    <a:pos x="20" y="12"/>
                  </a:cxn>
                  <a:cxn ang="0">
                    <a:pos x="26" y="6"/>
                  </a:cxn>
                  <a:cxn ang="0">
                    <a:pos x="30" y="0"/>
                  </a:cxn>
                </a:cxnLst>
                <a:rect l="0" t="0" r="r" b="b"/>
                <a:pathLst>
                  <a:path w="30" h="28">
                    <a:moveTo>
                      <a:pt x="0" y="28"/>
                    </a:moveTo>
                    <a:lnTo>
                      <a:pt x="0" y="28"/>
                    </a:lnTo>
                    <a:lnTo>
                      <a:pt x="10" y="20"/>
                    </a:lnTo>
                    <a:lnTo>
                      <a:pt x="20" y="12"/>
                    </a:lnTo>
                    <a:lnTo>
                      <a:pt x="26" y="6"/>
                    </a:lnTo>
                    <a:lnTo>
                      <a:pt x="3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04889" name="Freeform 409"/>
            <p:cNvSpPr>
              <a:spLocks/>
            </p:cNvSpPr>
            <p:nvPr/>
          </p:nvSpPr>
          <p:spPr bwMode="auto">
            <a:xfrm>
              <a:off x="4026" y="2422"/>
              <a:ext cx="32" cy="2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20"/>
                </a:cxn>
                <a:cxn ang="0">
                  <a:pos x="10" y="16"/>
                </a:cxn>
                <a:cxn ang="0">
                  <a:pos x="18" y="10"/>
                </a:cxn>
                <a:cxn ang="0">
                  <a:pos x="32" y="0"/>
                </a:cxn>
                <a:cxn ang="0">
                  <a:pos x="0" y="20"/>
                </a:cxn>
              </a:cxnLst>
              <a:rect l="0" t="0" r="r" b="b"/>
              <a:pathLst>
                <a:path w="32" h="20">
                  <a:moveTo>
                    <a:pt x="0" y="20"/>
                  </a:moveTo>
                  <a:lnTo>
                    <a:pt x="0" y="20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32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890" name="Freeform 410"/>
            <p:cNvSpPr>
              <a:spLocks/>
            </p:cNvSpPr>
            <p:nvPr/>
          </p:nvSpPr>
          <p:spPr bwMode="auto">
            <a:xfrm>
              <a:off x="4026" y="2422"/>
              <a:ext cx="32" cy="2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20"/>
                </a:cxn>
                <a:cxn ang="0">
                  <a:pos x="10" y="16"/>
                </a:cxn>
                <a:cxn ang="0">
                  <a:pos x="18" y="10"/>
                </a:cxn>
                <a:cxn ang="0">
                  <a:pos x="32" y="0"/>
                </a:cxn>
              </a:cxnLst>
              <a:rect l="0" t="0" r="r" b="b"/>
              <a:pathLst>
                <a:path w="32" h="20">
                  <a:moveTo>
                    <a:pt x="0" y="20"/>
                  </a:moveTo>
                  <a:lnTo>
                    <a:pt x="0" y="20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3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891" name="Freeform 411"/>
            <p:cNvSpPr>
              <a:spLocks/>
            </p:cNvSpPr>
            <p:nvPr/>
          </p:nvSpPr>
          <p:spPr bwMode="auto">
            <a:xfrm>
              <a:off x="4050" y="2468"/>
              <a:ext cx="24" cy="2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20"/>
                </a:cxn>
                <a:cxn ang="0">
                  <a:pos x="10" y="14"/>
                </a:cxn>
                <a:cxn ang="0">
                  <a:pos x="16" y="8"/>
                </a:cxn>
                <a:cxn ang="0">
                  <a:pos x="24" y="0"/>
                </a:cxn>
                <a:cxn ang="0">
                  <a:pos x="0" y="20"/>
                </a:cxn>
              </a:cxnLst>
              <a:rect l="0" t="0" r="r" b="b"/>
              <a:pathLst>
                <a:path w="24" h="20">
                  <a:moveTo>
                    <a:pt x="0" y="20"/>
                  </a:moveTo>
                  <a:lnTo>
                    <a:pt x="0" y="20"/>
                  </a:lnTo>
                  <a:lnTo>
                    <a:pt x="10" y="14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892" name="Freeform 412"/>
            <p:cNvSpPr>
              <a:spLocks/>
            </p:cNvSpPr>
            <p:nvPr/>
          </p:nvSpPr>
          <p:spPr bwMode="auto">
            <a:xfrm>
              <a:off x="4050" y="2468"/>
              <a:ext cx="24" cy="2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20"/>
                </a:cxn>
                <a:cxn ang="0">
                  <a:pos x="10" y="14"/>
                </a:cxn>
                <a:cxn ang="0">
                  <a:pos x="16" y="8"/>
                </a:cxn>
                <a:cxn ang="0">
                  <a:pos x="24" y="0"/>
                </a:cxn>
              </a:cxnLst>
              <a:rect l="0" t="0" r="r" b="b"/>
              <a:pathLst>
                <a:path w="24" h="20">
                  <a:moveTo>
                    <a:pt x="0" y="20"/>
                  </a:moveTo>
                  <a:lnTo>
                    <a:pt x="0" y="20"/>
                  </a:lnTo>
                  <a:lnTo>
                    <a:pt x="10" y="14"/>
                  </a:lnTo>
                  <a:lnTo>
                    <a:pt x="16" y="8"/>
                  </a:lnTo>
                  <a:lnTo>
                    <a:pt x="2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893" name="Freeform 413"/>
            <p:cNvSpPr>
              <a:spLocks/>
            </p:cNvSpPr>
            <p:nvPr/>
          </p:nvSpPr>
          <p:spPr bwMode="auto">
            <a:xfrm>
              <a:off x="4094" y="2320"/>
              <a:ext cx="34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8" y="2"/>
                </a:cxn>
                <a:cxn ang="0">
                  <a:pos x="18" y="0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0" y="6"/>
                </a:cxn>
              </a:cxnLst>
              <a:rect l="0" t="0" r="r" b="b"/>
              <a:pathLst>
                <a:path w="34" h="6">
                  <a:moveTo>
                    <a:pt x="0" y="6"/>
                  </a:moveTo>
                  <a:lnTo>
                    <a:pt x="0" y="6"/>
                  </a:lnTo>
                  <a:lnTo>
                    <a:pt x="8" y="2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894" name="Freeform 414"/>
            <p:cNvSpPr>
              <a:spLocks/>
            </p:cNvSpPr>
            <p:nvPr/>
          </p:nvSpPr>
          <p:spPr bwMode="auto">
            <a:xfrm>
              <a:off x="4094" y="2320"/>
              <a:ext cx="34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8" y="2"/>
                </a:cxn>
                <a:cxn ang="0">
                  <a:pos x="18" y="0"/>
                </a:cxn>
                <a:cxn ang="0">
                  <a:pos x="28" y="0"/>
                </a:cxn>
                <a:cxn ang="0">
                  <a:pos x="34" y="0"/>
                </a:cxn>
              </a:cxnLst>
              <a:rect l="0" t="0" r="r" b="b"/>
              <a:pathLst>
                <a:path w="34" h="6">
                  <a:moveTo>
                    <a:pt x="0" y="6"/>
                  </a:moveTo>
                  <a:lnTo>
                    <a:pt x="0" y="6"/>
                  </a:lnTo>
                  <a:lnTo>
                    <a:pt x="8" y="2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895" name="Freeform 415"/>
            <p:cNvSpPr>
              <a:spLocks/>
            </p:cNvSpPr>
            <p:nvPr/>
          </p:nvSpPr>
          <p:spPr bwMode="auto">
            <a:xfrm>
              <a:off x="4166" y="2264"/>
              <a:ext cx="28" cy="38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16" y="8"/>
                </a:cxn>
                <a:cxn ang="0">
                  <a:pos x="6" y="18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4" y="26"/>
                </a:cxn>
                <a:cxn ang="0">
                  <a:pos x="12" y="14"/>
                </a:cxn>
                <a:cxn ang="0">
                  <a:pos x="22" y="4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28" h="38">
                  <a:moveTo>
                    <a:pt x="28" y="0"/>
                  </a:moveTo>
                  <a:lnTo>
                    <a:pt x="28" y="0"/>
                  </a:lnTo>
                  <a:lnTo>
                    <a:pt x="16" y="8"/>
                  </a:lnTo>
                  <a:lnTo>
                    <a:pt x="6" y="18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26"/>
                  </a:lnTo>
                  <a:lnTo>
                    <a:pt x="12" y="14"/>
                  </a:lnTo>
                  <a:lnTo>
                    <a:pt x="22" y="4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896" name="Freeform 416"/>
            <p:cNvSpPr>
              <a:spLocks/>
            </p:cNvSpPr>
            <p:nvPr/>
          </p:nvSpPr>
          <p:spPr bwMode="auto">
            <a:xfrm>
              <a:off x="4268" y="2248"/>
              <a:ext cx="14" cy="2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6" y="4"/>
                </a:cxn>
                <a:cxn ang="0">
                  <a:pos x="2" y="8"/>
                </a:cxn>
                <a:cxn ang="0">
                  <a:pos x="0" y="14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4" y="14"/>
                </a:cxn>
                <a:cxn ang="0">
                  <a:pos x="8" y="6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4" h="22">
                  <a:moveTo>
                    <a:pt x="14" y="0"/>
                  </a:moveTo>
                  <a:lnTo>
                    <a:pt x="14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4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897" name="Freeform 417"/>
            <p:cNvSpPr>
              <a:spLocks/>
            </p:cNvSpPr>
            <p:nvPr/>
          </p:nvSpPr>
          <p:spPr bwMode="auto">
            <a:xfrm>
              <a:off x="3912" y="2480"/>
              <a:ext cx="14" cy="6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4" y="30"/>
                </a:cxn>
                <a:cxn ang="0">
                  <a:pos x="0" y="48"/>
                </a:cxn>
                <a:cxn ang="0">
                  <a:pos x="0" y="54"/>
                </a:cxn>
                <a:cxn ang="0">
                  <a:pos x="2" y="62"/>
                </a:cxn>
                <a:cxn ang="0">
                  <a:pos x="14" y="0"/>
                </a:cxn>
              </a:cxnLst>
              <a:rect l="0" t="0" r="r" b="b"/>
              <a:pathLst>
                <a:path w="14" h="62">
                  <a:moveTo>
                    <a:pt x="14" y="0"/>
                  </a:moveTo>
                  <a:lnTo>
                    <a:pt x="14" y="0"/>
                  </a:lnTo>
                  <a:lnTo>
                    <a:pt x="4" y="30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2" y="6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898" name="Freeform 418"/>
            <p:cNvSpPr>
              <a:spLocks/>
            </p:cNvSpPr>
            <p:nvPr/>
          </p:nvSpPr>
          <p:spPr bwMode="auto">
            <a:xfrm>
              <a:off x="3912" y="2480"/>
              <a:ext cx="14" cy="6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4" y="30"/>
                </a:cxn>
                <a:cxn ang="0">
                  <a:pos x="0" y="48"/>
                </a:cxn>
                <a:cxn ang="0">
                  <a:pos x="0" y="54"/>
                </a:cxn>
                <a:cxn ang="0">
                  <a:pos x="2" y="62"/>
                </a:cxn>
              </a:cxnLst>
              <a:rect l="0" t="0" r="r" b="b"/>
              <a:pathLst>
                <a:path w="14" h="62">
                  <a:moveTo>
                    <a:pt x="14" y="0"/>
                  </a:moveTo>
                  <a:lnTo>
                    <a:pt x="14" y="0"/>
                  </a:lnTo>
                  <a:lnTo>
                    <a:pt x="4" y="30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2" y="6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899" name="Freeform 419"/>
            <p:cNvSpPr>
              <a:spLocks/>
            </p:cNvSpPr>
            <p:nvPr/>
          </p:nvSpPr>
          <p:spPr bwMode="auto">
            <a:xfrm>
              <a:off x="3948" y="2508"/>
              <a:ext cx="22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6"/>
                </a:cxn>
                <a:cxn ang="0">
                  <a:pos x="4" y="8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0" y="16"/>
                </a:cxn>
              </a:cxnLst>
              <a:rect l="0" t="0" r="r" b="b"/>
              <a:pathLst>
                <a:path w="22" h="16">
                  <a:moveTo>
                    <a:pt x="0" y="16"/>
                  </a:moveTo>
                  <a:lnTo>
                    <a:pt x="0" y="16"/>
                  </a:lnTo>
                  <a:lnTo>
                    <a:pt x="4" y="8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00" name="Freeform 420"/>
            <p:cNvSpPr>
              <a:spLocks/>
            </p:cNvSpPr>
            <p:nvPr/>
          </p:nvSpPr>
          <p:spPr bwMode="auto">
            <a:xfrm>
              <a:off x="3948" y="2508"/>
              <a:ext cx="22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6"/>
                </a:cxn>
                <a:cxn ang="0">
                  <a:pos x="4" y="8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22" y="0"/>
                </a:cxn>
              </a:cxnLst>
              <a:rect l="0" t="0" r="r" b="b"/>
              <a:pathLst>
                <a:path w="22" h="16">
                  <a:moveTo>
                    <a:pt x="0" y="16"/>
                  </a:moveTo>
                  <a:lnTo>
                    <a:pt x="0" y="16"/>
                  </a:lnTo>
                  <a:lnTo>
                    <a:pt x="4" y="8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01" name="Freeform 421"/>
            <p:cNvSpPr>
              <a:spLocks/>
            </p:cNvSpPr>
            <p:nvPr/>
          </p:nvSpPr>
          <p:spPr bwMode="auto">
            <a:xfrm>
              <a:off x="3986" y="2520"/>
              <a:ext cx="26" cy="3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36"/>
                </a:cxn>
                <a:cxn ang="0">
                  <a:pos x="6" y="18"/>
                </a:cxn>
                <a:cxn ang="0">
                  <a:pos x="14" y="8"/>
                </a:cxn>
                <a:cxn ang="0">
                  <a:pos x="20" y="2"/>
                </a:cxn>
                <a:cxn ang="0">
                  <a:pos x="26" y="0"/>
                </a:cxn>
                <a:cxn ang="0">
                  <a:pos x="0" y="36"/>
                </a:cxn>
              </a:cxnLst>
              <a:rect l="0" t="0" r="r" b="b"/>
              <a:pathLst>
                <a:path w="26" h="36">
                  <a:moveTo>
                    <a:pt x="0" y="36"/>
                  </a:moveTo>
                  <a:lnTo>
                    <a:pt x="0" y="36"/>
                  </a:lnTo>
                  <a:lnTo>
                    <a:pt x="6" y="18"/>
                  </a:lnTo>
                  <a:lnTo>
                    <a:pt x="14" y="8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02" name="Freeform 422"/>
            <p:cNvSpPr>
              <a:spLocks/>
            </p:cNvSpPr>
            <p:nvPr/>
          </p:nvSpPr>
          <p:spPr bwMode="auto">
            <a:xfrm>
              <a:off x="3986" y="2520"/>
              <a:ext cx="26" cy="3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36"/>
                </a:cxn>
                <a:cxn ang="0">
                  <a:pos x="6" y="18"/>
                </a:cxn>
                <a:cxn ang="0">
                  <a:pos x="14" y="8"/>
                </a:cxn>
                <a:cxn ang="0">
                  <a:pos x="20" y="2"/>
                </a:cxn>
                <a:cxn ang="0">
                  <a:pos x="26" y="0"/>
                </a:cxn>
              </a:cxnLst>
              <a:rect l="0" t="0" r="r" b="b"/>
              <a:pathLst>
                <a:path w="26" h="36">
                  <a:moveTo>
                    <a:pt x="0" y="36"/>
                  </a:moveTo>
                  <a:lnTo>
                    <a:pt x="0" y="36"/>
                  </a:lnTo>
                  <a:lnTo>
                    <a:pt x="6" y="18"/>
                  </a:lnTo>
                  <a:lnTo>
                    <a:pt x="14" y="8"/>
                  </a:lnTo>
                  <a:lnTo>
                    <a:pt x="20" y="2"/>
                  </a:lnTo>
                  <a:lnTo>
                    <a:pt x="26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03" name="Freeform 423"/>
            <p:cNvSpPr>
              <a:spLocks/>
            </p:cNvSpPr>
            <p:nvPr/>
          </p:nvSpPr>
          <p:spPr bwMode="auto">
            <a:xfrm>
              <a:off x="3916" y="2606"/>
              <a:ext cx="26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34"/>
                </a:cxn>
                <a:cxn ang="0">
                  <a:pos x="4" y="22"/>
                </a:cxn>
                <a:cxn ang="0">
                  <a:pos x="12" y="12"/>
                </a:cxn>
                <a:cxn ang="0">
                  <a:pos x="20" y="4"/>
                </a:cxn>
                <a:cxn ang="0">
                  <a:pos x="26" y="0"/>
                </a:cxn>
                <a:cxn ang="0">
                  <a:pos x="0" y="34"/>
                </a:cxn>
              </a:cxnLst>
              <a:rect l="0" t="0" r="r" b="b"/>
              <a:pathLst>
                <a:path w="26" h="34">
                  <a:moveTo>
                    <a:pt x="0" y="34"/>
                  </a:moveTo>
                  <a:lnTo>
                    <a:pt x="0" y="34"/>
                  </a:lnTo>
                  <a:lnTo>
                    <a:pt x="4" y="22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04" name="Freeform 424"/>
            <p:cNvSpPr>
              <a:spLocks/>
            </p:cNvSpPr>
            <p:nvPr/>
          </p:nvSpPr>
          <p:spPr bwMode="auto">
            <a:xfrm>
              <a:off x="3916" y="2606"/>
              <a:ext cx="26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34"/>
                </a:cxn>
                <a:cxn ang="0">
                  <a:pos x="4" y="22"/>
                </a:cxn>
                <a:cxn ang="0">
                  <a:pos x="12" y="12"/>
                </a:cxn>
                <a:cxn ang="0">
                  <a:pos x="20" y="4"/>
                </a:cxn>
                <a:cxn ang="0">
                  <a:pos x="26" y="0"/>
                </a:cxn>
              </a:cxnLst>
              <a:rect l="0" t="0" r="r" b="b"/>
              <a:pathLst>
                <a:path w="26" h="34">
                  <a:moveTo>
                    <a:pt x="0" y="34"/>
                  </a:moveTo>
                  <a:lnTo>
                    <a:pt x="0" y="34"/>
                  </a:lnTo>
                  <a:lnTo>
                    <a:pt x="4" y="22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6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05" name="Freeform 425"/>
            <p:cNvSpPr>
              <a:spLocks/>
            </p:cNvSpPr>
            <p:nvPr/>
          </p:nvSpPr>
          <p:spPr bwMode="auto">
            <a:xfrm>
              <a:off x="3936" y="2638"/>
              <a:ext cx="14" cy="3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36"/>
                </a:cxn>
                <a:cxn ang="0">
                  <a:pos x="2" y="24"/>
                </a:cxn>
                <a:cxn ang="0">
                  <a:pos x="6" y="14"/>
                </a:cxn>
                <a:cxn ang="0">
                  <a:pos x="14" y="0"/>
                </a:cxn>
                <a:cxn ang="0">
                  <a:pos x="0" y="36"/>
                </a:cxn>
              </a:cxnLst>
              <a:rect l="0" t="0" r="r" b="b"/>
              <a:pathLst>
                <a:path w="14" h="36">
                  <a:moveTo>
                    <a:pt x="0" y="36"/>
                  </a:moveTo>
                  <a:lnTo>
                    <a:pt x="0" y="36"/>
                  </a:lnTo>
                  <a:lnTo>
                    <a:pt x="2" y="24"/>
                  </a:lnTo>
                  <a:lnTo>
                    <a:pt x="6" y="14"/>
                  </a:lnTo>
                  <a:lnTo>
                    <a:pt x="14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06" name="Freeform 426"/>
            <p:cNvSpPr>
              <a:spLocks/>
            </p:cNvSpPr>
            <p:nvPr/>
          </p:nvSpPr>
          <p:spPr bwMode="auto">
            <a:xfrm>
              <a:off x="3936" y="2638"/>
              <a:ext cx="14" cy="3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36"/>
                </a:cxn>
                <a:cxn ang="0">
                  <a:pos x="2" y="24"/>
                </a:cxn>
                <a:cxn ang="0">
                  <a:pos x="6" y="14"/>
                </a:cxn>
                <a:cxn ang="0">
                  <a:pos x="14" y="0"/>
                </a:cxn>
              </a:cxnLst>
              <a:rect l="0" t="0" r="r" b="b"/>
              <a:pathLst>
                <a:path w="14" h="36">
                  <a:moveTo>
                    <a:pt x="0" y="36"/>
                  </a:moveTo>
                  <a:lnTo>
                    <a:pt x="0" y="36"/>
                  </a:lnTo>
                  <a:lnTo>
                    <a:pt x="2" y="24"/>
                  </a:lnTo>
                  <a:lnTo>
                    <a:pt x="6" y="14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07" name="Freeform 427"/>
            <p:cNvSpPr>
              <a:spLocks/>
            </p:cNvSpPr>
            <p:nvPr/>
          </p:nvSpPr>
          <p:spPr bwMode="auto">
            <a:xfrm>
              <a:off x="3816" y="2712"/>
              <a:ext cx="42" cy="1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4" y="6"/>
                </a:cxn>
                <a:cxn ang="0">
                  <a:pos x="14" y="2"/>
                </a:cxn>
                <a:cxn ang="0">
                  <a:pos x="26" y="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18" y="6"/>
                </a:cxn>
                <a:cxn ang="0">
                  <a:pos x="6" y="10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42" h="14">
                  <a:moveTo>
                    <a:pt x="0" y="14"/>
                  </a:moveTo>
                  <a:lnTo>
                    <a:pt x="0" y="14"/>
                  </a:lnTo>
                  <a:lnTo>
                    <a:pt x="2" y="8"/>
                  </a:lnTo>
                  <a:lnTo>
                    <a:pt x="4" y="6"/>
                  </a:lnTo>
                  <a:lnTo>
                    <a:pt x="14" y="2"/>
                  </a:lnTo>
                  <a:lnTo>
                    <a:pt x="26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18" y="6"/>
                  </a:lnTo>
                  <a:lnTo>
                    <a:pt x="6" y="1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08" name="Freeform 428"/>
            <p:cNvSpPr>
              <a:spLocks/>
            </p:cNvSpPr>
            <p:nvPr/>
          </p:nvSpPr>
          <p:spPr bwMode="auto">
            <a:xfrm>
              <a:off x="3808" y="2780"/>
              <a:ext cx="40" cy="1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4" y="6"/>
                </a:cxn>
                <a:cxn ang="0">
                  <a:pos x="12" y="2"/>
                </a:cxn>
                <a:cxn ang="0">
                  <a:pos x="26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16" y="6"/>
                </a:cxn>
                <a:cxn ang="0">
                  <a:pos x="4" y="10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40" h="14">
                  <a:moveTo>
                    <a:pt x="0" y="14"/>
                  </a:moveTo>
                  <a:lnTo>
                    <a:pt x="0" y="14"/>
                  </a:lnTo>
                  <a:lnTo>
                    <a:pt x="0" y="8"/>
                  </a:lnTo>
                  <a:lnTo>
                    <a:pt x="4" y="6"/>
                  </a:lnTo>
                  <a:lnTo>
                    <a:pt x="12" y="2"/>
                  </a:lnTo>
                  <a:lnTo>
                    <a:pt x="26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6" y="6"/>
                  </a:lnTo>
                  <a:lnTo>
                    <a:pt x="4" y="1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09" name="Freeform 429"/>
            <p:cNvSpPr>
              <a:spLocks/>
            </p:cNvSpPr>
            <p:nvPr/>
          </p:nvSpPr>
          <p:spPr bwMode="auto">
            <a:xfrm>
              <a:off x="3802" y="2928"/>
              <a:ext cx="3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0" y="20"/>
                </a:cxn>
                <a:cxn ang="0">
                  <a:pos x="2" y="16"/>
                </a:cxn>
                <a:cxn ang="0">
                  <a:pos x="10" y="10"/>
                </a:cxn>
                <a:cxn ang="0">
                  <a:pos x="20" y="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14" y="12"/>
                </a:cxn>
                <a:cxn ang="0">
                  <a:pos x="4" y="18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36" h="24">
                  <a:moveTo>
                    <a:pt x="0" y="24"/>
                  </a:moveTo>
                  <a:lnTo>
                    <a:pt x="0" y="24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10" y="10"/>
                  </a:lnTo>
                  <a:lnTo>
                    <a:pt x="20" y="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14" y="12"/>
                  </a:lnTo>
                  <a:lnTo>
                    <a:pt x="4" y="18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10" name="Freeform 430"/>
            <p:cNvSpPr>
              <a:spLocks/>
            </p:cNvSpPr>
            <p:nvPr/>
          </p:nvSpPr>
          <p:spPr bwMode="auto">
            <a:xfrm>
              <a:off x="3818" y="3044"/>
              <a:ext cx="36" cy="26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0" y="26"/>
                </a:cxn>
                <a:cxn ang="0">
                  <a:pos x="2" y="20"/>
                </a:cxn>
                <a:cxn ang="0">
                  <a:pos x="4" y="16"/>
                </a:cxn>
                <a:cxn ang="0">
                  <a:pos x="10" y="10"/>
                </a:cxn>
                <a:cxn ang="0">
                  <a:pos x="22" y="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14" y="12"/>
                </a:cxn>
                <a:cxn ang="0">
                  <a:pos x="6" y="20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36" h="26">
                  <a:moveTo>
                    <a:pt x="0" y="26"/>
                  </a:moveTo>
                  <a:lnTo>
                    <a:pt x="0" y="26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10" y="10"/>
                  </a:lnTo>
                  <a:lnTo>
                    <a:pt x="22" y="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14" y="12"/>
                  </a:lnTo>
                  <a:lnTo>
                    <a:pt x="6" y="2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11" name="Freeform 431"/>
            <p:cNvSpPr>
              <a:spLocks/>
            </p:cNvSpPr>
            <p:nvPr/>
          </p:nvSpPr>
          <p:spPr bwMode="auto">
            <a:xfrm>
              <a:off x="3848" y="3330"/>
              <a:ext cx="58" cy="1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12" y="0"/>
                </a:cxn>
                <a:cxn ang="0">
                  <a:pos x="28" y="0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52" y="4"/>
                </a:cxn>
                <a:cxn ang="0">
                  <a:pos x="58" y="10"/>
                </a:cxn>
                <a:cxn ang="0">
                  <a:pos x="58" y="10"/>
                </a:cxn>
                <a:cxn ang="0">
                  <a:pos x="52" y="6"/>
                </a:cxn>
                <a:cxn ang="0">
                  <a:pos x="46" y="4"/>
                </a:cxn>
                <a:cxn ang="0">
                  <a:pos x="38" y="4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16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58" h="10">
                  <a:moveTo>
                    <a:pt x="0" y="4"/>
                  </a:moveTo>
                  <a:lnTo>
                    <a:pt x="0" y="4"/>
                  </a:lnTo>
                  <a:lnTo>
                    <a:pt x="12" y="0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2" y="4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52" y="6"/>
                  </a:lnTo>
                  <a:lnTo>
                    <a:pt x="46" y="4"/>
                  </a:lnTo>
                  <a:lnTo>
                    <a:pt x="38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16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12" name="Freeform 432"/>
            <p:cNvSpPr>
              <a:spLocks/>
            </p:cNvSpPr>
            <p:nvPr/>
          </p:nvSpPr>
          <p:spPr bwMode="auto">
            <a:xfrm>
              <a:off x="3918" y="3394"/>
              <a:ext cx="44" cy="1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6" y="8"/>
                </a:cxn>
                <a:cxn ang="0">
                  <a:pos x="12" y="4"/>
                </a:cxn>
                <a:cxn ang="0">
                  <a:pos x="26" y="0"/>
                </a:cxn>
                <a:cxn ang="0">
                  <a:pos x="36" y="0"/>
                </a:cxn>
                <a:cxn ang="0">
                  <a:pos x="42" y="2"/>
                </a:cxn>
                <a:cxn ang="0">
                  <a:pos x="44" y="6"/>
                </a:cxn>
                <a:cxn ang="0">
                  <a:pos x="44" y="6"/>
                </a:cxn>
                <a:cxn ang="0">
                  <a:pos x="40" y="4"/>
                </a:cxn>
                <a:cxn ang="0">
                  <a:pos x="34" y="4"/>
                </a:cxn>
                <a:cxn ang="0">
                  <a:pos x="20" y="4"/>
                </a:cxn>
                <a:cxn ang="0">
                  <a:pos x="8" y="8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44" h="14">
                  <a:moveTo>
                    <a:pt x="0" y="14"/>
                  </a:moveTo>
                  <a:lnTo>
                    <a:pt x="0" y="14"/>
                  </a:lnTo>
                  <a:lnTo>
                    <a:pt x="6" y="8"/>
                  </a:lnTo>
                  <a:lnTo>
                    <a:pt x="12" y="4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0" y="4"/>
                  </a:lnTo>
                  <a:lnTo>
                    <a:pt x="34" y="4"/>
                  </a:lnTo>
                  <a:lnTo>
                    <a:pt x="20" y="4"/>
                  </a:lnTo>
                  <a:lnTo>
                    <a:pt x="8" y="8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13" name="Freeform 433"/>
            <p:cNvSpPr>
              <a:spLocks/>
            </p:cNvSpPr>
            <p:nvPr/>
          </p:nvSpPr>
          <p:spPr bwMode="auto">
            <a:xfrm>
              <a:off x="4006" y="3480"/>
              <a:ext cx="44" cy="1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10" y="6"/>
                </a:cxn>
                <a:cxn ang="0">
                  <a:pos x="22" y="2"/>
                </a:cxn>
                <a:cxn ang="0">
                  <a:pos x="34" y="0"/>
                </a:cxn>
                <a:cxn ang="0">
                  <a:pos x="40" y="2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32" y="4"/>
                </a:cxn>
                <a:cxn ang="0">
                  <a:pos x="20" y="6"/>
                </a:cxn>
                <a:cxn ang="0">
                  <a:pos x="8" y="8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44" h="14">
                  <a:moveTo>
                    <a:pt x="0" y="14"/>
                  </a:moveTo>
                  <a:lnTo>
                    <a:pt x="0" y="14"/>
                  </a:lnTo>
                  <a:lnTo>
                    <a:pt x="10" y="6"/>
                  </a:lnTo>
                  <a:lnTo>
                    <a:pt x="22" y="2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32" y="4"/>
                  </a:lnTo>
                  <a:lnTo>
                    <a:pt x="20" y="6"/>
                  </a:lnTo>
                  <a:lnTo>
                    <a:pt x="8" y="8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14" name="Freeform 434"/>
            <p:cNvSpPr>
              <a:spLocks/>
            </p:cNvSpPr>
            <p:nvPr/>
          </p:nvSpPr>
          <p:spPr bwMode="auto">
            <a:xfrm>
              <a:off x="4082" y="3524"/>
              <a:ext cx="30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30" y="0"/>
                </a:cxn>
                <a:cxn ang="0">
                  <a:pos x="0" y="6"/>
                </a:cxn>
              </a:cxnLst>
              <a:rect l="0" t="0" r="r" b="b"/>
              <a:pathLst>
                <a:path w="30" h="6">
                  <a:moveTo>
                    <a:pt x="0" y="6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15" name="Freeform 435"/>
            <p:cNvSpPr>
              <a:spLocks/>
            </p:cNvSpPr>
            <p:nvPr/>
          </p:nvSpPr>
          <p:spPr bwMode="auto">
            <a:xfrm>
              <a:off x="4082" y="3524"/>
              <a:ext cx="30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30" y="0"/>
                </a:cxn>
              </a:cxnLst>
              <a:rect l="0" t="0" r="r" b="b"/>
              <a:pathLst>
                <a:path w="30" h="6">
                  <a:moveTo>
                    <a:pt x="0" y="6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16" name="Freeform 436"/>
            <p:cNvSpPr>
              <a:spLocks/>
            </p:cNvSpPr>
            <p:nvPr/>
          </p:nvSpPr>
          <p:spPr bwMode="auto">
            <a:xfrm>
              <a:off x="4048" y="3406"/>
              <a:ext cx="22" cy="2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8" y="4"/>
                </a:cxn>
                <a:cxn ang="0">
                  <a:pos x="4" y="8"/>
                </a:cxn>
                <a:cxn ang="0">
                  <a:pos x="2" y="12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4" y="18"/>
                </a:cxn>
                <a:cxn ang="0">
                  <a:pos x="10" y="10"/>
                </a:cxn>
                <a:cxn ang="0">
                  <a:pos x="16" y="2"/>
                </a:cxn>
                <a:cxn ang="0">
                  <a:pos x="20" y="2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2" h="28">
                  <a:moveTo>
                    <a:pt x="22" y="0"/>
                  </a:moveTo>
                  <a:lnTo>
                    <a:pt x="22" y="0"/>
                  </a:lnTo>
                  <a:lnTo>
                    <a:pt x="14" y="2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4" y="18"/>
                  </a:lnTo>
                  <a:lnTo>
                    <a:pt x="10" y="10"/>
                  </a:lnTo>
                  <a:lnTo>
                    <a:pt x="16" y="2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17" name="Freeform 437"/>
            <p:cNvSpPr>
              <a:spLocks/>
            </p:cNvSpPr>
            <p:nvPr/>
          </p:nvSpPr>
          <p:spPr bwMode="auto">
            <a:xfrm>
              <a:off x="3934" y="3292"/>
              <a:ext cx="22" cy="4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2" y="32"/>
                </a:cxn>
                <a:cxn ang="0">
                  <a:pos x="8" y="20"/>
                </a:cxn>
                <a:cxn ang="0">
                  <a:pos x="22" y="0"/>
                </a:cxn>
                <a:cxn ang="0">
                  <a:pos x="0" y="44"/>
                </a:cxn>
              </a:cxnLst>
              <a:rect l="0" t="0" r="r" b="b"/>
              <a:pathLst>
                <a:path w="22" h="44">
                  <a:moveTo>
                    <a:pt x="0" y="44"/>
                  </a:moveTo>
                  <a:lnTo>
                    <a:pt x="0" y="44"/>
                  </a:lnTo>
                  <a:lnTo>
                    <a:pt x="2" y="32"/>
                  </a:lnTo>
                  <a:lnTo>
                    <a:pt x="8" y="20"/>
                  </a:lnTo>
                  <a:lnTo>
                    <a:pt x="22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18" name="Freeform 438"/>
            <p:cNvSpPr>
              <a:spLocks/>
            </p:cNvSpPr>
            <p:nvPr/>
          </p:nvSpPr>
          <p:spPr bwMode="auto">
            <a:xfrm>
              <a:off x="3934" y="3292"/>
              <a:ext cx="22" cy="4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2" y="32"/>
                </a:cxn>
                <a:cxn ang="0">
                  <a:pos x="8" y="20"/>
                </a:cxn>
                <a:cxn ang="0">
                  <a:pos x="22" y="0"/>
                </a:cxn>
              </a:cxnLst>
              <a:rect l="0" t="0" r="r" b="b"/>
              <a:pathLst>
                <a:path w="22" h="44">
                  <a:moveTo>
                    <a:pt x="0" y="44"/>
                  </a:moveTo>
                  <a:lnTo>
                    <a:pt x="0" y="44"/>
                  </a:lnTo>
                  <a:lnTo>
                    <a:pt x="2" y="32"/>
                  </a:lnTo>
                  <a:lnTo>
                    <a:pt x="8" y="20"/>
                  </a:lnTo>
                  <a:lnTo>
                    <a:pt x="2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19" name="Freeform 439"/>
            <p:cNvSpPr>
              <a:spLocks/>
            </p:cNvSpPr>
            <p:nvPr/>
          </p:nvSpPr>
          <p:spPr bwMode="auto">
            <a:xfrm>
              <a:off x="3894" y="3232"/>
              <a:ext cx="20" cy="4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2" y="30"/>
                </a:cxn>
                <a:cxn ang="0">
                  <a:pos x="8" y="16"/>
                </a:cxn>
                <a:cxn ang="0">
                  <a:pos x="14" y="6"/>
                </a:cxn>
                <a:cxn ang="0">
                  <a:pos x="20" y="0"/>
                </a:cxn>
                <a:cxn ang="0">
                  <a:pos x="0" y="44"/>
                </a:cxn>
              </a:cxnLst>
              <a:rect l="0" t="0" r="r" b="b"/>
              <a:pathLst>
                <a:path w="20" h="44">
                  <a:moveTo>
                    <a:pt x="0" y="44"/>
                  </a:moveTo>
                  <a:lnTo>
                    <a:pt x="0" y="44"/>
                  </a:lnTo>
                  <a:lnTo>
                    <a:pt x="2" y="30"/>
                  </a:lnTo>
                  <a:lnTo>
                    <a:pt x="8" y="16"/>
                  </a:lnTo>
                  <a:lnTo>
                    <a:pt x="14" y="6"/>
                  </a:lnTo>
                  <a:lnTo>
                    <a:pt x="2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20" name="Freeform 440"/>
            <p:cNvSpPr>
              <a:spLocks/>
            </p:cNvSpPr>
            <p:nvPr/>
          </p:nvSpPr>
          <p:spPr bwMode="auto">
            <a:xfrm>
              <a:off x="3894" y="3232"/>
              <a:ext cx="20" cy="4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2" y="30"/>
                </a:cxn>
                <a:cxn ang="0">
                  <a:pos x="8" y="16"/>
                </a:cxn>
                <a:cxn ang="0">
                  <a:pos x="14" y="6"/>
                </a:cxn>
                <a:cxn ang="0">
                  <a:pos x="20" y="0"/>
                </a:cxn>
              </a:cxnLst>
              <a:rect l="0" t="0" r="r" b="b"/>
              <a:pathLst>
                <a:path w="20" h="44">
                  <a:moveTo>
                    <a:pt x="0" y="44"/>
                  </a:moveTo>
                  <a:lnTo>
                    <a:pt x="0" y="44"/>
                  </a:lnTo>
                  <a:lnTo>
                    <a:pt x="2" y="30"/>
                  </a:lnTo>
                  <a:lnTo>
                    <a:pt x="8" y="16"/>
                  </a:lnTo>
                  <a:lnTo>
                    <a:pt x="14" y="6"/>
                  </a:lnTo>
                  <a:lnTo>
                    <a:pt x="2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21" name="Freeform 441"/>
            <p:cNvSpPr>
              <a:spLocks/>
            </p:cNvSpPr>
            <p:nvPr/>
          </p:nvSpPr>
          <p:spPr bwMode="auto">
            <a:xfrm>
              <a:off x="4140" y="2578"/>
              <a:ext cx="12" cy="5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" y="18"/>
                </a:cxn>
                <a:cxn ang="0">
                  <a:pos x="6" y="30"/>
                </a:cxn>
                <a:cxn ang="0">
                  <a:pos x="8" y="40"/>
                </a:cxn>
                <a:cxn ang="0">
                  <a:pos x="6" y="46"/>
                </a:cxn>
                <a:cxn ang="0">
                  <a:pos x="4" y="52"/>
                </a:cxn>
                <a:cxn ang="0">
                  <a:pos x="4" y="52"/>
                </a:cxn>
                <a:cxn ang="0">
                  <a:pos x="8" y="48"/>
                </a:cxn>
                <a:cxn ang="0">
                  <a:pos x="10" y="42"/>
                </a:cxn>
                <a:cxn ang="0">
                  <a:pos x="12" y="34"/>
                </a:cxn>
                <a:cxn ang="0">
                  <a:pos x="10" y="28"/>
                </a:cxn>
                <a:cxn ang="0">
                  <a:pos x="10" y="28"/>
                </a:cxn>
                <a:cxn ang="0">
                  <a:pos x="6" y="14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12" h="52">
                  <a:moveTo>
                    <a:pt x="0" y="6"/>
                  </a:moveTo>
                  <a:lnTo>
                    <a:pt x="0" y="6"/>
                  </a:lnTo>
                  <a:lnTo>
                    <a:pt x="2" y="18"/>
                  </a:lnTo>
                  <a:lnTo>
                    <a:pt x="6" y="30"/>
                  </a:lnTo>
                  <a:lnTo>
                    <a:pt x="8" y="40"/>
                  </a:lnTo>
                  <a:lnTo>
                    <a:pt x="6" y="46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8" y="48"/>
                  </a:lnTo>
                  <a:lnTo>
                    <a:pt x="10" y="42"/>
                  </a:lnTo>
                  <a:lnTo>
                    <a:pt x="12" y="34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6" y="14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22" name="Freeform 442"/>
            <p:cNvSpPr>
              <a:spLocks/>
            </p:cNvSpPr>
            <p:nvPr/>
          </p:nvSpPr>
          <p:spPr bwMode="auto">
            <a:xfrm>
              <a:off x="4140" y="2578"/>
              <a:ext cx="12" cy="5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" y="18"/>
                </a:cxn>
                <a:cxn ang="0">
                  <a:pos x="6" y="30"/>
                </a:cxn>
                <a:cxn ang="0">
                  <a:pos x="8" y="40"/>
                </a:cxn>
                <a:cxn ang="0">
                  <a:pos x="6" y="46"/>
                </a:cxn>
                <a:cxn ang="0">
                  <a:pos x="4" y="52"/>
                </a:cxn>
                <a:cxn ang="0">
                  <a:pos x="4" y="52"/>
                </a:cxn>
                <a:cxn ang="0">
                  <a:pos x="8" y="48"/>
                </a:cxn>
                <a:cxn ang="0">
                  <a:pos x="10" y="42"/>
                </a:cxn>
                <a:cxn ang="0">
                  <a:pos x="12" y="34"/>
                </a:cxn>
                <a:cxn ang="0">
                  <a:pos x="10" y="28"/>
                </a:cxn>
                <a:cxn ang="0">
                  <a:pos x="10" y="28"/>
                </a:cxn>
                <a:cxn ang="0">
                  <a:pos x="6" y="14"/>
                </a:cxn>
                <a:cxn ang="0">
                  <a:pos x="0" y="0"/>
                </a:cxn>
              </a:cxnLst>
              <a:rect l="0" t="0" r="r" b="b"/>
              <a:pathLst>
                <a:path w="12" h="52">
                  <a:moveTo>
                    <a:pt x="0" y="6"/>
                  </a:moveTo>
                  <a:lnTo>
                    <a:pt x="0" y="6"/>
                  </a:lnTo>
                  <a:lnTo>
                    <a:pt x="2" y="18"/>
                  </a:lnTo>
                  <a:lnTo>
                    <a:pt x="6" y="30"/>
                  </a:lnTo>
                  <a:lnTo>
                    <a:pt x="8" y="40"/>
                  </a:lnTo>
                  <a:lnTo>
                    <a:pt x="6" y="46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8" y="48"/>
                  </a:lnTo>
                  <a:lnTo>
                    <a:pt x="10" y="42"/>
                  </a:lnTo>
                  <a:lnTo>
                    <a:pt x="12" y="34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6" y="14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23" name="Freeform 443"/>
            <p:cNvSpPr>
              <a:spLocks/>
            </p:cNvSpPr>
            <p:nvPr/>
          </p:nvSpPr>
          <p:spPr bwMode="auto">
            <a:xfrm>
              <a:off x="4180" y="2592"/>
              <a:ext cx="38" cy="42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8" y="0"/>
                </a:cxn>
                <a:cxn ang="0">
                  <a:pos x="34" y="14"/>
                </a:cxn>
                <a:cxn ang="0">
                  <a:pos x="26" y="28"/>
                </a:cxn>
                <a:cxn ang="0">
                  <a:pos x="26" y="28"/>
                </a:cxn>
                <a:cxn ang="0">
                  <a:pos x="22" y="32"/>
                </a:cxn>
                <a:cxn ang="0">
                  <a:pos x="14" y="34"/>
                </a:cxn>
                <a:cxn ang="0">
                  <a:pos x="14" y="34"/>
                </a:cxn>
                <a:cxn ang="0">
                  <a:pos x="8" y="38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14" y="40"/>
                </a:cxn>
                <a:cxn ang="0">
                  <a:pos x="20" y="38"/>
                </a:cxn>
                <a:cxn ang="0">
                  <a:pos x="26" y="34"/>
                </a:cxn>
                <a:cxn ang="0">
                  <a:pos x="26" y="34"/>
                </a:cxn>
                <a:cxn ang="0">
                  <a:pos x="32" y="28"/>
                </a:cxn>
                <a:cxn ang="0">
                  <a:pos x="34" y="20"/>
                </a:cxn>
                <a:cxn ang="0">
                  <a:pos x="38" y="2"/>
                </a:cxn>
                <a:cxn ang="0">
                  <a:pos x="38" y="0"/>
                </a:cxn>
              </a:cxnLst>
              <a:rect l="0" t="0" r="r" b="b"/>
              <a:pathLst>
                <a:path w="38" h="42">
                  <a:moveTo>
                    <a:pt x="38" y="0"/>
                  </a:moveTo>
                  <a:lnTo>
                    <a:pt x="38" y="0"/>
                  </a:lnTo>
                  <a:lnTo>
                    <a:pt x="34" y="14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8" y="38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4" y="40"/>
                  </a:lnTo>
                  <a:lnTo>
                    <a:pt x="20" y="38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32" y="28"/>
                  </a:lnTo>
                  <a:lnTo>
                    <a:pt x="34" y="20"/>
                  </a:lnTo>
                  <a:lnTo>
                    <a:pt x="38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24" name="Freeform 444"/>
            <p:cNvSpPr>
              <a:spLocks/>
            </p:cNvSpPr>
            <p:nvPr/>
          </p:nvSpPr>
          <p:spPr bwMode="auto">
            <a:xfrm>
              <a:off x="4180" y="2592"/>
              <a:ext cx="38" cy="42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8" y="0"/>
                </a:cxn>
                <a:cxn ang="0">
                  <a:pos x="34" y="14"/>
                </a:cxn>
                <a:cxn ang="0">
                  <a:pos x="26" y="28"/>
                </a:cxn>
                <a:cxn ang="0">
                  <a:pos x="26" y="28"/>
                </a:cxn>
                <a:cxn ang="0">
                  <a:pos x="22" y="32"/>
                </a:cxn>
                <a:cxn ang="0">
                  <a:pos x="14" y="34"/>
                </a:cxn>
                <a:cxn ang="0">
                  <a:pos x="14" y="34"/>
                </a:cxn>
                <a:cxn ang="0">
                  <a:pos x="8" y="38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14" y="40"/>
                </a:cxn>
                <a:cxn ang="0">
                  <a:pos x="20" y="38"/>
                </a:cxn>
                <a:cxn ang="0">
                  <a:pos x="26" y="34"/>
                </a:cxn>
                <a:cxn ang="0">
                  <a:pos x="26" y="34"/>
                </a:cxn>
                <a:cxn ang="0">
                  <a:pos x="32" y="28"/>
                </a:cxn>
                <a:cxn ang="0">
                  <a:pos x="34" y="20"/>
                </a:cxn>
                <a:cxn ang="0">
                  <a:pos x="38" y="2"/>
                </a:cxn>
              </a:cxnLst>
              <a:rect l="0" t="0" r="r" b="b"/>
              <a:pathLst>
                <a:path w="38" h="42">
                  <a:moveTo>
                    <a:pt x="38" y="0"/>
                  </a:moveTo>
                  <a:lnTo>
                    <a:pt x="38" y="0"/>
                  </a:lnTo>
                  <a:lnTo>
                    <a:pt x="34" y="14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8" y="38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4" y="40"/>
                  </a:lnTo>
                  <a:lnTo>
                    <a:pt x="20" y="38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32" y="28"/>
                  </a:lnTo>
                  <a:lnTo>
                    <a:pt x="34" y="20"/>
                  </a:lnTo>
                  <a:lnTo>
                    <a:pt x="38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25" name="Freeform 445"/>
            <p:cNvSpPr>
              <a:spLocks/>
            </p:cNvSpPr>
            <p:nvPr/>
          </p:nvSpPr>
          <p:spPr bwMode="auto">
            <a:xfrm>
              <a:off x="4244" y="2496"/>
              <a:ext cx="18" cy="26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0" y="26"/>
                </a:cxn>
                <a:cxn ang="0">
                  <a:pos x="6" y="20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12"/>
                </a:cxn>
                <a:cxn ang="0">
                  <a:pos x="16" y="8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6" y="4"/>
                </a:cxn>
                <a:cxn ang="0">
                  <a:pos x="18" y="8"/>
                </a:cxn>
                <a:cxn ang="0">
                  <a:pos x="14" y="16"/>
                </a:cxn>
                <a:cxn ang="0">
                  <a:pos x="10" y="20"/>
                </a:cxn>
                <a:cxn ang="0">
                  <a:pos x="2" y="22"/>
                </a:cxn>
                <a:cxn ang="0">
                  <a:pos x="0" y="26"/>
                </a:cxn>
              </a:cxnLst>
              <a:rect l="0" t="0" r="r" b="b"/>
              <a:pathLst>
                <a:path w="18" h="26">
                  <a:moveTo>
                    <a:pt x="0" y="26"/>
                  </a:moveTo>
                  <a:lnTo>
                    <a:pt x="0" y="26"/>
                  </a:lnTo>
                  <a:lnTo>
                    <a:pt x="6" y="20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12"/>
                  </a:lnTo>
                  <a:lnTo>
                    <a:pt x="16" y="8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4"/>
                  </a:lnTo>
                  <a:lnTo>
                    <a:pt x="18" y="8"/>
                  </a:lnTo>
                  <a:lnTo>
                    <a:pt x="14" y="16"/>
                  </a:lnTo>
                  <a:lnTo>
                    <a:pt x="10" y="20"/>
                  </a:lnTo>
                  <a:lnTo>
                    <a:pt x="2" y="22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26" name="Freeform 446"/>
            <p:cNvSpPr>
              <a:spLocks/>
            </p:cNvSpPr>
            <p:nvPr/>
          </p:nvSpPr>
          <p:spPr bwMode="auto">
            <a:xfrm>
              <a:off x="4244" y="2496"/>
              <a:ext cx="18" cy="26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0" y="26"/>
                </a:cxn>
                <a:cxn ang="0">
                  <a:pos x="6" y="20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12"/>
                </a:cxn>
                <a:cxn ang="0">
                  <a:pos x="16" y="8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6" y="4"/>
                </a:cxn>
                <a:cxn ang="0">
                  <a:pos x="18" y="8"/>
                </a:cxn>
                <a:cxn ang="0">
                  <a:pos x="14" y="16"/>
                </a:cxn>
                <a:cxn ang="0">
                  <a:pos x="10" y="20"/>
                </a:cxn>
                <a:cxn ang="0">
                  <a:pos x="2" y="22"/>
                </a:cxn>
              </a:cxnLst>
              <a:rect l="0" t="0" r="r" b="b"/>
              <a:pathLst>
                <a:path w="18" h="26">
                  <a:moveTo>
                    <a:pt x="0" y="26"/>
                  </a:moveTo>
                  <a:lnTo>
                    <a:pt x="0" y="26"/>
                  </a:lnTo>
                  <a:lnTo>
                    <a:pt x="6" y="20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12"/>
                  </a:lnTo>
                  <a:lnTo>
                    <a:pt x="16" y="8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4"/>
                  </a:lnTo>
                  <a:lnTo>
                    <a:pt x="18" y="8"/>
                  </a:lnTo>
                  <a:lnTo>
                    <a:pt x="14" y="16"/>
                  </a:lnTo>
                  <a:lnTo>
                    <a:pt x="10" y="20"/>
                  </a:lnTo>
                  <a:lnTo>
                    <a:pt x="2" y="2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27" name="Freeform 447"/>
            <p:cNvSpPr>
              <a:spLocks/>
            </p:cNvSpPr>
            <p:nvPr/>
          </p:nvSpPr>
          <p:spPr bwMode="auto">
            <a:xfrm>
              <a:off x="4110" y="2682"/>
              <a:ext cx="14" cy="26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6" y="24"/>
                </a:cxn>
                <a:cxn ang="0">
                  <a:pos x="8" y="22"/>
                </a:cxn>
                <a:cxn ang="0">
                  <a:pos x="10" y="18"/>
                </a:cxn>
                <a:cxn ang="0">
                  <a:pos x="10" y="14"/>
                </a:cxn>
                <a:cxn ang="0">
                  <a:pos x="8" y="6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0" y="6"/>
                </a:cxn>
                <a:cxn ang="0">
                  <a:pos x="14" y="12"/>
                </a:cxn>
                <a:cxn ang="0">
                  <a:pos x="14" y="16"/>
                </a:cxn>
                <a:cxn ang="0">
                  <a:pos x="14" y="20"/>
                </a:cxn>
                <a:cxn ang="0">
                  <a:pos x="10" y="22"/>
                </a:cxn>
                <a:cxn ang="0">
                  <a:pos x="6" y="26"/>
                </a:cxn>
                <a:cxn ang="0">
                  <a:pos x="0" y="24"/>
                </a:cxn>
              </a:cxnLst>
              <a:rect l="0" t="0" r="r" b="b"/>
              <a:pathLst>
                <a:path w="14" h="26">
                  <a:moveTo>
                    <a:pt x="0" y="24"/>
                  </a:moveTo>
                  <a:lnTo>
                    <a:pt x="0" y="24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8" y="6"/>
                  </a:lnTo>
                  <a:lnTo>
                    <a:pt x="2" y="0"/>
                  </a:lnTo>
                  <a:lnTo>
                    <a:pt x="2" y="0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6" y="2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28" name="Freeform 448"/>
            <p:cNvSpPr>
              <a:spLocks/>
            </p:cNvSpPr>
            <p:nvPr/>
          </p:nvSpPr>
          <p:spPr bwMode="auto">
            <a:xfrm>
              <a:off x="4110" y="2682"/>
              <a:ext cx="14" cy="26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6" y="24"/>
                </a:cxn>
                <a:cxn ang="0">
                  <a:pos x="8" y="22"/>
                </a:cxn>
                <a:cxn ang="0">
                  <a:pos x="10" y="18"/>
                </a:cxn>
                <a:cxn ang="0">
                  <a:pos x="10" y="14"/>
                </a:cxn>
                <a:cxn ang="0">
                  <a:pos x="8" y="6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0" y="6"/>
                </a:cxn>
                <a:cxn ang="0">
                  <a:pos x="14" y="12"/>
                </a:cxn>
                <a:cxn ang="0">
                  <a:pos x="14" y="16"/>
                </a:cxn>
                <a:cxn ang="0">
                  <a:pos x="14" y="20"/>
                </a:cxn>
                <a:cxn ang="0">
                  <a:pos x="10" y="22"/>
                </a:cxn>
                <a:cxn ang="0">
                  <a:pos x="6" y="26"/>
                </a:cxn>
              </a:cxnLst>
              <a:rect l="0" t="0" r="r" b="b"/>
              <a:pathLst>
                <a:path w="14" h="26">
                  <a:moveTo>
                    <a:pt x="0" y="24"/>
                  </a:moveTo>
                  <a:lnTo>
                    <a:pt x="0" y="24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8" y="6"/>
                  </a:lnTo>
                  <a:lnTo>
                    <a:pt x="2" y="0"/>
                  </a:lnTo>
                  <a:lnTo>
                    <a:pt x="2" y="0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6" y="2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29" name="Freeform 449"/>
            <p:cNvSpPr>
              <a:spLocks/>
            </p:cNvSpPr>
            <p:nvPr/>
          </p:nvSpPr>
          <p:spPr bwMode="auto">
            <a:xfrm>
              <a:off x="4086" y="2628"/>
              <a:ext cx="24" cy="3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38"/>
                </a:cxn>
                <a:cxn ang="0">
                  <a:pos x="4" y="34"/>
                </a:cxn>
                <a:cxn ang="0">
                  <a:pos x="8" y="28"/>
                </a:cxn>
                <a:cxn ang="0">
                  <a:pos x="18" y="20"/>
                </a:cxn>
                <a:cxn ang="0">
                  <a:pos x="20" y="14"/>
                </a:cxn>
                <a:cxn ang="0">
                  <a:pos x="22" y="10"/>
                </a:cxn>
                <a:cxn ang="0">
                  <a:pos x="22" y="4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0" y="4"/>
                </a:cxn>
                <a:cxn ang="0">
                  <a:pos x="24" y="8"/>
                </a:cxn>
                <a:cxn ang="0">
                  <a:pos x="24" y="14"/>
                </a:cxn>
                <a:cxn ang="0">
                  <a:pos x="22" y="20"/>
                </a:cxn>
                <a:cxn ang="0">
                  <a:pos x="22" y="20"/>
                </a:cxn>
                <a:cxn ang="0">
                  <a:pos x="18" y="24"/>
                </a:cxn>
                <a:cxn ang="0">
                  <a:pos x="14" y="26"/>
                </a:cxn>
                <a:cxn ang="0">
                  <a:pos x="8" y="28"/>
                </a:cxn>
                <a:cxn ang="0">
                  <a:pos x="4" y="32"/>
                </a:cxn>
                <a:cxn ang="0">
                  <a:pos x="0" y="38"/>
                </a:cxn>
              </a:cxnLst>
              <a:rect l="0" t="0" r="r" b="b"/>
              <a:pathLst>
                <a:path w="24" h="38">
                  <a:moveTo>
                    <a:pt x="0" y="38"/>
                  </a:moveTo>
                  <a:lnTo>
                    <a:pt x="0" y="38"/>
                  </a:lnTo>
                  <a:lnTo>
                    <a:pt x="4" y="34"/>
                  </a:lnTo>
                  <a:lnTo>
                    <a:pt x="8" y="28"/>
                  </a:lnTo>
                  <a:lnTo>
                    <a:pt x="18" y="20"/>
                  </a:lnTo>
                  <a:lnTo>
                    <a:pt x="20" y="14"/>
                  </a:lnTo>
                  <a:lnTo>
                    <a:pt x="22" y="10"/>
                  </a:lnTo>
                  <a:lnTo>
                    <a:pt x="22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4" y="8"/>
                  </a:lnTo>
                  <a:lnTo>
                    <a:pt x="24" y="14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18" y="24"/>
                  </a:lnTo>
                  <a:lnTo>
                    <a:pt x="14" y="26"/>
                  </a:lnTo>
                  <a:lnTo>
                    <a:pt x="8" y="28"/>
                  </a:lnTo>
                  <a:lnTo>
                    <a:pt x="4" y="32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30" name="Freeform 450"/>
            <p:cNvSpPr>
              <a:spLocks/>
            </p:cNvSpPr>
            <p:nvPr/>
          </p:nvSpPr>
          <p:spPr bwMode="auto">
            <a:xfrm>
              <a:off x="4086" y="2628"/>
              <a:ext cx="24" cy="3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38"/>
                </a:cxn>
                <a:cxn ang="0">
                  <a:pos x="4" y="34"/>
                </a:cxn>
                <a:cxn ang="0">
                  <a:pos x="8" y="28"/>
                </a:cxn>
                <a:cxn ang="0">
                  <a:pos x="18" y="20"/>
                </a:cxn>
                <a:cxn ang="0">
                  <a:pos x="20" y="14"/>
                </a:cxn>
                <a:cxn ang="0">
                  <a:pos x="22" y="10"/>
                </a:cxn>
                <a:cxn ang="0">
                  <a:pos x="22" y="4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0" y="4"/>
                </a:cxn>
                <a:cxn ang="0">
                  <a:pos x="24" y="8"/>
                </a:cxn>
                <a:cxn ang="0">
                  <a:pos x="24" y="14"/>
                </a:cxn>
                <a:cxn ang="0">
                  <a:pos x="22" y="20"/>
                </a:cxn>
                <a:cxn ang="0">
                  <a:pos x="22" y="20"/>
                </a:cxn>
                <a:cxn ang="0">
                  <a:pos x="18" y="24"/>
                </a:cxn>
                <a:cxn ang="0">
                  <a:pos x="14" y="26"/>
                </a:cxn>
                <a:cxn ang="0">
                  <a:pos x="8" y="28"/>
                </a:cxn>
                <a:cxn ang="0">
                  <a:pos x="4" y="32"/>
                </a:cxn>
              </a:cxnLst>
              <a:rect l="0" t="0" r="r" b="b"/>
              <a:pathLst>
                <a:path w="24" h="38">
                  <a:moveTo>
                    <a:pt x="0" y="38"/>
                  </a:moveTo>
                  <a:lnTo>
                    <a:pt x="0" y="38"/>
                  </a:lnTo>
                  <a:lnTo>
                    <a:pt x="4" y="34"/>
                  </a:lnTo>
                  <a:lnTo>
                    <a:pt x="8" y="28"/>
                  </a:lnTo>
                  <a:lnTo>
                    <a:pt x="18" y="20"/>
                  </a:lnTo>
                  <a:lnTo>
                    <a:pt x="20" y="14"/>
                  </a:lnTo>
                  <a:lnTo>
                    <a:pt x="22" y="10"/>
                  </a:lnTo>
                  <a:lnTo>
                    <a:pt x="22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4" y="8"/>
                  </a:lnTo>
                  <a:lnTo>
                    <a:pt x="24" y="14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18" y="24"/>
                  </a:lnTo>
                  <a:lnTo>
                    <a:pt x="14" y="26"/>
                  </a:lnTo>
                  <a:lnTo>
                    <a:pt x="8" y="28"/>
                  </a:lnTo>
                  <a:lnTo>
                    <a:pt x="4" y="3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31" name="Freeform 451"/>
            <p:cNvSpPr>
              <a:spLocks/>
            </p:cNvSpPr>
            <p:nvPr/>
          </p:nvSpPr>
          <p:spPr bwMode="auto">
            <a:xfrm>
              <a:off x="4084" y="2556"/>
              <a:ext cx="18" cy="42"/>
            </a:xfrm>
            <a:custGeom>
              <a:avLst/>
              <a:gdLst/>
              <a:ahLst/>
              <a:cxnLst>
                <a:cxn ang="0">
                  <a:pos x="6" y="40"/>
                </a:cxn>
                <a:cxn ang="0">
                  <a:pos x="6" y="40"/>
                </a:cxn>
                <a:cxn ang="0">
                  <a:pos x="6" y="34"/>
                </a:cxn>
                <a:cxn ang="0">
                  <a:pos x="8" y="28"/>
                </a:cxn>
                <a:cxn ang="0">
                  <a:pos x="12" y="22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2" y="12"/>
                </a:cxn>
                <a:cxn ang="0">
                  <a:pos x="8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6"/>
                </a:cxn>
                <a:cxn ang="0">
                  <a:pos x="14" y="10"/>
                </a:cxn>
                <a:cxn ang="0">
                  <a:pos x="18" y="14"/>
                </a:cxn>
                <a:cxn ang="0">
                  <a:pos x="18" y="14"/>
                </a:cxn>
                <a:cxn ang="0">
                  <a:pos x="16" y="20"/>
                </a:cxn>
                <a:cxn ang="0">
                  <a:pos x="14" y="24"/>
                </a:cxn>
                <a:cxn ang="0">
                  <a:pos x="14" y="24"/>
                </a:cxn>
                <a:cxn ang="0">
                  <a:pos x="8" y="34"/>
                </a:cxn>
                <a:cxn ang="0">
                  <a:pos x="2" y="42"/>
                </a:cxn>
                <a:cxn ang="0">
                  <a:pos x="6" y="40"/>
                </a:cxn>
              </a:cxnLst>
              <a:rect l="0" t="0" r="r" b="b"/>
              <a:pathLst>
                <a:path w="18" h="42">
                  <a:moveTo>
                    <a:pt x="6" y="40"/>
                  </a:moveTo>
                  <a:lnTo>
                    <a:pt x="6" y="40"/>
                  </a:lnTo>
                  <a:lnTo>
                    <a:pt x="6" y="34"/>
                  </a:lnTo>
                  <a:lnTo>
                    <a:pt x="8" y="28"/>
                  </a:lnTo>
                  <a:lnTo>
                    <a:pt x="12" y="2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6"/>
                  </a:lnTo>
                  <a:lnTo>
                    <a:pt x="14" y="1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8" y="34"/>
                  </a:lnTo>
                  <a:lnTo>
                    <a:pt x="2" y="42"/>
                  </a:lnTo>
                  <a:lnTo>
                    <a:pt x="6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32" name="Freeform 452"/>
            <p:cNvSpPr>
              <a:spLocks/>
            </p:cNvSpPr>
            <p:nvPr/>
          </p:nvSpPr>
          <p:spPr bwMode="auto">
            <a:xfrm>
              <a:off x="4084" y="2556"/>
              <a:ext cx="18" cy="42"/>
            </a:xfrm>
            <a:custGeom>
              <a:avLst/>
              <a:gdLst/>
              <a:ahLst/>
              <a:cxnLst>
                <a:cxn ang="0">
                  <a:pos x="6" y="40"/>
                </a:cxn>
                <a:cxn ang="0">
                  <a:pos x="6" y="40"/>
                </a:cxn>
                <a:cxn ang="0">
                  <a:pos x="6" y="34"/>
                </a:cxn>
                <a:cxn ang="0">
                  <a:pos x="8" y="28"/>
                </a:cxn>
                <a:cxn ang="0">
                  <a:pos x="12" y="22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2" y="12"/>
                </a:cxn>
                <a:cxn ang="0">
                  <a:pos x="8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6"/>
                </a:cxn>
                <a:cxn ang="0">
                  <a:pos x="14" y="10"/>
                </a:cxn>
                <a:cxn ang="0">
                  <a:pos x="18" y="14"/>
                </a:cxn>
                <a:cxn ang="0">
                  <a:pos x="18" y="14"/>
                </a:cxn>
                <a:cxn ang="0">
                  <a:pos x="16" y="20"/>
                </a:cxn>
                <a:cxn ang="0">
                  <a:pos x="14" y="24"/>
                </a:cxn>
                <a:cxn ang="0">
                  <a:pos x="14" y="24"/>
                </a:cxn>
                <a:cxn ang="0">
                  <a:pos x="8" y="34"/>
                </a:cxn>
                <a:cxn ang="0">
                  <a:pos x="2" y="42"/>
                </a:cxn>
              </a:cxnLst>
              <a:rect l="0" t="0" r="r" b="b"/>
              <a:pathLst>
                <a:path w="18" h="42">
                  <a:moveTo>
                    <a:pt x="6" y="40"/>
                  </a:moveTo>
                  <a:lnTo>
                    <a:pt x="6" y="40"/>
                  </a:lnTo>
                  <a:lnTo>
                    <a:pt x="6" y="34"/>
                  </a:lnTo>
                  <a:lnTo>
                    <a:pt x="8" y="28"/>
                  </a:lnTo>
                  <a:lnTo>
                    <a:pt x="12" y="2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6"/>
                  </a:lnTo>
                  <a:lnTo>
                    <a:pt x="14" y="1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8" y="34"/>
                  </a:lnTo>
                  <a:lnTo>
                    <a:pt x="2" y="4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33" name="Freeform 453"/>
            <p:cNvSpPr>
              <a:spLocks/>
            </p:cNvSpPr>
            <p:nvPr/>
          </p:nvSpPr>
          <p:spPr bwMode="auto">
            <a:xfrm>
              <a:off x="4030" y="2686"/>
              <a:ext cx="8" cy="4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0" y="30"/>
                </a:cxn>
                <a:cxn ang="0">
                  <a:pos x="4" y="20"/>
                </a:cxn>
                <a:cxn ang="0">
                  <a:pos x="6" y="10"/>
                </a:cxn>
                <a:cxn ang="0">
                  <a:pos x="6" y="6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8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22"/>
                </a:cxn>
                <a:cxn ang="0">
                  <a:pos x="4" y="28"/>
                </a:cxn>
                <a:cxn ang="0">
                  <a:pos x="2" y="32"/>
                </a:cxn>
                <a:cxn ang="0">
                  <a:pos x="0" y="38"/>
                </a:cxn>
                <a:cxn ang="0">
                  <a:pos x="0" y="42"/>
                </a:cxn>
              </a:cxnLst>
              <a:rect l="0" t="0" r="r" b="b"/>
              <a:pathLst>
                <a:path w="8" h="42">
                  <a:moveTo>
                    <a:pt x="0" y="42"/>
                  </a:moveTo>
                  <a:lnTo>
                    <a:pt x="0" y="42"/>
                  </a:lnTo>
                  <a:lnTo>
                    <a:pt x="0" y="30"/>
                  </a:lnTo>
                  <a:lnTo>
                    <a:pt x="4" y="20"/>
                  </a:lnTo>
                  <a:lnTo>
                    <a:pt x="6" y="10"/>
                  </a:lnTo>
                  <a:lnTo>
                    <a:pt x="6" y="6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22"/>
                  </a:lnTo>
                  <a:lnTo>
                    <a:pt x="4" y="28"/>
                  </a:lnTo>
                  <a:lnTo>
                    <a:pt x="2" y="32"/>
                  </a:lnTo>
                  <a:lnTo>
                    <a:pt x="0" y="3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34" name="Freeform 454"/>
            <p:cNvSpPr>
              <a:spLocks/>
            </p:cNvSpPr>
            <p:nvPr/>
          </p:nvSpPr>
          <p:spPr bwMode="auto">
            <a:xfrm>
              <a:off x="4030" y="2686"/>
              <a:ext cx="8" cy="4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0" y="30"/>
                </a:cxn>
                <a:cxn ang="0">
                  <a:pos x="4" y="20"/>
                </a:cxn>
                <a:cxn ang="0">
                  <a:pos x="6" y="10"/>
                </a:cxn>
                <a:cxn ang="0">
                  <a:pos x="6" y="6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8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22"/>
                </a:cxn>
                <a:cxn ang="0">
                  <a:pos x="4" y="28"/>
                </a:cxn>
                <a:cxn ang="0">
                  <a:pos x="2" y="32"/>
                </a:cxn>
                <a:cxn ang="0">
                  <a:pos x="0" y="38"/>
                </a:cxn>
              </a:cxnLst>
              <a:rect l="0" t="0" r="r" b="b"/>
              <a:pathLst>
                <a:path w="8" h="42">
                  <a:moveTo>
                    <a:pt x="0" y="42"/>
                  </a:moveTo>
                  <a:lnTo>
                    <a:pt x="0" y="42"/>
                  </a:lnTo>
                  <a:lnTo>
                    <a:pt x="0" y="30"/>
                  </a:lnTo>
                  <a:lnTo>
                    <a:pt x="4" y="20"/>
                  </a:lnTo>
                  <a:lnTo>
                    <a:pt x="6" y="10"/>
                  </a:lnTo>
                  <a:lnTo>
                    <a:pt x="6" y="6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22"/>
                  </a:lnTo>
                  <a:lnTo>
                    <a:pt x="4" y="28"/>
                  </a:lnTo>
                  <a:lnTo>
                    <a:pt x="2" y="32"/>
                  </a:lnTo>
                  <a:lnTo>
                    <a:pt x="0" y="3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35" name="Freeform 455"/>
            <p:cNvSpPr>
              <a:spLocks/>
            </p:cNvSpPr>
            <p:nvPr/>
          </p:nvSpPr>
          <p:spPr bwMode="auto">
            <a:xfrm>
              <a:off x="4050" y="2730"/>
              <a:ext cx="20" cy="3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32"/>
                </a:cxn>
                <a:cxn ang="0">
                  <a:pos x="6" y="30"/>
                </a:cxn>
                <a:cxn ang="0">
                  <a:pos x="10" y="28"/>
                </a:cxn>
                <a:cxn ang="0">
                  <a:pos x="12" y="24"/>
                </a:cxn>
                <a:cxn ang="0">
                  <a:pos x="14" y="20"/>
                </a:cxn>
                <a:cxn ang="0">
                  <a:pos x="16" y="1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0" y="8"/>
                </a:cxn>
                <a:cxn ang="0">
                  <a:pos x="20" y="14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18" y="24"/>
                </a:cxn>
                <a:cxn ang="0">
                  <a:pos x="14" y="28"/>
                </a:cxn>
                <a:cxn ang="0">
                  <a:pos x="8" y="32"/>
                </a:cxn>
                <a:cxn ang="0">
                  <a:pos x="2" y="34"/>
                </a:cxn>
                <a:cxn ang="0">
                  <a:pos x="0" y="32"/>
                </a:cxn>
              </a:cxnLst>
              <a:rect l="0" t="0" r="r" b="b"/>
              <a:pathLst>
                <a:path w="20" h="34">
                  <a:moveTo>
                    <a:pt x="0" y="32"/>
                  </a:moveTo>
                  <a:lnTo>
                    <a:pt x="0" y="32"/>
                  </a:lnTo>
                  <a:lnTo>
                    <a:pt x="6" y="30"/>
                  </a:lnTo>
                  <a:lnTo>
                    <a:pt x="10" y="28"/>
                  </a:lnTo>
                  <a:lnTo>
                    <a:pt x="12" y="24"/>
                  </a:lnTo>
                  <a:lnTo>
                    <a:pt x="14" y="20"/>
                  </a:lnTo>
                  <a:lnTo>
                    <a:pt x="16" y="1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8"/>
                  </a:lnTo>
                  <a:lnTo>
                    <a:pt x="20" y="14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8" y="24"/>
                  </a:lnTo>
                  <a:lnTo>
                    <a:pt x="14" y="28"/>
                  </a:lnTo>
                  <a:lnTo>
                    <a:pt x="8" y="32"/>
                  </a:lnTo>
                  <a:lnTo>
                    <a:pt x="2" y="3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36" name="Freeform 456"/>
            <p:cNvSpPr>
              <a:spLocks/>
            </p:cNvSpPr>
            <p:nvPr/>
          </p:nvSpPr>
          <p:spPr bwMode="auto">
            <a:xfrm>
              <a:off x="4050" y="2730"/>
              <a:ext cx="20" cy="3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32"/>
                </a:cxn>
                <a:cxn ang="0">
                  <a:pos x="6" y="30"/>
                </a:cxn>
                <a:cxn ang="0">
                  <a:pos x="10" y="28"/>
                </a:cxn>
                <a:cxn ang="0">
                  <a:pos x="12" y="24"/>
                </a:cxn>
                <a:cxn ang="0">
                  <a:pos x="14" y="20"/>
                </a:cxn>
                <a:cxn ang="0">
                  <a:pos x="16" y="1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0" y="8"/>
                </a:cxn>
                <a:cxn ang="0">
                  <a:pos x="20" y="14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18" y="24"/>
                </a:cxn>
                <a:cxn ang="0">
                  <a:pos x="14" y="28"/>
                </a:cxn>
                <a:cxn ang="0">
                  <a:pos x="8" y="32"/>
                </a:cxn>
                <a:cxn ang="0">
                  <a:pos x="2" y="34"/>
                </a:cxn>
              </a:cxnLst>
              <a:rect l="0" t="0" r="r" b="b"/>
              <a:pathLst>
                <a:path w="20" h="34">
                  <a:moveTo>
                    <a:pt x="0" y="32"/>
                  </a:moveTo>
                  <a:lnTo>
                    <a:pt x="0" y="32"/>
                  </a:lnTo>
                  <a:lnTo>
                    <a:pt x="6" y="30"/>
                  </a:lnTo>
                  <a:lnTo>
                    <a:pt x="10" y="28"/>
                  </a:lnTo>
                  <a:lnTo>
                    <a:pt x="12" y="24"/>
                  </a:lnTo>
                  <a:lnTo>
                    <a:pt x="14" y="20"/>
                  </a:lnTo>
                  <a:lnTo>
                    <a:pt x="16" y="1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8"/>
                  </a:lnTo>
                  <a:lnTo>
                    <a:pt x="20" y="14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8" y="24"/>
                  </a:lnTo>
                  <a:lnTo>
                    <a:pt x="14" y="28"/>
                  </a:lnTo>
                  <a:lnTo>
                    <a:pt x="8" y="32"/>
                  </a:lnTo>
                  <a:lnTo>
                    <a:pt x="2" y="3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37" name="Freeform 457"/>
            <p:cNvSpPr>
              <a:spLocks/>
            </p:cNvSpPr>
            <p:nvPr/>
          </p:nvSpPr>
          <p:spPr bwMode="auto">
            <a:xfrm>
              <a:off x="4198" y="2520"/>
              <a:ext cx="14" cy="2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2" y="4"/>
                </a:cxn>
                <a:cxn ang="0">
                  <a:pos x="14" y="6"/>
                </a:cxn>
                <a:cxn ang="0">
                  <a:pos x="12" y="10"/>
                </a:cxn>
                <a:cxn ang="0">
                  <a:pos x="12" y="14"/>
                </a:cxn>
                <a:cxn ang="0">
                  <a:pos x="6" y="1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8" y="20"/>
                </a:cxn>
                <a:cxn ang="0">
                  <a:pos x="12" y="14"/>
                </a:cxn>
                <a:cxn ang="0">
                  <a:pos x="14" y="12"/>
                </a:cxn>
                <a:cxn ang="0">
                  <a:pos x="14" y="8"/>
                </a:cxn>
                <a:cxn ang="0">
                  <a:pos x="14" y="6"/>
                </a:cxn>
                <a:cxn ang="0">
                  <a:pos x="10" y="2"/>
                </a:cxn>
                <a:cxn ang="0">
                  <a:pos x="10" y="0"/>
                </a:cxn>
              </a:cxnLst>
              <a:rect l="0" t="0" r="r" b="b"/>
              <a:pathLst>
                <a:path w="14" h="22">
                  <a:moveTo>
                    <a:pt x="10" y="0"/>
                  </a:moveTo>
                  <a:lnTo>
                    <a:pt x="10" y="0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6" y="1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8" y="20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1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38" name="Freeform 458"/>
            <p:cNvSpPr>
              <a:spLocks/>
            </p:cNvSpPr>
            <p:nvPr/>
          </p:nvSpPr>
          <p:spPr bwMode="auto">
            <a:xfrm>
              <a:off x="4198" y="2520"/>
              <a:ext cx="14" cy="2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2" y="4"/>
                </a:cxn>
                <a:cxn ang="0">
                  <a:pos x="14" y="6"/>
                </a:cxn>
                <a:cxn ang="0">
                  <a:pos x="12" y="10"/>
                </a:cxn>
                <a:cxn ang="0">
                  <a:pos x="12" y="14"/>
                </a:cxn>
                <a:cxn ang="0">
                  <a:pos x="6" y="1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8" y="20"/>
                </a:cxn>
                <a:cxn ang="0">
                  <a:pos x="12" y="14"/>
                </a:cxn>
                <a:cxn ang="0">
                  <a:pos x="14" y="12"/>
                </a:cxn>
                <a:cxn ang="0">
                  <a:pos x="14" y="8"/>
                </a:cxn>
                <a:cxn ang="0">
                  <a:pos x="14" y="6"/>
                </a:cxn>
                <a:cxn ang="0">
                  <a:pos x="10" y="2"/>
                </a:cxn>
              </a:cxnLst>
              <a:rect l="0" t="0" r="r" b="b"/>
              <a:pathLst>
                <a:path w="14" h="22">
                  <a:moveTo>
                    <a:pt x="10" y="0"/>
                  </a:moveTo>
                  <a:lnTo>
                    <a:pt x="10" y="0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6" y="1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8" y="20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10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39" name="Freeform 459"/>
            <p:cNvSpPr>
              <a:spLocks/>
            </p:cNvSpPr>
            <p:nvPr/>
          </p:nvSpPr>
          <p:spPr bwMode="auto">
            <a:xfrm>
              <a:off x="4170" y="2398"/>
              <a:ext cx="12" cy="30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2"/>
                </a:cxn>
                <a:cxn ang="0">
                  <a:pos x="2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6" y="24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6" y="16"/>
                </a:cxn>
                <a:cxn ang="0">
                  <a:pos x="4" y="6"/>
                </a:cxn>
                <a:cxn ang="0">
                  <a:pos x="6" y="2"/>
                </a:cxn>
                <a:cxn ang="0">
                  <a:pos x="8" y="0"/>
                </a:cxn>
                <a:cxn ang="0">
                  <a:pos x="6" y="2"/>
                </a:cxn>
              </a:cxnLst>
              <a:rect l="0" t="0" r="r" b="b"/>
              <a:pathLst>
                <a:path w="12" h="30">
                  <a:moveTo>
                    <a:pt x="6" y="2"/>
                  </a:moveTo>
                  <a:lnTo>
                    <a:pt x="6" y="2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6" y="16"/>
                  </a:lnTo>
                  <a:lnTo>
                    <a:pt x="4" y="6"/>
                  </a:lnTo>
                  <a:lnTo>
                    <a:pt x="6" y="2"/>
                  </a:lnTo>
                  <a:lnTo>
                    <a:pt x="8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40" name="Freeform 460"/>
            <p:cNvSpPr>
              <a:spLocks/>
            </p:cNvSpPr>
            <p:nvPr/>
          </p:nvSpPr>
          <p:spPr bwMode="auto">
            <a:xfrm>
              <a:off x="4170" y="2398"/>
              <a:ext cx="12" cy="30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2"/>
                </a:cxn>
                <a:cxn ang="0">
                  <a:pos x="2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6" y="24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6" y="16"/>
                </a:cxn>
                <a:cxn ang="0">
                  <a:pos x="4" y="6"/>
                </a:cxn>
                <a:cxn ang="0">
                  <a:pos x="6" y="2"/>
                </a:cxn>
                <a:cxn ang="0">
                  <a:pos x="8" y="0"/>
                </a:cxn>
              </a:cxnLst>
              <a:rect l="0" t="0" r="r" b="b"/>
              <a:pathLst>
                <a:path w="12" h="30">
                  <a:moveTo>
                    <a:pt x="6" y="2"/>
                  </a:moveTo>
                  <a:lnTo>
                    <a:pt x="6" y="2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6" y="16"/>
                  </a:lnTo>
                  <a:lnTo>
                    <a:pt x="4" y="6"/>
                  </a:lnTo>
                  <a:lnTo>
                    <a:pt x="6" y="2"/>
                  </a:lnTo>
                  <a:lnTo>
                    <a:pt x="8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41" name="Freeform 461"/>
            <p:cNvSpPr>
              <a:spLocks/>
            </p:cNvSpPr>
            <p:nvPr/>
          </p:nvSpPr>
          <p:spPr bwMode="auto">
            <a:xfrm>
              <a:off x="4224" y="2292"/>
              <a:ext cx="14" cy="32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10" y="2"/>
                </a:cxn>
                <a:cxn ang="0">
                  <a:pos x="4" y="6"/>
                </a:cxn>
                <a:cxn ang="0">
                  <a:pos x="2" y="1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2" y="22"/>
                </a:cxn>
                <a:cxn ang="0">
                  <a:pos x="6" y="32"/>
                </a:cxn>
                <a:cxn ang="0">
                  <a:pos x="6" y="32"/>
                </a:cxn>
                <a:cxn ang="0">
                  <a:pos x="4" y="24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4" y="10"/>
                </a:cxn>
                <a:cxn ang="0">
                  <a:pos x="6" y="8"/>
                </a:cxn>
                <a:cxn ang="0">
                  <a:pos x="14" y="0"/>
                </a:cxn>
                <a:cxn ang="0">
                  <a:pos x="10" y="2"/>
                </a:cxn>
              </a:cxnLst>
              <a:rect l="0" t="0" r="r" b="b"/>
              <a:pathLst>
                <a:path w="14" h="32">
                  <a:moveTo>
                    <a:pt x="10" y="2"/>
                  </a:moveTo>
                  <a:lnTo>
                    <a:pt x="10" y="2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2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6" y="8"/>
                  </a:lnTo>
                  <a:lnTo>
                    <a:pt x="14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42" name="Freeform 462"/>
            <p:cNvSpPr>
              <a:spLocks/>
            </p:cNvSpPr>
            <p:nvPr/>
          </p:nvSpPr>
          <p:spPr bwMode="auto">
            <a:xfrm>
              <a:off x="4224" y="2292"/>
              <a:ext cx="14" cy="32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10" y="2"/>
                </a:cxn>
                <a:cxn ang="0">
                  <a:pos x="4" y="6"/>
                </a:cxn>
                <a:cxn ang="0">
                  <a:pos x="2" y="1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2" y="22"/>
                </a:cxn>
                <a:cxn ang="0">
                  <a:pos x="6" y="32"/>
                </a:cxn>
                <a:cxn ang="0">
                  <a:pos x="6" y="32"/>
                </a:cxn>
                <a:cxn ang="0">
                  <a:pos x="4" y="24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4" y="10"/>
                </a:cxn>
                <a:cxn ang="0">
                  <a:pos x="6" y="8"/>
                </a:cxn>
                <a:cxn ang="0">
                  <a:pos x="14" y="0"/>
                </a:cxn>
              </a:cxnLst>
              <a:rect l="0" t="0" r="r" b="b"/>
              <a:pathLst>
                <a:path w="14" h="32">
                  <a:moveTo>
                    <a:pt x="10" y="2"/>
                  </a:moveTo>
                  <a:lnTo>
                    <a:pt x="10" y="2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2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6" y="8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43" name="Freeform 463"/>
            <p:cNvSpPr>
              <a:spLocks/>
            </p:cNvSpPr>
            <p:nvPr/>
          </p:nvSpPr>
          <p:spPr bwMode="auto">
            <a:xfrm>
              <a:off x="4310" y="2228"/>
              <a:ext cx="16" cy="3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6" y="4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20"/>
                </a:cxn>
                <a:cxn ang="0">
                  <a:pos x="6" y="30"/>
                </a:cxn>
                <a:cxn ang="0">
                  <a:pos x="6" y="30"/>
                </a:cxn>
                <a:cxn ang="0">
                  <a:pos x="4" y="22"/>
                </a:cxn>
                <a:cxn ang="0">
                  <a:pos x="4" y="12"/>
                </a:cxn>
                <a:cxn ang="0">
                  <a:pos x="8" y="4"/>
                </a:cxn>
                <a:cxn ang="0">
                  <a:pos x="16" y="0"/>
                </a:cxn>
                <a:cxn ang="0">
                  <a:pos x="14" y="0"/>
                </a:cxn>
              </a:cxnLst>
              <a:rect l="0" t="0" r="r" b="b"/>
              <a:pathLst>
                <a:path w="16" h="30">
                  <a:moveTo>
                    <a:pt x="14" y="0"/>
                  </a:moveTo>
                  <a:lnTo>
                    <a:pt x="14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4" y="22"/>
                  </a:lnTo>
                  <a:lnTo>
                    <a:pt x="4" y="12"/>
                  </a:lnTo>
                  <a:lnTo>
                    <a:pt x="8" y="4"/>
                  </a:lnTo>
                  <a:lnTo>
                    <a:pt x="1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44" name="Freeform 464"/>
            <p:cNvSpPr>
              <a:spLocks/>
            </p:cNvSpPr>
            <p:nvPr/>
          </p:nvSpPr>
          <p:spPr bwMode="auto">
            <a:xfrm>
              <a:off x="4310" y="2228"/>
              <a:ext cx="16" cy="3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6" y="4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20"/>
                </a:cxn>
                <a:cxn ang="0">
                  <a:pos x="6" y="30"/>
                </a:cxn>
                <a:cxn ang="0">
                  <a:pos x="6" y="30"/>
                </a:cxn>
                <a:cxn ang="0">
                  <a:pos x="4" y="22"/>
                </a:cxn>
                <a:cxn ang="0">
                  <a:pos x="4" y="12"/>
                </a:cxn>
                <a:cxn ang="0">
                  <a:pos x="8" y="4"/>
                </a:cxn>
                <a:cxn ang="0">
                  <a:pos x="16" y="0"/>
                </a:cxn>
              </a:cxnLst>
              <a:rect l="0" t="0" r="r" b="b"/>
              <a:pathLst>
                <a:path w="16" h="30">
                  <a:moveTo>
                    <a:pt x="14" y="0"/>
                  </a:moveTo>
                  <a:lnTo>
                    <a:pt x="14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4" y="22"/>
                  </a:lnTo>
                  <a:lnTo>
                    <a:pt x="4" y="12"/>
                  </a:lnTo>
                  <a:lnTo>
                    <a:pt x="8" y="4"/>
                  </a:lnTo>
                  <a:lnTo>
                    <a:pt x="16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45" name="Freeform 465"/>
            <p:cNvSpPr>
              <a:spLocks/>
            </p:cNvSpPr>
            <p:nvPr/>
          </p:nvSpPr>
          <p:spPr bwMode="auto">
            <a:xfrm>
              <a:off x="4468" y="2274"/>
              <a:ext cx="12" cy="36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10" y="2"/>
                </a:cxn>
                <a:cxn ang="0">
                  <a:pos x="4" y="10"/>
                </a:cxn>
                <a:cxn ang="0">
                  <a:pos x="2" y="14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6" y="32"/>
                </a:cxn>
                <a:cxn ang="0">
                  <a:pos x="10" y="36"/>
                </a:cxn>
                <a:cxn ang="0">
                  <a:pos x="10" y="36"/>
                </a:cxn>
                <a:cxn ang="0">
                  <a:pos x="6" y="32"/>
                </a:cxn>
                <a:cxn ang="0">
                  <a:pos x="4" y="28"/>
                </a:cxn>
                <a:cxn ang="0">
                  <a:pos x="4" y="18"/>
                </a:cxn>
                <a:cxn ang="0">
                  <a:pos x="8" y="8"/>
                </a:cxn>
                <a:cxn ang="0">
                  <a:pos x="12" y="0"/>
                </a:cxn>
                <a:cxn ang="0">
                  <a:pos x="10" y="2"/>
                </a:cxn>
              </a:cxnLst>
              <a:rect l="0" t="0" r="r" b="b"/>
              <a:pathLst>
                <a:path w="12" h="36">
                  <a:moveTo>
                    <a:pt x="10" y="2"/>
                  </a:moveTo>
                  <a:lnTo>
                    <a:pt x="10" y="2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6" y="32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4" y="28"/>
                  </a:lnTo>
                  <a:lnTo>
                    <a:pt x="4" y="18"/>
                  </a:lnTo>
                  <a:lnTo>
                    <a:pt x="8" y="8"/>
                  </a:lnTo>
                  <a:lnTo>
                    <a:pt x="12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46" name="Freeform 466"/>
            <p:cNvSpPr>
              <a:spLocks/>
            </p:cNvSpPr>
            <p:nvPr/>
          </p:nvSpPr>
          <p:spPr bwMode="auto">
            <a:xfrm>
              <a:off x="4468" y="2274"/>
              <a:ext cx="12" cy="36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10" y="2"/>
                </a:cxn>
                <a:cxn ang="0">
                  <a:pos x="4" y="10"/>
                </a:cxn>
                <a:cxn ang="0">
                  <a:pos x="2" y="14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6" y="32"/>
                </a:cxn>
                <a:cxn ang="0">
                  <a:pos x="10" y="36"/>
                </a:cxn>
                <a:cxn ang="0">
                  <a:pos x="10" y="36"/>
                </a:cxn>
                <a:cxn ang="0">
                  <a:pos x="6" y="32"/>
                </a:cxn>
                <a:cxn ang="0">
                  <a:pos x="4" y="28"/>
                </a:cxn>
                <a:cxn ang="0">
                  <a:pos x="4" y="18"/>
                </a:cxn>
                <a:cxn ang="0">
                  <a:pos x="8" y="8"/>
                </a:cxn>
                <a:cxn ang="0">
                  <a:pos x="12" y="0"/>
                </a:cxn>
              </a:cxnLst>
              <a:rect l="0" t="0" r="r" b="b"/>
              <a:pathLst>
                <a:path w="12" h="36">
                  <a:moveTo>
                    <a:pt x="10" y="2"/>
                  </a:moveTo>
                  <a:lnTo>
                    <a:pt x="10" y="2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6" y="32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4" y="28"/>
                  </a:lnTo>
                  <a:lnTo>
                    <a:pt x="4" y="18"/>
                  </a:lnTo>
                  <a:lnTo>
                    <a:pt x="8" y="8"/>
                  </a:lnTo>
                  <a:lnTo>
                    <a:pt x="1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47" name="Freeform 467"/>
            <p:cNvSpPr>
              <a:spLocks/>
            </p:cNvSpPr>
            <p:nvPr/>
          </p:nvSpPr>
          <p:spPr bwMode="auto">
            <a:xfrm>
              <a:off x="4372" y="2322"/>
              <a:ext cx="16" cy="4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0" y="10"/>
                </a:cxn>
                <a:cxn ang="0">
                  <a:pos x="6" y="22"/>
                </a:cxn>
                <a:cxn ang="0">
                  <a:pos x="2" y="34"/>
                </a:cxn>
                <a:cxn ang="0">
                  <a:pos x="0" y="46"/>
                </a:cxn>
                <a:cxn ang="0">
                  <a:pos x="16" y="0"/>
                </a:cxn>
              </a:cxnLst>
              <a:rect l="0" t="0" r="r" b="b"/>
              <a:pathLst>
                <a:path w="16" h="46">
                  <a:moveTo>
                    <a:pt x="16" y="0"/>
                  </a:moveTo>
                  <a:lnTo>
                    <a:pt x="16" y="0"/>
                  </a:lnTo>
                  <a:lnTo>
                    <a:pt x="10" y="10"/>
                  </a:lnTo>
                  <a:lnTo>
                    <a:pt x="6" y="22"/>
                  </a:lnTo>
                  <a:lnTo>
                    <a:pt x="2" y="34"/>
                  </a:lnTo>
                  <a:lnTo>
                    <a:pt x="0" y="4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48" name="Freeform 468"/>
            <p:cNvSpPr>
              <a:spLocks/>
            </p:cNvSpPr>
            <p:nvPr/>
          </p:nvSpPr>
          <p:spPr bwMode="auto">
            <a:xfrm>
              <a:off x="4372" y="2322"/>
              <a:ext cx="16" cy="4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0" y="10"/>
                </a:cxn>
                <a:cxn ang="0">
                  <a:pos x="6" y="22"/>
                </a:cxn>
                <a:cxn ang="0">
                  <a:pos x="2" y="34"/>
                </a:cxn>
                <a:cxn ang="0">
                  <a:pos x="0" y="46"/>
                </a:cxn>
              </a:cxnLst>
              <a:rect l="0" t="0" r="r" b="b"/>
              <a:pathLst>
                <a:path w="16" h="46">
                  <a:moveTo>
                    <a:pt x="16" y="0"/>
                  </a:moveTo>
                  <a:lnTo>
                    <a:pt x="16" y="0"/>
                  </a:lnTo>
                  <a:lnTo>
                    <a:pt x="10" y="10"/>
                  </a:lnTo>
                  <a:lnTo>
                    <a:pt x="6" y="22"/>
                  </a:lnTo>
                  <a:lnTo>
                    <a:pt x="2" y="34"/>
                  </a:lnTo>
                  <a:lnTo>
                    <a:pt x="0" y="4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49" name="Freeform 469"/>
            <p:cNvSpPr>
              <a:spLocks/>
            </p:cNvSpPr>
            <p:nvPr/>
          </p:nvSpPr>
          <p:spPr bwMode="auto">
            <a:xfrm>
              <a:off x="4500" y="2330"/>
              <a:ext cx="32" cy="4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0"/>
                </a:cxn>
                <a:cxn ang="0">
                  <a:pos x="30" y="14"/>
                </a:cxn>
                <a:cxn ang="0">
                  <a:pos x="26" y="28"/>
                </a:cxn>
                <a:cxn ang="0">
                  <a:pos x="22" y="34"/>
                </a:cxn>
                <a:cxn ang="0">
                  <a:pos x="16" y="40"/>
                </a:cxn>
                <a:cxn ang="0">
                  <a:pos x="8" y="46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8" y="48"/>
                </a:cxn>
                <a:cxn ang="0">
                  <a:pos x="14" y="44"/>
                </a:cxn>
                <a:cxn ang="0">
                  <a:pos x="20" y="40"/>
                </a:cxn>
                <a:cxn ang="0">
                  <a:pos x="26" y="36"/>
                </a:cxn>
                <a:cxn ang="0">
                  <a:pos x="28" y="30"/>
                </a:cxn>
                <a:cxn ang="0">
                  <a:pos x="30" y="22"/>
                </a:cxn>
                <a:cxn ang="0">
                  <a:pos x="32" y="12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32" h="48">
                  <a:moveTo>
                    <a:pt x="30" y="0"/>
                  </a:moveTo>
                  <a:lnTo>
                    <a:pt x="30" y="0"/>
                  </a:lnTo>
                  <a:lnTo>
                    <a:pt x="30" y="14"/>
                  </a:lnTo>
                  <a:lnTo>
                    <a:pt x="26" y="28"/>
                  </a:lnTo>
                  <a:lnTo>
                    <a:pt x="22" y="34"/>
                  </a:lnTo>
                  <a:lnTo>
                    <a:pt x="16" y="40"/>
                  </a:lnTo>
                  <a:lnTo>
                    <a:pt x="8" y="46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14" y="44"/>
                  </a:lnTo>
                  <a:lnTo>
                    <a:pt x="20" y="40"/>
                  </a:lnTo>
                  <a:lnTo>
                    <a:pt x="26" y="36"/>
                  </a:lnTo>
                  <a:lnTo>
                    <a:pt x="28" y="30"/>
                  </a:lnTo>
                  <a:lnTo>
                    <a:pt x="30" y="22"/>
                  </a:lnTo>
                  <a:lnTo>
                    <a:pt x="32" y="12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50" name="Freeform 470"/>
            <p:cNvSpPr>
              <a:spLocks/>
            </p:cNvSpPr>
            <p:nvPr/>
          </p:nvSpPr>
          <p:spPr bwMode="auto">
            <a:xfrm>
              <a:off x="4358" y="2608"/>
              <a:ext cx="14" cy="28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0" y="26"/>
                </a:cxn>
                <a:cxn ang="0">
                  <a:pos x="0" y="18"/>
                </a:cxn>
                <a:cxn ang="0">
                  <a:pos x="2" y="10"/>
                </a:cxn>
                <a:cxn ang="0">
                  <a:pos x="6" y="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0" y="6"/>
                </a:cxn>
                <a:cxn ang="0">
                  <a:pos x="6" y="12"/>
                </a:cxn>
                <a:cxn ang="0">
                  <a:pos x="4" y="28"/>
                </a:cxn>
                <a:cxn ang="0">
                  <a:pos x="0" y="26"/>
                </a:cxn>
              </a:cxnLst>
              <a:rect l="0" t="0" r="r" b="b"/>
              <a:pathLst>
                <a:path w="14" h="28">
                  <a:moveTo>
                    <a:pt x="0" y="26"/>
                  </a:moveTo>
                  <a:lnTo>
                    <a:pt x="0" y="26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4" y="2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51" name="Freeform 471"/>
            <p:cNvSpPr>
              <a:spLocks/>
            </p:cNvSpPr>
            <p:nvPr/>
          </p:nvSpPr>
          <p:spPr bwMode="auto">
            <a:xfrm>
              <a:off x="4358" y="2608"/>
              <a:ext cx="14" cy="28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0" y="26"/>
                </a:cxn>
                <a:cxn ang="0">
                  <a:pos x="0" y="18"/>
                </a:cxn>
                <a:cxn ang="0">
                  <a:pos x="2" y="10"/>
                </a:cxn>
                <a:cxn ang="0">
                  <a:pos x="6" y="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0" y="6"/>
                </a:cxn>
                <a:cxn ang="0">
                  <a:pos x="6" y="12"/>
                </a:cxn>
                <a:cxn ang="0">
                  <a:pos x="4" y="28"/>
                </a:cxn>
              </a:cxnLst>
              <a:rect l="0" t="0" r="r" b="b"/>
              <a:pathLst>
                <a:path w="14" h="28">
                  <a:moveTo>
                    <a:pt x="0" y="26"/>
                  </a:moveTo>
                  <a:lnTo>
                    <a:pt x="0" y="26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4" y="2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52" name="Freeform 472"/>
            <p:cNvSpPr>
              <a:spLocks/>
            </p:cNvSpPr>
            <p:nvPr/>
          </p:nvSpPr>
          <p:spPr bwMode="auto">
            <a:xfrm>
              <a:off x="4402" y="2608"/>
              <a:ext cx="14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34"/>
                </a:cxn>
                <a:cxn ang="0">
                  <a:pos x="4" y="16"/>
                </a:cxn>
                <a:cxn ang="0">
                  <a:pos x="8" y="8"/>
                </a:cxn>
                <a:cxn ang="0">
                  <a:pos x="14" y="0"/>
                </a:cxn>
                <a:cxn ang="0">
                  <a:pos x="0" y="34"/>
                </a:cxn>
              </a:cxnLst>
              <a:rect l="0" t="0" r="r" b="b"/>
              <a:pathLst>
                <a:path w="14" h="34">
                  <a:moveTo>
                    <a:pt x="0" y="34"/>
                  </a:moveTo>
                  <a:lnTo>
                    <a:pt x="0" y="34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4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53" name="Freeform 473"/>
            <p:cNvSpPr>
              <a:spLocks/>
            </p:cNvSpPr>
            <p:nvPr/>
          </p:nvSpPr>
          <p:spPr bwMode="auto">
            <a:xfrm>
              <a:off x="4402" y="2608"/>
              <a:ext cx="14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34"/>
                </a:cxn>
                <a:cxn ang="0">
                  <a:pos x="4" y="16"/>
                </a:cxn>
                <a:cxn ang="0">
                  <a:pos x="8" y="8"/>
                </a:cxn>
                <a:cxn ang="0">
                  <a:pos x="14" y="0"/>
                </a:cxn>
              </a:cxnLst>
              <a:rect l="0" t="0" r="r" b="b"/>
              <a:pathLst>
                <a:path w="14" h="34">
                  <a:moveTo>
                    <a:pt x="0" y="34"/>
                  </a:moveTo>
                  <a:lnTo>
                    <a:pt x="0" y="34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54" name="Freeform 474"/>
            <p:cNvSpPr>
              <a:spLocks/>
            </p:cNvSpPr>
            <p:nvPr/>
          </p:nvSpPr>
          <p:spPr bwMode="auto">
            <a:xfrm>
              <a:off x="4310" y="2544"/>
              <a:ext cx="36" cy="2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20"/>
                </a:cxn>
                <a:cxn ang="0">
                  <a:pos x="8" y="12"/>
                </a:cxn>
                <a:cxn ang="0">
                  <a:pos x="16" y="8"/>
                </a:cxn>
                <a:cxn ang="0">
                  <a:pos x="36" y="0"/>
                </a:cxn>
                <a:cxn ang="0">
                  <a:pos x="0" y="20"/>
                </a:cxn>
              </a:cxnLst>
              <a:rect l="0" t="0" r="r" b="b"/>
              <a:pathLst>
                <a:path w="36" h="20">
                  <a:moveTo>
                    <a:pt x="0" y="20"/>
                  </a:moveTo>
                  <a:lnTo>
                    <a:pt x="0" y="20"/>
                  </a:lnTo>
                  <a:lnTo>
                    <a:pt x="8" y="12"/>
                  </a:lnTo>
                  <a:lnTo>
                    <a:pt x="16" y="8"/>
                  </a:lnTo>
                  <a:lnTo>
                    <a:pt x="36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55" name="Freeform 475"/>
            <p:cNvSpPr>
              <a:spLocks/>
            </p:cNvSpPr>
            <p:nvPr/>
          </p:nvSpPr>
          <p:spPr bwMode="auto">
            <a:xfrm>
              <a:off x="4310" y="2544"/>
              <a:ext cx="36" cy="2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20"/>
                </a:cxn>
                <a:cxn ang="0">
                  <a:pos x="8" y="12"/>
                </a:cxn>
                <a:cxn ang="0">
                  <a:pos x="16" y="8"/>
                </a:cxn>
                <a:cxn ang="0">
                  <a:pos x="36" y="0"/>
                </a:cxn>
              </a:cxnLst>
              <a:rect l="0" t="0" r="r" b="b"/>
              <a:pathLst>
                <a:path w="36" h="20">
                  <a:moveTo>
                    <a:pt x="0" y="20"/>
                  </a:moveTo>
                  <a:lnTo>
                    <a:pt x="0" y="20"/>
                  </a:lnTo>
                  <a:lnTo>
                    <a:pt x="8" y="12"/>
                  </a:lnTo>
                  <a:lnTo>
                    <a:pt x="16" y="8"/>
                  </a:lnTo>
                  <a:lnTo>
                    <a:pt x="36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56" name="Freeform 476"/>
            <p:cNvSpPr>
              <a:spLocks/>
            </p:cNvSpPr>
            <p:nvPr/>
          </p:nvSpPr>
          <p:spPr bwMode="auto">
            <a:xfrm>
              <a:off x="4286" y="2514"/>
              <a:ext cx="24" cy="30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0" y="30"/>
                </a:cxn>
                <a:cxn ang="0">
                  <a:pos x="4" y="20"/>
                </a:cxn>
                <a:cxn ang="0">
                  <a:pos x="8" y="10"/>
                </a:cxn>
                <a:cxn ang="0">
                  <a:pos x="16" y="4"/>
                </a:cxn>
                <a:cxn ang="0">
                  <a:pos x="20" y="2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0" y="4"/>
                </a:cxn>
                <a:cxn ang="0">
                  <a:pos x="14" y="12"/>
                </a:cxn>
                <a:cxn ang="0">
                  <a:pos x="6" y="24"/>
                </a:cxn>
                <a:cxn ang="0">
                  <a:pos x="0" y="30"/>
                </a:cxn>
              </a:cxnLst>
              <a:rect l="0" t="0" r="r" b="b"/>
              <a:pathLst>
                <a:path w="24" h="30">
                  <a:moveTo>
                    <a:pt x="0" y="30"/>
                  </a:moveTo>
                  <a:lnTo>
                    <a:pt x="0" y="30"/>
                  </a:lnTo>
                  <a:lnTo>
                    <a:pt x="4" y="20"/>
                  </a:lnTo>
                  <a:lnTo>
                    <a:pt x="8" y="10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4"/>
                  </a:lnTo>
                  <a:lnTo>
                    <a:pt x="14" y="12"/>
                  </a:lnTo>
                  <a:lnTo>
                    <a:pt x="6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57" name="Freeform 477"/>
            <p:cNvSpPr>
              <a:spLocks/>
            </p:cNvSpPr>
            <p:nvPr/>
          </p:nvSpPr>
          <p:spPr bwMode="auto">
            <a:xfrm>
              <a:off x="4286" y="2514"/>
              <a:ext cx="24" cy="30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0" y="30"/>
                </a:cxn>
                <a:cxn ang="0">
                  <a:pos x="4" y="20"/>
                </a:cxn>
                <a:cxn ang="0">
                  <a:pos x="8" y="10"/>
                </a:cxn>
                <a:cxn ang="0">
                  <a:pos x="16" y="4"/>
                </a:cxn>
                <a:cxn ang="0">
                  <a:pos x="20" y="2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0" y="4"/>
                </a:cxn>
                <a:cxn ang="0">
                  <a:pos x="14" y="12"/>
                </a:cxn>
                <a:cxn ang="0">
                  <a:pos x="6" y="24"/>
                </a:cxn>
              </a:cxnLst>
              <a:rect l="0" t="0" r="r" b="b"/>
              <a:pathLst>
                <a:path w="24" h="30">
                  <a:moveTo>
                    <a:pt x="0" y="30"/>
                  </a:moveTo>
                  <a:lnTo>
                    <a:pt x="0" y="30"/>
                  </a:lnTo>
                  <a:lnTo>
                    <a:pt x="4" y="20"/>
                  </a:lnTo>
                  <a:lnTo>
                    <a:pt x="8" y="10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4"/>
                  </a:lnTo>
                  <a:lnTo>
                    <a:pt x="14" y="12"/>
                  </a:lnTo>
                  <a:lnTo>
                    <a:pt x="6" y="2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58" name="Freeform 478"/>
            <p:cNvSpPr>
              <a:spLocks/>
            </p:cNvSpPr>
            <p:nvPr/>
          </p:nvSpPr>
          <p:spPr bwMode="auto">
            <a:xfrm>
              <a:off x="4344" y="2486"/>
              <a:ext cx="20" cy="2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2" y="12"/>
                </a:cxn>
                <a:cxn ang="0">
                  <a:pos x="6" y="6"/>
                </a:cxn>
                <a:cxn ang="0">
                  <a:pos x="12" y="2"/>
                </a:cxn>
                <a:cxn ang="0">
                  <a:pos x="20" y="0"/>
                </a:cxn>
                <a:cxn ang="0">
                  <a:pos x="0" y="20"/>
                </a:cxn>
              </a:cxnLst>
              <a:rect l="0" t="0" r="r" b="b"/>
              <a:pathLst>
                <a:path w="20" h="20">
                  <a:moveTo>
                    <a:pt x="0" y="20"/>
                  </a:moveTo>
                  <a:lnTo>
                    <a:pt x="0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59" name="Freeform 479"/>
            <p:cNvSpPr>
              <a:spLocks/>
            </p:cNvSpPr>
            <p:nvPr/>
          </p:nvSpPr>
          <p:spPr bwMode="auto">
            <a:xfrm>
              <a:off x="4344" y="2486"/>
              <a:ext cx="20" cy="2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2" y="12"/>
                </a:cxn>
                <a:cxn ang="0">
                  <a:pos x="6" y="6"/>
                </a:cxn>
                <a:cxn ang="0">
                  <a:pos x="12" y="2"/>
                </a:cxn>
                <a:cxn ang="0">
                  <a:pos x="20" y="0"/>
                </a:cxn>
              </a:cxnLst>
              <a:rect l="0" t="0" r="r" b="b"/>
              <a:pathLst>
                <a:path w="20" h="20">
                  <a:moveTo>
                    <a:pt x="0" y="20"/>
                  </a:moveTo>
                  <a:lnTo>
                    <a:pt x="0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60" name="Freeform 480"/>
            <p:cNvSpPr>
              <a:spLocks/>
            </p:cNvSpPr>
            <p:nvPr/>
          </p:nvSpPr>
          <p:spPr bwMode="auto">
            <a:xfrm>
              <a:off x="4400" y="2478"/>
              <a:ext cx="20" cy="2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2" y="14"/>
                </a:cxn>
                <a:cxn ang="0">
                  <a:pos x="6" y="8"/>
                </a:cxn>
                <a:cxn ang="0">
                  <a:pos x="12" y="2"/>
                </a:cxn>
                <a:cxn ang="0">
                  <a:pos x="20" y="0"/>
                </a:cxn>
                <a:cxn ang="0">
                  <a:pos x="0" y="22"/>
                </a:cxn>
              </a:cxnLst>
              <a:rect l="0" t="0" r="r" b="b"/>
              <a:pathLst>
                <a:path w="20" h="22">
                  <a:moveTo>
                    <a:pt x="0" y="22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61" name="Freeform 481"/>
            <p:cNvSpPr>
              <a:spLocks/>
            </p:cNvSpPr>
            <p:nvPr/>
          </p:nvSpPr>
          <p:spPr bwMode="auto">
            <a:xfrm>
              <a:off x="4400" y="2478"/>
              <a:ext cx="20" cy="2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2" y="14"/>
                </a:cxn>
                <a:cxn ang="0">
                  <a:pos x="6" y="8"/>
                </a:cxn>
                <a:cxn ang="0">
                  <a:pos x="12" y="2"/>
                </a:cxn>
                <a:cxn ang="0">
                  <a:pos x="20" y="0"/>
                </a:cxn>
              </a:cxnLst>
              <a:rect l="0" t="0" r="r" b="b"/>
              <a:pathLst>
                <a:path w="20" h="22">
                  <a:moveTo>
                    <a:pt x="0" y="22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2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62" name="Freeform 482"/>
            <p:cNvSpPr>
              <a:spLocks/>
            </p:cNvSpPr>
            <p:nvPr/>
          </p:nvSpPr>
          <p:spPr bwMode="auto">
            <a:xfrm>
              <a:off x="4508" y="2498"/>
              <a:ext cx="48" cy="1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4" y="6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36" y="2"/>
                </a:cxn>
                <a:cxn ang="0">
                  <a:pos x="48" y="8"/>
                </a:cxn>
                <a:cxn ang="0">
                  <a:pos x="48" y="8"/>
                </a:cxn>
                <a:cxn ang="0">
                  <a:pos x="32" y="4"/>
                </a:cxn>
                <a:cxn ang="0">
                  <a:pos x="24" y="2"/>
                </a:cxn>
                <a:cxn ang="0">
                  <a:pos x="18" y="4"/>
                </a:cxn>
                <a:cxn ang="0">
                  <a:pos x="0" y="12"/>
                </a:cxn>
              </a:cxnLst>
              <a:rect l="0" t="0" r="r" b="b"/>
              <a:pathLst>
                <a:path w="48" h="12">
                  <a:moveTo>
                    <a:pt x="0" y="12"/>
                  </a:moveTo>
                  <a:lnTo>
                    <a:pt x="0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36" y="2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32" y="4"/>
                  </a:lnTo>
                  <a:lnTo>
                    <a:pt x="24" y="2"/>
                  </a:lnTo>
                  <a:lnTo>
                    <a:pt x="18" y="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63" name="Freeform 483"/>
            <p:cNvSpPr>
              <a:spLocks/>
            </p:cNvSpPr>
            <p:nvPr/>
          </p:nvSpPr>
          <p:spPr bwMode="auto">
            <a:xfrm>
              <a:off x="4508" y="2498"/>
              <a:ext cx="48" cy="1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4" y="6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36" y="2"/>
                </a:cxn>
                <a:cxn ang="0">
                  <a:pos x="48" y="8"/>
                </a:cxn>
                <a:cxn ang="0">
                  <a:pos x="48" y="8"/>
                </a:cxn>
                <a:cxn ang="0">
                  <a:pos x="32" y="4"/>
                </a:cxn>
                <a:cxn ang="0">
                  <a:pos x="24" y="2"/>
                </a:cxn>
                <a:cxn ang="0">
                  <a:pos x="18" y="4"/>
                </a:cxn>
              </a:cxnLst>
              <a:rect l="0" t="0" r="r" b="b"/>
              <a:pathLst>
                <a:path w="48" h="12">
                  <a:moveTo>
                    <a:pt x="0" y="12"/>
                  </a:moveTo>
                  <a:lnTo>
                    <a:pt x="0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36" y="2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32" y="4"/>
                  </a:lnTo>
                  <a:lnTo>
                    <a:pt x="24" y="2"/>
                  </a:lnTo>
                  <a:lnTo>
                    <a:pt x="18" y="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64" name="Freeform 484"/>
            <p:cNvSpPr>
              <a:spLocks/>
            </p:cNvSpPr>
            <p:nvPr/>
          </p:nvSpPr>
          <p:spPr bwMode="auto">
            <a:xfrm>
              <a:off x="4522" y="2542"/>
              <a:ext cx="8" cy="2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4" y="22"/>
                </a:cxn>
                <a:cxn ang="0">
                  <a:pos x="8" y="0"/>
                </a:cxn>
              </a:cxnLst>
              <a:rect l="0" t="0" r="r" b="b"/>
              <a:pathLst>
                <a:path w="8" h="22">
                  <a:moveTo>
                    <a:pt x="8" y="0"/>
                  </a:moveTo>
                  <a:lnTo>
                    <a:pt x="8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4" y="2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65" name="Freeform 485"/>
            <p:cNvSpPr>
              <a:spLocks/>
            </p:cNvSpPr>
            <p:nvPr/>
          </p:nvSpPr>
          <p:spPr bwMode="auto">
            <a:xfrm>
              <a:off x="4522" y="2542"/>
              <a:ext cx="8" cy="2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4" y="22"/>
                </a:cxn>
              </a:cxnLst>
              <a:rect l="0" t="0" r="r" b="b"/>
              <a:pathLst>
                <a:path w="8" h="22">
                  <a:moveTo>
                    <a:pt x="8" y="0"/>
                  </a:moveTo>
                  <a:lnTo>
                    <a:pt x="8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4" y="2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66" name="Freeform 486"/>
            <p:cNvSpPr>
              <a:spLocks/>
            </p:cNvSpPr>
            <p:nvPr/>
          </p:nvSpPr>
          <p:spPr bwMode="auto">
            <a:xfrm>
              <a:off x="4514" y="2608"/>
              <a:ext cx="14" cy="44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4" y="10"/>
                </a:cxn>
                <a:cxn ang="0">
                  <a:pos x="0" y="20"/>
                </a:cxn>
                <a:cxn ang="0">
                  <a:pos x="0" y="32"/>
                </a:cxn>
                <a:cxn ang="0">
                  <a:pos x="4" y="44"/>
                </a:cxn>
                <a:cxn ang="0">
                  <a:pos x="4" y="44"/>
                </a:cxn>
                <a:cxn ang="0">
                  <a:pos x="4" y="20"/>
                </a:cxn>
                <a:cxn ang="0">
                  <a:pos x="6" y="10"/>
                </a:cxn>
                <a:cxn ang="0">
                  <a:pos x="8" y="4"/>
                </a:cxn>
                <a:cxn ang="0">
                  <a:pos x="14" y="0"/>
                </a:cxn>
              </a:cxnLst>
              <a:rect l="0" t="0" r="r" b="b"/>
              <a:pathLst>
                <a:path w="14" h="44">
                  <a:moveTo>
                    <a:pt x="14" y="0"/>
                  </a:moveTo>
                  <a:lnTo>
                    <a:pt x="14" y="0"/>
                  </a:lnTo>
                  <a:lnTo>
                    <a:pt x="4" y="10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20"/>
                  </a:lnTo>
                  <a:lnTo>
                    <a:pt x="6" y="10"/>
                  </a:lnTo>
                  <a:lnTo>
                    <a:pt x="8" y="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67" name="Freeform 487"/>
            <p:cNvSpPr>
              <a:spLocks/>
            </p:cNvSpPr>
            <p:nvPr/>
          </p:nvSpPr>
          <p:spPr bwMode="auto">
            <a:xfrm>
              <a:off x="4514" y="2608"/>
              <a:ext cx="14" cy="44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4" y="10"/>
                </a:cxn>
                <a:cxn ang="0">
                  <a:pos x="0" y="20"/>
                </a:cxn>
                <a:cxn ang="0">
                  <a:pos x="0" y="32"/>
                </a:cxn>
                <a:cxn ang="0">
                  <a:pos x="4" y="44"/>
                </a:cxn>
                <a:cxn ang="0">
                  <a:pos x="4" y="44"/>
                </a:cxn>
                <a:cxn ang="0">
                  <a:pos x="4" y="20"/>
                </a:cxn>
                <a:cxn ang="0">
                  <a:pos x="6" y="10"/>
                </a:cxn>
                <a:cxn ang="0">
                  <a:pos x="8" y="4"/>
                </a:cxn>
                <a:cxn ang="0">
                  <a:pos x="14" y="0"/>
                </a:cxn>
              </a:cxnLst>
              <a:rect l="0" t="0" r="r" b="b"/>
              <a:pathLst>
                <a:path w="14" h="44">
                  <a:moveTo>
                    <a:pt x="14" y="0"/>
                  </a:moveTo>
                  <a:lnTo>
                    <a:pt x="14" y="0"/>
                  </a:lnTo>
                  <a:lnTo>
                    <a:pt x="4" y="10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20"/>
                  </a:lnTo>
                  <a:lnTo>
                    <a:pt x="6" y="10"/>
                  </a:lnTo>
                  <a:lnTo>
                    <a:pt x="8" y="4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68" name="Freeform 488"/>
            <p:cNvSpPr>
              <a:spLocks/>
            </p:cNvSpPr>
            <p:nvPr/>
          </p:nvSpPr>
          <p:spPr bwMode="auto">
            <a:xfrm>
              <a:off x="4570" y="2610"/>
              <a:ext cx="22" cy="4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0"/>
                </a:cxn>
                <a:cxn ang="0">
                  <a:pos x="14" y="8"/>
                </a:cxn>
                <a:cxn ang="0">
                  <a:pos x="6" y="20"/>
                </a:cxn>
                <a:cxn ang="0">
                  <a:pos x="2" y="34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8" y="24"/>
                </a:cxn>
                <a:cxn ang="0">
                  <a:pos x="14" y="14"/>
                </a:cxn>
                <a:cxn ang="0">
                  <a:pos x="22" y="6"/>
                </a:cxn>
                <a:cxn ang="0">
                  <a:pos x="22" y="0"/>
                </a:cxn>
              </a:cxnLst>
              <a:rect l="0" t="0" r="r" b="b"/>
              <a:pathLst>
                <a:path w="22" h="46">
                  <a:moveTo>
                    <a:pt x="22" y="0"/>
                  </a:moveTo>
                  <a:lnTo>
                    <a:pt x="22" y="0"/>
                  </a:lnTo>
                  <a:lnTo>
                    <a:pt x="14" y="8"/>
                  </a:lnTo>
                  <a:lnTo>
                    <a:pt x="6" y="20"/>
                  </a:lnTo>
                  <a:lnTo>
                    <a:pt x="2" y="3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8" y="24"/>
                  </a:lnTo>
                  <a:lnTo>
                    <a:pt x="14" y="14"/>
                  </a:lnTo>
                  <a:lnTo>
                    <a:pt x="22" y="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69" name="Freeform 489"/>
            <p:cNvSpPr>
              <a:spLocks/>
            </p:cNvSpPr>
            <p:nvPr/>
          </p:nvSpPr>
          <p:spPr bwMode="auto">
            <a:xfrm>
              <a:off x="4570" y="2610"/>
              <a:ext cx="22" cy="4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0"/>
                </a:cxn>
                <a:cxn ang="0">
                  <a:pos x="14" y="8"/>
                </a:cxn>
                <a:cxn ang="0">
                  <a:pos x="6" y="20"/>
                </a:cxn>
                <a:cxn ang="0">
                  <a:pos x="2" y="34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8" y="24"/>
                </a:cxn>
                <a:cxn ang="0">
                  <a:pos x="14" y="14"/>
                </a:cxn>
                <a:cxn ang="0">
                  <a:pos x="22" y="6"/>
                </a:cxn>
              </a:cxnLst>
              <a:rect l="0" t="0" r="r" b="b"/>
              <a:pathLst>
                <a:path w="22" h="46">
                  <a:moveTo>
                    <a:pt x="22" y="0"/>
                  </a:moveTo>
                  <a:lnTo>
                    <a:pt x="22" y="0"/>
                  </a:lnTo>
                  <a:lnTo>
                    <a:pt x="14" y="8"/>
                  </a:lnTo>
                  <a:lnTo>
                    <a:pt x="6" y="20"/>
                  </a:lnTo>
                  <a:lnTo>
                    <a:pt x="2" y="3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8" y="24"/>
                  </a:lnTo>
                  <a:lnTo>
                    <a:pt x="14" y="14"/>
                  </a:lnTo>
                  <a:lnTo>
                    <a:pt x="22" y="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70" name="Freeform 490"/>
            <p:cNvSpPr>
              <a:spLocks/>
            </p:cNvSpPr>
            <p:nvPr/>
          </p:nvSpPr>
          <p:spPr bwMode="auto">
            <a:xfrm>
              <a:off x="4620" y="2642"/>
              <a:ext cx="14" cy="24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8" y="4"/>
                </a:cxn>
                <a:cxn ang="0">
                  <a:pos x="4" y="10"/>
                </a:cxn>
                <a:cxn ang="0">
                  <a:pos x="0" y="24"/>
                </a:cxn>
                <a:cxn ang="0">
                  <a:pos x="14" y="0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lnTo>
                    <a:pt x="14" y="0"/>
                  </a:lnTo>
                  <a:lnTo>
                    <a:pt x="8" y="4"/>
                  </a:lnTo>
                  <a:lnTo>
                    <a:pt x="4" y="10"/>
                  </a:lnTo>
                  <a:lnTo>
                    <a:pt x="0" y="2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71" name="Freeform 491"/>
            <p:cNvSpPr>
              <a:spLocks/>
            </p:cNvSpPr>
            <p:nvPr/>
          </p:nvSpPr>
          <p:spPr bwMode="auto">
            <a:xfrm>
              <a:off x="4620" y="2642"/>
              <a:ext cx="14" cy="24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8" y="4"/>
                </a:cxn>
                <a:cxn ang="0">
                  <a:pos x="4" y="10"/>
                </a:cxn>
                <a:cxn ang="0">
                  <a:pos x="0" y="24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lnTo>
                    <a:pt x="14" y="0"/>
                  </a:lnTo>
                  <a:lnTo>
                    <a:pt x="8" y="4"/>
                  </a:lnTo>
                  <a:lnTo>
                    <a:pt x="4" y="10"/>
                  </a:lnTo>
                  <a:lnTo>
                    <a:pt x="0" y="2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72" name="Freeform 492"/>
            <p:cNvSpPr>
              <a:spLocks/>
            </p:cNvSpPr>
            <p:nvPr/>
          </p:nvSpPr>
          <p:spPr bwMode="auto">
            <a:xfrm>
              <a:off x="4606" y="2718"/>
              <a:ext cx="14" cy="34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10" y="2"/>
                </a:cxn>
                <a:cxn ang="0">
                  <a:pos x="6" y="4"/>
                </a:cxn>
                <a:cxn ang="0">
                  <a:pos x="2" y="8"/>
                </a:cxn>
                <a:cxn ang="0">
                  <a:pos x="0" y="16"/>
                </a:cxn>
                <a:cxn ang="0">
                  <a:pos x="0" y="26"/>
                </a:cxn>
                <a:cxn ang="0">
                  <a:pos x="2" y="34"/>
                </a:cxn>
                <a:cxn ang="0">
                  <a:pos x="2" y="34"/>
                </a:cxn>
                <a:cxn ang="0">
                  <a:pos x="2" y="26"/>
                </a:cxn>
                <a:cxn ang="0">
                  <a:pos x="4" y="16"/>
                </a:cxn>
                <a:cxn ang="0">
                  <a:pos x="8" y="8"/>
                </a:cxn>
                <a:cxn ang="0">
                  <a:pos x="14" y="0"/>
                </a:cxn>
                <a:cxn ang="0">
                  <a:pos x="10" y="2"/>
                </a:cxn>
              </a:cxnLst>
              <a:rect l="0" t="0" r="r" b="b"/>
              <a:pathLst>
                <a:path w="14" h="34">
                  <a:moveTo>
                    <a:pt x="10" y="2"/>
                  </a:moveTo>
                  <a:lnTo>
                    <a:pt x="10" y="2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26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4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73" name="Freeform 493"/>
            <p:cNvSpPr>
              <a:spLocks/>
            </p:cNvSpPr>
            <p:nvPr/>
          </p:nvSpPr>
          <p:spPr bwMode="auto">
            <a:xfrm>
              <a:off x="4606" y="2718"/>
              <a:ext cx="14" cy="34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10" y="2"/>
                </a:cxn>
                <a:cxn ang="0">
                  <a:pos x="6" y="4"/>
                </a:cxn>
                <a:cxn ang="0">
                  <a:pos x="2" y="8"/>
                </a:cxn>
                <a:cxn ang="0">
                  <a:pos x="0" y="16"/>
                </a:cxn>
                <a:cxn ang="0">
                  <a:pos x="0" y="26"/>
                </a:cxn>
                <a:cxn ang="0">
                  <a:pos x="2" y="34"/>
                </a:cxn>
                <a:cxn ang="0">
                  <a:pos x="2" y="34"/>
                </a:cxn>
                <a:cxn ang="0">
                  <a:pos x="2" y="26"/>
                </a:cxn>
                <a:cxn ang="0">
                  <a:pos x="4" y="16"/>
                </a:cxn>
                <a:cxn ang="0">
                  <a:pos x="8" y="8"/>
                </a:cxn>
                <a:cxn ang="0">
                  <a:pos x="14" y="0"/>
                </a:cxn>
              </a:cxnLst>
              <a:rect l="0" t="0" r="r" b="b"/>
              <a:pathLst>
                <a:path w="14" h="34">
                  <a:moveTo>
                    <a:pt x="10" y="2"/>
                  </a:moveTo>
                  <a:lnTo>
                    <a:pt x="10" y="2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26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74" name="Freeform 494"/>
            <p:cNvSpPr>
              <a:spLocks/>
            </p:cNvSpPr>
            <p:nvPr/>
          </p:nvSpPr>
          <p:spPr bwMode="auto">
            <a:xfrm>
              <a:off x="4546" y="2696"/>
              <a:ext cx="16" cy="1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4" y="6"/>
                </a:cxn>
                <a:cxn ang="0">
                  <a:pos x="10" y="10"/>
                </a:cxn>
                <a:cxn ang="0">
                  <a:pos x="6" y="14"/>
                </a:cxn>
                <a:cxn ang="0">
                  <a:pos x="0" y="18"/>
                </a:cxn>
                <a:cxn ang="0">
                  <a:pos x="16" y="0"/>
                </a:cxn>
              </a:cxnLst>
              <a:rect l="0" t="0" r="r" b="b"/>
              <a:pathLst>
                <a:path w="16" h="18">
                  <a:moveTo>
                    <a:pt x="16" y="0"/>
                  </a:moveTo>
                  <a:lnTo>
                    <a:pt x="16" y="0"/>
                  </a:lnTo>
                  <a:lnTo>
                    <a:pt x="14" y="6"/>
                  </a:lnTo>
                  <a:lnTo>
                    <a:pt x="10" y="10"/>
                  </a:lnTo>
                  <a:lnTo>
                    <a:pt x="6" y="14"/>
                  </a:lnTo>
                  <a:lnTo>
                    <a:pt x="0" y="1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75" name="Freeform 495"/>
            <p:cNvSpPr>
              <a:spLocks/>
            </p:cNvSpPr>
            <p:nvPr/>
          </p:nvSpPr>
          <p:spPr bwMode="auto">
            <a:xfrm>
              <a:off x="4546" y="2696"/>
              <a:ext cx="16" cy="1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4" y="6"/>
                </a:cxn>
                <a:cxn ang="0">
                  <a:pos x="10" y="10"/>
                </a:cxn>
                <a:cxn ang="0">
                  <a:pos x="6" y="14"/>
                </a:cxn>
                <a:cxn ang="0">
                  <a:pos x="0" y="18"/>
                </a:cxn>
              </a:cxnLst>
              <a:rect l="0" t="0" r="r" b="b"/>
              <a:pathLst>
                <a:path w="16" h="18">
                  <a:moveTo>
                    <a:pt x="16" y="0"/>
                  </a:moveTo>
                  <a:lnTo>
                    <a:pt x="16" y="0"/>
                  </a:lnTo>
                  <a:lnTo>
                    <a:pt x="14" y="6"/>
                  </a:lnTo>
                  <a:lnTo>
                    <a:pt x="10" y="10"/>
                  </a:lnTo>
                  <a:lnTo>
                    <a:pt x="6" y="14"/>
                  </a:lnTo>
                  <a:lnTo>
                    <a:pt x="0" y="1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76" name="Freeform 496"/>
            <p:cNvSpPr>
              <a:spLocks/>
            </p:cNvSpPr>
            <p:nvPr/>
          </p:nvSpPr>
          <p:spPr bwMode="auto">
            <a:xfrm>
              <a:off x="4450" y="2684"/>
              <a:ext cx="18" cy="3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12" y="2"/>
                </a:cxn>
                <a:cxn ang="0">
                  <a:pos x="10" y="4"/>
                </a:cxn>
                <a:cxn ang="0">
                  <a:pos x="4" y="14"/>
                </a:cxn>
                <a:cxn ang="0">
                  <a:pos x="2" y="24"/>
                </a:cxn>
                <a:cxn ang="0">
                  <a:pos x="0" y="32"/>
                </a:cxn>
                <a:cxn ang="0">
                  <a:pos x="18" y="0"/>
                </a:cxn>
              </a:cxnLst>
              <a:rect l="0" t="0" r="r" b="b"/>
              <a:pathLst>
                <a:path w="18" h="32">
                  <a:moveTo>
                    <a:pt x="18" y="0"/>
                  </a:moveTo>
                  <a:lnTo>
                    <a:pt x="18" y="0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4" y="14"/>
                  </a:lnTo>
                  <a:lnTo>
                    <a:pt x="2" y="24"/>
                  </a:lnTo>
                  <a:lnTo>
                    <a:pt x="0" y="3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77" name="Freeform 497"/>
            <p:cNvSpPr>
              <a:spLocks/>
            </p:cNvSpPr>
            <p:nvPr/>
          </p:nvSpPr>
          <p:spPr bwMode="auto">
            <a:xfrm>
              <a:off x="4450" y="2684"/>
              <a:ext cx="18" cy="3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12" y="2"/>
                </a:cxn>
                <a:cxn ang="0">
                  <a:pos x="10" y="4"/>
                </a:cxn>
                <a:cxn ang="0">
                  <a:pos x="4" y="14"/>
                </a:cxn>
                <a:cxn ang="0">
                  <a:pos x="2" y="24"/>
                </a:cxn>
                <a:cxn ang="0">
                  <a:pos x="0" y="32"/>
                </a:cxn>
              </a:cxnLst>
              <a:rect l="0" t="0" r="r" b="b"/>
              <a:pathLst>
                <a:path w="18" h="32">
                  <a:moveTo>
                    <a:pt x="18" y="0"/>
                  </a:moveTo>
                  <a:lnTo>
                    <a:pt x="18" y="0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4" y="14"/>
                  </a:lnTo>
                  <a:lnTo>
                    <a:pt x="2" y="24"/>
                  </a:lnTo>
                  <a:lnTo>
                    <a:pt x="0" y="3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78" name="Freeform 498"/>
            <p:cNvSpPr>
              <a:spLocks/>
            </p:cNvSpPr>
            <p:nvPr/>
          </p:nvSpPr>
          <p:spPr bwMode="auto">
            <a:xfrm>
              <a:off x="4392" y="2686"/>
              <a:ext cx="16" cy="2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0" y="4"/>
                </a:cxn>
                <a:cxn ang="0">
                  <a:pos x="6" y="10"/>
                </a:cxn>
                <a:cxn ang="0">
                  <a:pos x="0" y="24"/>
                </a:cxn>
                <a:cxn ang="0">
                  <a:pos x="16" y="0"/>
                </a:cxn>
              </a:cxnLst>
              <a:rect l="0" t="0" r="r" b="b"/>
              <a:pathLst>
                <a:path w="16" h="24">
                  <a:moveTo>
                    <a:pt x="16" y="0"/>
                  </a:moveTo>
                  <a:lnTo>
                    <a:pt x="16" y="0"/>
                  </a:lnTo>
                  <a:lnTo>
                    <a:pt x="10" y="4"/>
                  </a:lnTo>
                  <a:lnTo>
                    <a:pt x="6" y="10"/>
                  </a:lnTo>
                  <a:lnTo>
                    <a:pt x="0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79" name="Freeform 499"/>
            <p:cNvSpPr>
              <a:spLocks/>
            </p:cNvSpPr>
            <p:nvPr/>
          </p:nvSpPr>
          <p:spPr bwMode="auto">
            <a:xfrm>
              <a:off x="4392" y="2686"/>
              <a:ext cx="16" cy="2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0" y="4"/>
                </a:cxn>
                <a:cxn ang="0">
                  <a:pos x="6" y="10"/>
                </a:cxn>
                <a:cxn ang="0">
                  <a:pos x="0" y="24"/>
                </a:cxn>
              </a:cxnLst>
              <a:rect l="0" t="0" r="r" b="b"/>
              <a:pathLst>
                <a:path w="16" h="24">
                  <a:moveTo>
                    <a:pt x="16" y="0"/>
                  </a:moveTo>
                  <a:lnTo>
                    <a:pt x="16" y="0"/>
                  </a:lnTo>
                  <a:lnTo>
                    <a:pt x="10" y="4"/>
                  </a:lnTo>
                  <a:lnTo>
                    <a:pt x="6" y="10"/>
                  </a:lnTo>
                  <a:lnTo>
                    <a:pt x="0" y="2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80" name="Freeform 500"/>
            <p:cNvSpPr>
              <a:spLocks/>
            </p:cNvSpPr>
            <p:nvPr/>
          </p:nvSpPr>
          <p:spPr bwMode="auto">
            <a:xfrm>
              <a:off x="4326" y="2684"/>
              <a:ext cx="16" cy="2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0" y="4"/>
                </a:cxn>
                <a:cxn ang="0">
                  <a:pos x="6" y="12"/>
                </a:cxn>
                <a:cxn ang="0">
                  <a:pos x="0" y="28"/>
                </a:cxn>
                <a:cxn ang="0">
                  <a:pos x="16" y="0"/>
                </a:cxn>
              </a:cxnLst>
              <a:rect l="0" t="0" r="r" b="b"/>
              <a:pathLst>
                <a:path w="16" h="28">
                  <a:moveTo>
                    <a:pt x="16" y="0"/>
                  </a:moveTo>
                  <a:lnTo>
                    <a:pt x="16" y="0"/>
                  </a:lnTo>
                  <a:lnTo>
                    <a:pt x="10" y="4"/>
                  </a:lnTo>
                  <a:lnTo>
                    <a:pt x="6" y="12"/>
                  </a:lnTo>
                  <a:lnTo>
                    <a:pt x="0" y="2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81" name="Freeform 501"/>
            <p:cNvSpPr>
              <a:spLocks/>
            </p:cNvSpPr>
            <p:nvPr/>
          </p:nvSpPr>
          <p:spPr bwMode="auto">
            <a:xfrm>
              <a:off x="4326" y="2684"/>
              <a:ext cx="16" cy="2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0" y="4"/>
                </a:cxn>
                <a:cxn ang="0">
                  <a:pos x="6" y="12"/>
                </a:cxn>
                <a:cxn ang="0">
                  <a:pos x="0" y="28"/>
                </a:cxn>
              </a:cxnLst>
              <a:rect l="0" t="0" r="r" b="b"/>
              <a:pathLst>
                <a:path w="16" h="28">
                  <a:moveTo>
                    <a:pt x="16" y="0"/>
                  </a:moveTo>
                  <a:lnTo>
                    <a:pt x="16" y="0"/>
                  </a:lnTo>
                  <a:lnTo>
                    <a:pt x="10" y="4"/>
                  </a:lnTo>
                  <a:lnTo>
                    <a:pt x="6" y="12"/>
                  </a:lnTo>
                  <a:lnTo>
                    <a:pt x="0" y="2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82" name="Freeform 502"/>
            <p:cNvSpPr>
              <a:spLocks/>
            </p:cNvSpPr>
            <p:nvPr/>
          </p:nvSpPr>
          <p:spPr bwMode="auto">
            <a:xfrm>
              <a:off x="4306" y="2608"/>
              <a:ext cx="18" cy="2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12" y="4"/>
                </a:cxn>
                <a:cxn ang="0">
                  <a:pos x="6" y="10"/>
                </a:cxn>
                <a:cxn ang="0">
                  <a:pos x="0" y="22"/>
                </a:cxn>
                <a:cxn ang="0">
                  <a:pos x="18" y="0"/>
                </a:cxn>
              </a:cxnLst>
              <a:rect l="0" t="0" r="r" b="b"/>
              <a:pathLst>
                <a:path w="18" h="22">
                  <a:moveTo>
                    <a:pt x="18" y="0"/>
                  </a:moveTo>
                  <a:lnTo>
                    <a:pt x="18" y="0"/>
                  </a:lnTo>
                  <a:lnTo>
                    <a:pt x="12" y="4"/>
                  </a:lnTo>
                  <a:lnTo>
                    <a:pt x="6" y="10"/>
                  </a:lnTo>
                  <a:lnTo>
                    <a:pt x="0" y="2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83" name="Freeform 503"/>
            <p:cNvSpPr>
              <a:spLocks/>
            </p:cNvSpPr>
            <p:nvPr/>
          </p:nvSpPr>
          <p:spPr bwMode="auto">
            <a:xfrm>
              <a:off x="4306" y="2608"/>
              <a:ext cx="18" cy="2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12" y="4"/>
                </a:cxn>
                <a:cxn ang="0">
                  <a:pos x="6" y="10"/>
                </a:cxn>
                <a:cxn ang="0">
                  <a:pos x="0" y="22"/>
                </a:cxn>
              </a:cxnLst>
              <a:rect l="0" t="0" r="r" b="b"/>
              <a:pathLst>
                <a:path w="18" h="22">
                  <a:moveTo>
                    <a:pt x="18" y="0"/>
                  </a:moveTo>
                  <a:lnTo>
                    <a:pt x="18" y="0"/>
                  </a:lnTo>
                  <a:lnTo>
                    <a:pt x="12" y="4"/>
                  </a:lnTo>
                  <a:lnTo>
                    <a:pt x="6" y="10"/>
                  </a:lnTo>
                  <a:lnTo>
                    <a:pt x="0" y="2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84" name="Freeform 504"/>
            <p:cNvSpPr>
              <a:spLocks/>
            </p:cNvSpPr>
            <p:nvPr/>
          </p:nvSpPr>
          <p:spPr bwMode="auto">
            <a:xfrm>
              <a:off x="4154" y="2802"/>
              <a:ext cx="32" cy="2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2" y="2"/>
                </a:cxn>
                <a:cxn ang="0">
                  <a:pos x="16" y="4"/>
                </a:cxn>
                <a:cxn ang="0">
                  <a:pos x="20" y="8"/>
                </a:cxn>
                <a:cxn ang="0">
                  <a:pos x="28" y="18"/>
                </a:cxn>
                <a:cxn ang="0">
                  <a:pos x="32" y="28"/>
                </a:cxn>
                <a:cxn ang="0">
                  <a:pos x="32" y="28"/>
                </a:cxn>
                <a:cxn ang="0">
                  <a:pos x="26" y="22"/>
                </a:cxn>
                <a:cxn ang="0">
                  <a:pos x="20" y="14"/>
                </a:cxn>
                <a:cxn ang="0">
                  <a:pos x="14" y="8"/>
                </a:cxn>
                <a:cxn ang="0">
                  <a:pos x="12" y="4"/>
                </a:cxn>
                <a:cxn ang="0">
                  <a:pos x="8" y="2"/>
                </a:cxn>
                <a:cxn ang="0">
                  <a:pos x="0" y="2"/>
                </a:cxn>
              </a:cxnLst>
              <a:rect l="0" t="0" r="r" b="b"/>
              <a:pathLst>
                <a:path w="32" h="28">
                  <a:moveTo>
                    <a:pt x="0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20" y="8"/>
                  </a:lnTo>
                  <a:lnTo>
                    <a:pt x="28" y="1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26" y="22"/>
                  </a:lnTo>
                  <a:lnTo>
                    <a:pt x="20" y="14"/>
                  </a:lnTo>
                  <a:lnTo>
                    <a:pt x="14" y="8"/>
                  </a:lnTo>
                  <a:lnTo>
                    <a:pt x="12" y="4"/>
                  </a:lnTo>
                  <a:lnTo>
                    <a:pt x="8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85" name="Freeform 505"/>
            <p:cNvSpPr>
              <a:spLocks/>
            </p:cNvSpPr>
            <p:nvPr/>
          </p:nvSpPr>
          <p:spPr bwMode="auto">
            <a:xfrm>
              <a:off x="4154" y="2802"/>
              <a:ext cx="32" cy="2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2" y="2"/>
                </a:cxn>
                <a:cxn ang="0">
                  <a:pos x="16" y="4"/>
                </a:cxn>
                <a:cxn ang="0">
                  <a:pos x="20" y="8"/>
                </a:cxn>
                <a:cxn ang="0">
                  <a:pos x="28" y="18"/>
                </a:cxn>
                <a:cxn ang="0">
                  <a:pos x="32" y="28"/>
                </a:cxn>
                <a:cxn ang="0">
                  <a:pos x="32" y="28"/>
                </a:cxn>
                <a:cxn ang="0">
                  <a:pos x="26" y="22"/>
                </a:cxn>
                <a:cxn ang="0">
                  <a:pos x="20" y="14"/>
                </a:cxn>
                <a:cxn ang="0">
                  <a:pos x="14" y="8"/>
                </a:cxn>
                <a:cxn ang="0">
                  <a:pos x="12" y="4"/>
                </a:cxn>
                <a:cxn ang="0">
                  <a:pos x="8" y="2"/>
                </a:cxn>
              </a:cxnLst>
              <a:rect l="0" t="0" r="r" b="b"/>
              <a:pathLst>
                <a:path w="32" h="28">
                  <a:moveTo>
                    <a:pt x="0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20" y="8"/>
                  </a:lnTo>
                  <a:lnTo>
                    <a:pt x="28" y="1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26" y="22"/>
                  </a:lnTo>
                  <a:lnTo>
                    <a:pt x="20" y="14"/>
                  </a:lnTo>
                  <a:lnTo>
                    <a:pt x="14" y="8"/>
                  </a:lnTo>
                  <a:lnTo>
                    <a:pt x="12" y="4"/>
                  </a:lnTo>
                  <a:lnTo>
                    <a:pt x="8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86" name="Freeform 506"/>
            <p:cNvSpPr>
              <a:spLocks/>
            </p:cNvSpPr>
            <p:nvPr/>
          </p:nvSpPr>
          <p:spPr bwMode="auto">
            <a:xfrm>
              <a:off x="4230" y="2784"/>
              <a:ext cx="26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12" y="2"/>
                </a:cxn>
                <a:cxn ang="0">
                  <a:pos x="20" y="0"/>
                </a:cxn>
                <a:cxn ang="0">
                  <a:pos x="26" y="4"/>
                </a:cxn>
                <a:cxn ang="0">
                  <a:pos x="0" y="4"/>
                </a:cxn>
              </a:cxnLst>
              <a:rect l="0" t="0" r="r" b="b"/>
              <a:pathLst>
                <a:path w="26" h="4">
                  <a:moveTo>
                    <a:pt x="0" y="4"/>
                  </a:moveTo>
                  <a:lnTo>
                    <a:pt x="0" y="4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6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87" name="Freeform 507"/>
            <p:cNvSpPr>
              <a:spLocks/>
            </p:cNvSpPr>
            <p:nvPr/>
          </p:nvSpPr>
          <p:spPr bwMode="auto">
            <a:xfrm>
              <a:off x="4230" y="2784"/>
              <a:ext cx="26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12" y="2"/>
                </a:cxn>
                <a:cxn ang="0">
                  <a:pos x="20" y="0"/>
                </a:cxn>
                <a:cxn ang="0">
                  <a:pos x="26" y="4"/>
                </a:cxn>
              </a:cxnLst>
              <a:rect l="0" t="0" r="r" b="b"/>
              <a:pathLst>
                <a:path w="26" h="4">
                  <a:moveTo>
                    <a:pt x="0" y="4"/>
                  </a:moveTo>
                  <a:lnTo>
                    <a:pt x="0" y="4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6" y="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88" name="Freeform 508"/>
            <p:cNvSpPr>
              <a:spLocks/>
            </p:cNvSpPr>
            <p:nvPr/>
          </p:nvSpPr>
          <p:spPr bwMode="auto">
            <a:xfrm>
              <a:off x="4284" y="2806"/>
              <a:ext cx="30" cy="1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24" y="4"/>
                </a:cxn>
                <a:cxn ang="0">
                  <a:pos x="30" y="10"/>
                </a:cxn>
                <a:cxn ang="0">
                  <a:pos x="0" y="2"/>
                </a:cxn>
              </a:cxnLst>
              <a:rect l="0" t="0" r="r" b="b"/>
              <a:pathLst>
                <a:path w="30" h="10">
                  <a:moveTo>
                    <a:pt x="0" y="2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4"/>
                  </a:lnTo>
                  <a:lnTo>
                    <a:pt x="30" y="1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89" name="Freeform 509"/>
            <p:cNvSpPr>
              <a:spLocks/>
            </p:cNvSpPr>
            <p:nvPr/>
          </p:nvSpPr>
          <p:spPr bwMode="auto">
            <a:xfrm>
              <a:off x="4284" y="2806"/>
              <a:ext cx="30" cy="1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24" y="4"/>
                </a:cxn>
                <a:cxn ang="0">
                  <a:pos x="30" y="10"/>
                </a:cxn>
              </a:cxnLst>
              <a:rect l="0" t="0" r="r" b="b"/>
              <a:pathLst>
                <a:path w="30" h="10">
                  <a:moveTo>
                    <a:pt x="0" y="2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4"/>
                  </a:lnTo>
                  <a:lnTo>
                    <a:pt x="30" y="1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90" name="Freeform 510"/>
            <p:cNvSpPr>
              <a:spLocks/>
            </p:cNvSpPr>
            <p:nvPr/>
          </p:nvSpPr>
          <p:spPr bwMode="auto">
            <a:xfrm>
              <a:off x="4330" y="2828"/>
              <a:ext cx="38" cy="1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8" y="6"/>
                </a:cxn>
                <a:cxn ang="0">
                  <a:pos x="18" y="0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38" y="2"/>
                </a:cxn>
                <a:cxn ang="0">
                  <a:pos x="38" y="2"/>
                </a:cxn>
                <a:cxn ang="0">
                  <a:pos x="24" y="4"/>
                </a:cxn>
                <a:cxn ang="0">
                  <a:pos x="16" y="6"/>
                </a:cxn>
                <a:cxn ang="0">
                  <a:pos x="10" y="8"/>
                </a:cxn>
                <a:cxn ang="0">
                  <a:pos x="0" y="12"/>
                </a:cxn>
              </a:cxnLst>
              <a:rect l="0" t="0" r="r" b="b"/>
              <a:pathLst>
                <a:path w="38" h="12">
                  <a:moveTo>
                    <a:pt x="0" y="12"/>
                  </a:moveTo>
                  <a:lnTo>
                    <a:pt x="0" y="12"/>
                  </a:lnTo>
                  <a:lnTo>
                    <a:pt x="8" y="6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24" y="4"/>
                  </a:lnTo>
                  <a:lnTo>
                    <a:pt x="16" y="6"/>
                  </a:lnTo>
                  <a:lnTo>
                    <a:pt x="10" y="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91" name="Freeform 511"/>
            <p:cNvSpPr>
              <a:spLocks/>
            </p:cNvSpPr>
            <p:nvPr/>
          </p:nvSpPr>
          <p:spPr bwMode="auto">
            <a:xfrm>
              <a:off x="4330" y="2828"/>
              <a:ext cx="38" cy="1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8" y="6"/>
                </a:cxn>
                <a:cxn ang="0">
                  <a:pos x="18" y="0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38" y="2"/>
                </a:cxn>
                <a:cxn ang="0">
                  <a:pos x="38" y="2"/>
                </a:cxn>
                <a:cxn ang="0">
                  <a:pos x="24" y="4"/>
                </a:cxn>
                <a:cxn ang="0">
                  <a:pos x="16" y="6"/>
                </a:cxn>
                <a:cxn ang="0">
                  <a:pos x="10" y="8"/>
                </a:cxn>
              </a:cxnLst>
              <a:rect l="0" t="0" r="r" b="b"/>
              <a:pathLst>
                <a:path w="38" h="12">
                  <a:moveTo>
                    <a:pt x="0" y="12"/>
                  </a:moveTo>
                  <a:lnTo>
                    <a:pt x="0" y="12"/>
                  </a:lnTo>
                  <a:lnTo>
                    <a:pt x="8" y="6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24" y="4"/>
                  </a:lnTo>
                  <a:lnTo>
                    <a:pt x="16" y="6"/>
                  </a:lnTo>
                  <a:lnTo>
                    <a:pt x="10" y="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92" name="Freeform 512"/>
            <p:cNvSpPr>
              <a:spLocks/>
            </p:cNvSpPr>
            <p:nvPr/>
          </p:nvSpPr>
          <p:spPr bwMode="auto">
            <a:xfrm>
              <a:off x="4400" y="2838"/>
              <a:ext cx="2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8"/>
                </a:cxn>
                <a:cxn ang="0">
                  <a:pos x="6" y="4"/>
                </a:cxn>
                <a:cxn ang="0">
                  <a:pos x="12" y="2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14" y="4"/>
                </a:cxn>
                <a:cxn ang="0">
                  <a:pos x="8" y="6"/>
                </a:cxn>
                <a:cxn ang="0">
                  <a:pos x="4" y="12"/>
                </a:cxn>
                <a:cxn ang="0">
                  <a:pos x="0" y="24"/>
                </a:cxn>
              </a:cxnLst>
              <a:rect l="0" t="0" r="r" b="b"/>
              <a:pathLst>
                <a:path w="26" h="24">
                  <a:moveTo>
                    <a:pt x="0" y="24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8"/>
                  </a:lnTo>
                  <a:lnTo>
                    <a:pt x="6" y="4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14" y="4"/>
                  </a:lnTo>
                  <a:lnTo>
                    <a:pt x="8" y="6"/>
                  </a:lnTo>
                  <a:lnTo>
                    <a:pt x="4" y="1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93" name="Freeform 513"/>
            <p:cNvSpPr>
              <a:spLocks/>
            </p:cNvSpPr>
            <p:nvPr/>
          </p:nvSpPr>
          <p:spPr bwMode="auto">
            <a:xfrm>
              <a:off x="4400" y="2838"/>
              <a:ext cx="2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8"/>
                </a:cxn>
                <a:cxn ang="0">
                  <a:pos x="6" y="4"/>
                </a:cxn>
                <a:cxn ang="0">
                  <a:pos x="12" y="2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14" y="4"/>
                </a:cxn>
                <a:cxn ang="0">
                  <a:pos x="8" y="6"/>
                </a:cxn>
                <a:cxn ang="0">
                  <a:pos x="4" y="12"/>
                </a:cxn>
              </a:cxnLst>
              <a:rect l="0" t="0" r="r" b="b"/>
              <a:pathLst>
                <a:path w="26" h="24">
                  <a:moveTo>
                    <a:pt x="0" y="24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8"/>
                  </a:lnTo>
                  <a:lnTo>
                    <a:pt x="6" y="4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14" y="4"/>
                  </a:lnTo>
                  <a:lnTo>
                    <a:pt x="8" y="6"/>
                  </a:lnTo>
                  <a:lnTo>
                    <a:pt x="4" y="1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94" name="Freeform 514"/>
            <p:cNvSpPr>
              <a:spLocks/>
            </p:cNvSpPr>
            <p:nvPr/>
          </p:nvSpPr>
          <p:spPr bwMode="auto">
            <a:xfrm>
              <a:off x="4452" y="2858"/>
              <a:ext cx="22" cy="3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10" y="2"/>
                </a:cxn>
                <a:cxn ang="0">
                  <a:pos x="6" y="6"/>
                </a:cxn>
                <a:cxn ang="0">
                  <a:pos x="4" y="12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2" y="32"/>
                </a:cxn>
                <a:cxn ang="0">
                  <a:pos x="4" y="38"/>
                </a:cxn>
                <a:cxn ang="0">
                  <a:pos x="4" y="38"/>
                </a:cxn>
                <a:cxn ang="0">
                  <a:pos x="4" y="28"/>
                </a:cxn>
                <a:cxn ang="0">
                  <a:pos x="6" y="16"/>
                </a:cxn>
                <a:cxn ang="0">
                  <a:pos x="10" y="8"/>
                </a:cxn>
                <a:cxn ang="0">
                  <a:pos x="20" y="0"/>
                </a:cxn>
                <a:cxn ang="0">
                  <a:pos x="22" y="0"/>
                </a:cxn>
              </a:cxnLst>
              <a:rect l="0" t="0" r="r" b="b"/>
              <a:pathLst>
                <a:path w="22" h="38">
                  <a:moveTo>
                    <a:pt x="22" y="0"/>
                  </a:moveTo>
                  <a:lnTo>
                    <a:pt x="22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6" y="6"/>
                  </a:lnTo>
                  <a:lnTo>
                    <a:pt x="4" y="12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28"/>
                  </a:lnTo>
                  <a:lnTo>
                    <a:pt x="6" y="16"/>
                  </a:lnTo>
                  <a:lnTo>
                    <a:pt x="10" y="8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95" name="Freeform 515"/>
            <p:cNvSpPr>
              <a:spLocks/>
            </p:cNvSpPr>
            <p:nvPr/>
          </p:nvSpPr>
          <p:spPr bwMode="auto">
            <a:xfrm>
              <a:off x="4452" y="2858"/>
              <a:ext cx="22" cy="3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10" y="2"/>
                </a:cxn>
                <a:cxn ang="0">
                  <a:pos x="6" y="6"/>
                </a:cxn>
                <a:cxn ang="0">
                  <a:pos x="4" y="12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2" y="32"/>
                </a:cxn>
                <a:cxn ang="0">
                  <a:pos x="4" y="38"/>
                </a:cxn>
                <a:cxn ang="0">
                  <a:pos x="4" y="38"/>
                </a:cxn>
                <a:cxn ang="0">
                  <a:pos x="4" y="28"/>
                </a:cxn>
                <a:cxn ang="0">
                  <a:pos x="6" y="16"/>
                </a:cxn>
                <a:cxn ang="0">
                  <a:pos x="10" y="8"/>
                </a:cxn>
                <a:cxn ang="0">
                  <a:pos x="20" y="0"/>
                </a:cxn>
              </a:cxnLst>
              <a:rect l="0" t="0" r="r" b="b"/>
              <a:pathLst>
                <a:path w="22" h="38">
                  <a:moveTo>
                    <a:pt x="22" y="0"/>
                  </a:moveTo>
                  <a:lnTo>
                    <a:pt x="22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6" y="6"/>
                  </a:lnTo>
                  <a:lnTo>
                    <a:pt x="4" y="12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28"/>
                  </a:lnTo>
                  <a:lnTo>
                    <a:pt x="6" y="16"/>
                  </a:lnTo>
                  <a:lnTo>
                    <a:pt x="10" y="8"/>
                  </a:lnTo>
                  <a:lnTo>
                    <a:pt x="2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96" name="Freeform 516"/>
            <p:cNvSpPr>
              <a:spLocks/>
            </p:cNvSpPr>
            <p:nvPr/>
          </p:nvSpPr>
          <p:spPr bwMode="auto">
            <a:xfrm>
              <a:off x="4518" y="2862"/>
              <a:ext cx="46" cy="26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0" y="26"/>
                </a:cxn>
                <a:cxn ang="0">
                  <a:pos x="8" y="12"/>
                </a:cxn>
                <a:cxn ang="0">
                  <a:pos x="12" y="8"/>
                </a:cxn>
                <a:cxn ang="0">
                  <a:pos x="18" y="4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46" y="4"/>
                </a:cxn>
                <a:cxn ang="0">
                  <a:pos x="46" y="4"/>
                </a:cxn>
                <a:cxn ang="0">
                  <a:pos x="34" y="2"/>
                </a:cxn>
                <a:cxn ang="0">
                  <a:pos x="24" y="4"/>
                </a:cxn>
                <a:cxn ang="0">
                  <a:pos x="16" y="8"/>
                </a:cxn>
                <a:cxn ang="0">
                  <a:pos x="12" y="12"/>
                </a:cxn>
                <a:cxn ang="0">
                  <a:pos x="10" y="16"/>
                </a:cxn>
                <a:cxn ang="0">
                  <a:pos x="0" y="26"/>
                </a:cxn>
              </a:cxnLst>
              <a:rect l="0" t="0" r="r" b="b"/>
              <a:pathLst>
                <a:path w="46" h="26">
                  <a:moveTo>
                    <a:pt x="0" y="26"/>
                  </a:moveTo>
                  <a:lnTo>
                    <a:pt x="0" y="26"/>
                  </a:lnTo>
                  <a:lnTo>
                    <a:pt x="8" y="12"/>
                  </a:lnTo>
                  <a:lnTo>
                    <a:pt x="12" y="8"/>
                  </a:lnTo>
                  <a:lnTo>
                    <a:pt x="18" y="4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34" y="2"/>
                  </a:lnTo>
                  <a:lnTo>
                    <a:pt x="24" y="4"/>
                  </a:lnTo>
                  <a:lnTo>
                    <a:pt x="16" y="8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97" name="Freeform 517"/>
            <p:cNvSpPr>
              <a:spLocks/>
            </p:cNvSpPr>
            <p:nvPr/>
          </p:nvSpPr>
          <p:spPr bwMode="auto">
            <a:xfrm>
              <a:off x="4518" y="2862"/>
              <a:ext cx="46" cy="26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0" y="26"/>
                </a:cxn>
                <a:cxn ang="0">
                  <a:pos x="8" y="12"/>
                </a:cxn>
                <a:cxn ang="0">
                  <a:pos x="12" y="8"/>
                </a:cxn>
                <a:cxn ang="0">
                  <a:pos x="18" y="4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46" y="4"/>
                </a:cxn>
                <a:cxn ang="0">
                  <a:pos x="46" y="4"/>
                </a:cxn>
                <a:cxn ang="0">
                  <a:pos x="34" y="2"/>
                </a:cxn>
                <a:cxn ang="0">
                  <a:pos x="24" y="4"/>
                </a:cxn>
                <a:cxn ang="0">
                  <a:pos x="16" y="8"/>
                </a:cxn>
                <a:cxn ang="0">
                  <a:pos x="12" y="12"/>
                </a:cxn>
                <a:cxn ang="0">
                  <a:pos x="10" y="16"/>
                </a:cxn>
              </a:cxnLst>
              <a:rect l="0" t="0" r="r" b="b"/>
              <a:pathLst>
                <a:path w="46" h="26">
                  <a:moveTo>
                    <a:pt x="0" y="26"/>
                  </a:moveTo>
                  <a:lnTo>
                    <a:pt x="0" y="26"/>
                  </a:lnTo>
                  <a:lnTo>
                    <a:pt x="8" y="12"/>
                  </a:lnTo>
                  <a:lnTo>
                    <a:pt x="12" y="8"/>
                  </a:lnTo>
                  <a:lnTo>
                    <a:pt x="18" y="4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34" y="2"/>
                  </a:lnTo>
                  <a:lnTo>
                    <a:pt x="24" y="4"/>
                  </a:lnTo>
                  <a:lnTo>
                    <a:pt x="16" y="8"/>
                  </a:lnTo>
                  <a:lnTo>
                    <a:pt x="12" y="12"/>
                  </a:lnTo>
                  <a:lnTo>
                    <a:pt x="10" y="1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98" name="Freeform 518"/>
            <p:cNvSpPr>
              <a:spLocks/>
            </p:cNvSpPr>
            <p:nvPr/>
          </p:nvSpPr>
          <p:spPr bwMode="auto">
            <a:xfrm>
              <a:off x="4598" y="2884"/>
              <a:ext cx="34" cy="1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8" y="8"/>
                </a:cxn>
                <a:cxn ang="0">
                  <a:pos x="16" y="2"/>
                </a:cxn>
                <a:cxn ang="0">
                  <a:pos x="26" y="0"/>
                </a:cxn>
                <a:cxn ang="0">
                  <a:pos x="30" y="2"/>
                </a:cxn>
                <a:cxn ang="0">
                  <a:pos x="34" y="4"/>
                </a:cxn>
                <a:cxn ang="0">
                  <a:pos x="0" y="12"/>
                </a:cxn>
              </a:cxnLst>
              <a:rect l="0" t="0" r="r" b="b"/>
              <a:pathLst>
                <a:path w="34" h="12">
                  <a:moveTo>
                    <a:pt x="0" y="12"/>
                  </a:moveTo>
                  <a:lnTo>
                    <a:pt x="0" y="12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999" name="Freeform 519"/>
            <p:cNvSpPr>
              <a:spLocks/>
            </p:cNvSpPr>
            <p:nvPr/>
          </p:nvSpPr>
          <p:spPr bwMode="auto">
            <a:xfrm>
              <a:off x="4598" y="2884"/>
              <a:ext cx="34" cy="1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8" y="8"/>
                </a:cxn>
                <a:cxn ang="0">
                  <a:pos x="16" y="2"/>
                </a:cxn>
                <a:cxn ang="0">
                  <a:pos x="26" y="0"/>
                </a:cxn>
                <a:cxn ang="0">
                  <a:pos x="30" y="2"/>
                </a:cxn>
                <a:cxn ang="0">
                  <a:pos x="34" y="4"/>
                </a:cxn>
              </a:cxnLst>
              <a:rect l="0" t="0" r="r" b="b"/>
              <a:pathLst>
                <a:path w="34" h="12">
                  <a:moveTo>
                    <a:pt x="0" y="12"/>
                  </a:moveTo>
                  <a:lnTo>
                    <a:pt x="0" y="12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4" y="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00" name="Freeform 520"/>
            <p:cNvSpPr>
              <a:spLocks/>
            </p:cNvSpPr>
            <p:nvPr/>
          </p:nvSpPr>
          <p:spPr bwMode="auto">
            <a:xfrm>
              <a:off x="4600" y="2812"/>
              <a:ext cx="10" cy="2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4" y="4"/>
                </a:cxn>
                <a:cxn ang="0">
                  <a:pos x="0" y="12"/>
                </a:cxn>
                <a:cxn ang="0">
                  <a:pos x="0" y="1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2" y="14"/>
                </a:cxn>
                <a:cxn ang="0">
                  <a:pos x="6" y="8"/>
                </a:cxn>
                <a:cxn ang="0">
                  <a:pos x="10" y="4"/>
                </a:cxn>
                <a:cxn ang="0">
                  <a:pos x="10" y="0"/>
                </a:cxn>
              </a:cxnLst>
              <a:rect l="0" t="0" r="r" b="b"/>
              <a:pathLst>
                <a:path w="10" h="26">
                  <a:moveTo>
                    <a:pt x="10" y="0"/>
                  </a:moveTo>
                  <a:lnTo>
                    <a:pt x="10" y="0"/>
                  </a:lnTo>
                  <a:lnTo>
                    <a:pt x="4" y="4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01" name="Freeform 521"/>
            <p:cNvSpPr>
              <a:spLocks/>
            </p:cNvSpPr>
            <p:nvPr/>
          </p:nvSpPr>
          <p:spPr bwMode="auto">
            <a:xfrm>
              <a:off x="4600" y="2812"/>
              <a:ext cx="10" cy="2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4" y="4"/>
                </a:cxn>
                <a:cxn ang="0">
                  <a:pos x="0" y="12"/>
                </a:cxn>
                <a:cxn ang="0">
                  <a:pos x="0" y="1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2" y="14"/>
                </a:cxn>
                <a:cxn ang="0">
                  <a:pos x="6" y="8"/>
                </a:cxn>
                <a:cxn ang="0">
                  <a:pos x="10" y="4"/>
                </a:cxn>
              </a:cxnLst>
              <a:rect l="0" t="0" r="r" b="b"/>
              <a:pathLst>
                <a:path w="10" h="26">
                  <a:moveTo>
                    <a:pt x="10" y="0"/>
                  </a:moveTo>
                  <a:lnTo>
                    <a:pt x="10" y="0"/>
                  </a:lnTo>
                  <a:lnTo>
                    <a:pt x="4" y="4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02" name="Freeform 522"/>
            <p:cNvSpPr>
              <a:spLocks/>
            </p:cNvSpPr>
            <p:nvPr/>
          </p:nvSpPr>
          <p:spPr bwMode="auto">
            <a:xfrm>
              <a:off x="4484" y="2784"/>
              <a:ext cx="20" cy="44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0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2" y="44"/>
                </a:cxn>
                <a:cxn ang="0">
                  <a:pos x="2" y="44"/>
                </a:cxn>
                <a:cxn ang="0">
                  <a:pos x="2" y="38"/>
                </a:cxn>
                <a:cxn ang="0">
                  <a:pos x="2" y="32"/>
                </a:cxn>
                <a:cxn ang="0">
                  <a:pos x="4" y="22"/>
                </a:cxn>
                <a:cxn ang="0">
                  <a:pos x="16" y="4"/>
                </a:cxn>
                <a:cxn ang="0">
                  <a:pos x="20" y="0"/>
                </a:cxn>
              </a:cxnLst>
              <a:rect l="0" t="0" r="r" b="b"/>
              <a:pathLst>
                <a:path w="20" h="44">
                  <a:moveTo>
                    <a:pt x="20" y="0"/>
                  </a:moveTo>
                  <a:lnTo>
                    <a:pt x="20" y="0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38"/>
                  </a:lnTo>
                  <a:lnTo>
                    <a:pt x="2" y="32"/>
                  </a:lnTo>
                  <a:lnTo>
                    <a:pt x="4" y="22"/>
                  </a:lnTo>
                  <a:lnTo>
                    <a:pt x="16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03" name="Freeform 523"/>
            <p:cNvSpPr>
              <a:spLocks/>
            </p:cNvSpPr>
            <p:nvPr/>
          </p:nvSpPr>
          <p:spPr bwMode="auto">
            <a:xfrm>
              <a:off x="4484" y="2784"/>
              <a:ext cx="20" cy="44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0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2" y="44"/>
                </a:cxn>
                <a:cxn ang="0">
                  <a:pos x="2" y="44"/>
                </a:cxn>
                <a:cxn ang="0">
                  <a:pos x="2" y="38"/>
                </a:cxn>
                <a:cxn ang="0">
                  <a:pos x="2" y="32"/>
                </a:cxn>
                <a:cxn ang="0">
                  <a:pos x="4" y="22"/>
                </a:cxn>
                <a:cxn ang="0">
                  <a:pos x="16" y="4"/>
                </a:cxn>
              </a:cxnLst>
              <a:rect l="0" t="0" r="r" b="b"/>
              <a:pathLst>
                <a:path w="20" h="44">
                  <a:moveTo>
                    <a:pt x="20" y="0"/>
                  </a:moveTo>
                  <a:lnTo>
                    <a:pt x="20" y="0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38"/>
                  </a:lnTo>
                  <a:lnTo>
                    <a:pt x="2" y="32"/>
                  </a:lnTo>
                  <a:lnTo>
                    <a:pt x="4" y="22"/>
                  </a:lnTo>
                  <a:lnTo>
                    <a:pt x="16" y="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04" name="Freeform 524"/>
            <p:cNvSpPr>
              <a:spLocks/>
            </p:cNvSpPr>
            <p:nvPr/>
          </p:nvSpPr>
          <p:spPr bwMode="auto">
            <a:xfrm>
              <a:off x="4386" y="2770"/>
              <a:ext cx="20" cy="34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12" y="2"/>
                </a:cxn>
                <a:cxn ang="0">
                  <a:pos x="10" y="6"/>
                </a:cxn>
                <a:cxn ang="0">
                  <a:pos x="6" y="16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4" y="26"/>
                </a:cxn>
                <a:cxn ang="0">
                  <a:pos x="10" y="16"/>
                </a:cxn>
                <a:cxn ang="0">
                  <a:pos x="14" y="6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18" y="0"/>
                </a:cxn>
              </a:cxnLst>
              <a:rect l="0" t="0" r="r" b="b"/>
              <a:pathLst>
                <a:path w="20" h="34">
                  <a:moveTo>
                    <a:pt x="18" y="0"/>
                  </a:moveTo>
                  <a:lnTo>
                    <a:pt x="18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6" y="1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4" y="26"/>
                  </a:lnTo>
                  <a:lnTo>
                    <a:pt x="10" y="16"/>
                  </a:lnTo>
                  <a:lnTo>
                    <a:pt x="14" y="6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05" name="Freeform 525"/>
            <p:cNvSpPr>
              <a:spLocks/>
            </p:cNvSpPr>
            <p:nvPr/>
          </p:nvSpPr>
          <p:spPr bwMode="auto">
            <a:xfrm>
              <a:off x="4386" y="2770"/>
              <a:ext cx="20" cy="34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12" y="2"/>
                </a:cxn>
                <a:cxn ang="0">
                  <a:pos x="10" y="6"/>
                </a:cxn>
                <a:cxn ang="0">
                  <a:pos x="6" y="16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4" y="26"/>
                </a:cxn>
                <a:cxn ang="0">
                  <a:pos x="10" y="16"/>
                </a:cxn>
                <a:cxn ang="0">
                  <a:pos x="14" y="6"/>
                </a:cxn>
                <a:cxn ang="0">
                  <a:pos x="18" y="2"/>
                </a:cxn>
                <a:cxn ang="0">
                  <a:pos x="20" y="0"/>
                </a:cxn>
              </a:cxnLst>
              <a:rect l="0" t="0" r="r" b="b"/>
              <a:pathLst>
                <a:path w="20" h="34">
                  <a:moveTo>
                    <a:pt x="18" y="0"/>
                  </a:moveTo>
                  <a:lnTo>
                    <a:pt x="18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6" y="1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4" y="26"/>
                  </a:lnTo>
                  <a:lnTo>
                    <a:pt x="10" y="16"/>
                  </a:lnTo>
                  <a:lnTo>
                    <a:pt x="14" y="6"/>
                  </a:lnTo>
                  <a:lnTo>
                    <a:pt x="18" y="2"/>
                  </a:lnTo>
                  <a:lnTo>
                    <a:pt x="2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06" name="Freeform 526"/>
            <p:cNvSpPr>
              <a:spLocks/>
            </p:cNvSpPr>
            <p:nvPr/>
          </p:nvSpPr>
          <p:spPr bwMode="auto">
            <a:xfrm>
              <a:off x="4238" y="2746"/>
              <a:ext cx="4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0" y="4"/>
                </a:cxn>
                <a:cxn ang="0">
                  <a:pos x="16" y="4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34" y="0"/>
                </a:cxn>
                <a:cxn ang="0">
                  <a:pos x="40" y="0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2"/>
                </a:cxn>
                <a:cxn ang="0">
                  <a:pos x="22" y="8"/>
                </a:cxn>
                <a:cxn ang="0">
                  <a:pos x="16" y="8"/>
                </a:cxn>
                <a:cxn ang="0">
                  <a:pos x="12" y="8"/>
                </a:cxn>
                <a:cxn ang="0">
                  <a:pos x="6" y="6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44" h="8">
                  <a:moveTo>
                    <a:pt x="0" y="0"/>
                  </a:moveTo>
                  <a:lnTo>
                    <a:pt x="0" y="0"/>
                  </a:lnTo>
                  <a:lnTo>
                    <a:pt x="10" y="4"/>
                  </a:lnTo>
                  <a:lnTo>
                    <a:pt x="16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22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6" y="6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07" name="Freeform 527"/>
            <p:cNvSpPr>
              <a:spLocks/>
            </p:cNvSpPr>
            <p:nvPr/>
          </p:nvSpPr>
          <p:spPr bwMode="auto">
            <a:xfrm>
              <a:off x="4238" y="2746"/>
              <a:ext cx="4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0" y="4"/>
                </a:cxn>
                <a:cxn ang="0">
                  <a:pos x="16" y="4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34" y="0"/>
                </a:cxn>
                <a:cxn ang="0">
                  <a:pos x="40" y="0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2"/>
                </a:cxn>
                <a:cxn ang="0">
                  <a:pos x="22" y="8"/>
                </a:cxn>
                <a:cxn ang="0">
                  <a:pos x="16" y="8"/>
                </a:cxn>
                <a:cxn ang="0">
                  <a:pos x="12" y="8"/>
                </a:cxn>
                <a:cxn ang="0">
                  <a:pos x="6" y="6"/>
                </a:cxn>
                <a:cxn ang="0">
                  <a:pos x="4" y="0"/>
                </a:cxn>
              </a:cxnLst>
              <a:rect l="0" t="0" r="r" b="b"/>
              <a:pathLst>
                <a:path w="44" h="8">
                  <a:moveTo>
                    <a:pt x="0" y="0"/>
                  </a:moveTo>
                  <a:lnTo>
                    <a:pt x="0" y="0"/>
                  </a:lnTo>
                  <a:lnTo>
                    <a:pt x="10" y="4"/>
                  </a:lnTo>
                  <a:lnTo>
                    <a:pt x="16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22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6" y="6"/>
                  </a:lnTo>
                  <a:lnTo>
                    <a:pt x="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08" name="Freeform 528"/>
            <p:cNvSpPr>
              <a:spLocks/>
            </p:cNvSpPr>
            <p:nvPr/>
          </p:nvSpPr>
          <p:spPr bwMode="auto">
            <a:xfrm>
              <a:off x="4322" y="2966"/>
              <a:ext cx="16" cy="4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0" y="2"/>
                </a:cxn>
                <a:cxn ang="0">
                  <a:pos x="4" y="6"/>
                </a:cxn>
                <a:cxn ang="0">
                  <a:pos x="2" y="1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2" y="32"/>
                </a:cxn>
                <a:cxn ang="0">
                  <a:pos x="10" y="44"/>
                </a:cxn>
                <a:cxn ang="0">
                  <a:pos x="10" y="44"/>
                </a:cxn>
                <a:cxn ang="0">
                  <a:pos x="8" y="40"/>
                </a:cxn>
                <a:cxn ang="0">
                  <a:pos x="6" y="34"/>
                </a:cxn>
                <a:cxn ang="0">
                  <a:pos x="4" y="22"/>
                </a:cxn>
                <a:cxn ang="0">
                  <a:pos x="4" y="16"/>
                </a:cxn>
                <a:cxn ang="0">
                  <a:pos x="6" y="10"/>
                </a:cxn>
                <a:cxn ang="0">
                  <a:pos x="10" y="4"/>
                </a:cxn>
                <a:cxn ang="0">
                  <a:pos x="14" y="2"/>
                </a:cxn>
                <a:cxn ang="0">
                  <a:pos x="16" y="0"/>
                </a:cxn>
              </a:cxnLst>
              <a:rect l="0" t="0" r="r" b="b"/>
              <a:pathLst>
                <a:path w="16" h="44">
                  <a:moveTo>
                    <a:pt x="16" y="0"/>
                  </a:moveTo>
                  <a:lnTo>
                    <a:pt x="16" y="0"/>
                  </a:lnTo>
                  <a:lnTo>
                    <a:pt x="10" y="2"/>
                  </a:lnTo>
                  <a:lnTo>
                    <a:pt x="4" y="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2" y="32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8" y="40"/>
                  </a:lnTo>
                  <a:lnTo>
                    <a:pt x="6" y="34"/>
                  </a:lnTo>
                  <a:lnTo>
                    <a:pt x="4" y="22"/>
                  </a:lnTo>
                  <a:lnTo>
                    <a:pt x="4" y="16"/>
                  </a:lnTo>
                  <a:lnTo>
                    <a:pt x="6" y="10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09" name="Freeform 529"/>
            <p:cNvSpPr>
              <a:spLocks/>
            </p:cNvSpPr>
            <p:nvPr/>
          </p:nvSpPr>
          <p:spPr bwMode="auto">
            <a:xfrm>
              <a:off x="4322" y="2966"/>
              <a:ext cx="16" cy="4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0" y="2"/>
                </a:cxn>
                <a:cxn ang="0">
                  <a:pos x="4" y="6"/>
                </a:cxn>
                <a:cxn ang="0">
                  <a:pos x="2" y="1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2" y="32"/>
                </a:cxn>
                <a:cxn ang="0">
                  <a:pos x="10" y="44"/>
                </a:cxn>
                <a:cxn ang="0">
                  <a:pos x="10" y="44"/>
                </a:cxn>
                <a:cxn ang="0">
                  <a:pos x="8" y="40"/>
                </a:cxn>
                <a:cxn ang="0">
                  <a:pos x="6" y="34"/>
                </a:cxn>
                <a:cxn ang="0">
                  <a:pos x="4" y="22"/>
                </a:cxn>
                <a:cxn ang="0">
                  <a:pos x="4" y="16"/>
                </a:cxn>
                <a:cxn ang="0">
                  <a:pos x="6" y="10"/>
                </a:cxn>
                <a:cxn ang="0">
                  <a:pos x="10" y="4"/>
                </a:cxn>
                <a:cxn ang="0">
                  <a:pos x="14" y="2"/>
                </a:cxn>
              </a:cxnLst>
              <a:rect l="0" t="0" r="r" b="b"/>
              <a:pathLst>
                <a:path w="16" h="44">
                  <a:moveTo>
                    <a:pt x="16" y="0"/>
                  </a:moveTo>
                  <a:lnTo>
                    <a:pt x="16" y="0"/>
                  </a:lnTo>
                  <a:lnTo>
                    <a:pt x="10" y="2"/>
                  </a:lnTo>
                  <a:lnTo>
                    <a:pt x="4" y="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2" y="32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8" y="40"/>
                  </a:lnTo>
                  <a:lnTo>
                    <a:pt x="6" y="34"/>
                  </a:lnTo>
                  <a:lnTo>
                    <a:pt x="4" y="22"/>
                  </a:lnTo>
                  <a:lnTo>
                    <a:pt x="4" y="16"/>
                  </a:lnTo>
                  <a:lnTo>
                    <a:pt x="6" y="10"/>
                  </a:lnTo>
                  <a:lnTo>
                    <a:pt x="10" y="4"/>
                  </a:lnTo>
                  <a:lnTo>
                    <a:pt x="14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10" name="Freeform 530"/>
            <p:cNvSpPr>
              <a:spLocks/>
            </p:cNvSpPr>
            <p:nvPr/>
          </p:nvSpPr>
          <p:spPr bwMode="auto">
            <a:xfrm>
              <a:off x="4412" y="2948"/>
              <a:ext cx="58" cy="22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8" y="20"/>
                </a:cxn>
                <a:cxn ang="0">
                  <a:pos x="18" y="16"/>
                </a:cxn>
                <a:cxn ang="0">
                  <a:pos x="26" y="12"/>
                </a:cxn>
                <a:cxn ang="0">
                  <a:pos x="34" y="6"/>
                </a:cxn>
                <a:cxn ang="0">
                  <a:pos x="34" y="6"/>
                </a:cxn>
                <a:cxn ang="0">
                  <a:pos x="42" y="2"/>
                </a:cxn>
                <a:cxn ang="0">
                  <a:pos x="50" y="0"/>
                </a:cxn>
                <a:cxn ang="0">
                  <a:pos x="54" y="0"/>
                </a:cxn>
                <a:cxn ang="0">
                  <a:pos x="56" y="4"/>
                </a:cxn>
                <a:cxn ang="0">
                  <a:pos x="58" y="8"/>
                </a:cxn>
                <a:cxn ang="0">
                  <a:pos x="58" y="14"/>
                </a:cxn>
                <a:cxn ang="0">
                  <a:pos x="58" y="14"/>
                </a:cxn>
                <a:cxn ang="0">
                  <a:pos x="54" y="6"/>
                </a:cxn>
                <a:cxn ang="0">
                  <a:pos x="50" y="4"/>
                </a:cxn>
                <a:cxn ang="0">
                  <a:pos x="44" y="6"/>
                </a:cxn>
                <a:cxn ang="0">
                  <a:pos x="38" y="12"/>
                </a:cxn>
                <a:cxn ang="0">
                  <a:pos x="38" y="12"/>
                </a:cxn>
                <a:cxn ang="0">
                  <a:pos x="30" y="16"/>
                </a:cxn>
                <a:cxn ang="0">
                  <a:pos x="22" y="20"/>
                </a:cxn>
                <a:cxn ang="0">
                  <a:pos x="14" y="22"/>
                </a:cxn>
                <a:cxn ang="0">
                  <a:pos x="6" y="22"/>
                </a:cxn>
                <a:cxn ang="0">
                  <a:pos x="0" y="20"/>
                </a:cxn>
              </a:cxnLst>
              <a:rect l="0" t="0" r="r" b="b"/>
              <a:pathLst>
                <a:path w="58" h="22">
                  <a:moveTo>
                    <a:pt x="0" y="2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18" y="16"/>
                  </a:lnTo>
                  <a:lnTo>
                    <a:pt x="26" y="12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42" y="2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4" y="6"/>
                  </a:lnTo>
                  <a:lnTo>
                    <a:pt x="50" y="4"/>
                  </a:lnTo>
                  <a:lnTo>
                    <a:pt x="44" y="6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0" y="16"/>
                  </a:lnTo>
                  <a:lnTo>
                    <a:pt x="22" y="20"/>
                  </a:lnTo>
                  <a:lnTo>
                    <a:pt x="14" y="22"/>
                  </a:lnTo>
                  <a:lnTo>
                    <a:pt x="6" y="2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11" name="Freeform 531"/>
            <p:cNvSpPr>
              <a:spLocks/>
            </p:cNvSpPr>
            <p:nvPr/>
          </p:nvSpPr>
          <p:spPr bwMode="auto">
            <a:xfrm>
              <a:off x="4412" y="2948"/>
              <a:ext cx="58" cy="22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8" y="20"/>
                </a:cxn>
                <a:cxn ang="0">
                  <a:pos x="18" y="16"/>
                </a:cxn>
                <a:cxn ang="0">
                  <a:pos x="26" y="12"/>
                </a:cxn>
                <a:cxn ang="0">
                  <a:pos x="34" y="6"/>
                </a:cxn>
                <a:cxn ang="0">
                  <a:pos x="34" y="6"/>
                </a:cxn>
                <a:cxn ang="0">
                  <a:pos x="42" y="2"/>
                </a:cxn>
                <a:cxn ang="0">
                  <a:pos x="50" y="0"/>
                </a:cxn>
                <a:cxn ang="0">
                  <a:pos x="54" y="0"/>
                </a:cxn>
                <a:cxn ang="0">
                  <a:pos x="56" y="4"/>
                </a:cxn>
                <a:cxn ang="0">
                  <a:pos x="58" y="8"/>
                </a:cxn>
                <a:cxn ang="0">
                  <a:pos x="58" y="14"/>
                </a:cxn>
                <a:cxn ang="0">
                  <a:pos x="58" y="14"/>
                </a:cxn>
                <a:cxn ang="0">
                  <a:pos x="54" y="6"/>
                </a:cxn>
                <a:cxn ang="0">
                  <a:pos x="50" y="4"/>
                </a:cxn>
                <a:cxn ang="0">
                  <a:pos x="44" y="6"/>
                </a:cxn>
                <a:cxn ang="0">
                  <a:pos x="38" y="12"/>
                </a:cxn>
                <a:cxn ang="0">
                  <a:pos x="38" y="12"/>
                </a:cxn>
                <a:cxn ang="0">
                  <a:pos x="30" y="16"/>
                </a:cxn>
                <a:cxn ang="0">
                  <a:pos x="22" y="20"/>
                </a:cxn>
                <a:cxn ang="0">
                  <a:pos x="14" y="22"/>
                </a:cxn>
                <a:cxn ang="0">
                  <a:pos x="6" y="22"/>
                </a:cxn>
              </a:cxnLst>
              <a:rect l="0" t="0" r="r" b="b"/>
              <a:pathLst>
                <a:path w="58" h="22">
                  <a:moveTo>
                    <a:pt x="0" y="2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18" y="16"/>
                  </a:lnTo>
                  <a:lnTo>
                    <a:pt x="26" y="12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42" y="2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4" y="6"/>
                  </a:lnTo>
                  <a:lnTo>
                    <a:pt x="50" y="4"/>
                  </a:lnTo>
                  <a:lnTo>
                    <a:pt x="44" y="6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0" y="16"/>
                  </a:lnTo>
                  <a:lnTo>
                    <a:pt x="22" y="20"/>
                  </a:lnTo>
                  <a:lnTo>
                    <a:pt x="14" y="22"/>
                  </a:lnTo>
                  <a:lnTo>
                    <a:pt x="6" y="2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12" name="Freeform 532"/>
            <p:cNvSpPr>
              <a:spLocks/>
            </p:cNvSpPr>
            <p:nvPr/>
          </p:nvSpPr>
          <p:spPr bwMode="auto">
            <a:xfrm>
              <a:off x="4470" y="3008"/>
              <a:ext cx="40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20" y="0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40" y="4"/>
                </a:cxn>
                <a:cxn ang="0">
                  <a:pos x="0" y="4"/>
                </a:cxn>
              </a:cxnLst>
              <a:rect l="0" t="0" r="r" b="b"/>
              <a:pathLst>
                <a:path w="40" h="4">
                  <a:moveTo>
                    <a:pt x="0" y="4"/>
                  </a:moveTo>
                  <a:lnTo>
                    <a:pt x="0" y="4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4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13" name="Freeform 533"/>
            <p:cNvSpPr>
              <a:spLocks/>
            </p:cNvSpPr>
            <p:nvPr/>
          </p:nvSpPr>
          <p:spPr bwMode="auto">
            <a:xfrm>
              <a:off x="4470" y="3008"/>
              <a:ext cx="40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20" y="0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40" y="4"/>
                </a:cxn>
              </a:cxnLst>
              <a:rect l="0" t="0" r="r" b="b"/>
              <a:pathLst>
                <a:path w="40" h="4">
                  <a:moveTo>
                    <a:pt x="0" y="4"/>
                  </a:moveTo>
                  <a:lnTo>
                    <a:pt x="0" y="4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40" y="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14" name="Freeform 534"/>
            <p:cNvSpPr>
              <a:spLocks/>
            </p:cNvSpPr>
            <p:nvPr/>
          </p:nvSpPr>
          <p:spPr bwMode="auto">
            <a:xfrm>
              <a:off x="4390" y="3030"/>
              <a:ext cx="98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10" y="2"/>
                </a:cxn>
                <a:cxn ang="0">
                  <a:pos x="22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62" y="0"/>
                </a:cxn>
                <a:cxn ang="0">
                  <a:pos x="74" y="4"/>
                </a:cxn>
                <a:cxn ang="0">
                  <a:pos x="98" y="8"/>
                </a:cxn>
                <a:cxn ang="0">
                  <a:pos x="98" y="8"/>
                </a:cxn>
                <a:cxn ang="0">
                  <a:pos x="76" y="8"/>
                </a:cxn>
                <a:cxn ang="0">
                  <a:pos x="54" y="6"/>
                </a:cxn>
                <a:cxn ang="0">
                  <a:pos x="32" y="4"/>
                </a:cxn>
                <a:cxn ang="0">
                  <a:pos x="20" y="4"/>
                </a:cxn>
                <a:cxn ang="0">
                  <a:pos x="8" y="6"/>
                </a:cxn>
                <a:cxn ang="0">
                  <a:pos x="0" y="8"/>
                </a:cxn>
              </a:cxnLst>
              <a:rect l="0" t="0" r="r" b="b"/>
              <a:pathLst>
                <a:path w="98" h="8">
                  <a:moveTo>
                    <a:pt x="0" y="8"/>
                  </a:moveTo>
                  <a:lnTo>
                    <a:pt x="0" y="8"/>
                  </a:lnTo>
                  <a:lnTo>
                    <a:pt x="4" y="4"/>
                  </a:lnTo>
                  <a:lnTo>
                    <a:pt x="10" y="2"/>
                  </a:lnTo>
                  <a:lnTo>
                    <a:pt x="22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62" y="0"/>
                  </a:lnTo>
                  <a:lnTo>
                    <a:pt x="74" y="4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76" y="8"/>
                  </a:lnTo>
                  <a:lnTo>
                    <a:pt x="54" y="6"/>
                  </a:lnTo>
                  <a:lnTo>
                    <a:pt x="32" y="4"/>
                  </a:lnTo>
                  <a:lnTo>
                    <a:pt x="20" y="4"/>
                  </a:lnTo>
                  <a:lnTo>
                    <a:pt x="8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15" name="Freeform 535"/>
            <p:cNvSpPr>
              <a:spLocks/>
            </p:cNvSpPr>
            <p:nvPr/>
          </p:nvSpPr>
          <p:spPr bwMode="auto">
            <a:xfrm>
              <a:off x="4390" y="3030"/>
              <a:ext cx="98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10" y="2"/>
                </a:cxn>
                <a:cxn ang="0">
                  <a:pos x="22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62" y="0"/>
                </a:cxn>
                <a:cxn ang="0">
                  <a:pos x="74" y="4"/>
                </a:cxn>
                <a:cxn ang="0">
                  <a:pos x="98" y="8"/>
                </a:cxn>
                <a:cxn ang="0">
                  <a:pos x="98" y="8"/>
                </a:cxn>
                <a:cxn ang="0">
                  <a:pos x="76" y="8"/>
                </a:cxn>
                <a:cxn ang="0">
                  <a:pos x="54" y="6"/>
                </a:cxn>
                <a:cxn ang="0">
                  <a:pos x="32" y="4"/>
                </a:cxn>
                <a:cxn ang="0">
                  <a:pos x="20" y="4"/>
                </a:cxn>
                <a:cxn ang="0">
                  <a:pos x="8" y="6"/>
                </a:cxn>
              </a:cxnLst>
              <a:rect l="0" t="0" r="r" b="b"/>
              <a:pathLst>
                <a:path w="98" h="8">
                  <a:moveTo>
                    <a:pt x="0" y="8"/>
                  </a:moveTo>
                  <a:lnTo>
                    <a:pt x="0" y="8"/>
                  </a:lnTo>
                  <a:lnTo>
                    <a:pt x="4" y="4"/>
                  </a:lnTo>
                  <a:lnTo>
                    <a:pt x="10" y="2"/>
                  </a:lnTo>
                  <a:lnTo>
                    <a:pt x="22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62" y="0"/>
                  </a:lnTo>
                  <a:lnTo>
                    <a:pt x="74" y="4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76" y="8"/>
                  </a:lnTo>
                  <a:lnTo>
                    <a:pt x="54" y="6"/>
                  </a:lnTo>
                  <a:lnTo>
                    <a:pt x="32" y="4"/>
                  </a:lnTo>
                  <a:lnTo>
                    <a:pt x="20" y="4"/>
                  </a:lnTo>
                  <a:lnTo>
                    <a:pt x="8" y="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16" name="Freeform 536"/>
            <p:cNvSpPr>
              <a:spLocks/>
            </p:cNvSpPr>
            <p:nvPr/>
          </p:nvSpPr>
          <p:spPr bwMode="auto">
            <a:xfrm>
              <a:off x="4038" y="2906"/>
              <a:ext cx="10" cy="32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2"/>
                </a:cxn>
                <a:cxn ang="0">
                  <a:pos x="2" y="10"/>
                </a:cxn>
                <a:cxn ang="0">
                  <a:pos x="0" y="16"/>
                </a:cxn>
                <a:cxn ang="0">
                  <a:pos x="2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6" y="24"/>
                </a:cxn>
                <a:cxn ang="0">
                  <a:pos x="4" y="16"/>
                </a:cxn>
                <a:cxn ang="0">
                  <a:pos x="6" y="8"/>
                </a:cxn>
                <a:cxn ang="0">
                  <a:pos x="10" y="0"/>
                </a:cxn>
                <a:cxn ang="0">
                  <a:pos x="6" y="2"/>
                </a:cxn>
              </a:cxnLst>
              <a:rect l="0" t="0" r="r" b="b"/>
              <a:pathLst>
                <a:path w="10" h="32">
                  <a:moveTo>
                    <a:pt x="6" y="2"/>
                  </a:moveTo>
                  <a:lnTo>
                    <a:pt x="6" y="2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6" y="24"/>
                  </a:lnTo>
                  <a:lnTo>
                    <a:pt x="4" y="16"/>
                  </a:lnTo>
                  <a:lnTo>
                    <a:pt x="6" y="8"/>
                  </a:lnTo>
                  <a:lnTo>
                    <a:pt x="10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17" name="Freeform 537"/>
            <p:cNvSpPr>
              <a:spLocks/>
            </p:cNvSpPr>
            <p:nvPr/>
          </p:nvSpPr>
          <p:spPr bwMode="auto">
            <a:xfrm>
              <a:off x="4038" y="2906"/>
              <a:ext cx="10" cy="32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2"/>
                </a:cxn>
                <a:cxn ang="0">
                  <a:pos x="2" y="10"/>
                </a:cxn>
                <a:cxn ang="0">
                  <a:pos x="0" y="16"/>
                </a:cxn>
                <a:cxn ang="0">
                  <a:pos x="2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6" y="24"/>
                </a:cxn>
                <a:cxn ang="0">
                  <a:pos x="4" y="16"/>
                </a:cxn>
                <a:cxn ang="0">
                  <a:pos x="6" y="8"/>
                </a:cxn>
                <a:cxn ang="0">
                  <a:pos x="10" y="0"/>
                </a:cxn>
              </a:cxnLst>
              <a:rect l="0" t="0" r="r" b="b"/>
              <a:pathLst>
                <a:path w="10" h="32">
                  <a:moveTo>
                    <a:pt x="6" y="2"/>
                  </a:moveTo>
                  <a:lnTo>
                    <a:pt x="6" y="2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6" y="24"/>
                  </a:lnTo>
                  <a:lnTo>
                    <a:pt x="4" y="16"/>
                  </a:lnTo>
                  <a:lnTo>
                    <a:pt x="6" y="8"/>
                  </a:lnTo>
                  <a:lnTo>
                    <a:pt x="1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18" name="Freeform 538"/>
            <p:cNvSpPr>
              <a:spLocks/>
            </p:cNvSpPr>
            <p:nvPr/>
          </p:nvSpPr>
          <p:spPr bwMode="auto">
            <a:xfrm>
              <a:off x="4164" y="2898"/>
              <a:ext cx="54" cy="2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28" y="4"/>
                </a:cxn>
                <a:cxn ang="0">
                  <a:pos x="34" y="0"/>
                </a:cxn>
                <a:cxn ang="0">
                  <a:pos x="42" y="0"/>
                </a:cxn>
                <a:cxn ang="0">
                  <a:pos x="48" y="4"/>
                </a:cxn>
                <a:cxn ang="0">
                  <a:pos x="54" y="10"/>
                </a:cxn>
                <a:cxn ang="0">
                  <a:pos x="54" y="10"/>
                </a:cxn>
                <a:cxn ang="0">
                  <a:pos x="40" y="4"/>
                </a:cxn>
                <a:cxn ang="0">
                  <a:pos x="32" y="4"/>
                </a:cxn>
                <a:cxn ang="0">
                  <a:pos x="26" y="8"/>
                </a:cxn>
                <a:cxn ang="0">
                  <a:pos x="0" y="20"/>
                </a:cxn>
              </a:cxnLst>
              <a:rect l="0" t="0" r="r" b="b"/>
              <a:pathLst>
                <a:path w="54" h="20">
                  <a:moveTo>
                    <a:pt x="0" y="20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28" y="4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0" y="4"/>
                  </a:lnTo>
                  <a:lnTo>
                    <a:pt x="32" y="4"/>
                  </a:lnTo>
                  <a:lnTo>
                    <a:pt x="26" y="8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19" name="Freeform 539"/>
            <p:cNvSpPr>
              <a:spLocks/>
            </p:cNvSpPr>
            <p:nvPr/>
          </p:nvSpPr>
          <p:spPr bwMode="auto">
            <a:xfrm>
              <a:off x="4164" y="2898"/>
              <a:ext cx="54" cy="2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28" y="4"/>
                </a:cxn>
                <a:cxn ang="0">
                  <a:pos x="34" y="0"/>
                </a:cxn>
                <a:cxn ang="0">
                  <a:pos x="42" y="0"/>
                </a:cxn>
                <a:cxn ang="0">
                  <a:pos x="48" y="4"/>
                </a:cxn>
                <a:cxn ang="0">
                  <a:pos x="54" y="10"/>
                </a:cxn>
                <a:cxn ang="0">
                  <a:pos x="54" y="10"/>
                </a:cxn>
                <a:cxn ang="0">
                  <a:pos x="40" y="4"/>
                </a:cxn>
                <a:cxn ang="0">
                  <a:pos x="32" y="4"/>
                </a:cxn>
                <a:cxn ang="0">
                  <a:pos x="26" y="8"/>
                </a:cxn>
              </a:cxnLst>
              <a:rect l="0" t="0" r="r" b="b"/>
              <a:pathLst>
                <a:path w="54" h="20">
                  <a:moveTo>
                    <a:pt x="0" y="20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28" y="4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0" y="4"/>
                  </a:lnTo>
                  <a:lnTo>
                    <a:pt x="32" y="4"/>
                  </a:lnTo>
                  <a:lnTo>
                    <a:pt x="26" y="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20" name="Freeform 540"/>
            <p:cNvSpPr>
              <a:spLocks/>
            </p:cNvSpPr>
            <p:nvPr/>
          </p:nvSpPr>
          <p:spPr bwMode="auto">
            <a:xfrm>
              <a:off x="4218" y="2966"/>
              <a:ext cx="3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8" y="4"/>
                </a:cxn>
                <a:cxn ang="0">
                  <a:pos x="18" y="4"/>
                </a:cxn>
                <a:cxn ang="0">
                  <a:pos x="38" y="0"/>
                </a:cxn>
                <a:cxn ang="0">
                  <a:pos x="0" y="0"/>
                </a:cxn>
              </a:cxnLst>
              <a:rect l="0" t="0" r="r" b="b"/>
              <a:pathLst>
                <a:path w="38" h="4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8" y="4"/>
                  </a:lnTo>
                  <a:lnTo>
                    <a:pt x="18" y="4"/>
                  </a:lnTo>
                  <a:lnTo>
                    <a:pt x="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21" name="Freeform 541"/>
            <p:cNvSpPr>
              <a:spLocks/>
            </p:cNvSpPr>
            <p:nvPr/>
          </p:nvSpPr>
          <p:spPr bwMode="auto">
            <a:xfrm>
              <a:off x="4218" y="2966"/>
              <a:ext cx="3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8" y="4"/>
                </a:cxn>
                <a:cxn ang="0">
                  <a:pos x="18" y="4"/>
                </a:cxn>
                <a:cxn ang="0">
                  <a:pos x="38" y="0"/>
                </a:cxn>
              </a:cxnLst>
              <a:rect l="0" t="0" r="r" b="b"/>
              <a:pathLst>
                <a:path w="38" h="4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8" y="4"/>
                  </a:lnTo>
                  <a:lnTo>
                    <a:pt x="18" y="4"/>
                  </a:lnTo>
                  <a:lnTo>
                    <a:pt x="38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22" name="Freeform 542"/>
            <p:cNvSpPr>
              <a:spLocks/>
            </p:cNvSpPr>
            <p:nvPr/>
          </p:nvSpPr>
          <p:spPr bwMode="auto">
            <a:xfrm>
              <a:off x="4182" y="2984"/>
              <a:ext cx="52" cy="1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6" y="4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40" y="2"/>
                </a:cxn>
                <a:cxn ang="0">
                  <a:pos x="46" y="6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12" y="4"/>
                </a:cxn>
                <a:cxn ang="0">
                  <a:pos x="0" y="4"/>
                </a:cxn>
              </a:cxnLst>
              <a:rect l="0" t="0" r="r" b="b"/>
              <a:pathLst>
                <a:path w="52" h="10">
                  <a:moveTo>
                    <a:pt x="0" y="4"/>
                  </a:moveTo>
                  <a:lnTo>
                    <a:pt x="0" y="4"/>
                  </a:lnTo>
                  <a:lnTo>
                    <a:pt x="6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0" y="2"/>
                  </a:lnTo>
                  <a:lnTo>
                    <a:pt x="46" y="6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12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23" name="Freeform 543"/>
            <p:cNvSpPr>
              <a:spLocks/>
            </p:cNvSpPr>
            <p:nvPr/>
          </p:nvSpPr>
          <p:spPr bwMode="auto">
            <a:xfrm>
              <a:off x="4182" y="2984"/>
              <a:ext cx="52" cy="1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6" y="4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40" y="2"/>
                </a:cxn>
                <a:cxn ang="0">
                  <a:pos x="46" y="6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12" y="4"/>
                </a:cxn>
              </a:cxnLst>
              <a:rect l="0" t="0" r="r" b="b"/>
              <a:pathLst>
                <a:path w="52" h="10">
                  <a:moveTo>
                    <a:pt x="0" y="4"/>
                  </a:moveTo>
                  <a:lnTo>
                    <a:pt x="0" y="4"/>
                  </a:lnTo>
                  <a:lnTo>
                    <a:pt x="6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0" y="2"/>
                  </a:lnTo>
                  <a:lnTo>
                    <a:pt x="46" y="6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12" y="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24" name="Freeform 544"/>
            <p:cNvSpPr>
              <a:spLocks/>
            </p:cNvSpPr>
            <p:nvPr/>
          </p:nvSpPr>
          <p:spPr bwMode="auto">
            <a:xfrm>
              <a:off x="4220" y="2632"/>
              <a:ext cx="30" cy="1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16" y="8"/>
                </a:cxn>
                <a:cxn ang="0">
                  <a:pos x="22" y="6"/>
                </a:cxn>
                <a:cxn ang="0">
                  <a:pos x="30" y="0"/>
                </a:cxn>
                <a:cxn ang="0">
                  <a:pos x="0" y="14"/>
                </a:cxn>
              </a:cxnLst>
              <a:rect l="0" t="0" r="r" b="b"/>
              <a:pathLst>
                <a:path w="30" h="14">
                  <a:moveTo>
                    <a:pt x="0" y="14"/>
                  </a:moveTo>
                  <a:lnTo>
                    <a:pt x="0" y="14"/>
                  </a:lnTo>
                  <a:lnTo>
                    <a:pt x="16" y="8"/>
                  </a:lnTo>
                  <a:lnTo>
                    <a:pt x="22" y="6"/>
                  </a:lnTo>
                  <a:lnTo>
                    <a:pt x="3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25" name="Freeform 545"/>
            <p:cNvSpPr>
              <a:spLocks/>
            </p:cNvSpPr>
            <p:nvPr/>
          </p:nvSpPr>
          <p:spPr bwMode="auto">
            <a:xfrm>
              <a:off x="4220" y="2632"/>
              <a:ext cx="30" cy="1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16" y="8"/>
                </a:cxn>
                <a:cxn ang="0">
                  <a:pos x="22" y="6"/>
                </a:cxn>
                <a:cxn ang="0">
                  <a:pos x="30" y="0"/>
                </a:cxn>
              </a:cxnLst>
              <a:rect l="0" t="0" r="r" b="b"/>
              <a:pathLst>
                <a:path w="30" h="14">
                  <a:moveTo>
                    <a:pt x="0" y="14"/>
                  </a:moveTo>
                  <a:lnTo>
                    <a:pt x="0" y="14"/>
                  </a:lnTo>
                  <a:lnTo>
                    <a:pt x="16" y="8"/>
                  </a:lnTo>
                  <a:lnTo>
                    <a:pt x="22" y="6"/>
                  </a:lnTo>
                  <a:lnTo>
                    <a:pt x="3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26" name="Freeform 546"/>
            <p:cNvSpPr>
              <a:spLocks/>
            </p:cNvSpPr>
            <p:nvPr/>
          </p:nvSpPr>
          <p:spPr bwMode="auto">
            <a:xfrm>
              <a:off x="4156" y="2726"/>
              <a:ext cx="3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8" y="4"/>
                </a:cxn>
                <a:cxn ang="0">
                  <a:pos x="16" y="6"/>
                </a:cxn>
                <a:cxn ang="0">
                  <a:pos x="36" y="8"/>
                </a:cxn>
                <a:cxn ang="0">
                  <a:pos x="0" y="0"/>
                </a:cxn>
              </a:cxnLst>
              <a:rect l="0" t="0" r="r" b="b"/>
              <a:pathLst>
                <a:path w="36" h="8">
                  <a:moveTo>
                    <a:pt x="0" y="0"/>
                  </a:moveTo>
                  <a:lnTo>
                    <a:pt x="0" y="0"/>
                  </a:lnTo>
                  <a:lnTo>
                    <a:pt x="8" y="4"/>
                  </a:lnTo>
                  <a:lnTo>
                    <a:pt x="16" y="6"/>
                  </a:lnTo>
                  <a:lnTo>
                    <a:pt x="3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27" name="Freeform 547"/>
            <p:cNvSpPr>
              <a:spLocks/>
            </p:cNvSpPr>
            <p:nvPr/>
          </p:nvSpPr>
          <p:spPr bwMode="auto">
            <a:xfrm>
              <a:off x="4156" y="2726"/>
              <a:ext cx="3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8" y="4"/>
                </a:cxn>
                <a:cxn ang="0">
                  <a:pos x="16" y="6"/>
                </a:cxn>
                <a:cxn ang="0">
                  <a:pos x="36" y="8"/>
                </a:cxn>
              </a:cxnLst>
              <a:rect l="0" t="0" r="r" b="b"/>
              <a:pathLst>
                <a:path w="36" h="8">
                  <a:moveTo>
                    <a:pt x="0" y="0"/>
                  </a:moveTo>
                  <a:lnTo>
                    <a:pt x="0" y="0"/>
                  </a:lnTo>
                  <a:lnTo>
                    <a:pt x="8" y="4"/>
                  </a:lnTo>
                  <a:lnTo>
                    <a:pt x="16" y="6"/>
                  </a:lnTo>
                  <a:lnTo>
                    <a:pt x="36" y="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28" name="Freeform 548"/>
            <p:cNvSpPr>
              <a:spLocks/>
            </p:cNvSpPr>
            <p:nvPr/>
          </p:nvSpPr>
          <p:spPr bwMode="auto">
            <a:xfrm>
              <a:off x="4024" y="2586"/>
              <a:ext cx="28" cy="1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6" y="4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6" y="4"/>
                </a:cxn>
                <a:cxn ang="0">
                  <a:pos x="28" y="8"/>
                </a:cxn>
                <a:cxn ang="0">
                  <a:pos x="28" y="8"/>
                </a:cxn>
                <a:cxn ang="0">
                  <a:pos x="20" y="2"/>
                </a:cxn>
                <a:cxn ang="0">
                  <a:pos x="16" y="2"/>
                </a:cxn>
                <a:cxn ang="0">
                  <a:pos x="10" y="4"/>
                </a:cxn>
                <a:cxn ang="0">
                  <a:pos x="0" y="12"/>
                </a:cxn>
              </a:cxnLst>
              <a:rect l="0" t="0" r="r" b="b"/>
              <a:pathLst>
                <a:path w="28" h="12">
                  <a:moveTo>
                    <a:pt x="0" y="12"/>
                  </a:moveTo>
                  <a:lnTo>
                    <a:pt x="0" y="12"/>
                  </a:lnTo>
                  <a:lnTo>
                    <a:pt x="6" y="4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29" name="Freeform 549"/>
            <p:cNvSpPr>
              <a:spLocks/>
            </p:cNvSpPr>
            <p:nvPr/>
          </p:nvSpPr>
          <p:spPr bwMode="auto">
            <a:xfrm>
              <a:off x="4024" y="2586"/>
              <a:ext cx="28" cy="1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6" y="4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6" y="4"/>
                </a:cxn>
                <a:cxn ang="0">
                  <a:pos x="28" y="8"/>
                </a:cxn>
                <a:cxn ang="0">
                  <a:pos x="28" y="8"/>
                </a:cxn>
                <a:cxn ang="0">
                  <a:pos x="20" y="2"/>
                </a:cxn>
                <a:cxn ang="0">
                  <a:pos x="16" y="2"/>
                </a:cxn>
                <a:cxn ang="0">
                  <a:pos x="10" y="4"/>
                </a:cxn>
              </a:cxnLst>
              <a:rect l="0" t="0" r="r" b="b"/>
              <a:pathLst>
                <a:path w="28" h="12">
                  <a:moveTo>
                    <a:pt x="0" y="12"/>
                  </a:moveTo>
                  <a:lnTo>
                    <a:pt x="0" y="12"/>
                  </a:lnTo>
                  <a:lnTo>
                    <a:pt x="6" y="4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0" y="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30" name="Freeform 550"/>
            <p:cNvSpPr>
              <a:spLocks/>
            </p:cNvSpPr>
            <p:nvPr/>
          </p:nvSpPr>
          <p:spPr bwMode="auto">
            <a:xfrm>
              <a:off x="4214" y="1602"/>
              <a:ext cx="48" cy="32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8"/>
                </a:cxn>
                <a:cxn ang="0">
                  <a:pos x="2" y="20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4" y="28"/>
                </a:cxn>
                <a:cxn ang="0">
                  <a:pos x="8" y="24"/>
                </a:cxn>
                <a:cxn ang="0">
                  <a:pos x="20" y="18"/>
                </a:cxn>
                <a:cxn ang="0">
                  <a:pos x="34" y="14"/>
                </a:cxn>
                <a:cxn ang="0">
                  <a:pos x="48" y="14"/>
                </a:cxn>
                <a:cxn ang="0">
                  <a:pos x="48" y="14"/>
                </a:cxn>
                <a:cxn ang="0">
                  <a:pos x="46" y="0"/>
                </a:cxn>
                <a:cxn ang="0">
                  <a:pos x="2" y="8"/>
                </a:cxn>
              </a:cxnLst>
              <a:rect l="0" t="0" r="r" b="b"/>
              <a:pathLst>
                <a:path w="48" h="32">
                  <a:moveTo>
                    <a:pt x="2" y="8"/>
                  </a:moveTo>
                  <a:lnTo>
                    <a:pt x="2" y="8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" y="28"/>
                  </a:lnTo>
                  <a:lnTo>
                    <a:pt x="8" y="24"/>
                  </a:lnTo>
                  <a:lnTo>
                    <a:pt x="20" y="18"/>
                  </a:lnTo>
                  <a:lnTo>
                    <a:pt x="34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6" y="0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08C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31" name="Freeform 551"/>
            <p:cNvSpPr>
              <a:spLocks/>
            </p:cNvSpPr>
            <p:nvPr/>
          </p:nvSpPr>
          <p:spPr bwMode="auto">
            <a:xfrm>
              <a:off x="4214" y="1602"/>
              <a:ext cx="48" cy="32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8"/>
                </a:cxn>
                <a:cxn ang="0">
                  <a:pos x="2" y="20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4" y="28"/>
                </a:cxn>
                <a:cxn ang="0">
                  <a:pos x="8" y="24"/>
                </a:cxn>
                <a:cxn ang="0">
                  <a:pos x="20" y="18"/>
                </a:cxn>
                <a:cxn ang="0">
                  <a:pos x="34" y="14"/>
                </a:cxn>
                <a:cxn ang="0">
                  <a:pos x="48" y="14"/>
                </a:cxn>
                <a:cxn ang="0">
                  <a:pos x="48" y="14"/>
                </a:cxn>
                <a:cxn ang="0">
                  <a:pos x="46" y="0"/>
                </a:cxn>
              </a:cxnLst>
              <a:rect l="0" t="0" r="r" b="b"/>
              <a:pathLst>
                <a:path w="48" h="32">
                  <a:moveTo>
                    <a:pt x="2" y="8"/>
                  </a:moveTo>
                  <a:lnTo>
                    <a:pt x="2" y="8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" y="28"/>
                  </a:lnTo>
                  <a:lnTo>
                    <a:pt x="8" y="24"/>
                  </a:lnTo>
                  <a:lnTo>
                    <a:pt x="20" y="18"/>
                  </a:lnTo>
                  <a:lnTo>
                    <a:pt x="34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6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32" name="Freeform 552"/>
            <p:cNvSpPr>
              <a:spLocks/>
            </p:cNvSpPr>
            <p:nvPr/>
          </p:nvSpPr>
          <p:spPr bwMode="auto">
            <a:xfrm>
              <a:off x="4400" y="1662"/>
              <a:ext cx="42" cy="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8" y="28"/>
                </a:cxn>
                <a:cxn ang="0">
                  <a:pos x="16" y="34"/>
                </a:cxn>
                <a:cxn ang="0">
                  <a:pos x="16" y="34"/>
                </a:cxn>
                <a:cxn ang="0">
                  <a:pos x="26" y="48"/>
                </a:cxn>
                <a:cxn ang="0">
                  <a:pos x="30" y="54"/>
                </a:cxn>
                <a:cxn ang="0">
                  <a:pos x="36" y="60"/>
                </a:cxn>
                <a:cxn ang="0">
                  <a:pos x="36" y="60"/>
                </a:cxn>
                <a:cxn ang="0">
                  <a:pos x="42" y="48"/>
                </a:cxn>
                <a:cxn ang="0">
                  <a:pos x="2" y="0"/>
                </a:cxn>
              </a:cxnLst>
              <a:rect l="0" t="0" r="r" b="b"/>
              <a:pathLst>
                <a:path w="42" h="60">
                  <a:moveTo>
                    <a:pt x="2" y="0"/>
                  </a:moveTo>
                  <a:lnTo>
                    <a:pt x="2" y="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8" y="28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26" y="48"/>
                  </a:lnTo>
                  <a:lnTo>
                    <a:pt x="30" y="54"/>
                  </a:lnTo>
                  <a:lnTo>
                    <a:pt x="36" y="60"/>
                  </a:lnTo>
                  <a:lnTo>
                    <a:pt x="36" y="60"/>
                  </a:lnTo>
                  <a:lnTo>
                    <a:pt x="42" y="4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C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33" name="Freeform 553"/>
            <p:cNvSpPr>
              <a:spLocks/>
            </p:cNvSpPr>
            <p:nvPr/>
          </p:nvSpPr>
          <p:spPr bwMode="auto">
            <a:xfrm>
              <a:off x="4400" y="1662"/>
              <a:ext cx="42" cy="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8" y="28"/>
                </a:cxn>
                <a:cxn ang="0">
                  <a:pos x="16" y="34"/>
                </a:cxn>
                <a:cxn ang="0">
                  <a:pos x="16" y="34"/>
                </a:cxn>
                <a:cxn ang="0">
                  <a:pos x="26" y="48"/>
                </a:cxn>
                <a:cxn ang="0">
                  <a:pos x="30" y="54"/>
                </a:cxn>
                <a:cxn ang="0">
                  <a:pos x="36" y="60"/>
                </a:cxn>
                <a:cxn ang="0">
                  <a:pos x="36" y="60"/>
                </a:cxn>
                <a:cxn ang="0">
                  <a:pos x="42" y="48"/>
                </a:cxn>
              </a:cxnLst>
              <a:rect l="0" t="0" r="r" b="b"/>
              <a:pathLst>
                <a:path w="42" h="60">
                  <a:moveTo>
                    <a:pt x="2" y="0"/>
                  </a:moveTo>
                  <a:lnTo>
                    <a:pt x="2" y="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8" y="28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26" y="48"/>
                  </a:lnTo>
                  <a:lnTo>
                    <a:pt x="30" y="54"/>
                  </a:lnTo>
                  <a:lnTo>
                    <a:pt x="36" y="60"/>
                  </a:lnTo>
                  <a:lnTo>
                    <a:pt x="36" y="60"/>
                  </a:lnTo>
                  <a:lnTo>
                    <a:pt x="42" y="4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34" name="Freeform 554"/>
            <p:cNvSpPr>
              <a:spLocks/>
            </p:cNvSpPr>
            <p:nvPr/>
          </p:nvSpPr>
          <p:spPr bwMode="auto">
            <a:xfrm>
              <a:off x="4070" y="1658"/>
              <a:ext cx="62" cy="108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8"/>
                </a:cxn>
                <a:cxn ang="0">
                  <a:pos x="4" y="108"/>
                </a:cxn>
                <a:cxn ang="0">
                  <a:pos x="6" y="102"/>
                </a:cxn>
                <a:cxn ang="0">
                  <a:pos x="10" y="94"/>
                </a:cxn>
                <a:cxn ang="0">
                  <a:pos x="12" y="86"/>
                </a:cxn>
                <a:cxn ang="0">
                  <a:pos x="16" y="80"/>
                </a:cxn>
                <a:cxn ang="0">
                  <a:pos x="16" y="80"/>
                </a:cxn>
                <a:cxn ang="0">
                  <a:pos x="24" y="66"/>
                </a:cxn>
                <a:cxn ang="0">
                  <a:pos x="36" y="54"/>
                </a:cxn>
                <a:cxn ang="0">
                  <a:pos x="36" y="54"/>
                </a:cxn>
                <a:cxn ang="0">
                  <a:pos x="42" y="48"/>
                </a:cxn>
                <a:cxn ang="0">
                  <a:pos x="50" y="42"/>
                </a:cxn>
                <a:cxn ang="0">
                  <a:pos x="50" y="42"/>
                </a:cxn>
                <a:cxn ang="0">
                  <a:pos x="54" y="32"/>
                </a:cxn>
                <a:cxn ang="0">
                  <a:pos x="56" y="20"/>
                </a:cxn>
                <a:cxn ang="0">
                  <a:pos x="58" y="8"/>
                </a:cxn>
                <a:cxn ang="0">
                  <a:pos x="62" y="0"/>
                </a:cxn>
                <a:cxn ang="0">
                  <a:pos x="0" y="80"/>
                </a:cxn>
              </a:cxnLst>
              <a:rect l="0" t="0" r="r" b="b"/>
              <a:pathLst>
                <a:path w="62" h="108">
                  <a:moveTo>
                    <a:pt x="0" y="80"/>
                  </a:moveTo>
                  <a:lnTo>
                    <a:pt x="0" y="80"/>
                  </a:lnTo>
                  <a:lnTo>
                    <a:pt x="2" y="94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6" y="102"/>
                  </a:lnTo>
                  <a:lnTo>
                    <a:pt x="10" y="94"/>
                  </a:lnTo>
                  <a:lnTo>
                    <a:pt x="12" y="86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24" y="66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50" y="42"/>
                  </a:lnTo>
                  <a:lnTo>
                    <a:pt x="50" y="42"/>
                  </a:lnTo>
                  <a:lnTo>
                    <a:pt x="54" y="32"/>
                  </a:lnTo>
                  <a:lnTo>
                    <a:pt x="56" y="20"/>
                  </a:lnTo>
                  <a:lnTo>
                    <a:pt x="58" y="8"/>
                  </a:lnTo>
                  <a:lnTo>
                    <a:pt x="62" y="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8C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35" name="Freeform 555"/>
            <p:cNvSpPr>
              <a:spLocks/>
            </p:cNvSpPr>
            <p:nvPr/>
          </p:nvSpPr>
          <p:spPr bwMode="auto">
            <a:xfrm>
              <a:off x="4070" y="1658"/>
              <a:ext cx="62" cy="108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8"/>
                </a:cxn>
                <a:cxn ang="0">
                  <a:pos x="4" y="108"/>
                </a:cxn>
                <a:cxn ang="0">
                  <a:pos x="6" y="102"/>
                </a:cxn>
                <a:cxn ang="0">
                  <a:pos x="10" y="94"/>
                </a:cxn>
                <a:cxn ang="0">
                  <a:pos x="12" y="86"/>
                </a:cxn>
                <a:cxn ang="0">
                  <a:pos x="16" y="80"/>
                </a:cxn>
                <a:cxn ang="0">
                  <a:pos x="16" y="80"/>
                </a:cxn>
                <a:cxn ang="0">
                  <a:pos x="24" y="66"/>
                </a:cxn>
                <a:cxn ang="0">
                  <a:pos x="36" y="54"/>
                </a:cxn>
                <a:cxn ang="0">
                  <a:pos x="36" y="54"/>
                </a:cxn>
                <a:cxn ang="0">
                  <a:pos x="42" y="48"/>
                </a:cxn>
                <a:cxn ang="0">
                  <a:pos x="50" y="42"/>
                </a:cxn>
                <a:cxn ang="0">
                  <a:pos x="50" y="42"/>
                </a:cxn>
                <a:cxn ang="0">
                  <a:pos x="54" y="32"/>
                </a:cxn>
                <a:cxn ang="0">
                  <a:pos x="56" y="20"/>
                </a:cxn>
                <a:cxn ang="0">
                  <a:pos x="58" y="8"/>
                </a:cxn>
                <a:cxn ang="0">
                  <a:pos x="62" y="0"/>
                </a:cxn>
              </a:cxnLst>
              <a:rect l="0" t="0" r="r" b="b"/>
              <a:pathLst>
                <a:path w="62" h="108">
                  <a:moveTo>
                    <a:pt x="0" y="80"/>
                  </a:moveTo>
                  <a:lnTo>
                    <a:pt x="0" y="80"/>
                  </a:lnTo>
                  <a:lnTo>
                    <a:pt x="2" y="94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6" y="102"/>
                  </a:lnTo>
                  <a:lnTo>
                    <a:pt x="10" y="94"/>
                  </a:lnTo>
                  <a:lnTo>
                    <a:pt x="12" y="86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24" y="66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50" y="42"/>
                  </a:lnTo>
                  <a:lnTo>
                    <a:pt x="50" y="42"/>
                  </a:lnTo>
                  <a:lnTo>
                    <a:pt x="54" y="32"/>
                  </a:lnTo>
                  <a:lnTo>
                    <a:pt x="56" y="20"/>
                  </a:lnTo>
                  <a:lnTo>
                    <a:pt x="58" y="8"/>
                  </a:lnTo>
                  <a:lnTo>
                    <a:pt x="6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36" name="Freeform 556"/>
            <p:cNvSpPr>
              <a:spLocks noEditPoints="1"/>
            </p:cNvSpPr>
            <p:nvPr/>
          </p:nvSpPr>
          <p:spPr bwMode="auto">
            <a:xfrm>
              <a:off x="4036" y="1602"/>
              <a:ext cx="454" cy="566"/>
            </a:xfrm>
            <a:custGeom>
              <a:avLst/>
              <a:gdLst/>
              <a:ahLst/>
              <a:cxnLst>
                <a:cxn ang="0">
                  <a:pos x="46" y="542"/>
                </a:cxn>
                <a:cxn ang="0">
                  <a:pos x="72" y="478"/>
                </a:cxn>
                <a:cxn ang="0">
                  <a:pos x="110" y="442"/>
                </a:cxn>
                <a:cxn ang="0">
                  <a:pos x="146" y="424"/>
                </a:cxn>
                <a:cxn ang="0">
                  <a:pos x="158" y="506"/>
                </a:cxn>
                <a:cxn ang="0">
                  <a:pos x="224" y="484"/>
                </a:cxn>
                <a:cxn ang="0">
                  <a:pos x="278" y="438"/>
                </a:cxn>
                <a:cxn ang="0">
                  <a:pos x="358" y="370"/>
                </a:cxn>
                <a:cxn ang="0">
                  <a:pos x="374" y="348"/>
                </a:cxn>
                <a:cxn ang="0">
                  <a:pos x="396" y="400"/>
                </a:cxn>
                <a:cxn ang="0">
                  <a:pos x="416" y="498"/>
                </a:cxn>
                <a:cxn ang="0">
                  <a:pos x="454" y="504"/>
                </a:cxn>
                <a:cxn ang="0">
                  <a:pos x="426" y="372"/>
                </a:cxn>
                <a:cxn ang="0">
                  <a:pos x="394" y="248"/>
                </a:cxn>
                <a:cxn ang="0">
                  <a:pos x="400" y="182"/>
                </a:cxn>
                <a:cxn ang="0">
                  <a:pos x="384" y="80"/>
                </a:cxn>
                <a:cxn ang="0">
                  <a:pos x="358" y="106"/>
                </a:cxn>
                <a:cxn ang="0">
                  <a:pos x="342" y="110"/>
                </a:cxn>
                <a:cxn ang="0">
                  <a:pos x="298" y="82"/>
                </a:cxn>
                <a:cxn ang="0">
                  <a:pos x="238" y="36"/>
                </a:cxn>
                <a:cxn ang="0">
                  <a:pos x="222" y="0"/>
                </a:cxn>
                <a:cxn ang="0">
                  <a:pos x="176" y="18"/>
                </a:cxn>
                <a:cxn ang="0">
                  <a:pos x="166" y="70"/>
                </a:cxn>
                <a:cxn ang="0">
                  <a:pos x="116" y="184"/>
                </a:cxn>
                <a:cxn ang="0">
                  <a:pos x="112" y="264"/>
                </a:cxn>
                <a:cxn ang="0">
                  <a:pos x="140" y="358"/>
                </a:cxn>
                <a:cxn ang="0">
                  <a:pos x="134" y="380"/>
                </a:cxn>
                <a:cxn ang="0">
                  <a:pos x="100" y="398"/>
                </a:cxn>
                <a:cxn ang="0">
                  <a:pos x="82" y="398"/>
                </a:cxn>
                <a:cxn ang="0">
                  <a:pos x="82" y="286"/>
                </a:cxn>
                <a:cxn ang="0">
                  <a:pos x="76" y="190"/>
                </a:cxn>
                <a:cxn ang="0">
                  <a:pos x="98" y="52"/>
                </a:cxn>
                <a:cxn ang="0">
                  <a:pos x="36" y="134"/>
                </a:cxn>
                <a:cxn ang="0">
                  <a:pos x="36" y="230"/>
                </a:cxn>
                <a:cxn ang="0">
                  <a:pos x="40" y="294"/>
                </a:cxn>
                <a:cxn ang="0">
                  <a:pos x="34" y="420"/>
                </a:cxn>
                <a:cxn ang="0">
                  <a:pos x="0" y="566"/>
                </a:cxn>
                <a:cxn ang="0">
                  <a:pos x="304" y="272"/>
                </a:cxn>
                <a:cxn ang="0">
                  <a:pos x="312" y="214"/>
                </a:cxn>
                <a:cxn ang="0">
                  <a:pos x="300" y="138"/>
                </a:cxn>
                <a:cxn ang="0">
                  <a:pos x="328" y="154"/>
                </a:cxn>
                <a:cxn ang="0">
                  <a:pos x="354" y="222"/>
                </a:cxn>
                <a:cxn ang="0">
                  <a:pos x="324" y="342"/>
                </a:cxn>
                <a:cxn ang="0">
                  <a:pos x="308" y="346"/>
                </a:cxn>
                <a:cxn ang="0">
                  <a:pos x="296" y="328"/>
                </a:cxn>
                <a:cxn ang="0">
                  <a:pos x="284" y="382"/>
                </a:cxn>
                <a:cxn ang="0">
                  <a:pos x="208" y="436"/>
                </a:cxn>
                <a:cxn ang="0">
                  <a:pos x="198" y="432"/>
                </a:cxn>
                <a:cxn ang="0">
                  <a:pos x="188" y="372"/>
                </a:cxn>
                <a:cxn ang="0">
                  <a:pos x="184" y="330"/>
                </a:cxn>
                <a:cxn ang="0">
                  <a:pos x="232" y="340"/>
                </a:cxn>
                <a:cxn ang="0">
                  <a:pos x="286" y="370"/>
                </a:cxn>
                <a:cxn ang="0">
                  <a:pos x="284" y="382"/>
                </a:cxn>
                <a:cxn ang="0">
                  <a:pos x="208" y="84"/>
                </a:cxn>
                <a:cxn ang="0">
                  <a:pos x="238" y="96"/>
                </a:cxn>
                <a:cxn ang="0">
                  <a:pos x="272" y="164"/>
                </a:cxn>
                <a:cxn ang="0">
                  <a:pos x="278" y="238"/>
                </a:cxn>
                <a:cxn ang="0">
                  <a:pos x="264" y="300"/>
                </a:cxn>
                <a:cxn ang="0">
                  <a:pos x="252" y="312"/>
                </a:cxn>
                <a:cxn ang="0">
                  <a:pos x="192" y="300"/>
                </a:cxn>
                <a:cxn ang="0">
                  <a:pos x="158" y="268"/>
                </a:cxn>
                <a:cxn ang="0">
                  <a:pos x="152" y="220"/>
                </a:cxn>
                <a:cxn ang="0">
                  <a:pos x="186" y="128"/>
                </a:cxn>
              </a:cxnLst>
              <a:rect l="0" t="0" r="r" b="b"/>
              <a:pathLst>
                <a:path w="454" h="566">
                  <a:moveTo>
                    <a:pt x="0" y="566"/>
                  </a:moveTo>
                  <a:lnTo>
                    <a:pt x="0" y="566"/>
                  </a:lnTo>
                  <a:lnTo>
                    <a:pt x="18" y="556"/>
                  </a:lnTo>
                  <a:lnTo>
                    <a:pt x="46" y="542"/>
                  </a:lnTo>
                  <a:lnTo>
                    <a:pt x="46" y="542"/>
                  </a:lnTo>
                  <a:lnTo>
                    <a:pt x="50" y="528"/>
                  </a:lnTo>
                  <a:lnTo>
                    <a:pt x="50" y="528"/>
                  </a:lnTo>
                  <a:lnTo>
                    <a:pt x="54" y="514"/>
                  </a:lnTo>
                  <a:lnTo>
                    <a:pt x="60" y="500"/>
                  </a:lnTo>
                  <a:lnTo>
                    <a:pt x="72" y="478"/>
                  </a:lnTo>
                  <a:lnTo>
                    <a:pt x="72" y="478"/>
                  </a:lnTo>
                  <a:lnTo>
                    <a:pt x="80" y="466"/>
                  </a:lnTo>
                  <a:lnTo>
                    <a:pt x="90" y="458"/>
                  </a:lnTo>
                  <a:lnTo>
                    <a:pt x="110" y="442"/>
                  </a:lnTo>
                  <a:lnTo>
                    <a:pt x="110" y="442"/>
                  </a:lnTo>
                  <a:lnTo>
                    <a:pt x="130" y="432"/>
                  </a:lnTo>
                  <a:lnTo>
                    <a:pt x="130" y="432"/>
                  </a:lnTo>
                  <a:lnTo>
                    <a:pt x="142" y="426"/>
                  </a:lnTo>
                  <a:lnTo>
                    <a:pt x="142" y="426"/>
                  </a:lnTo>
                  <a:lnTo>
                    <a:pt x="146" y="424"/>
                  </a:lnTo>
                  <a:lnTo>
                    <a:pt x="150" y="426"/>
                  </a:lnTo>
                  <a:lnTo>
                    <a:pt x="154" y="430"/>
                  </a:lnTo>
                  <a:lnTo>
                    <a:pt x="154" y="434"/>
                  </a:lnTo>
                  <a:lnTo>
                    <a:pt x="154" y="434"/>
                  </a:lnTo>
                  <a:lnTo>
                    <a:pt x="158" y="506"/>
                  </a:lnTo>
                  <a:lnTo>
                    <a:pt x="158" y="506"/>
                  </a:lnTo>
                  <a:lnTo>
                    <a:pt x="188" y="500"/>
                  </a:lnTo>
                  <a:lnTo>
                    <a:pt x="218" y="498"/>
                  </a:lnTo>
                  <a:lnTo>
                    <a:pt x="218" y="498"/>
                  </a:lnTo>
                  <a:lnTo>
                    <a:pt x="224" y="484"/>
                  </a:lnTo>
                  <a:lnTo>
                    <a:pt x="232" y="474"/>
                  </a:lnTo>
                  <a:lnTo>
                    <a:pt x="242" y="462"/>
                  </a:lnTo>
                  <a:lnTo>
                    <a:pt x="254" y="454"/>
                  </a:lnTo>
                  <a:lnTo>
                    <a:pt x="278" y="438"/>
                  </a:lnTo>
                  <a:lnTo>
                    <a:pt x="278" y="438"/>
                  </a:lnTo>
                  <a:lnTo>
                    <a:pt x="304" y="422"/>
                  </a:lnTo>
                  <a:lnTo>
                    <a:pt x="326" y="404"/>
                  </a:lnTo>
                  <a:lnTo>
                    <a:pt x="338" y="394"/>
                  </a:lnTo>
                  <a:lnTo>
                    <a:pt x="348" y="382"/>
                  </a:lnTo>
                  <a:lnTo>
                    <a:pt x="358" y="370"/>
                  </a:lnTo>
                  <a:lnTo>
                    <a:pt x="366" y="354"/>
                  </a:lnTo>
                  <a:lnTo>
                    <a:pt x="366" y="354"/>
                  </a:lnTo>
                  <a:lnTo>
                    <a:pt x="368" y="352"/>
                  </a:lnTo>
                  <a:lnTo>
                    <a:pt x="372" y="348"/>
                  </a:lnTo>
                  <a:lnTo>
                    <a:pt x="374" y="348"/>
                  </a:lnTo>
                  <a:lnTo>
                    <a:pt x="376" y="350"/>
                  </a:lnTo>
                  <a:lnTo>
                    <a:pt x="380" y="354"/>
                  </a:lnTo>
                  <a:lnTo>
                    <a:pt x="382" y="362"/>
                  </a:lnTo>
                  <a:lnTo>
                    <a:pt x="382" y="362"/>
                  </a:lnTo>
                  <a:lnTo>
                    <a:pt x="396" y="400"/>
                  </a:lnTo>
                  <a:lnTo>
                    <a:pt x="406" y="438"/>
                  </a:lnTo>
                  <a:lnTo>
                    <a:pt x="406" y="438"/>
                  </a:lnTo>
                  <a:lnTo>
                    <a:pt x="412" y="458"/>
                  </a:lnTo>
                  <a:lnTo>
                    <a:pt x="414" y="478"/>
                  </a:lnTo>
                  <a:lnTo>
                    <a:pt x="416" y="498"/>
                  </a:lnTo>
                  <a:lnTo>
                    <a:pt x="416" y="518"/>
                  </a:lnTo>
                  <a:lnTo>
                    <a:pt x="416" y="518"/>
                  </a:lnTo>
                  <a:lnTo>
                    <a:pt x="454" y="530"/>
                  </a:lnTo>
                  <a:lnTo>
                    <a:pt x="454" y="530"/>
                  </a:lnTo>
                  <a:lnTo>
                    <a:pt x="454" y="504"/>
                  </a:lnTo>
                  <a:lnTo>
                    <a:pt x="452" y="480"/>
                  </a:lnTo>
                  <a:lnTo>
                    <a:pt x="448" y="454"/>
                  </a:lnTo>
                  <a:lnTo>
                    <a:pt x="442" y="428"/>
                  </a:lnTo>
                  <a:lnTo>
                    <a:pt x="442" y="428"/>
                  </a:lnTo>
                  <a:lnTo>
                    <a:pt x="426" y="372"/>
                  </a:lnTo>
                  <a:lnTo>
                    <a:pt x="404" y="314"/>
                  </a:lnTo>
                  <a:lnTo>
                    <a:pt x="404" y="314"/>
                  </a:lnTo>
                  <a:lnTo>
                    <a:pt x="398" y="292"/>
                  </a:lnTo>
                  <a:lnTo>
                    <a:pt x="394" y="268"/>
                  </a:lnTo>
                  <a:lnTo>
                    <a:pt x="394" y="248"/>
                  </a:lnTo>
                  <a:lnTo>
                    <a:pt x="396" y="234"/>
                  </a:lnTo>
                  <a:lnTo>
                    <a:pt x="396" y="234"/>
                  </a:lnTo>
                  <a:lnTo>
                    <a:pt x="398" y="204"/>
                  </a:lnTo>
                  <a:lnTo>
                    <a:pt x="398" y="204"/>
                  </a:lnTo>
                  <a:lnTo>
                    <a:pt x="400" y="182"/>
                  </a:lnTo>
                  <a:lnTo>
                    <a:pt x="400" y="158"/>
                  </a:lnTo>
                  <a:lnTo>
                    <a:pt x="400" y="158"/>
                  </a:lnTo>
                  <a:lnTo>
                    <a:pt x="402" y="104"/>
                  </a:lnTo>
                  <a:lnTo>
                    <a:pt x="402" y="104"/>
                  </a:lnTo>
                  <a:lnTo>
                    <a:pt x="384" y="80"/>
                  </a:lnTo>
                  <a:lnTo>
                    <a:pt x="364" y="56"/>
                  </a:lnTo>
                  <a:lnTo>
                    <a:pt x="364" y="56"/>
                  </a:lnTo>
                  <a:lnTo>
                    <a:pt x="360" y="100"/>
                  </a:lnTo>
                  <a:lnTo>
                    <a:pt x="360" y="100"/>
                  </a:lnTo>
                  <a:lnTo>
                    <a:pt x="358" y="106"/>
                  </a:lnTo>
                  <a:lnTo>
                    <a:pt x="356" y="110"/>
                  </a:lnTo>
                  <a:lnTo>
                    <a:pt x="352" y="112"/>
                  </a:lnTo>
                  <a:lnTo>
                    <a:pt x="350" y="114"/>
                  </a:lnTo>
                  <a:lnTo>
                    <a:pt x="346" y="112"/>
                  </a:lnTo>
                  <a:lnTo>
                    <a:pt x="342" y="110"/>
                  </a:lnTo>
                  <a:lnTo>
                    <a:pt x="342" y="110"/>
                  </a:lnTo>
                  <a:lnTo>
                    <a:pt x="324" y="98"/>
                  </a:lnTo>
                  <a:lnTo>
                    <a:pt x="310" y="90"/>
                  </a:lnTo>
                  <a:lnTo>
                    <a:pt x="298" y="82"/>
                  </a:lnTo>
                  <a:lnTo>
                    <a:pt x="298" y="82"/>
                  </a:lnTo>
                  <a:lnTo>
                    <a:pt x="272" y="68"/>
                  </a:lnTo>
                  <a:lnTo>
                    <a:pt x="262" y="62"/>
                  </a:lnTo>
                  <a:lnTo>
                    <a:pt x="252" y="54"/>
                  </a:lnTo>
                  <a:lnTo>
                    <a:pt x="244" y="46"/>
                  </a:lnTo>
                  <a:lnTo>
                    <a:pt x="238" y="36"/>
                  </a:lnTo>
                  <a:lnTo>
                    <a:pt x="232" y="26"/>
                  </a:lnTo>
                  <a:lnTo>
                    <a:pt x="228" y="12"/>
                  </a:lnTo>
                  <a:lnTo>
                    <a:pt x="228" y="12"/>
                  </a:lnTo>
                  <a:lnTo>
                    <a:pt x="226" y="6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198" y="2"/>
                  </a:lnTo>
                  <a:lnTo>
                    <a:pt x="178" y="6"/>
                  </a:lnTo>
                  <a:lnTo>
                    <a:pt x="178" y="6"/>
                  </a:lnTo>
                  <a:lnTo>
                    <a:pt x="176" y="18"/>
                  </a:lnTo>
                  <a:lnTo>
                    <a:pt x="176" y="18"/>
                  </a:lnTo>
                  <a:lnTo>
                    <a:pt x="174" y="46"/>
                  </a:lnTo>
                  <a:lnTo>
                    <a:pt x="170" y="58"/>
                  </a:lnTo>
                  <a:lnTo>
                    <a:pt x="166" y="70"/>
                  </a:lnTo>
                  <a:lnTo>
                    <a:pt x="166" y="70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32" y="138"/>
                  </a:lnTo>
                  <a:lnTo>
                    <a:pt x="120" y="168"/>
                  </a:lnTo>
                  <a:lnTo>
                    <a:pt x="116" y="184"/>
                  </a:lnTo>
                  <a:lnTo>
                    <a:pt x="112" y="200"/>
                  </a:lnTo>
                  <a:lnTo>
                    <a:pt x="110" y="218"/>
                  </a:lnTo>
                  <a:lnTo>
                    <a:pt x="110" y="238"/>
                  </a:lnTo>
                  <a:lnTo>
                    <a:pt x="110" y="238"/>
                  </a:lnTo>
                  <a:lnTo>
                    <a:pt x="112" y="264"/>
                  </a:lnTo>
                  <a:lnTo>
                    <a:pt x="118" y="290"/>
                  </a:lnTo>
                  <a:lnTo>
                    <a:pt x="124" y="314"/>
                  </a:lnTo>
                  <a:lnTo>
                    <a:pt x="132" y="338"/>
                  </a:lnTo>
                  <a:lnTo>
                    <a:pt x="132" y="338"/>
                  </a:lnTo>
                  <a:lnTo>
                    <a:pt x="140" y="358"/>
                  </a:lnTo>
                  <a:lnTo>
                    <a:pt x="140" y="358"/>
                  </a:lnTo>
                  <a:lnTo>
                    <a:pt x="140" y="368"/>
                  </a:lnTo>
                  <a:lnTo>
                    <a:pt x="140" y="374"/>
                  </a:lnTo>
                  <a:lnTo>
                    <a:pt x="138" y="378"/>
                  </a:lnTo>
                  <a:lnTo>
                    <a:pt x="134" y="380"/>
                  </a:lnTo>
                  <a:lnTo>
                    <a:pt x="134" y="380"/>
                  </a:lnTo>
                  <a:lnTo>
                    <a:pt x="124" y="386"/>
                  </a:lnTo>
                  <a:lnTo>
                    <a:pt x="112" y="394"/>
                  </a:lnTo>
                  <a:lnTo>
                    <a:pt x="112" y="394"/>
                  </a:lnTo>
                  <a:lnTo>
                    <a:pt x="100" y="398"/>
                  </a:lnTo>
                  <a:lnTo>
                    <a:pt x="88" y="406"/>
                  </a:lnTo>
                  <a:lnTo>
                    <a:pt x="88" y="406"/>
                  </a:lnTo>
                  <a:lnTo>
                    <a:pt x="82" y="408"/>
                  </a:lnTo>
                  <a:lnTo>
                    <a:pt x="80" y="406"/>
                  </a:lnTo>
                  <a:lnTo>
                    <a:pt x="82" y="398"/>
                  </a:lnTo>
                  <a:lnTo>
                    <a:pt x="82" y="398"/>
                  </a:lnTo>
                  <a:lnTo>
                    <a:pt x="86" y="370"/>
                  </a:lnTo>
                  <a:lnTo>
                    <a:pt x="88" y="342"/>
                  </a:lnTo>
                  <a:lnTo>
                    <a:pt x="86" y="314"/>
                  </a:lnTo>
                  <a:lnTo>
                    <a:pt x="82" y="286"/>
                  </a:lnTo>
                  <a:lnTo>
                    <a:pt x="82" y="286"/>
                  </a:lnTo>
                  <a:lnTo>
                    <a:pt x="78" y="258"/>
                  </a:lnTo>
                  <a:lnTo>
                    <a:pt x="78" y="230"/>
                  </a:lnTo>
                  <a:lnTo>
                    <a:pt x="78" y="230"/>
                  </a:lnTo>
                  <a:lnTo>
                    <a:pt x="76" y="190"/>
                  </a:lnTo>
                  <a:lnTo>
                    <a:pt x="76" y="190"/>
                  </a:lnTo>
                  <a:lnTo>
                    <a:pt x="78" y="160"/>
                  </a:lnTo>
                  <a:lnTo>
                    <a:pt x="82" y="126"/>
                  </a:lnTo>
                  <a:lnTo>
                    <a:pt x="88" y="88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80" y="70"/>
                  </a:lnTo>
                  <a:lnTo>
                    <a:pt x="64" y="90"/>
                  </a:lnTo>
                  <a:lnTo>
                    <a:pt x="50" y="112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4" y="166"/>
                  </a:lnTo>
                  <a:lnTo>
                    <a:pt x="34" y="194"/>
                  </a:lnTo>
                  <a:lnTo>
                    <a:pt x="34" y="194"/>
                  </a:lnTo>
                  <a:lnTo>
                    <a:pt x="36" y="230"/>
                  </a:lnTo>
                  <a:lnTo>
                    <a:pt x="36" y="230"/>
                  </a:lnTo>
                  <a:lnTo>
                    <a:pt x="36" y="262"/>
                  </a:lnTo>
                  <a:lnTo>
                    <a:pt x="38" y="278"/>
                  </a:lnTo>
                  <a:lnTo>
                    <a:pt x="40" y="294"/>
                  </a:lnTo>
                  <a:lnTo>
                    <a:pt x="40" y="294"/>
                  </a:lnTo>
                  <a:lnTo>
                    <a:pt x="44" y="316"/>
                  </a:lnTo>
                  <a:lnTo>
                    <a:pt x="44" y="338"/>
                  </a:lnTo>
                  <a:lnTo>
                    <a:pt x="44" y="358"/>
                  </a:lnTo>
                  <a:lnTo>
                    <a:pt x="42" y="378"/>
                  </a:lnTo>
                  <a:lnTo>
                    <a:pt x="34" y="420"/>
                  </a:lnTo>
                  <a:lnTo>
                    <a:pt x="22" y="462"/>
                  </a:lnTo>
                  <a:lnTo>
                    <a:pt x="22" y="462"/>
                  </a:lnTo>
                  <a:lnTo>
                    <a:pt x="8" y="514"/>
                  </a:lnTo>
                  <a:lnTo>
                    <a:pt x="4" y="540"/>
                  </a:lnTo>
                  <a:lnTo>
                    <a:pt x="0" y="566"/>
                  </a:lnTo>
                  <a:lnTo>
                    <a:pt x="0" y="566"/>
                  </a:lnTo>
                  <a:close/>
                  <a:moveTo>
                    <a:pt x="294" y="316"/>
                  </a:moveTo>
                  <a:lnTo>
                    <a:pt x="294" y="316"/>
                  </a:lnTo>
                  <a:lnTo>
                    <a:pt x="298" y="294"/>
                  </a:lnTo>
                  <a:lnTo>
                    <a:pt x="304" y="272"/>
                  </a:lnTo>
                  <a:lnTo>
                    <a:pt x="304" y="272"/>
                  </a:lnTo>
                  <a:lnTo>
                    <a:pt x="310" y="242"/>
                  </a:lnTo>
                  <a:lnTo>
                    <a:pt x="312" y="228"/>
                  </a:lnTo>
                  <a:lnTo>
                    <a:pt x="312" y="214"/>
                  </a:lnTo>
                  <a:lnTo>
                    <a:pt x="312" y="214"/>
                  </a:lnTo>
                  <a:lnTo>
                    <a:pt x="308" y="180"/>
                  </a:lnTo>
                  <a:lnTo>
                    <a:pt x="304" y="160"/>
                  </a:lnTo>
                  <a:lnTo>
                    <a:pt x="300" y="140"/>
                  </a:lnTo>
                  <a:lnTo>
                    <a:pt x="300" y="140"/>
                  </a:lnTo>
                  <a:lnTo>
                    <a:pt x="300" y="138"/>
                  </a:lnTo>
                  <a:lnTo>
                    <a:pt x="302" y="138"/>
                  </a:lnTo>
                  <a:lnTo>
                    <a:pt x="304" y="136"/>
                  </a:lnTo>
                  <a:lnTo>
                    <a:pt x="306" y="138"/>
                  </a:lnTo>
                  <a:lnTo>
                    <a:pt x="306" y="138"/>
                  </a:lnTo>
                  <a:lnTo>
                    <a:pt x="328" y="154"/>
                  </a:lnTo>
                  <a:lnTo>
                    <a:pt x="344" y="166"/>
                  </a:lnTo>
                  <a:lnTo>
                    <a:pt x="352" y="178"/>
                  </a:lnTo>
                  <a:lnTo>
                    <a:pt x="356" y="188"/>
                  </a:lnTo>
                  <a:lnTo>
                    <a:pt x="356" y="188"/>
                  </a:lnTo>
                  <a:lnTo>
                    <a:pt x="354" y="222"/>
                  </a:lnTo>
                  <a:lnTo>
                    <a:pt x="350" y="256"/>
                  </a:lnTo>
                  <a:lnTo>
                    <a:pt x="344" y="290"/>
                  </a:lnTo>
                  <a:lnTo>
                    <a:pt x="332" y="322"/>
                  </a:lnTo>
                  <a:lnTo>
                    <a:pt x="332" y="322"/>
                  </a:lnTo>
                  <a:lnTo>
                    <a:pt x="324" y="342"/>
                  </a:lnTo>
                  <a:lnTo>
                    <a:pt x="324" y="342"/>
                  </a:lnTo>
                  <a:lnTo>
                    <a:pt x="318" y="348"/>
                  </a:lnTo>
                  <a:lnTo>
                    <a:pt x="314" y="348"/>
                  </a:lnTo>
                  <a:lnTo>
                    <a:pt x="310" y="348"/>
                  </a:lnTo>
                  <a:lnTo>
                    <a:pt x="308" y="346"/>
                  </a:lnTo>
                  <a:lnTo>
                    <a:pt x="308" y="346"/>
                  </a:lnTo>
                  <a:lnTo>
                    <a:pt x="304" y="342"/>
                  </a:lnTo>
                  <a:lnTo>
                    <a:pt x="304" y="342"/>
                  </a:lnTo>
                  <a:lnTo>
                    <a:pt x="298" y="336"/>
                  </a:lnTo>
                  <a:lnTo>
                    <a:pt x="296" y="328"/>
                  </a:lnTo>
                  <a:lnTo>
                    <a:pt x="294" y="322"/>
                  </a:lnTo>
                  <a:lnTo>
                    <a:pt x="294" y="316"/>
                  </a:lnTo>
                  <a:lnTo>
                    <a:pt x="294" y="316"/>
                  </a:lnTo>
                  <a:close/>
                  <a:moveTo>
                    <a:pt x="284" y="382"/>
                  </a:moveTo>
                  <a:lnTo>
                    <a:pt x="284" y="382"/>
                  </a:lnTo>
                  <a:lnTo>
                    <a:pt x="256" y="402"/>
                  </a:lnTo>
                  <a:lnTo>
                    <a:pt x="230" y="418"/>
                  </a:lnTo>
                  <a:lnTo>
                    <a:pt x="230" y="418"/>
                  </a:lnTo>
                  <a:lnTo>
                    <a:pt x="218" y="426"/>
                  </a:lnTo>
                  <a:lnTo>
                    <a:pt x="208" y="436"/>
                  </a:lnTo>
                  <a:lnTo>
                    <a:pt x="208" y="436"/>
                  </a:lnTo>
                  <a:lnTo>
                    <a:pt x="206" y="438"/>
                  </a:lnTo>
                  <a:lnTo>
                    <a:pt x="202" y="440"/>
                  </a:lnTo>
                  <a:lnTo>
                    <a:pt x="198" y="438"/>
                  </a:lnTo>
                  <a:lnTo>
                    <a:pt x="198" y="432"/>
                  </a:lnTo>
                  <a:lnTo>
                    <a:pt x="198" y="432"/>
                  </a:lnTo>
                  <a:lnTo>
                    <a:pt x="196" y="410"/>
                  </a:lnTo>
                  <a:lnTo>
                    <a:pt x="196" y="410"/>
                  </a:lnTo>
                  <a:lnTo>
                    <a:pt x="192" y="392"/>
                  </a:lnTo>
                  <a:lnTo>
                    <a:pt x="188" y="372"/>
                  </a:lnTo>
                  <a:lnTo>
                    <a:pt x="178" y="336"/>
                  </a:lnTo>
                  <a:lnTo>
                    <a:pt x="178" y="336"/>
                  </a:lnTo>
                  <a:lnTo>
                    <a:pt x="176" y="332"/>
                  </a:lnTo>
                  <a:lnTo>
                    <a:pt x="178" y="330"/>
                  </a:lnTo>
                  <a:lnTo>
                    <a:pt x="184" y="330"/>
                  </a:lnTo>
                  <a:lnTo>
                    <a:pt x="184" y="330"/>
                  </a:lnTo>
                  <a:lnTo>
                    <a:pt x="200" y="334"/>
                  </a:lnTo>
                  <a:lnTo>
                    <a:pt x="218" y="338"/>
                  </a:lnTo>
                  <a:lnTo>
                    <a:pt x="232" y="340"/>
                  </a:lnTo>
                  <a:lnTo>
                    <a:pt x="232" y="340"/>
                  </a:lnTo>
                  <a:lnTo>
                    <a:pt x="246" y="344"/>
                  </a:lnTo>
                  <a:lnTo>
                    <a:pt x="260" y="350"/>
                  </a:lnTo>
                  <a:lnTo>
                    <a:pt x="274" y="358"/>
                  </a:lnTo>
                  <a:lnTo>
                    <a:pt x="286" y="370"/>
                  </a:lnTo>
                  <a:lnTo>
                    <a:pt x="286" y="370"/>
                  </a:lnTo>
                  <a:lnTo>
                    <a:pt x="288" y="374"/>
                  </a:lnTo>
                  <a:lnTo>
                    <a:pt x="288" y="378"/>
                  </a:lnTo>
                  <a:lnTo>
                    <a:pt x="286" y="380"/>
                  </a:lnTo>
                  <a:lnTo>
                    <a:pt x="284" y="382"/>
                  </a:lnTo>
                  <a:lnTo>
                    <a:pt x="284" y="382"/>
                  </a:lnTo>
                  <a:close/>
                  <a:moveTo>
                    <a:pt x="186" y="128"/>
                  </a:moveTo>
                  <a:lnTo>
                    <a:pt x="186" y="128"/>
                  </a:lnTo>
                  <a:lnTo>
                    <a:pt x="206" y="88"/>
                  </a:lnTo>
                  <a:lnTo>
                    <a:pt x="206" y="88"/>
                  </a:lnTo>
                  <a:lnTo>
                    <a:pt x="208" y="84"/>
                  </a:lnTo>
                  <a:lnTo>
                    <a:pt x="212" y="82"/>
                  </a:lnTo>
                  <a:lnTo>
                    <a:pt x="216" y="80"/>
                  </a:lnTo>
                  <a:lnTo>
                    <a:pt x="222" y="84"/>
                  </a:lnTo>
                  <a:lnTo>
                    <a:pt x="222" y="84"/>
                  </a:lnTo>
                  <a:lnTo>
                    <a:pt x="238" y="96"/>
                  </a:lnTo>
                  <a:lnTo>
                    <a:pt x="250" y="108"/>
                  </a:lnTo>
                  <a:lnTo>
                    <a:pt x="258" y="122"/>
                  </a:lnTo>
                  <a:lnTo>
                    <a:pt x="258" y="122"/>
                  </a:lnTo>
                  <a:lnTo>
                    <a:pt x="266" y="142"/>
                  </a:lnTo>
                  <a:lnTo>
                    <a:pt x="272" y="164"/>
                  </a:lnTo>
                  <a:lnTo>
                    <a:pt x="278" y="188"/>
                  </a:lnTo>
                  <a:lnTo>
                    <a:pt x="280" y="216"/>
                  </a:lnTo>
                  <a:lnTo>
                    <a:pt x="280" y="216"/>
                  </a:lnTo>
                  <a:lnTo>
                    <a:pt x="280" y="226"/>
                  </a:lnTo>
                  <a:lnTo>
                    <a:pt x="278" y="238"/>
                  </a:lnTo>
                  <a:lnTo>
                    <a:pt x="272" y="264"/>
                  </a:lnTo>
                  <a:lnTo>
                    <a:pt x="272" y="264"/>
                  </a:lnTo>
                  <a:lnTo>
                    <a:pt x="268" y="282"/>
                  </a:lnTo>
                  <a:lnTo>
                    <a:pt x="264" y="300"/>
                  </a:lnTo>
                  <a:lnTo>
                    <a:pt x="264" y="300"/>
                  </a:lnTo>
                  <a:lnTo>
                    <a:pt x="264" y="304"/>
                  </a:lnTo>
                  <a:lnTo>
                    <a:pt x="262" y="310"/>
                  </a:lnTo>
                  <a:lnTo>
                    <a:pt x="258" y="312"/>
                  </a:lnTo>
                  <a:lnTo>
                    <a:pt x="252" y="312"/>
                  </a:lnTo>
                  <a:lnTo>
                    <a:pt x="252" y="312"/>
                  </a:lnTo>
                  <a:lnTo>
                    <a:pt x="238" y="308"/>
                  </a:lnTo>
                  <a:lnTo>
                    <a:pt x="224" y="306"/>
                  </a:lnTo>
                  <a:lnTo>
                    <a:pt x="224" y="306"/>
                  </a:lnTo>
                  <a:lnTo>
                    <a:pt x="206" y="302"/>
                  </a:lnTo>
                  <a:lnTo>
                    <a:pt x="192" y="300"/>
                  </a:lnTo>
                  <a:lnTo>
                    <a:pt x="180" y="294"/>
                  </a:lnTo>
                  <a:lnTo>
                    <a:pt x="168" y="286"/>
                  </a:lnTo>
                  <a:lnTo>
                    <a:pt x="168" y="286"/>
                  </a:lnTo>
                  <a:lnTo>
                    <a:pt x="162" y="276"/>
                  </a:lnTo>
                  <a:lnTo>
                    <a:pt x="158" y="268"/>
                  </a:lnTo>
                  <a:lnTo>
                    <a:pt x="154" y="258"/>
                  </a:lnTo>
                  <a:lnTo>
                    <a:pt x="154" y="258"/>
                  </a:lnTo>
                  <a:lnTo>
                    <a:pt x="152" y="236"/>
                  </a:lnTo>
                  <a:lnTo>
                    <a:pt x="152" y="236"/>
                  </a:lnTo>
                  <a:lnTo>
                    <a:pt x="152" y="220"/>
                  </a:lnTo>
                  <a:lnTo>
                    <a:pt x="154" y="206"/>
                  </a:lnTo>
                  <a:lnTo>
                    <a:pt x="158" y="194"/>
                  </a:lnTo>
                  <a:lnTo>
                    <a:pt x="162" y="180"/>
                  </a:lnTo>
                  <a:lnTo>
                    <a:pt x="172" y="154"/>
                  </a:lnTo>
                  <a:lnTo>
                    <a:pt x="186" y="128"/>
                  </a:lnTo>
                  <a:lnTo>
                    <a:pt x="186" y="128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37" name="Freeform 557"/>
            <p:cNvSpPr>
              <a:spLocks/>
            </p:cNvSpPr>
            <p:nvPr/>
          </p:nvSpPr>
          <p:spPr bwMode="auto">
            <a:xfrm>
              <a:off x="4198" y="2062"/>
              <a:ext cx="72" cy="4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20"/>
                </a:cxn>
                <a:cxn ang="0">
                  <a:pos x="2" y="40"/>
                </a:cxn>
                <a:cxn ang="0">
                  <a:pos x="2" y="40"/>
                </a:cxn>
                <a:cxn ang="0">
                  <a:pos x="12" y="38"/>
                </a:cxn>
                <a:cxn ang="0">
                  <a:pos x="22" y="36"/>
                </a:cxn>
                <a:cxn ang="0">
                  <a:pos x="44" y="34"/>
                </a:cxn>
                <a:cxn ang="0">
                  <a:pos x="44" y="34"/>
                </a:cxn>
                <a:cxn ang="0">
                  <a:pos x="50" y="34"/>
                </a:cxn>
                <a:cxn ang="0">
                  <a:pos x="52" y="32"/>
                </a:cxn>
                <a:cxn ang="0">
                  <a:pos x="56" y="22"/>
                </a:cxn>
                <a:cxn ang="0">
                  <a:pos x="56" y="22"/>
                </a:cxn>
                <a:cxn ang="0">
                  <a:pos x="64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58" y="10"/>
                </a:cxn>
                <a:cxn ang="0">
                  <a:pos x="46" y="18"/>
                </a:cxn>
                <a:cxn ang="0">
                  <a:pos x="46" y="18"/>
                </a:cxn>
                <a:cxn ang="0">
                  <a:pos x="36" y="22"/>
                </a:cxn>
                <a:cxn ang="0">
                  <a:pos x="26" y="22"/>
                </a:cxn>
                <a:cxn ang="0">
                  <a:pos x="26" y="22"/>
                </a:cxn>
                <a:cxn ang="0">
                  <a:pos x="16" y="20"/>
                </a:cxn>
                <a:cxn ang="0">
                  <a:pos x="8" y="20"/>
                </a:cxn>
                <a:cxn ang="0">
                  <a:pos x="0" y="20"/>
                </a:cxn>
              </a:cxnLst>
              <a:rect l="0" t="0" r="r" b="b"/>
              <a:pathLst>
                <a:path w="72" h="40">
                  <a:moveTo>
                    <a:pt x="0" y="20"/>
                  </a:moveTo>
                  <a:lnTo>
                    <a:pt x="0" y="2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2" y="38"/>
                  </a:lnTo>
                  <a:lnTo>
                    <a:pt x="22" y="36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50" y="34"/>
                  </a:lnTo>
                  <a:lnTo>
                    <a:pt x="52" y="3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64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58" y="10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3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16" y="20"/>
                  </a:lnTo>
                  <a:lnTo>
                    <a:pt x="8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8C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38" name="Freeform 558"/>
            <p:cNvSpPr>
              <a:spLocks/>
            </p:cNvSpPr>
            <p:nvPr/>
          </p:nvSpPr>
          <p:spPr bwMode="auto">
            <a:xfrm>
              <a:off x="4198" y="2062"/>
              <a:ext cx="72" cy="4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20"/>
                </a:cxn>
                <a:cxn ang="0">
                  <a:pos x="2" y="40"/>
                </a:cxn>
                <a:cxn ang="0">
                  <a:pos x="2" y="40"/>
                </a:cxn>
                <a:cxn ang="0">
                  <a:pos x="12" y="38"/>
                </a:cxn>
                <a:cxn ang="0">
                  <a:pos x="22" y="36"/>
                </a:cxn>
                <a:cxn ang="0">
                  <a:pos x="44" y="34"/>
                </a:cxn>
                <a:cxn ang="0">
                  <a:pos x="44" y="34"/>
                </a:cxn>
                <a:cxn ang="0">
                  <a:pos x="50" y="34"/>
                </a:cxn>
                <a:cxn ang="0">
                  <a:pos x="52" y="32"/>
                </a:cxn>
                <a:cxn ang="0">
                  <a:pos x="56" y="22"/>
                </a:cxn>
                <a:cxn ang="0">
                  <a:pos x="56" y="22"/>
                </a:cxn>
                <a:cxn ang="0">
                  <a:pos x="64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58" y="10"/>
                </a:cxn>
                <a:cxn ang="0">
                  <a:pos x="46" y="18"/>
                </a:cxn>
                <a:cxn ang="0">
                  <a:pos x="46" y="18"/>
                </a:cxn>
                <a:cxn ang="0">
                  <a:pos x="36" y="22"/>
                </a:cxn>
                <a:cxn ang="0">
                  <a:pos x="26" y="22"/>
                </a:cxn>
                <a:cxn ang="0">
                  <a:pos x="26" y="22"/>
                </a:cxn>
                <a:cxn ang="0">
                  <a:pos x="16" y="20"/>
                </a:cxn>
                <a:cxn ang="0">
                  <a:pos x="8" y="20"/>
                </a:cxn>
              </a:cxnLst>
              <a:rect l="0" t="0" r="r" b="b"/>
              <a:pathLst>
                <a:path w="72" h="40">
                  <a:moveTo>
                    <a:pt x="0" y="20"/>
                  </a:moveTo>
                  <a:lnTo>
                    <a:pt x="0" y="2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2" y="38"/>
                  </a:lnTo>
                  <a:lnTo>
                    <a:pt x="22" y="36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50" y="34"/>
                  </a:lnTo>
                  <a:lnTo>
                    <a:pt x="52" y="3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64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58" y="10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3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16" y="20"/>
                  </a:lnTo>
                  <a:lnTo>
                    <a:pt x="8" y="2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39" name="Freeform 559"/>
            <p:cNvSpPr>
              <a:spLocks/>
            </p:cNvSpPr>
            <p:nvPr/>
          </p:nvSpPr>
          <p:spPr bwMode="auto">
            <a:xfrm>
              <a:off x="4038" y="2110"/>
              <a:ext cx="46" cy="48"/>
            </a:xfrm>
            <a:custGeom>
              <a:avLst/>
              <a:gdLst/>
              <a:ahLst/>
              <a:cxnLst>
                <a:cxn ang="0">
                  <a:pos x="2" y="30"/>
                </a:cxn>
                <a:cxn ang="0">
                  <a:pos x="2" y="30"/>
                </a:cxn>
                <a:cxn ang="0">
                  <a:pos x="2" y="34"/>
                </a:cxn>
                <a:cxn ang="0">
                  <a:pos x="2" y="40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8" y="42"/>
                </a:cxn>
                <a:cxn ang="0">
                  <a:pos x="18" y="38"/>
                </a:cxn>
                <a:cxn ang="0">
                  <a:pos x="30" y="34"/>
                </a:cxn>
                <a:cxn ang="0">
                  <a:pos x="40" y="30"/>
                </a:cxn>
                <a:cxn ang="0">
                  <a:pos x="40" y="30"/>
                </a:cxn>
                <a:cxn ang="0">
                  <a:pos x="40" y="24"/>
                </a:cxn>
                <a:cxn ang="0">
                  <a:pos x="42" y="16"/>
                </a:cxn>
                <a:cxn ang="0">
                  <a:pos x="44" y="8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0" y="12"/>
                </a:cxn>
                <a:cxn ang="0">
                  <a:pos x="32" y="20"/>
                </a:cxn>
                <a:cxn ang="0">
                  <a:pos x="24" y="28"/>
                </a:cxn>
                <a:cxn ang="0">
                  <a:pos x="18" y="30"/>
                </a:cxn>
                <a:cxn ang="0">
                  <a:pos x="12" y="32"/>
                </a:cxn>
                <a:cxn ang="0">
                  <a:pos x="2" y="30"/>
                </a:cxn>
              </a:cxnLst>
              <a:rect l="0" t="0" r="r" b="b"/>
              <a:pathLst>
                <a:path w="46" h="48">
                  <a:moveTo>
                    <a:pt x="2" y="30"/>
                  </a:moveTo>
                  <a:lnTo>
                    <a:pt x="2" y="30"/>
                  </a:lnTo>
                  <a:lnTo>
                    <a:pt x="2" y="34"/>
                  </a:lnTo>
                  <a:lnTo>
                    <a:pt x="2" y="4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8" y="42"/>
                  </a:lnTo>
                  <a:lnTo>
                    <a:pt x="18" y="38"/>
                  </a:lnTo>
                  <a:lnTo>
                    <a:pt x="30" y="34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24"/>
                  </a:lnTo>
                  <a:lnTo>
                    <a:pt x="42" y="16"/>
                  </a:lnTo>
                  <a:lnTo>
                    <a:pt x="44" y="8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0" y="12"/>
                  </a:lnTo>
                  <a:lnTo>
                    <a:pt x="32" y="20"/>
                  </a:lnTo>
                  <a:lnTo>
                    <a:pt x="24" y="28"/>
                  </a:lnTo>
                  <a:lnTo>
                    <a:pt x="18" y="30"/>
                  </a:lnTo>
                  <a:lnTo>
                    <a:pt x="12" y="32"/>
                  </a:lnTo>
                  <a:lnTo>
                    <a:pt x="2" y="30"/>
                  </a:lnTo>
                  <a:close/>
                </a:path>
              </a:pathLst>
            </a:custGeom>
            <a:solidFill>
              <a:srgbClr val="008C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40" name="Freeform 560"/>
            <p:cNvSpPr>
              <a:spLocks/>
            </p:cNvSpPr>
            <p:nvPr/>
          </p:nvSpPr>
          <p:spPr bwMode="auto">
            <a:xfrm>
              <a:off x="4038" y="2110"/>
              <a:ext cx="46" cy="48"/>
            </a:xfrm>
            <a:custGeom>
              <a:avLst/>
              <a:gdLst/>
              <a:ahLst/>
              <a:cxnLst>
                <a:cxn ang="0">
                  <a:pos x="2" y="30"/>
                </a:cxn>
                <a:cxn ang="0">
                  <a:pos x="2" y="30"/>
                </a:cxn>
                <a:cxn ang="0">
                  <a:pos x="2" y="34"/>
                </a:cxn>
                <a:cxn ang="0">
                  <a:pos x="2" y="40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8" y="42"/>
                </a:cxn>
                <a:cxn ang="0">
                  <a:pos x="18" y="38"/>
                </a:cxn>
                <a:cxn ang="0">
                  <a:pos x="30" y="34"/>
                </a:cxn>
                <a:cxn ang="0">
                  <a:pos x="40" y="30"/>
                </a:cxn>
                <a:cxn ang="0">
                  <a:pos x="40" y="30"/>
                </a:cxn>
                <a:cxn ang="0">
                  <a:pos x="40" y="24"/>
                </a:cxn>
                <a:cxn ang="0">
                  <a:pos x="42" y="16"/>
                </a:cxn>
                <a:cxn ang="0">
                  <a:pos x="44" y="8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0" y="12"/>
                </a:cxn>
                <a:cxn ang="0">
                  <a:pos x="32" y="20"/>
                </a:cxn>
                <a:cxn ang="0">
                  <a:pos x="24" y="28"/>
                </a:cxn>
                <a:cxn ang="0">
                  <a:pos x="18" y="30"/>
                </a:cxn>
                <a:cxn ang="0">
                  <a:pos x="12" y="32"/>
                </a:cxn>
              </a:cxnLst>
              <a:rect l="0" t="0" r="r" b="b"/>
              <a:pathLst>
                <a:path w="46" h="48">
                  <a:moveTo>
                    <a:pt x="2" y="30"/>
                  </a:moveTo>
                  <a:lnTo>
                    <a:pt x="2" y="30"/>
                  </a:lnTo>
                  <a:lnTo>
                    <a:pt x="2" y="34"/>
                  </a:lnTo>
                  <a:lnTo>
                    <a:pt x="2" y="4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8" y="42"/>
                  </a:lnTo>
                  <a:lnTo>
                    <a:pt x="18" y="38"/>
                  </a:lnTo>
                  <a:lnTo>
                    <a:pt x="30" y="34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24"/>
                  </a:lnTo>
                  <a:lnTo>
                    <a:pt x="42" y="16"/>
                  </a:lnTo>
                  <a:lnTo>
                    <a:pt x="44" y="8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0" y="12"/>
                  </a:lnTo>
                  <a:lnTo>
                    <a:pt x="32" y="20"/>
                  </a:lnTo>
                  <a:lnTo>
                    <a:pt x="24" y="28"/>
                  </a:lnTo>
                  <a:lnTo>
                    <a:pt x="18" y="30"/>
                  </a:lnTo>
                  <a:lnTo>
                    <a:pt x="12" y="3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05042" name="Group 562"/>
          <p:cNvGrpSpPr>
            <a:grpSpLocks/>
          </p:cNvGrpSpPr>
          <p:nvPr/>
        </p:nvGrpSpPr>
        <p:grpSpPr bwMode="auto">
          <a:xfrm>
            <a:off x="4284663" y="404813"/>
            <a:ext cx="1749425" cy="1819275"/>
            <a:chOff x="1154" y="1968"/>
            <a:chExt cx="1102" cy="1146"/>
          </a:xfrm>
        </p:grpSpPr>
        <p:sp>
          <p:nvSpPr>
            <p:cNvPr id="405043" name="Freeform 563"/>
            <p:cNvSpPr>
              <a:spLocks/>
            </p:cNvSpPr>
            <p:nvPr/>
          </p:nvSpPr>
          <p:spPr bwMode="auto">
            <a:xfrm>
              <a:off x="1154" y="1970"/>
              <a:ext cx="1102" cy="1144"/>
            </a:xfrm>
            <a:custGeom>
              <a:avLst/>
              <a:gdLst/>
              <a:ahLst/>
              <a:cxnLst>
                <a:cxn ang="0">
                  <a:pos x="1084" y="492"/>
                </a:cxn>
                <a:cxn ang="0">
                  <a:pos x="1072" y="444"/>
                </a:cxn>
                <a:cxn ang="0">
                  <a:pos x="1060" y="404"/>
                </a:cxn>
                <a:cxn ang="0">
                  <a:pos x="1048" y="362"/>
                </a:cxn>
                <a:cxn ang="0">
                  <a:pos x="1038" y="334"/>
                </a:cxn>
                <a:cxn ang="0">
                  <a:pos x="1046" y="308"/>
                </a:cxn>
                <a:cxn ang="0">
                  <a:pos x="1042" y="284"/>
                </a:cxn>
                <a:cxn ang="0">
                  <a:pos x="1016" y="224"/>
                </a:cxn>
                <a:cxn ang="0">
                  <a:pos x="984" y="104"/>
                </a:cxn>
                <a:cxn ang="0">
                  <a:pos x="958" y="42"/>
                </a:cxn>
                <a:cxn ang="0">
                  <a:pos x="968" y="0"/>
                </a:cxn>
                <a:cxn ang="0">
                  <a:pos x="970" y="0"/>
                </a:cxn>
                <a:cxn ang="0">
                  <a:pos x="4" y="6"/>
                </a:cxn>
                <a:cxn ang="0">
                  <a:pos x="26" y="26"/>
                </a:cxn>
                <a:cxn ang="0">
                  <a:pos x="54" y="124"/>
                </a:cxn>
                <a:cxn ang="0">
                  <a:pos x="66" y="266"/>
                </a:cxn>
                <a:cxn ang="0">
                  <a:pos x="66" y="370"/>
                </a:cxn>
                <a:cxn ang="0">
                  <a:pos x="54" y="438"/>
                </a:cxn>
                <a:cxn ang="0">
                  <a:pos x="60" y="476"/>
                </a:cxn>
                <a:cxn ang="0">
                  <a:pos x="76" y="522"/>
                </a:cxn>
                <a:cxn ang="0">
                  <a:pos x="74" y="544"/>
                </a:cxn>
                <a:cxn ang="0">
                  <a:pos x="68" y="574"/>
                </a:cxn>
                <a:cxn ang="0">
                  <a:pos x="80" y="612"/>
                </a:cxn>
                <a:cxn ang="0">
                  <a:pos x="78" y="630"/>
                </a:cxn>
                <a:cxn ang="0">
                  <a:pos x="70" y="664"/>
                </a:cxn>
                <a:cxn ang="0">
                  <a:pos x="82" y="690"/>
                </a:cxn>
                <a:cxn ang="0">
                  <a:pos x="86" y="710"/>
                </a:cxn>
                <a:cxn ang="0">
                  <a:pos x="76" y="742"/>
                </a:cxn>
                <a:cxn ang="0">
                  <a:pos x="88" y="780"/>
                </a:cxn>
                <a:cxn ang="0">
                  <a:pos x="98" y="832"/>
                </a:cxn>
                <a:cxn ang="0">
                  <a:pos x="106" y="882"/>
                </a:cxn>
                <a:cxn ang="0">
                  <a:pos x="140" y="930"/>
                </a:cxn>
                <a:cxn ang="0">
                  <a:pos x="182" y="968"/>
                </a:cxn>
                <a:cxn ang="0">
                  <a:pos x="202" y="1002"/>
                </a:cxn>
                <a:cxn ang="0">
                  <a:pos x="232" y="1042"/>
                </a:cxn>
                <a:cxn ang="0">
                  <a:pos x="352" y="1110"/>
                </a:cxn>
                <a:cxn ang="0">
                  <a:pos x="446" y="1138"/>
                </a:cxn>
                <a:cxn ang="0">
                  <a:pos x="490" y="1136"/>
                </a:cxn>
                <a:cxn ang="0">
                  <a:pos x="566" y="1142"/>
                </a:cxn>
                <a:cxn ang="0">
                  <a:pos x="616" y="1140"/>
                </a:cxn>
                <a:cxn ang="0">
                  <a:pos x="726" y="1114"/>
                </a:cxn>
                <a:cxn ang="0">
                  <a:pos x="814" y="1098"/>
                </a:cxn>
                <a:cxn ang="0">
                  <a:pos x="868" y="1078"/>
                </a:cxn>
                <a:cxn ang="0">
                  <a:pos x="914" y="1024"/>
                </a:cxn>
                <a:cxn ang="0">
                  <a:pos x="950" y="978"/>
                </a:cxn>
                <a:cxn ang="0">
                  <a:pos x="988" y="952"/>
                </a:cxn>
                <a:cxn ang="0">
                  <a:pos x="1008" y="918"/>
                </a:cxn>
                <a:cxn ang="0">
                  <a:pos x="1006" y="896"/>
                </a:cxn>
                <a:cxn ang="0">
                  <a:pos x="1004" y="886"/>
                </a:cxn>
                <a:cxn ang="0">
                  <a:pos x="1018" y="876"/>
                </a:cxn>
                <a:cxn ang="0">
                  <a:pos x="1042" y="860"/>
                </a:cxn>
                <a:cxn ang="0">
                  <a:pos x="1064" y="816"/>
                </a:cxn>
                <a:cxn ang="0">
                  <a:pos x="1074" y="746"/>
                </a:cxn>
                <a:cxn ang="0">
                  <a:pos x="1094" y="690"/>
                </a:cxn>
                <a:cxn ang="0">
                  <a:pos x="1102" y="634"/>
                </a:cxn>
                <a:cxn ang="0">
                  <a:pos x="1094" y="556"/>
                </a:cxn>
                <a:cxn ang="0">
                  <a:pos x="1078" y="518"/>
                </a:cxn>
              </a:cxnLst>
              <a:rect l="0" t="0" r="r" b="b"/>
              <a:pathLst>
                <a:path w="1102" h="1144">
                  <a:moveTo>
                    <a:pt x="1078" y="518"/>
                  </a:moveTo>
                  <a:lnTo>
                    <a:pt x="1078" y="518"/>
                  </a:lnTo>
                  <a:lnTo>
                    <a:pt x="1082" y="506"/>
                  </a:lnTo>
                  <a:lnTo>
                    <a:pt x="1084" y="492"/>
                  </a:lnTo>
                  <a:lnTo>
                    <a:pt x="1084" y="492"/>
                  </a:lnTo>
                  <a:lnTo>
                    <a:pt x="1084" y="480"/>
                  </a:lnTo>
                  <a:lnTo>
                    <a:pt x="1080" y="468"/>
                  </a:lnTo>
                  <a:lnTo>
                    <a:pt x="1072" y="444"/>
                  </a:lnTo>
                  <a:lnTo>
                    <a:pt x="1072" y="444"/>
                  </a:lnTo>
                  <a:lnTo>
                    <a:pt x="1064" y="424"/>
                  </a:lnTo>
                  <a:lnTo>
                    <a:pt x="1062" y="414"/>
                  </a:lnTo>
                  <a:lnTo>
                    <a:pt x="1060" y="404"/>
                  </a:lnTo>
                  <a:lnTo>
                    <a:pt x="1060" y="404"/>
                  </a:lnTo>
                  <a:lnTo>
                    <a:pt x="1058" y="392"/>
                  </a:lnTo>
                  <a:lnTo>
                    <a:pt x="1056" y="380"/>
                  </a:lnTo>
                  <a:lnTo>
                    <a:pt x="1048" y="362"/>
                  </a:lnTo>
                  <a:lnTo>
                    <a:pt x="1048" y="362"/>
                  </a:lnTo>
                  <a:lnTo>
                    <a:pt x="1042" y="348"/>
                  </a:lnTo>
                  <a:lnTo>
                    <a:pt x="1038" y="334"/>
                  </a:lnTo>
                  <a:lnTo>
                    <a:pt x="1038" y="334"/>
                  </a:lnTo>
                  <a:lnTo>
                    <a:pt x="1042" y="328"/>
                  </a:lnTo>
                  <a:lnTo>
                    <a:pt x="1042" y="328"/>
                  </a:lnTo>
                  <a:lnTo>
                    <a:pt x="1046" y="316"/>
                  </a:lnTo>
                  <a:lnTo>
                    <a:pt x="1046" y="308"/>
                  </a:lnTo>
                  <a:lnTo>
                    <a:pt x="1046" y="302"/>
                  </a:lnTo>
                  <a:lnTo>
                    <a:pt x="1046" y="302"/>
                  </a:lnTo>
                  <a:lnTo>
                    <a:pt x="1044" y="292"/>
                  </a:lnTo>
                  <a:lnTo>
                    <a:pt x="1042" y="284"/>
                  </a:lnTo>
                  <a:lnTo>
                    <a:pt x="1034" y="270"/>
                  </a:lnTo>
                  <a:lnTo>
                    <a:pt x="1028" y="258"/>
                  </a:lnTo>
                  <a:lnTo>
                    <a:pt x="1028" y="258"/>
                  </a:lnTo>
                  <a:lnTo>
                    <a:pt x="1016" y="224"/>
                  </a:lnTo>
                  <a:lnTo>
                    <a:pt x="1004" y="188"/>
                  </a:lnTo>
                  <a:lnTo>
                    <a:pt x="988" y="116"/>
                  </a:lnTo>
                  <a:lnTo>
                    <a:pt x="984" y="104"/>
                  </a:lnTo>
                  <a:lnTo>
                    <a:pt x="984" y="104"/>
                  </a:lnTo>
                  <a:lnTo>
                    <a:pt x="978" y="86"/>
                  </a:lnTo>
                  <a:lnTo>
                    <a:pt x="972" y="72"/>
                  </a:lnTo>
                  <a:lnTo>
                    <a:pt x="962" y="52"/>
                  </a:lnTo>
                  <a:lnTo>
                    <a:pt x="958" y="42"/>
                  </a:lnTo>
                  <a:lnTo>
                    <a:pt x="958" y="32"/>
                  </a:lnTo>
                  <a:lnTo>
                    <a:pt x="962" y="18"/>
                  </a:lnTo>
                  <a:lnTo>
                    <a:pt x="968" y="0"/>
                  </a:lnTo>
                  <a:lnTo>
                    <a:pt x="968" y="0"/>
                  </a:lnTo>
                  <a:lnTo>
                    <a:pt x="970" y="0"/>
                  </a:lnTo>
                  <a:lnTo>
                    <a:pt x="970" y="0"/>
                  </a:lnTo>
                  <a:lnTo>
                    <a:pt x="970" y="2"/>
                  </a:lnTo>
                  <a:lnTo>
                    <a:pt x="97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6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20" y="16"/>
                  </a:lnTo>
                  <a:lnTo>
                    <a:pt x="26" y="26"/>
                  </a:lnTo>
                  <a:lnTo>
                    <a:pt x="32" y="38"/>
                  </a:lnTo>
                  <a:lnTo>
                    <a:pt x="38" y="52"/>
                  </a:lnTo>
                  <a:lnTo>
                    <a:pt x="46" y="86"/>
                  </a:lnTo>
                  <a:lnTo>
                    <a:pt x="54" y="124"/>
                  </a:lnTo>
                  <a:lnTo>
                    <a:pt x="58" y="164"/>
                  </a:lnTo>
                  <a:lnTo>
                    <a:pt x="62" y="204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70" y="308"/>
                  </a:lnTo>
                  <a:lnTo>
                    <a:pt x="70" y="350"/>
                  </a:lnTo>
                  <a:lnTo>
                    <a:pt x="70" y="350"/>
                  </a:lnTo>
                  <a:lnTo>
                    <a:pt x="66" y="370"/>
                  </a:lnTo>
                  <a:lnTo>
                    <a:pt x="62" y="390"/>
                  </a:lnTo>
                  <a:lnTo>
                    <a:pt x="62" y="390"/>
                  </a:lnTo>
                  <a:lnTo>
                    <a:pt x="54" y="422"/>
                  </a:lnTo>
                  <a:lnTo>
                    <a:pt x="54" y="438"/>
                  </a:lnTo>
                  <a:lnTo>
                    <a:pt x="54" y="454"/>
                  </a:lnTo>
                  <a:lnTo>
                    <a:pt x="54" y="454"/>
                  </a:lnTo>
                  <a:lnTo>
                    <a:pt x="56" y="466"/>
                  </a:lnTo>
                  <a:lnTo>
                    <a:pt x="60" y="476"/>
                  </a:lnTo>
                  <a:lnTo>
                    <a:pt x="68" y="496"/>
                  </a:lnTo>
                  <a:lnTo>
                    <a:pt x="68" y="496"/>
                  </a:lnTo>
                  <a:lnTo>
                    <a:pt x="74" y="514"/>
                  </a:lnTo>
                  <a:lnTo>
                    <a:pt x="76" y="522"/>
                  </a:lnTo>
                  <a:lnTo>
                    <a:pt x="78" y="534"/>
                  </a:lnTo>
                  <a:lnTo>
                    <a:pt x="78" y="534"/>
                  </a:lnTo>
                  <a:lnTo>
                    <a:pt x="74" y="544"/>
                  </a:lnTo>
                  <a:lnTo>
                    <a:pt x="74" y="544"/>
                  </a:lnTo>
                  <a:lnTo>
                    <a:pt x="70" y="558"/>
                  </a:lnTo>
                  <a:lnTo>
                    <a:pt x="70" y="564"/>
                  </a:lnTo>
                  <a:lnTo>
                    <a:pt x="68" y="574"/>
                  </a:lnTo>
                  <a:lnTo>
                    <a:pt x="68" y="574"/>
                  </a:lnTo>
                  <a:lnTo>
                    <a:pt x="72" y="588"/>
                  </a:lnTo>
                  <a:lnTo>
                    <a:pt x="76" y="602"/>
                  </a:lnTo>
                  <a:lnTo>
                    <a:pt x="76" y="602"/>
                  </a:lnTo>
                  <a:lnTo>
                    <a:pt x="80" y="612"/>
                  </a:lnTo>
                  <a:lnTo>
                    <a:pt x="82" y="624"/>
                  </a:lnTo>
                  <a:lnTo>
                    <a:pt x="82" y="624"/>
                  </a:lnTo>
                  <a:lnTo>
                    <a:pt x="78" y="630"/>
                  </a:lnTo>
                  <a:lnTo>
                    <a:pt x="78" y="630"/>
                  </a:lnTo>
                  <a:lnTo>
                    <a:pt x="72" y="646"/>
                  </a:lnTo>
                  <a:lnTo>
                    <a:pt x="70" y="654"/>
                  </a:lnTo>
                  <a:lnTo>
                    <a:pt x="70" y="664"/>
                  </a:lnTo>
                  <a:lnTo>
                    <a:pt x="70" y="664"/>
                  </a:lnTo>
                  <a:lnTo>
                    <a:pt x="74" y="672"/>
                  </a:lnTo>
                  <a:lnTo>
                    <a:pt x="76" y="680"/>
                  </a:lnTo>
                  <a:lnTo>
                    <a:pt x="82" y="690"/>
                  </a:lnTo>
                  <a:lnTo>
                    <a:pt x="82" y="690"/>
                  </a:lnTo>
                  <a:lnTo>
                    <a:pt x="86" y="696"/>
                  </a:lnTo>
                  <a:lnTo>
                    <a:pt x="88" y="702"/>
                  </a:lnTo>
                  <a:lnTo>
                    <a:pt x="88" y="702"/>
                  </a:lnTo>
                  <a:lnTo>
                    <a:pt x="86" y="710"/>
                  </a:lnTo>
                  <a:lnTo>
                    <a:pt x="84" y="718"/>
                  </a:lnTo>
                  <a:lnTo>
                    <a:pt x="84" y="718"/>
                  </a:lnTo>
                  <a:lnTo>
                    <a:pt x="80" y="728"/>
                  </a:lnTo>
                  <a:lnTo>
                    <a:pt x="76" y="742"/>
                  </a:lnTo>
                  <a:lnTo>
                    <a:pt x="76" y="742"/>
                  </a:lnTo>
                  <a:lnTo>
                    <a:pt x="78" y="754"/>
                  </a:lnTo>
                  <a:lnTo>
                    <a:pt x="80" y="764"/>
                  </a:lnTo>
                  <a:lnTo>
                    <a:pt x="88" y="780"/>
                  </a:lnTo>
                  <a:lnTo>
                    <a:pt x="94" y="794"/>
                  </a:lnTo>
                  <a:lnTo>
                    <a:pt x="94" y="794"/>
                  </a:lnTo>
                  <a:lnTo>
                    <a:pt x="96" y="812"/>
                  </a:lnTo>
                  <a:lnTo>
                    <a:pt x="98" y="832"/>
                  </a:lnTo>
                  <a:lnTo>
                    <a:pt x="98" y="832"/>
                  </a:lnTo>
                  <a:lnTo>
                    <a:pt x="100" y="856"/>
                  </a:lnTo>
                  <a:lnTo>
                    <a:pt x="102" y="870"/>
                  </a:lnTo>
                  <a:lnTo>
                    <a:pt x="106" y="882"/>
                  </a:lnTo>
                  <a:lnTo>
                    <a:pt x="106" y="882"/>
                  </a:lnTo>
                  <a:lnTo>
                    <a:pt x="114" y="900"/>
                  </a:lnTo>
                  <a:lnTo>
                    <a:pt x="128" y="916"/>
                  </a:lnTo>
                  <a:lnTo>
                    <a:pt x="140" y="930"/>
                  </a:lnTo>
                  <a:lnTo>
                    <a:pt x="156" y="942"/>
                  </a:lnTo>
                  <a:lnTo>
                    <a:pt x="156" y="942"/>
                  </a:lnTo>
                  <a:lnTo>
                    <a:pt x="174" y="958"/>
                  </a:lnTo>
                  <a:lnTo>
                    <a:pt x="182" y="968"/>
                  </a:lnTo>
                  <a:lnTo>
                    <a:pt x="188" y="976"/>
                  </a:lnTo>
                  <a:lnTo>
                    <a:pt x="188" y="976"/>
                  </a:lnTo>
                  <a:lnTo>
                    <a:pt x="196" y="990"/>
                  </a:lnTo>
                  <a:lnTo>
                    <a:pt x="202" y="1002"/>
                  </a:lnTo>
                  <a:lnTo>
                    <a:pt x="202" y="1002"/>
                  </a:lnTo>
                  <a:lnTo>
                    <a:pt x="208" y="1016"/>
                  </a:lnTo>
                  <a:lnTo>
                    <a:pt x="218" y="1028"/>
                  </a:lnTo>
                  <a:lnTo>
                    <a:pt x="232" y="1042"/>
                  </a:lnTo>
                  <a:lnTo>
                    <a:pt x="252" y="1056"/>
                  </a:lnTo>
                  <a:lnTo>
                    <a:pt x="252" y="1056"/>
                  </a:lnTo>
                  <a:lnTo>
                    <a:pt x="294" y="1080"/>
                  </a:lnTo>
                  <a:lnTo>
                    <a:pt x="352" y="1110"/>
                  </a:lnTo>
                  <a:lnTo>
                    <a:pt x="352" y="1110"/>
                  </a:lnTo>
                  <a:lnTo>
                    <a:pt x="382" y="1124"/>
                  </a:lnTo>
                  <a:lnTo>
                    <a:pt x="414" y="1132"/>
                  </a:lnTo>
                  <a:lnTo>
                    <a:pt x="446" y="1138"/>
                  </a:lnTo>
                  <a:lnTo>
                    <a:pt x="460" y="1138"/>
                  </a:lnTo>
                  <a:lnTo>
                    <a:pt x="476" y="1138"/>
                  </a:lnTo>
                  <a:lnTo>
                    <a:pt x="476" y="1138"/>
                  </a:lnTo>
                  <a:lnTo>
                    <a:pt x="490" y="1136"/>
                  </a:lnTo>
                  <a:lnTo>
                    <a:pt x="504" y="1136"/>
                  </a:lnTo>
                  <a:lnTo>
                    <a:pt x="534" y="1140"/>
                  </a:lnTo>
                  <a:lnTo>
                    <a:pt x="534" y="1140"/>
                  </a:lnTo>
                  <a:lnTo>
                    <a:pt x="566" y="1142"/>
                  </a:lnTo>
                  <a:lnTo>
                    <a:pt x="582" y="1144"/>
                  </a:lnTo>
                  <a:lnTo>
                    <a:pt x="598" y="1142"/>
                  </a:lnTo>
                  <a:lnTo>
                    <a:pt x="598" y="1142"/>
                  </a:lnTo>
                  <a:lnTo>
                    <a:pt x="616" y="1140"/>
                  </a:lnTo>
                  <a:lnTo>
                    <a:pt x="636" y="1136"/>
                  </a:lnTo>
                  <a:lnTo>
                    <a:pt x="676" y="1126"/>
                  </a:lnTo>
                  <a:lnTo>
                    <a:pt x="726" y="1114"/>
                  </a:lnTo>
                  <a:lnTo>
                    <a:pt x="726" y="1114"/>
                  </a:lnTo>
                  <a:lnTo>
                    <a:pt x="732" y="1114"/>
                  </a:lnTo>
                  <a:lnTo>
                    <a:pt x="732" y="1114"/>
                  </a:lnTo>
                  <a:lnTo>
                    <a:pt x="786" y="1104"/>
                  </a:lnTo>
                  <a:lnTo>
                    <a:pt x="814" y="1098"/>
                  </a:lnTo>
                  <a:lnTo>
                    <a:pt x="840" y="1090"/>
                  </a:lnTo>
                  <a:lnTo>
                    <a:pt x="840" y="1090"/>
                  </a:lnTo>
                  <a:lnTo>
                    <a:pt x="856" y="1084"/>
                  </a:lnTo>
                  <a:lnTo>
                    <a:pt x="868" y="1078"/>
                  </a:lnTo>
                  <a:lnTo>
                    <a:pt x="880" y="1070"/>
                  </a:lnTo>
                  <a:lnTo>
                    <a:pt x="888" y="1062"/>
                  </a:lnTo>
                  <a:lnTo>
                    <a:pt x="902" y="1044"/>
                  </a:lnTo>
                  <a:lnTo>
                    <a:pt x="914" y="1024"/>
                  </a:lnTo>
                  <a:lnTo>
                    <a:pt x="914" y="1024"/>
                  </a:lnTo>
                  <a:lnTo>
                    <a:pt x="930" y="1000"/>
                  </a:lnTo>
                  <a:lnTo>
                    <a:pt x="938" y="988"/>
                  </a:lnTo>
                  <a:lnTo>
                    <a:pt x="950" y="978"/>
                  </a:lnTo>
                  <a:lnTo>
                    <a:pt x="968" y="966"/>
                  </a:lnTo>
                  <a:lnTo>
                    <a:pt x="968" y="966"/>
                  </a:lnTo>
                  <a:lnTo>
                    <a:pt x="978" y="960"/>
                  </a:lnTo>
                  <a:lnTo>
                    <a:pt x="988" y="952"/>
                  </a:lnTo>
                  <a:lnTo>
                    <a:pt x="998" y="940"/>
                  </a:lnTo>
                  <a:lnTo>
                    <a:pt x="1006" y="924"/>
                  </a:lnTo>
                  <a:lnTo>
                    <a:pt x="1006" y="924"/>
                  </a:lnTo>
                  <a:lnTo>
                    <a:pt x="1008" y="918"/>
                  </a:lnTo>
                  <a:lnTo>
                    <a:pt x="1008" y="912"/>
                  </a:lnTo>
                  <a:lnTo>
                    <a:pt x="1008" y="912"/>
                  </a:lnTo>
                  <a:lnTo>
                    <a:pt x="1008" y="904"/>
                  </a:lnTo>
                  <a:lnTo>
                    <a:pt x="1006" y="896"/>
                  </a:lnTo>
                  <a:lnTo>
                    <a:pt x="1006" y="896"/>
                  </a:lnTo>
                  <a:lnTo>
                    <a:pt x="1004" y="888"/>
                  </a:lnTo>
                  <a:lnTo>
                    <a:pt x="1004" y="888"/>
                  </a:lnTo>
                  <a:lnTo>
                    <a:pt x="1004" y="886"/>
                  </a:lnTo>
                  <a:lnTo>
                    <a:pt x="1004" y="886"/>
                  </a:lnTo>
                  <a:lnTo>
                    <a:pt x="1010" y="882"/>
                  </a:lnTo>
                  <a:lnTo>
                    <a:pt x="1018" y="876"/>
                  </a:lnTo>
                  <a:lnTo>
                    <a:pt x="1018" y="876"/>
                  </a:lnTo>
                  <a:lnTo>
                    <a:pt x="1030" y="870"/>
                  </a:lnTo>
                  <a:lnTo>
                    <a:pt x="1036" y="866"/>
                  </a:lnTo>
                  <a:lnTo>
                    <a:pt x="1042" y="860"/>
                  </a:lnTo>
                  <a:lnTo>
                    <a:pt x="1042" y="860"/>
                  </a:lnTo>
                  <a:lnTo>
                    <a:pt x="1050" y="852"/>
                  </a:lnTo>
                  <a:lnTo>
                    <a:pt x="1056" y="840"/>
                  </a:lnTo>
                  <a:lnTo>
                    <a:pt x="1060" y="828"/>
                  </a:lnTo>
                  <a:lnTo>
                    <a:pt x="1064" y="816"/>
                  </a:lnTo>
                  <a:lnTo>
                    <a:pt x="1068" y="790"/>
                  </a:lnTo>
                  <a:lnTo>
                    <a:pt x="1072" y="766"/>
                  </a:lnTo>
                  <a:lnTo>
                    <a:pt x="1074" y="746"/>
                  </a:lnTo>
                  <a:lnTo>
                    <a:pt x="1074" y="746"/>
                  </a:lnTo>
                  <a:lnTo>
                    <a:pt x="1080" y="726"/>
                  </a:lnTo>
                  <a:lnTo>
                    <a:pt x="1086" y="708"/>
                  </a:lnTo>
                  <a:lnTo>
                    <a:pt x="1086" y="708"/>
                  </a:lnTo>
                  <a:lnTo>
                    <a:pt x="1094" y="690"/>
                  </a:lnTo>
                  <a:lnTo>
                    <a:pt x="1100" y="668"/>
                  </a:lnTo>
                  <a:lnTo>
                    <a:pt x="1100" y="668"/>
                  </a:lnTo>
                  <a:lnTo>
                    <a:pt x="1100" y="656"/>
                  </a:lnTo>
                  <a:lnTo>
                    <a:pt x="1102" y="634"/>
                  </a:lnTo>
                  <a:lnTo>
                    <a:pt x="1102" y="634"/>
                  </a:lnTo>
                  <a:lnTo>
                    <a:pt x="1100" y="604"/>
                  </a:lnTo>
                  <a:lnTo>
                    <a:pt x="1096" y="572"/>
                  </a:lnTo>
                  <a:lnTo>
                    <a:pt x="1094" y="556"/>
                  </a:lnTo>
                  <a:lnTo>
                    <a:pt x="1090" y="542"/>
                  </a:lnTo>
                  <a:lnTo>
                    <a:pt x="1084" y="528"/>
                  </a:lnTo>
                  <a:lnTo>
                    <a:pt x="1078" y="518"/>
                  </a:lnTo>
                  <a:lnTo>
                    <a:pt x="1078" y="518"/>
                  </a:lnTo>
                  <a:close/>
                </a:path>
              </a:pathLst>
            </a:custGeom>
            <a:solidFill>
              <a:srgbClr val="FEF6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44" name="Freeform 564"/>
            <p:cNvSpPr>
              <a:spLocks/>
            </p:cNvSpPr>
            <p:nvPr/>
          </p:nvSpPr>
          <p:spPr bwMode="auto">
            <a:xfrm>
              <a:off x="1280" y="1968"/>
              <a:ext cx="862" cy="1036"/>
            </a:xfrm>
            <a:custGeom>
              <a:avLst/>
              <a:gdLst/>
              <a:ahLst/>
              <a:cxnLst>
                <a:cxn ang="0">
                  <a:pos x="66" y="486"/>
                </a:cxn>
                <a:cxn ang="0">
                  <a:pos x="64" y="600"/>
                </a:cxn>
                <a:cxn ang="0">
                  <a:pos x="64" y="618"/>
                </a:cxn>
                <a:cxn ang="0">
                  <a:pos x="66" y="682"/>
                </a:cxn>
                <a:cxn ang="0">
                  <a:pos x="82" y="770"/>
                </a:cxn>
                <a:cxn ang="0">
                  <a:pos x="94" y="816"/>
                </a:cxn>
                <a:cxn ang="0">
                  <a:pos x="114" y="864"/>
                </a:cxn>
                <a:cxn ang="0">
                  <a:pos x="140" y="910"/>
                </a:cxn>
                <a:cxn ang="0">
                  <a:pos x="174" y="950"/>
                </a:cxn>
                <a:cxn ang="0">
                  <a:pos x="194" y="972"/>
                </a:cxn>
                <a:cxn ang="0">
                  <a:pos x="244" y="1004"/>
                </a:cxn>
                <a:cxn ang="0">
                  <a:pos x="298" y="1024"/>
                </a:cxn>
                <a:cxn ang="0">
                  <a:pos x="360" y="1036"/>
                </a:cxn>
                <a:cxn ang="0">
                  <a:pos x="394" y="1036"/>
                </a:cxn>
                <a:cxn ang="0">
                  <a:pos x="500" y="1028"/>
                </a:cxn>
                <a:cxn ang="0">
                  <a:pos x="596" y="1004"/>
                </a:cxn>
                <a:cxn ang="0">
                  <a:pos x="638" y="986"/>
                </a:cxn>
                <a:cxn ang="0">
                  <a:pos x="676" y="966"/>
                </a:cxn>
                <a:cxn ang="0">
                  <a:pos x="712" y="940"/>
                </a:cxn>
                <a:cxn ang="0">
                  <a:pos x="744" y="910"/>
                </a:cxn>
                <a:cxn ang="0">
                  <a:pos x="772" y="880"/>
                </a:cxn>
                <a:cxn ang="0">
                  <a:pos x="816" y="808"/>
                </a:cxn>
                <a:cxn ang="0">
                  <a:pos x="844" y="724"/>
                </a:cxn>
                <a:cxn ang="0">
                  <a:pos x="860" y="630"/>
                </a:cxn>
                <a:cxn ang="0">
                  <a:pos x="862" y="578"/>
                </a:cxn>
                <a:cxn ang="0">
                  <a:pos x="860" y="558"/>
                </a:cxn>
                <a:cxn ang="0">
                  <a:pos x="852" y="452"/>
                </a:cxn>
                <a:cxn ang="0">
                  <a:pos x="834" y="356"/>
                </a:cxn>
                <a:cxn ang="0">
                  <a:pos x="812" y="266"/>
                </a:cxn>
                <a:cxn ang="0">
                  <a:pos x="786" y="184"/>
                </a:cxn>
                <a:cxn ang="0">
                  <a:pos x="766" y="130"/>
                </a:cxn>
                <a:cxn ang="0">
                  <a:pos x="738" y="70"/>
                </a:cxn>
                <a:cxn ang="0">
                  <a:pos x="728" y="28"/>
                </a:cxn>
                <a:cxn ang="0">
                  <a:pos x="726" y="2"/>
                </a:cxn>
                <a:cxn ang="0">
                  <a:pos x="726" y="2"/>
                </a:cxn>
                <a:cxn ang="0">
                  <a:pos x="728" y="2"/>
                </a:cxn>
                <a:cxn ang="0">
                  <a:pos x="0" y="2"/>
                </a:cxn>
                <a:cxn ang="0">
                  <a:pos x="8" y="16"/>
                </a:cxn>
                <a:cxn ang="0">
                  <a:pos x="22" y="54"/>
                </a:cxn>
                <a:cxn ang="0">
                  <a:pos x="40" y="132"/>
                </a:cxn>
                <a:cxn ang="0">
                  <a:pos x="56" y="264"/>
                </a:cxn>
                <a:cxn ang="0">
                  <a:pos x="64" y="412"/>
                </a:cxn>
                <a:cxn ang="0">
                  <a:pos x="66" y="486"/>
                </a:cxn>
              </a:cxnLst>
              <a:rect l="0" t="0" r="r" b="b"/>
              <a:pathLst>
                <a:path w="862" h="1036">
                  <a:moveTo>
                    <a:pt x="66" y="486"/>
                  </a:moveTo>
                  <a:lnTo>
                    <a:pt x="66" y="486"/>
                  </a:lnTo>
                  <a:lnTo>
                    <a:pt x="64" y="600"/>
                  </a:lnTo>
                  <a:lnTo>
                    <a:pt x="64" y="600"/>
                  </a:lnTo>
                  <a:lnTo>
                    <a:pt x="64" y="618"/>
                  </a:lnTo>
                  <a:lnTo>
                    <a:pt x="64" y="618"/>
                  </a:lnTo>
                  <a:lnTo>
                    <a:pt x="64" y="646"/>
                  </a:lnTo>
                  <a:lnTo>
                    <a:pt x="66" y="682"/>
                  </a:lnTo>
                  <a:lnTo>
                    <a:pt x="72" y="724"/>
                  </a:lnTo>
                  <a:lnTo>
                    <a:pt x="82" y="770"/>
                  </a:lnTo>
                  <a:lnTo>
                    <a:pt x="88" y="792"/>
                  </a:lnTo>
                  <a:lnTo>
                    <a:pt x="94" y="816"/>
                  </a:lnTo>
                  <a:lnTo>
                    <a:pt x="104" y="840"/>
                  </a:lnTo>
                  <a:lnTo>
                    <a:pt x="114" y="864"/>
                  </a:lnTo>
                  <a:lnTo>
                    <a:pt x="126" y="888"/>
                  </a:lnTo>
                  <a:lnTo>
                    <a:pt x="140" y="910"/>
                  </a:lnTo>
                  <a:lnTo>
                    <a:pt x="156" y="930"/>
                  </a:lnTo>
                  <a:lnTo>
                    <a:pt x="174" y="950"/>
                  </a:lnTo>
                  <a:lnTo>
                    <a:pt x="174" y="950"/>
                  </a:lnTo>
                  <a:lnTo>
                    <a:pt x="194" y="972"/>
                  </a:lnTo>
                  <a:lnTo>
                    <a:pt x="218" y="988"/>
                  </a:lnTo>
                  <a:lnTo>
                    <a:pt x="244" y="1004"/>
                  </a:lnTo>
                  <a:lnTo>
                    <a:pt x="270" y="1016"/>
                  </a:lnTo>
                  <a:lnTo>
                    <a:pt x="298" y="1024"/>
                  </a:lnTo>
                  <a:lnTo>
                    <a:pt x="328" y="1032"/>
                  </a:lnTo>
                  <a:lnTo>
                    <a:pt x="360" y="1036"/>
                  </a:lnTo>
                  <a:lnTo>
                    <a:pt x="394" y="1036"/>
                  </a:lnTo>
                  <a:lnTo>
                    <a:pt x="394" y="1036"/>
                  </a:lnTo>
                  <a:lnTo>
                    <a:pt x="448" y="1034"/>
                  </a:lnTo>
                  <a:lnTo>
                    <a:pt x="500" y="1028"/>
                  </a:lnTo>
                  <a:lnTo>
                    <a:pt x="550" y="1018"/>
                  </a:lnTo>
                  <a:lnTo>
                    <a:pt x="596" y="1004"/>
                  </a:lnTo>
                  <a:lnTo>
                    <a:pt x="616" y="996"/>
                  </a:lnTo>
                  <a:lnTo>
                    <a:pt x="638" y="986"/>
                  </a:lnTo>
                  <a:lnTo>
                    <a:pt x="658" y="976"/>
                  </a:lnTo>
                  <a:lnTo>
                    <a:pt x="676" y="966"/>
                  </a:lnTo>
                  <a:lnTo>
                    <a:pt x="696" y="954"/>
                  </a:lnTo>
                  <a:lnTo>
                    <a:pt x="712" y="940"/>
                  </a:lnTo>
                  <a:lnTo>
                    <a:pt x="728" y="926"/>
                  </a:lnTo>
                  <a:lnTo>
                    <a:pt x="744" y="910"/>
                  </a:lnTo>
                  <a:lnTo>
                    <a:pt x="744" y="910"/>
                  </a:lnTo>
                  <a:lnTo>
                    <a:pt x="772" y="880"/>
                  </a:lnTo>
                  <a:lnTo>
                    <a:pt x="796" y="846"/>
                  </a:lnTo>
                  <a:lnTo>
                    <a:pt x="816" y="808"/>
                  </a:lnTo>
                  <a:lnTo>
                    <a:pt x="832" y="768"/>
                  </a:lnTo>
                  <a:lnTo>
                    <a:pt x="844" y="724"/>
                  </a:lnTo>
                  <a:lnTo>
                    <a:pt x="854" y="678"/>
                  </a:lnTo>
                  <a:lnTo>
                    <a:pt x="860" y="630"/>
                  </a:lnTo>
                  <a:lnTo>
                    <a:pt x="862" y="578"/>
                  </a:lnTo>
                  <a:lnTo>
                    <a:pt x="862" y="578"/>
                  </a:lnTo>
                  <a:lnTo>
                    <a:pt x="860" y="558"/>
                  </a:lnTo>
                  <a:lnTo>
                    <a:pt x="860" y="558"/>
                  </a:lnTo>
                  <a:lnTo>
                    <a:pt x="858" y="504"/>
                  </a:lnTo>
                  <a:lnTo>
                    <a:pt x="852" y="452"/>
                  </a:lnTo>
                  <a:lnTo>
                    <a:pt x="844" y="402"/>
                  </a:lnTo>
                  <a:lnTo>
                    <a:pt x="834" y="356"/>
                  </a:lnTo>
                  <a:lnTo>
                    <a:pt x="824" y="310"/>
                  </a:lnTo>
                  <a:lnTo>
                    <a:pt x="812" y="266"/>
                  </a:lnTo>
                  <a:lnTo>
                    <a:pt x="786" y="184"/>
                  </a:lnTo>
                  <a:lnTo>
                    <a:pt x="786" y="184"/>
                  </a:lnTo>
                  <a:lnTo>
                    <a:pt x="776" y="156"/>
                  </a:lnTo>
                  <a:lnTo>
                    <a:pt x="766" y="130"/>
                  </a:lnTo>
                  <a:lnTo>
                    <a:pt x="746" y="88"/>
                  </a:lnTo>
                  <a:lnTo>
                    <a:pt x="738" y="70"/>
                  </a:lnTo>
                  <a:lnTo>
                    <a:pt x="732" y="50"/>
                  </a:lnTo>
                  <a:lnTo>
                    <a:pt x="728" y="28"/>
                  </a:lnTo>
                  <a:lnTo>
                    <a:pt x="726" y="2"/>
                  </a:lnTo>
                  <a:lnTo>
                    <a:pt x="726" y="2"/>
                  </a:lnTo>
                  <a:lnTo>
                    <a:pt x="726" y="0"/>
                  </a:lnTo>
                  <a:lnTo>
                    <a:pt x="726" y="2"/>
                  </a:lnTo>
                  <a:lnTo>
                    <a:pt x="728" y="4"/>
                  </a:lnTo>
                  <a:lnTo>
                    <a:pt x="728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8" y="16"/>
                  </a:lnTo>
                  <a:lnTo>
                    <a:pt x="16" y="34"/>
                  </a:lnTo>
                  <a:lnTo>
                    <a:pt x="22" y="54"/>
                  </a:lnTo>
                  <a:lnTo>
                    <a:pt x="28" y="78"/>
                  </a:lnTo>
                  <a:lnTo>
                    <a:pt x="40" y="132"/>
                  </a:lnTo>
                  <a:lnTo>
                    <a:pt x="50" y="196"/>
                  </a:lnTo>
                  <a:lnTo>
                    <a:pt x="56" y="264"/>
                  </a:lnTo>
                  <a:lnTo>
                    <a:pt x="62" y="338"/>
                  </a:lnTo>
                  <a:lnTo>
                    <a:pt x="64" y="412"/>
                  </a:lnTo>
                  <a:lnTo>
                    <a:pt x="66" y="486"/>
                  </a:lnTo>
                  <a:lnTo>
                    <a:pt x="66" y="486"/>
                  </a:lnTo>
                  <a:close/>
                </a:path>
              </a:pathLst>
            </a:custGeom>
            <a:solidFill>
              <a:srgbClr val="882F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45" name="Freeform 565"/>
            <p:cNvSpPr>
              <a:spLocks/>
            </p:cNvSpPr>
            <p:nvPr/>
          </p:nvSpPr>
          <p:spPr bwMode="auto">
            <a:xfrm>
              <a:off x="1258" y="1968"/>
              <a:ext cx="906" cy="1060"/>
            </a:xfrm>
            <a:custGeom>
              <a:avLst/>
              <a:gdLst/>
              <a:ahLst/>
              <a:cxnLst>
                <a:cxn ang="0">
                  <a:pos x="818" y="146"/>
                </a:cxn>
                <a:cxn ang="0">
                  <a:pos x="780" y="66"/>
                </a:cxn>
                <a:cxn ang="0">
                  <a:pos x="772" y="2"/>
                </a:cxn>
                <a:cxn ang="0">
                  <a:pos x="750" y="4"/>
                </a:cxn>
                <a:cxn ang="0">
                  <a:pos x="748" y="2"/>
                </a:cxn>
                <a:cxn ang="0">
                  <a:pos x="754" y="50"/>
                </a:cxn>
                <a:cxn ang="0">
                  <a:pos x="788" y="130"/>
                </a:cxn>
                <a:cxn ang="0">
                  <a:pos x="808" y="184"/>
                </a:cxn>
                <a:cxn ang="0">
                  <a:pos x="856" y="356"/>
                </a:cxn>
                <a:cxn ang="0">
                  <a:pos x="880" y="504"/>
                </a:cxn>
                <a:cxn ang="0">
                  <a:pos x="884" y="578"/>
                </a:cxn>
                <a:cxn ang="0">
                  <a:pos x="876" y="678"/>
                </a:cxn>
                <a:cxn ang="0">
                  <a:pos x="838" y="808"/>
                </a:cxn>
                <a:cxn ang="0">
                  <a:pos x="766" y="910"/>
                </a:cxn>
                <a:cxn ang="0">
                  <a:pos x="734" y="940"/>
                </a:cxn>
                <a:cxn ang="0">
                  <a:pos x="680" y="976"/>
                </a:cxn>
                <a:cxn ang="0">
                  <a:pos x="618" y="1004"/>
                </a:cxn>
                <a:cxn ang="0">
                  <a:pos x="470" y="1034"/>
                </a:cxn>
                <a:cxn ang="0">
                  <a:pos x="382" y="1036"/>
                </a:cxn>
                <a:cxn ang="0">
                  <a:pos x="292" y="1016"/>
                </a:cxn>
                <a:cxn ang="0">
                  <a:pos x="216" y="972"/>
                </a:cxn>
                <a:cxn ang="0">
                  <a:pos x="178" y="930"/>
                </a:cxn>
                <a:cxn ang="0">
                  <a:pos x="136" y="864"/>
                </a:cxn>
                <a:cxn ang="0">
                  <a:pos x="110" y="792"/>
                </a:cxn>
                <a:cxn ang="0">
                  <a:pos x="88" y="682"/>
                </a:cxn>
                <a:cxn ang="0">
                  <a:pos x="86" y="618"/>
                </a:cxn>
                <a:cxn ang="0">
                  <a:pos x="88" y="486"/>
                </a:cxn>
                <a:cxn ang="0">
                  <a:pos x="84" y="338"/>
                </a:cxn>
                <a:cxn ang="0">
                  <a:pos x="62" y="132"/>
                </a:cxn>
                <a:cxn ang="0">
                  <a:pos x="38" y="34"/>
                </a:cxn>
                <a:cxn ang="0">
                  <a:pos x="0" y="2"/>
                </a:cxn>
                <a:cxn ang="0">
                  <a:pos x="12" y="28"/>
                </a:cxn>
                <a:cxn ang="0">
                  <a:pos x="38" y="128"/>
                </a:cxn>
                <a:cxn ang="0">
                  <a:pos x="64" y="378"/>
                </a:cxn>
                <a:cxn ang="0">
                  <a:pos x="64" y="600"/>
                </a:cxn>
                <a:cxn ang="0">
                  <a:pos x="68" y="700"/>
                </a:cxn>
                <a:cxn ang="0">
                  <a:pos x="90" y="806"/>
                </a:cxn>
                <a:cxn ang="0">
                  <a:pos x="124" y="890"/>
                </a:cxn>
                <a:cxn ang="0">
                  <a:pos x="180" y="966"/>
                </a:cxn>
                <a:cxn ang="0">
                  <a:pos x="228" y="1008"/>
                </a:cxn>
                <a:cxn ang="0">
                  <a:pos x="314" y="1046"/>
                </a:cxn>
                <a:cxn ang="0">
                  <a:pos x="416" y="1060"/>
                </a:cxn>
                <a:cxn ang="0">
                  <a:pos x="526" y="1050"/>
                </a:cxn>
                <a:cxn ang="0">
                  <a:pos x="626" y="1026"/>
                </a:cxn>
                <a:cxn ang="0">
                  <a:pos x="692" y="996"/>
                </a:cxn>
                <a:cxn ang="0">
                  <a:pos x="748" y="958"/>
                </a:cxn>
                <a:cxn ang="0">
                  <a:pos x="782" y="926"/>
                </a:cxn>
                <a:cxn ang="0">
                  <a:pos x="826" y="874"/>
                </a:cxn>
                <a:cxn ang="0">
                  <a:pos x="860" y="812"/>
                </a:cxn>
                <a:cxn ang="0">
                  <a:pos x="884" y="744"/>
                </a:cxn>
                <a:cxn ang="0">
                  <a:pos x="904" y="614"/>
                </a:cxn>
                <a:cxn ang="0">
                  <a:pos x="902" y="502"/>
                </a:cxn>
                <a:cxn ang="0">
                  <a:pos x="878" y="352"/>
                </a:cxn>
                <a:cxn ang="0">
                  <a:pos x="830" y="178"/>
                </a:cxn>
              </a:cxnLst>
              <a:rect l="0" t="0" r="r" b="b"/>
              <a:pathLst>
                <a:path w="906" h="1060">
                  <a:moveTo>
                    <a:pt x="830" y="178"/>
                  </a:moveTo>
                  <a:lnTo>
                    <a:pt x="830" y="178"/>
                  </a:lnTo>
                  <a:lnTo>
                    <a:pt x="818" y="146"/>
                  </a:lnTo>
                  <a:lnTo>
                    <a:pt x="808" y="122"/>
                  </a:lnTo>
                  <a:lnTo>
                    <a:pt x="788" y="84"/>
                  </a:lnTo>
                  <a:lnTo>
                    <a:pt x="780" y="66"/>
                  </a:lnTo>
                  <a:lnTo>
                    <a:pt x="774" y="48"/>
                  </a:lnTo>
                  <a:lnTo>
                    <a:pt x="772" y="28"/>
                  </a:lnTo>
                  <a:lnTo>
                    <a:pt x="772" y="2"/>
                  </a:lnTo>
                  <a:lnTo>
                    <a:pt x="750" y="2"/>
                  </a:lnTo>
                  <a:lnTo>
                    <a:pt x="750" y="2"/>
                  </a:lnTo>
                  <a:lnTo>
                    <a:pt x="750" y="4"/>
                  </a:lnTo>
                  <a:lnTo>
                    <a:pt x="748" y="2"/>
                  </a:lnTo>
                  <a:lnTo>
                    <a:pt x="748" y="0"/>
                  </a:lnTo>
                  <a:lnTo>
                    <a:pt x="748" y="2"/>
                  </a:lnTo>
                  <a:lnTo>
                    <a:pt x="748" y="2"/>
                  </a:lnTo>
                  <a:lnTo>
                    <a:pt x="750" y="28"/>
                  </a:lnTo>
                  <a:lnTo>
                    <a:pt x="754" y="50"/>
                  </a:lnTo>
                  <a:lnTo>
                    <a:pt x="760" y="70"/>
                  </a:lnTo>
                  <a:lnTo>
                    <a:pt x="768" y="88"/>
                  </a:lnTo>
                  <a:lnTo>
                    <a:pt x="788" y="130"/>
                  </a:lnTo>
                  <a:lnTo>
                    <a:pt x="798" y="156"/>
                  </a:lnTo>
                  <a:lnTo>
                    <a:pt x="808" y="184"/>
                  </a:lnTo>
                  <a:lnTo>
                    <a:pt x="808" y="184"/>
                  </a:lnTo>
                  <a:lnTo>
                    <a:pt x="834" y="266"/>
                  </a:lnTo>
                  <a:lnTo>
                    <a:pt x="846" y="310"/>
                  </a:lnTo>
                  <a:lnTo>
                    <a:pt x="856" y="356"/>
                  </a:lnTo>
                  <a:lnTo>
                    <a:pt x="866" y="402"/>
                  </a:lnTo>
                  <a:lnTo>
                    <a:pt x="874" y="452"/>
                  </a:lnTo>
                  <a:lnTo>
                    <a:pt x="880" y="504"/>
                  </a:lnTo>
                  <a:lnTo>
                    <a:pt x="882" y="558"/>
                  </a:lnTo>
                  <a:lnTo>
                    <a:pt x="882" y="558"/>
                  </a:lnTo>
                  <a:lnTo>
                    <a:pt x="884" y="578"/>
                  </a:lnTo>
                  <a:lnTo>
                    <a:pt x="884" y="578"/>
                  </a:lnTo>
                  <a:lnTo>
                    <a:pt x="882" y="630"/>
                  </a:lnTo>
                  <a:lnTo>
                    <a:pt x="876" y="678"/>
                  </a:lnTo>
                  <a:lnTo>
                    <a:pt x="866" y="724"/>
                  </a:lnTo>
                  <a:lnTo>
                    <a:pt x="854" y="768"/>
                  </a:lnTo>
                  <a:lnTo>
                    <a:pt x="838" y="808"/>
                  </a:lnTo>
                  <a:lnTo>
                    <a:pt x="818" y="846"/>
                  </a:lnTo>
                  <a:lnTo>
                    <a:pt x="794" y="880"/>
                  </a:lnTo>
                  <a:lnTo>
                    <a:pt x="766" y="910"/>
                  </a:lnTo>
                  <a:lnTo>
                    <a:pt x="766" y="910"/>
                  </a:lnTo>
                  <a:lnTo>
                    <a:pt x="750" y="926"/>
                  </a:lnTo>
                  <a:lnTo>
                    <a:pt x="734" y="940"/>
                  </a:lnTo>
                  <a:lnTo>
                    <a:pt x="718" y="954"/>
                  </a:lnTo>
                  <a:lnTo>
                    <a:pt x="698" y="966"/>
                  </a:lnTo>
                  <a:lnTo>
                    <a:pt x="680" y="976"/>
                  </a:lnTo>
                  <a:lnTo>
                    <a:pt x="660" y="986"/>
                  </a:lnTo>
                  <a:lnTo>
                    <a:pt x="638" y="996"/>
                  </a:lnTo>
                  <a:lnTo>
                    <a:pt x="618" y="1004"/>
                  </a:lnTo>
                  <a:lnTo>
                    <a:pt x="572" y="1018"/>
                  </a:lnTo>
                  <a:lnTo>
                    <a:pt x="522" y="1028"/>
                  </a:lnTo>
                  <a:lnTo>
                    <a:pt x="470" y="1034"/>
                  </a:lnTo>
                  <a:lnTo>
                    <a:pt x="416" y="1036"/>
                  </a:lnTo>
                  <a:lnTo>
                    <a:pt x="416" y="1036"/>
                  </a:lnTo>
                  <a:lnTo>
                    <a:pt x="382" y="1036"/>
                  </a:lnTo>
                  <a:lnTo>
                    <a:pt x="350" y="1032"/>
                  </a:lnTo>
                  <a:lnTo>
                    <a:pt x="320" y="1024"/>
                  </a:lnTo>
                  <a:lnTo>
                    <a:pt x="292" y="1016"/>
                  </a:lnTo>
                  <a:lnTo>
                    <a:pt x="266" y="1004"/>
                  </a:lnTo>
                  <a:lnTo>
                    <a:pt x="240" y="988"/>
                  </a:lnTo>
                  <a:lnTo>
                    <a:pt x="216" y="972"/>
                  </a:lnTo>
                  <a:lnTo>
                    <a:pt x="196" y="950"/>
                  </a:lnTo>
                  <a:lnTo>
                    <a:pt x="196" y="950"/>
                  </a:lnTo>
                  <a:lnTo>
                    <a:pt x="178" y="930"/>
                  </a:lnTo>
                  <a:lnTo>
                    <a:pt x="162" y="910"/>
                  </a:lnTo>
                  <a:lnTo>
                    <a:pt x="148" y="888"/>
                  </a:lnTo>
                  <a:lnTo>
                    <a:pt x="136" y="864"/>
                  </a:lnTo>
                  <a:lnTo>
                    <a:pt x="126" y="840"/>
                  </a:lnTo>
                  <a:lnTo>
                    <a:pt x="116" y="816"/>
                  </a:lnTo>
                  <a:lnTo>
                    <a:pt x="110" y="792"/>
                  </a:lnTo>
                  <a:lnTo>
                    <a:pt x="104" y="770"/>
                  </a:lnTo>
                  <a:lnTo>
                    <a:pt x="94" y="724"/>
                  </a:lnTo>
                  <a:lnTo>
                    <a:pt x="88" y="682"/>
                  </a:lnTo>
                  <a:lnTo>
                    <a:pt x="86" y="646"/>
                  </a:lnTo>
                  <a:lnTo>
                    <a:pt x="86" y="618"/>
                  </a:lnTo>
                  <a:lnTo>
                    <a:pt x="86" y="618"/>
                  </a:lnTo>
                  <a:lnTo>
                    <a:pt x="86" y="600"/>
                  </a:lnTo>
                  <a:lnTo>
                    <a:pt x="86" y="600"/>
                  </a:lnTo>
                  <a:lnTo>
                    <a:pt x="88" y="486"/>
                  </a:lnTo>
                  <a:lnTo>
                    <a:pt x="88" y="486"/>
                  </a:lnTo>
                  <a:lnTo>
                    <a:pt x="86" y="412"/>
                  </a:lnTo>
                  <a:lnTo>
                    <a:pt x="84" y="338"/>
                  </a:lnTo>
                  <a:lnTo>
                    <a:pt x="78" y="264"/>
                  </a:lnTo>
                  <a:lnTo>
                    <a:pt x="72" y="196"/>
                  </a:lnTo>
                  <a:lnTo>
                    <a:pt x="62" y="132"/>
                  </a:lnTo>
                  <a:lnTo>
                    <a:pt x="50" y="78"/>
                  </a:lnTo>
                  <a:lnTo>
                    <a:pt x="44" y="54"/>
                  </a:lnTo>
                  <a:lnTo>
                    <a:pt x="38" y="34"/>
                  </a:lnTo>
                  <a:lnTo>
                    <a:pt x="30" y="16"/>
                  </a:lnTo>
                  <a:lnTo>
                    <a:pt x="2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6" y="14"/>
                  </a:lnTo>
                  <a:lnTo>
                    <a:pt x="12" y="28"/>
                  </a:lnTo>
                  <a:lnTo>
                    <a:pt x="20" y="48"/>
                  </a:lnTo>
                  <a:lnTo>
                    <a:pt x="26" y="70"/>
                  </a:lnTo>
                  <a:lnTo>
                    <a:pt x="38" y="128"/>
                  </a:lnTo>
                  <a:lnTo>
                    <a:pt x="50" y="198"/>
                  </a:lnTo>
                  <a:lnTo>
                    <a:pt x="58" y="282"/>
                  </a:lnTo>
                  <a:lnTo>
                    <a:pt x="64" y="378"/>
                  </a:lnTo>
                  <a:lnTo>
                    <a:pt x="66" y="484"/>
                  </a:lnTo>
                  <a:lnTo>
                    <a:pt x="64" y="600"/>
                  </a:lnTo>
                  <a:lnTo>
                    <a:pt x="64" y="600"/>
                  </a:lnTo>
                  <a:lnTo>
                    <a:pt x="64" y="622"/>
                  </a:lnTo>
                  <a:lnTo>
                    <a:pt x="64" y="656"/>
                  </a:lnTo>
                  <a:lnTo>
                    <a:pt x="68" y="700"/>
                  </a:lnTo>
                  <a:lnTo>
                    <a:pt x="76" y="752"/>
                  </a:lnTo>
                  <a:lnTo>
                    <a:pt x="82" y="778"/>
                  </a:lnTo>
                  <a:lnTo>
                    <a:pt x="90" y="806"/>
                  </a:lnTo>
                  <a:lnTo>
                    <a:pt x="100" y="834"/>
                  </a:lnTo>
                  <a:lnTo>
                    <a:pt x="110" y="862"/>
                  </a:lnTo>
                  <a:lnTo>
                    <a:pt x="124" y="890"/>
                  </a:lnTo>
                  <a:lnTo>
                    <a:pt x="140" y="918"/>
                  </a:lnTo>
                  <a:lnTo>
                    <a:pt x="158" y="942"/>
                  </a:lnTo>
                  <a:lnTo>
                    <a:pt x="180" y="966"/>
                  </a:lnTo>
                  <a:lnTo>
                    <a:pt x="180" y="966"/>
                  </a:lnTo>
                  <a:lnTo>
                    <a:pt x="202" y="988"/>
                  </a:lnTo>
                  <a:lnTo>
                    <a:pt x="228" y="1008"/>
                  </a:lnTo>
                  <a:lnTo>
                    <a:pt x="254" y="1024"/>
                  </a:lnTo>
                  <a:lnTo>
                    <a:pt x="284" y="1036"/>
                  </a:lnTo>
                  <a:lnTo>
                    <a:pt x="314" y="1046"/>
                  </a:lnTo>
                  <a:lnTo>
                    <a:pt x="346" y="1054"/>
                  </a:lnTo>
                  <a:lnTo>
                    <a:pt x="380" y="1058"/>
                  </a:lnTo>
                  <a:lnTo>
                    <a:pt x="416" y="1060"/>
                  </a:lnTo>
                  <a:lnTo>
                    <a:pt x="416" y="1060"/>
                  </a:lnTo>
                  <a:lnTo>
                    <a:pt x="472" y="1058"/>
                  </a:lnTo>
                  <a:lnTo>
                    <a:pt x="526" y="1050"/>
                  </a:lnTo>
                  <a:lnTo>
                    <a:pt x="578" y="1040"/>
                  </a:lnTo>
                  <a:lnTo>
                    <a:pt x="602" y="1034"/>
                  </a:lnTo>
                  <a:lnTo>
                    <a:pt x="626" y="1026"/>
                  </a:lnTo>
                  <a:lnTo>
                    <a:pt x="648" y="1016"/>
                  </a:lnTo>
                  <a:lnTo>
                    <a:pt x="670" y="1006"/>
                  </a:lnTo>
                  <a:lnTo>
                    <a:pt x="692" y="996"/>
                  </a:lnTo>
                  <a:lnTo>
                    <a:pt x="712" y="984"/>
                  </a:lnTo>
                  <a:lnTo>
                    <a:pt x="730" y="972"/>
                  </a:lnTo>
                  <a:lnTo>
                    <a:pt x="748" y="958"/>
                  </a:lnTo>
                  <a:lnTo>
                    <a:pt x="766" y="942"/>
                  </a:lnTo>
                  <a:lnTo>
                    <a:pt x="782" y="926"/>
                  </a:lnTo>
                  <a:lnTo>
                    <a:pt x="782" y="926"/>
                  </a:lnTo>
                  <a:lnTo>
                    <a:pt x="798" y="910"/>
                  </a:lnTo>
                  <a:lnTo>
                    <a:pt x="812" y="892"/>
                  </a:lnTo>
                  <a:lnTo>
                    <a:pt x="826" y="874"/>
                  </a:lnTo>
                  <a:lnTo>
                    <a:pt x="838" y="854"/>
                  </a:lnTo>
                  <a:lnTo>
                    <a:pt x="850" y="834"/>
                  </a:lnTo>
                  <a:lnTo>
                    <a:pt x="860" y="812"/>
                  </a:lnTo>
                  <a:lnTo>
                    <a:pt x="870" y="790"/>
                  </a:lnTo>
                  <a:lnTo>
                    <a:pt x="878" y="768"/>
                  </a:lnTo>
                  <a:lnTo>
                    <a:pt x="884" y="744"/>
                  </a:lnTo>
                  <a:lnTo>
                    <a:pt x="890" y="718"/>
                  </a:lnTo>
                  <a:lnTo>
                    <a:pt x="900" y="668"/>
                  </a:lnTo>
                  <a:lnTo>
                    <a:pt x="904" y="614"/>
                  </a:lnTo>
                  <a:lnTo>
                    <a:pt x="906" y="558"/>
                  </a:lnTo>
                  <a:lnTo>
                    <a:pt x="906" y="558"/>
                  </a:lnTo>
                  <a:lnTo>
                    <a:pt x="902" y="502"/>
                  </a:lnTo>
                  <a:lnTo>
                    <a:pt x="896" y="450"/>
                  </a:lnTo>
                  <a:lnTo>
                    <a:pt x="888" y="400"/>
                  </a:lnTo>
                  <a:lnTo>
                    <a:pt x="878" y="352"/>
                  </a:lnTo>
                  <a:lnTo>
                    <a:pt x="868" y="306"/>
                  </a:lnTo>
                  <a:lnTo>
                    <a:pt x="856" y="262"/>
                  </a:lnTo>
                  <a:lnTo>
                    <a:pt x="830" y="178"/>
                  </a:lnTo>
                  <a:lnTo>
                    <a:pt x="830" y="178"/>
                  </a:lnTo>
                  <a:close/>
                </a:path>
              </a:pathLst>
            </a:custGeom>
            <a:solidFill>
              <a:srgbClr val="BD8F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46" name="Freeform 566"/>
            <p:cNvSpPr>
              <a:spLocks/>
            </p:cNvSpPr>
            <p:nvPr/>
          </p:nvSpPr>
          <p:spPr bwMode="auto">
            <a:xfrm>
              <a:off x="1400" y="1970"/>
              <a:ext cx="616" cy="986"/>
            </a:xfrm>
            <a:custGeom>
              <a:avLst/>
              <a:gdLst/>
              <a:ahLst/>
              <a:cxnLst>
                <a:cxn ang="0">
                  <a:pos x="528" y="58"/>
                </a:cxn>
                <a:cxn ang="0">
                  <a:pos x="480" y="34"/>
                </a:cxn>
                <a:cxn ang="0">
                  <a:pos x="376" y="28"/>
                </a:cxn>
                <a:cxn ang="0">
                  <a:pos x="336" y="30"/>
                </a:cxn>
                <a:cxn ang="0">
                  <a:pos x="276" y="50"/>
                </a:cxn>
                <a:cxn ang="0">
                  <a:pos x="220" y="84"/>
                </a:cxn>
                <a:cxn ang="0">
                  <a:pos x="168" y="132"/>
                </a:cxn>
                <a:cxn ang="0">
                  <a:pos x="126" y="192"/>
                </a:cxn>
                <a:cxn ang="0">
                  <a:pos x="102" y="236"/>
                </a:cxn>
                <a:cxn ang="0">
                  <a:pos x="142" y="0"/>
                </a:cxn>
                <a:cxn ang="0">
                  <a:pos x="42" y="268"/>
                </a:cxn>
                <a:cxn ang="0">
                  <a:pos x="10" y="410"/>
                </a:cxn>
                <a:cxn ang="0">
                  <a:pos x="0" y="558"/>
                </a:cxn>
                <a:cxn ang="0">
                  <a:pos x="18" y="702"/>
                </a:cxn>
                <a:cxn ang="0">
                  <a:pos x="50" y="792"/>
                </a:cxn>
                <a:cxn ang="0">
                  <a:pos x="86" y="852"/>
                </a:cxn>
                <a:cxn ang="0">
                  <a:pos x="132" y="906"/>
                </a:cxn>
                <a:cxn ang="0">
                  <a:pos x="190" y="952"/>
                </a:cxn>
                <a:cxn ang="0">
                  <a:pos x="238" y="974"/>
                </a:cxn>
                <a:cxn ang="0">
                  <a:pos x="298" y="986"/>
                </a:cxn>
                <a:cxn ang="0">
                  <a:pos x="338" y="982"/>
                </a:cxn>
                <a:cxn ang="0">
                  <a:pos x="362" y="968"/>
                </a:cxn>
                <a:cxn ang="0">
                  <a:pos x="374" y="940"/>
                </a:cxn>
                <a:cxn ang="0">
                  <a:pos x="368" y="930"/>
                </a:cxn>
                <a:cxn ang="0">
                  <a:pos x="342" y="912"/>
                </a:cxn>
                <a:cxn ang="0">
                  <a:pos x="294" y="896"/>
                </a:cxn>
                <a:cxn ang="0">
                  <a:pos x="286" y="862"/>
                </a:cxn>
                <a:cxn ang="0">
                  <a:pos x="264" y="830"/>
                </a:cxn>
                <a:cxn ang="0">
                  <a:pos x="244" y="800"/>
                </a:cxn>
                <a:cxn ang="0">
                  <a:pos x="230" y="758"/>
                </a:cxn>
                <a:cxn ang="0">
                  <a:pos x="216" y="742"/>
                </a:cxn>
                <a:cxn ang="0">
                  <a:pos x="214" y="700"/>
                </a:cxn>
                <a:cxn ang="0">
                  <a:pos x="196" y="670"/>
                </a:cxn>
                <a:cxn ang="0">
                  <a:pos x="212" y="610"/>
                </a:cxn>
                <a:cxn ang="0">
                  <a:pos x="210" y="562"/>
                </a:cxn>
                <a:cxn ang="0">
                  <a:pos x="210" y="526"/>
                </a:cxn>
                <a:cxn ang="0">
                  <a:pos x="218" y="478"/>
                </a:cxn>
                <a:cxn ang="0">
                  <a:pos x="210" y="450"/>
                </a:cxn>
                <a:cxn ang="0">
                  <a:pos x="200" y="440"/>
                </a:cxn>
                <a:cxn ang="0">
                  <a:pos x="224" y="426"/>
                </a:cxn>
                <a:cxn ang="0">
                  <a:pos x="256" y="382"/>
                </a:cxn>
                <a:cxn ang="0">
                  <a:pos x="268" y="342"/>
                </a:cxn>
                <a:cxn ang="0">
                  <a:pos x="300" y="328"/>
                </a:cxn>
                <a:cxn ang="0">
                  <a:pos x="346" y="292"/>
                </a:cxn>
                <a:cxn ang="0">
                  <a:pos x="370" y="252"/>
                </a:cxn>
                <a:cxn ang="0">
                  <a:pos x="406" y="262"/>
                </a:cxn>
                <a:cxn ang="0">
                  <a:pos x="480" y="254"/>
                </a:cxn>
                <a:cxn ang="0">
                  <a:pos x="504" y="252"/>
                </a:cxn>
                <a:cxn ang="0">
                  <a:pos x="530" y="270"/>
                </a:cxn>
                <a:cxn ang="0">
                  <a:pos x="578" y="276"/>
                </a:cxn>
                <a:cxn ang="0">
                  <a:pos x="600" y="266"/>
                </a:cxn>
                <a:cxn ang="0">
                  <a:pos x="612" y="244"/>
                </a:cxn>
                <a:cxn ang="0">
                  <a:pos x="610" y="176"/>
                </a:cxn>
                <a:cxn ang="0">
                  <a:pos x="600" y="146"/>
                </a:cxn>
                <a:cxn ang="0">
                  <a:pos x="564" y="100"/>
                </a:cxn>
              </a:cxnLst>
              <a:rect l="0" t="0" r="r" b="b"/>
              <a:pathLst>
                <a:path w="616" h="986">
                  <a:moveTo>
                    <a:pt x="542" y="72"/>
                  </a:moveTo>
                  <a:lnTo>
                    <a:pt x="542" y="72"/>
                  </a:lnTo>
                  <a:lnTo>
                    <a:pt x="528" y="58"/>
                  </a:lnTo>
                  <a:lnTo>
                    <a:pt x="514" y="48"/>
                  </a:lnTo>
                  <a:lnTo>
                    <a:pt x="498" y="40"/>
                  </a:lnTo>
                  <a:lnTo>
                    <a:pt x="480" y="34"/>
                  </a:lnTo>
                  <a:lnTo>
                    <a:pt x="458" y="30"/>
                  </a:lnTo>
                  <a:lnTo>
                    <a:pt x="434" y="28"/>
                  </a:lnTo>
                  <a:lnTo>
                    <a:pt x="376" y="28"/>
                  </a:lnTo>
                  <a:lnTo>
                    <a:pt x="376" y="28"/>
                  </a:lnTo>
                  <a:lnTo>
                    <a:pt x="356" y="28"/>
                  </a:lnTo>
                  <a:lnTo>
                    <a:pt x="336" y="30"/>
                  </a:lnTo>
                  <a:lnTo>
                    <a:pt x="316" y="36"/>
                  </a:lnTo>
                  <a:lnTo>
                    <a:pt x="296" y="42"/>
                  </a:lnTo>
                  <a:lnTo>
                    <a:pt x="276" y="50"/>
                  </a:lnTo>
                  <a:lnTo>
                    <a:pt x="256" y="60"/>
                  </a:lnTo>
                  <a:lnTo>
                    <a:pt x="238" y="72"/>
                  </a:lnTo>
                  <a:lnTo>
                    <a:pt x="220" y="84"/>
                  </a:lnTo>
                  <a:lnTo>
                    <a:pt x="202" y="100"/>
                  </a:lnTo>
                  <a:lnTo>
                    <a:pt x="184" y="116"/>
                  </a:lnTo>
                  <a:lnTo>
                    <a:pt x="168" y="132"/>
                  </a:lnTo>
                  <a:lnTo>
                    <a:pt x="152" y="152"/>
                  </a:lnTo>
                  <a:lnTo>
                    <a:pt x="138" y="170"/>
                  </a:lnTo>
                  <a:lnTo>
                    <a:pt x="126" y="192"/>
                  </a:lnTo>
                  <a:lnTo>
                    <a:pt x="112" y="214"/>
                  </a:lnTo>
                  <a:lnTo>
                    <a:pt x="102" y="236"/>
                  </a:lnTo>
                  <a:lnTo>
                    <a:pt x="102" y="236"/>
                  </a:lnTo>
                  <a:lnTo>
                    <a:pt x="190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82" y="162"/>
                  </a:lnTo>
                  <a:lnTo>
                    <a:pt x="42" y="268"/>
                  </a:lnTo>
                  <a:lnTo>
                    <a:pt x="42" y="268"/>
                  </a:lnTo>
                  <a:lnTo>
                    <a:pt x="30" y="314"/>
                  </a:lnTo>
                  <a:lnTo>
                    <a:pt x="18" y="362"/>
                  </a:lnTo>
                  <a:lnTo>
                    <a:pt x="10" y="410"/>
                  </a:lnTo>
                  <a:lnTo>
                    <a:pt x="4" y="458"/>
                  </a:lnTo>
                  <a:lnTo>
                    <a:pt x="0" y="508"/>
                  </a:lnTo>
                  <a:lnTo>
                    <a:pt x="0" y="558"/>
                  </a:lnTo>
                  <a:lnTo>
                    <a:pt x="2" y="606"/>
                  </a:lnTo>
                  <a:lnTo>
                    <a:pt x="8" y="656"/>
                  </a:lnTo>
                  <a:lnTo>
                    <a:pt x="18" y="702"/>
                  </a:lnTo>
                  <a:lnTo>
                    <a:pt x="32" y="748"/>
                  </a:lnTo>
                  <a:lnTo>
                    <a:pt x="40" y="770"/>
                  </a:lnTo>
                  <a:lnTo>
                    <a:pt x="50" y="792"/>
                  </a:lnTo>
                  <a:lnTo>
                    <a:pt x="60" y="812"/>
                  </a:lnTo>
                  <a:lnTo>
                    <a:pt x="72" y="832"/>
                  </a:lnTo>
                  <a:lnTo>
                    <a:pt x="86" y="852"/>
                  </a:lnTo>
                  <a:lnTo>
                    <a:pt x="100" y="870"/>
                  </a:lnTo>
                  <a:lnTo>
                    <a:pt x="116" y="888"/>
                  </a:lnTo>
                  <a:lnTo>
                    <a:pt x="132" y="906"/>
                  </a:lnTo>
                  <a:lnTo>
                    <a:pt x="150" y="922"/>
                  </a:lnTo>
                  <a:lnTo>
                    <a:pt x="170" y="938"/>
                  </a:lnTo>
                  <a:lnTo>
                    <a:pt x="190" y="952"/>
                  </a:lnTo>
                  <a:lnTo>
                    <a:pt x="212" y="964"/>
                  </a:lnTo>
                  <a:lnTo>
                    <a:pt x="212" y="964"/>
                  </a:lnTo>
                  <a:lnTo>
                    <a:pt x="238" y="974"/>
                  </a:lnTo>
                  <a:lnTo>
                    <a:pt x="260" y="980"/>
                  </a:lnTo>
                  <a:lnTo>
                    <a:pt x="280" y="984"/>
                  </a:lnTo>
                  <a:lnTo>
                    <a:pt x="298" y="986"/>
                  </a:lnTo>
                  <a:lnTo>
                    <a:pt x="314" y="986"/>
                  </a:lnTo>
                  <a:lnTo>
                    <a:pt x="326" y="984"/>
                  </a:lnTo>
                  <a:lnTo>
                    <a:pt x="338" y="982"/>
                  </a:lnTo>
                  <a:lnTo>
                    <a:pt x="348" y="978"/>
                  </a:lnTo>
                  <a:lnTo>
                    <a:pt x="356" y="972"/>
                  </a:lnTo>
                  <a:lnTo>
                    <a:pt x="362" y="968"/>
                  </a:lnTo>
                  <a:lnTo>
                    <a:pt x="370" y="956"/>
                  </a:lnTo>
                  <a:lnTo>
                    <a:pt x="374" y="946"/>
                  </a:lnTo>
                  <a:lnTo>
                    <a:pt x="374" y="940"/>
                  </a:lnTo>
                  <a:lnTo>
                    <a:pt x="374" y="940"/>
                  </a:lnTo>
                  <a:lnTo>
                    <a:pt x="372" y="934"/>
                  </a:lnTo>
                  <a:lnTo>
                    <a:pt x="368" y="930"/>
                  </a:lnTo>
                  <a:lnTo>
                    <a:pt x="362" y="924"/>
                  </a:lnTo>
                  <a:lnTo>
                    <a:pt x="354" y="918"/>
                  </a:lnTo>
                  <a:lnTo>
                    <a:pt x="342" y="912"/>
                  </a:lnTo>
                  <a:lnTo>
                    <a:pt x="330" y="906"/>
                  </a:lnTo>
                  <a:lnTo>
                    <a:pt x="294" y="896"/>
                  </a:lnTo>
                  <a:lnTo>
                    <a:pt x="294" y="896"/>
                  </a:lnTo>
                  <a:lnTo>
                    <a:pt x="292" y="882"/>
                  </a:lnTo>
                  <a:lnTo>
                    <a:pt x="290" y="872"/>
                  </a:lnTo>
                  <a:lnTo>
                    <a:pt x="286" y="862"/>
                  </a:lnTo>
                  <a:lnTo>
                    <a:pt x="282" y="852"/>
                  </a:lnTo>
                  <a:lnTo>
                    <a:pt x="274" y="842"/>
                  </a:lnTo>
                  <a:lnTo>
                    <a:pt x="264" y="830"/>
                  </a:lnTo>
                  <a:lnTo>
                    <a:pt x="250" y="820"/>
                  </a:lnTo>
                  <a:lnTo>
                    <a:pt x="250" y="820"/>
                  </a:lnTo>
                  <a:lnTo>
                    <a:pt x="244" y="800"/>
                  </a:lnTo>
                  <a:lnTo>
                    <a:pt x="238" y="778"/>
                  </a:lnTo>
                  <a:lnTo>
                    <a:pt x="234" y="768"/>
                  </a:lnTo>
                  <a:lnTo>
                    <a:pt x="230" y="758"/>
                  </a:lnTo>
                  <a:lnTo>
                    <a:pt x="224" y="750"/>
                  </a:lnTo>
                  <a:lnTo>
                    <a:pt x="216" y="742"/>
                  </a:lnTo>
                  <a:lnTo>
                    <a:pt x="216" y="742"/>
                  </a:lnTo>
                  <a:lnTo>
                    <a:pt x="218" y="720"/>
                  </a:lnTo>
                  <a:lnTo>
                    <a:pt x="216" y="710"/>
                  </a:lnTo>
                  <a:lnTo>
                    <a:pt x="214" y="700"/>
                  </a:lnTo>
                  <a:lnTo>
                    <a:pt x="206" y="684"/>
                  </a:lnTo>
                  <a:lnTo>
                    <a:pt x="196" y="670"/>
                  </a:lnTo>
                  <a:lnTo>
                    <a:pt x="196" y="670"/>
                  </a:lnTo>
                  <a:lnTo>
                    <a:pt x="206" y="644"/>
                  </a:lnTo>
                  <a:lnTo>
                    <a:pt x="210" y="628"/>
                  </a:lnTo>
                  <a:lnTo>
                    <a:pt x="212" y="610"/>
                  </a:lnTo>
                  <a:lnTo>
                    <a:pt x="214" y="594"/>
                  </a:lnTo>
                  <a:lnTo>
                    <a:pt x="214" y="576"/>
                  </a:lnTo>
                  <a:lnTo>
                    <a:pt x="210" y="562"/>
                  </a:lnTo>
                  <a:lnTo>
                    <a:pt x="204" y="550"/>
                  </a:lnTo>
                  <a:lnTo>
                    <a:pt x="204" y="550"/>
                  </a:lnTo>
                  <a:lnTo>
                    <a:pt x="210" y="526"/>
                  </a:lnTo>
                  <a:lnTo>
                    <a:pt x="214" y="510"/>
                  </a:lnTo>
                  <a:lnTo>
                    <a:pt x="216" y="494"/>
                  </a:lnTo>
                  <a:lnTo>
                    <a:pt x="218" y="478"/>
                  </a:lnTo>
                  <a:lnTo>
                    <a:pt x="216" y="462"/>
                  </a:lnTo>
                  <a:lnTo>
                    <a:pt x="214" y="456"/>
                  </a:lnTo>
                  <a:lnTo>
                    <a:pt x="210" y="450"/>
                  </a:lnTo>
                  <a:lnTo>
                    <a:pt x="206" y="444"/>
                  </a:lnTo>
                  <a:lnTo>
                    <a:pt x="200" y="440"/>
                  </a:lnTo>
                  <a:lnTo>
                    <a:pt x="200" y="440"/>
                  </a:lnTo>
                  <a:lnTo>
                    <a:pt x="206" y="438"/>
                  </a:lnTo>
                  <a:lnTo>
                    <a:pt x="212" y="436"/>
                  </a:lnTo>
                  <a:lnTo>
                    <a:pt x="224" y="426"/>
                  </a:lnTo>
                  <a:lnTo>
                    <a:pt x="236" y="412"/>
                  </a:lnTo>
                  <a:lnTo>
                    <a:pt x="246" y="398"/>
                  </a:lnTo>
                  <a:lnTo>
                    <a:pt x="256" y="382"/>
                  </a:lnTo>
                  <a:lnTo>
                    <a:pt x="264" y="366"/>
                  </a:lnTo>
                  <a:lnTo>
                    <a:pt x="268" y="352"/>
                  </a:lnTo>
                  <a:lnTo>
                    <a:pt x="268" y="342"/>
                  </a:lnTo>
                  <a:lnTo>
                    <a:pt x="268" y="342"/>
                  </a:lnTo>
                  <a:lnTo>
                    <a:pt x="284" y="336"/>
                  </a:lnTo>
                  <a:lnTo>
                    <a:pt x="300" y="328"/>
                  </a:lnTo>
                  <a:lnTo>
                    <a:pt x="316" y="316"/>
                  </a:lnTo>
                  <a:lnTo>
                    <a:pt x="332" y="304"/>
                  </a:lnTo>
                  <a:lnTo>
                    <a:pt x="346" y="292"/>
                  </a:lnTo>
                  <a:lnTo>
                    <a:pt x="358" y="278"/>
                  </a:lnTo>
                  <a:lnTo>
                    <a:pt x="366" y="266"/>
                  </a:lnTo>
                  <a:lnTo>
                    <a:pt x="370" y="252"/>
                  </a:lnTo>
                  <a:lnTo>
                    <a:pt x="370" y="252"/>
                  </a:lnTo>
                  <a:lnTo>
                    <a:pt x="388" y="258"/>
                  </a:lnTo>
                  <a:lnTo>
                    <a:pt x="406" y="262"/>
                  </a:lnTo>
                  <a:lnTo>
                    <a:pt x="426" y="262"/>
                  </a:lnTo>
                  <a:lnTo>
                    <a:pt x="444" y="260"/>
                  </a:lnTo>
                  <a:lnTo>
                    <a:pt x="480" y="254"/>
                  </a:lnTo>
                  <a:lnTo>
                    <a:pt x="502" y="248"/>
                  </a:lnTo>
                  <a:lnTo>
                    <a:pt x="502" y="248"/>
                  </a:lnTo>
                  <a:lnTo>
                    <a:pt x="504" y="252"/>
                  </a:lnTo>
                  <a:lnTo>
                    <a:pt x="508" y="256"/>
                  </a:lnTo>
                  <a:lnTo>
                    <a:pt x="516" y="264"/>
                  </a:lnTo>
                  <a:lnTo>
                    <a:pt x="530" y="270"/>
                  </a:lnTo>
                  <a:lnTo>
                    <a:pt x="546" y="276"/>
                  </a:lnTo>
                  <a:lnTo>
                    <a:pt x="562" y="278"/>
                  </a:lnTo>
                  <a:lnTo>
                    <a:pt x="578" y="276"/>
                  </a:lnTo>
                  <a:lnTo>
                    <a:pt x="586" y="274"/>
                  </a:lnTo>
                  <a:lnTo>
                    <a:pt x="594" y="270"/>
                  </a:lnTo>
                  <a:lnTo>
                    <a:pt x="600" y="266"/>
                  </a:lnTo>
                  <a:lnTo>
                    <a:pt x="606" y="260"/>
                  </a:lnTo>
                  <a:lnTo>
                    <a:pt x="606" y="260"/>
                  </a:lnTo>
                  <a:lnTo>
                    <a:pt x="612" y="244"/>
                  </a:lnTo>
                  <a:lnTo>
                    <a:pt x="616" y="228"/>
                  </a:lnTo>
                  <a:lnTo>
                    <a:pt x="614" y="206"/>
                  </a:lnTo>
                  <a:lnTo>
                    <a:pt x="610" y="176"/>
                  </a:lnTo>
                  <a:lnTo>
                    <a:pt x="610" y="176"/>
                  </a:lnTo>
                  <a:lnTo>
                    <a:pt x="606" y="160"/>
                  </a:lnTo>
                  <a:lnTo>
                    <a:pt x="600" y="146"/>
                  </a:lnTo>
                  <a:lnTo>
                    <a:pt x="594" y="134"/>
                  </a:lnTo>
                  <a:lnTo>
                    <a:pt x="584" y="122"/>
                  </a:lnTo>
                  <a:lnTo>
                    <a:pt x="564" y="100"/>
                  </a:lnTo>
                  <a:lnTo>
                    <a:pt x="542" y="72"/>
                  </a:lnTo>
                  <a:lnTo>
                    <a:pt x="542" y="72"/>
                  </a:lnTo>
                  <a:close/>
                </a:path>
              </a:pathLst>
            </a:custGeom>
            <a:solidFill>
              <a:srgbClr val="FEED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47" name="Freeform 567"/>
            <p:cNvSpPr>
              <a:spLocks/>
            </p:cNvSpPr>
            <p:nvPr/>
          </p:nvSpPr>
          <p:spPr bwMode="auto">
            <a:xfrm>
              <a:off x="1596" y="2218"/>
              <a:ext cx="490" cy="700"/>
            </a:xfrm>
            <a:custGeom>
              <a:avLst/>
              <a:gdLst/>
              <a:ahLst/>
              <a:cxnLst>
                <a:cxn ang="0">
                  <a:pos x="410" y="10"/>
                </a:cxn>
                <a:cxn ang="0">
                  <a:pos x="410" y="12"/>
                </a:cxn>
                <a:cxn ang="0">
                  <a:pos x="398" y="22"/>
                </a:cxn>
                <a:cxn ang="0">
                  <a:pos x="382" y="28"/>
                </a:cxn>
                <a:cxn ang="0">
                  <a:pos x="350" y="28"/>
                </a:cxn>
                <a:cxn ang="0">
                  <a:pos x="320" y="16"/>
                </a:cxn>
                <a:cxn ang="0">
                  <a:pos x="308" y="4"/>
                </a:cxn>
                <a:cxn ang="0">
                  <a:pos x="306" y="0"/>
                </a:cxn>
                <a:cxn ang="0">
                  <a:pos x="248" y="12"/>
                </a:cxn>
                <a:cxn ang="0">
                  <a:pos x="210" y="14"/>
                </a:cxn>
                <a:cxn ang="0">
                  <a:pos x="174" y="4"/>
                </a:cxn>
                <a:cxn ang="0">
                  <a:pos x="170" y="18"/>
                </a:cxn>
                <a:cxn ang="0">
                  <a:pos x="150" y="44"/>
                </a:cxn>
                <a:cxn ang="0">
                  <a:pos x="120" y="68"/>
                </a:cxn>
                <a:cxn ang="0">
                  <a:pos x="88" y="88"/>
                </a:cxn>
                <a:cxn ang="0">
                  <a:pos x="72" y="94"/>
                </a:cxn>
                <a:cxn ang="0">
                  <a:pos x="68" y="118"/>
                </a:cxn>
                <a:cxn ang="0">
                  <a:pos x="50" y="150"/>
                </a:cxn>
                <a:cxn ang="0">
                  <a:pos x="28" y="178"/>
                </a:cxn>
                <a:cxn ang="0">
                  <a:pos x="10" y="190"/>
                </a:cxn>
                <a:cxn ang="0">
                  <a:pos x="4" y="192"/>
                </a:cxn>
                <a:cxn ang="0">
                  <a:pos x="14" y="202"/>
                </a:cxn>
                <a:cxn ang="0">
                  <a:pos x="20" y="214"/>
                </a:cxn>
                <a:cxn ang="0">
                  <a:pos x="20" y="246"/>
                </a:cxn>
                <a:cxn ang="0">
                  <a:pos x="14" y="278"/>
                </a:cxn>
                <a:cxn ang="0">
                  <a:pos x="8" y="302"/>
                </a:cxn>
                <a:cxn ang="0">
                  <a:pos x="18" y="328"/>
                </a:cxn>
                <a:cxn ang="0">
                  <a:pos x="16" y="362"/>
                </a:cxn>
                <a:cxn ang="0">
                  <a:pos x="10" y="396"/>
                </a:cxn>
                <a:cxn ang="0">
                  <a:pos x="0" y="422"/>
                </a:cxn>
                <a:cxn ang="0">
                  <a:pos x="18" y="452"/>
                </a:cxn>
                <a:cxn ang="0">
                  <a:pos x="22" y="472"/>
                </a:cxn>
                <a:cxn ang="0">
                  <a:pos x="20" y="494"/>
                </a:cxn>
                <a:cxn ang="0">
                  <a:pos x="34" y="510"/>
                </a:cxn>
                <a:cxn ang="0">
                  <a:pos x="42" y="530"/>
                </a:cxn>
                <a:cxn ang="0">
                  <a:pos x="54" y="572"/>
                </a:cxn>
                <a:cxn ang="0">
                  <a:pos x="68" y="582"/>
                </a:cxn>
                <a:cxn ang="0">
                  <a:pos x="86" y="604"/>
                </a:cxn>
                <a:cxn ang="0">
                  <a:pos x="94" y="624"/>
                </a:cxn>
                <a:cxn ang="0">
                  <a:pos x="98" y="648"/>
                </a:cxn>
                <a:cxn ang="0">
                  <a:pos x="134" y="658"/>
                </a:cxn>
                <a:cxn ang="0">
                  <a:pos x="158" y="670"/>
                </a:cxn>
                <a:cxn ang="0">
                  <a:pos x="172" y="682"/>
                </a:cxn>
                <a:cxn ang="0">
                  <a:pos x="178" y="692"/>
                </a:cxn>
                <a:cxn ang="0">
                  <a:pos x="178" y="700"/>
                </a:cxn>
                <a:cxn ang="0">
                  <a:pos x="196" y="700"/>
                </a:cxn>
                <a:cxn ang="0">
                  <a:pos x="226" y="698"/>
                </a:cxn>
                <a:cxn ang="0">
                  <a:pos x="284" y="682"/>
                </a:cxn>
                <a:cxn ang="0">
                  <a:pos x="336" y="650"/>
                </a:cxn>
                <a:cxn ang="0">
                  <a:pos x="384" y="606"/>
                </a:cxn>
                <a:cxn ang="0">
                  <a:pos x="422" y="550"/>
                </a:cxn>
                <a:cxn ang="0">
                  <a:pos x="454" y="486"/>
                </a:cxn>
                <a:cxn ang="0">
                  <a:pos x="476" y="412"/>
                </a:cxn>
                <a:cxn ang="0">
                  <a:pos x="488" y="332"/>
                </a:cxn>
                <a:cxn ang="0">
                  <a:pos x="490" y="290"/>
                </a:cxn>
                <a:cxn ang="0">
                  <a:pos x="484" y="210"/>
                </a:cxn>
                <a:cxn ang="0">
                  <a:pos x="468" y="136"/>
                </a:cxn>
                <a:cxn ang="0">
                  <a:pos x="444" y="70"/>
                </a:cxn>
                <a:cxn ang="0">
                  <a:pos x="410" y="10"/>
                </a:cxn>
              </a:cxnLst>
              <a:rect l="0" t="0" r="r" b="b"/>
              <a:pathLst>
                <a:path w="490" h="700">
                  <a:moveTo>
                    <a:pt x="410" y="10"/>
                  </a:moveTo>
                  <a:lnTo>
                    <a:pt x="410" y="10"/>
                  </a:lnTo>
                  <a:lnTo>
                    <a:pt x="410" y="12"/>
                  </a:lnTo>
                  <a:lnTo>
                    <a:pt x="410" y="12"/>
                  </a:lnTo>
                  <a:lnTo>
                    <a:pt x="404" y="18"/>
                  </a:lnTo>
                  <a:lnTo>
                    <a:pt x="398" y="22"/>
                  </a:lnTo>
                  <a:lnTo>
                    <a:pt x="390" y="26"/>
                  </a:lnTo>
                  <a:lnTo>
                    <a:pt x="382" y="28"/>
                  </a:lnTo>
                  <a:lnTo>
                    <a:pt x="366" y="30"/>
                  </a:lnTo>
                  <a:lnTo>
                    <a:pt x="350" y="28"/>
                  </a:lnTo>
                  <a:lnTo>
                    <a:pt x="334" y="22"/>
                  </a:lnTo>
                  <a:lnTo>
                    <a:pt x="320" y="16"/>
                  </a:lnTo>
                  <a:lnTo>
                    <a:pt x="312" y="8"/>
                  </a:lnTo>
                  <a:lnTo>
                    <a:pt x="308" y="4"/>
                  </a:lnTo>
                  <a:lnTo>
                    <a:pt x="306" y="0"/>
                  </a:lnTo>
                  <a:lnTo>
                    <a:pt x="306" y="0"/>
                  </a:lnTo>
                  <a:lnTo>
                    <a:pt x="284" y="6"/>
                  </a:lnTo>
                  <a:lnTo>
                    <a:pt x="248" y="12"/>
                  </a:lnTo>
                  <a:lnTo>
                    <a:pt x="230" y="14"/>
                  </a:lnTo>
                  <a:lnTo>
                    <a:pt x="210" y="14"/>
                  </a:lnTo>
                  <a:lnTo>
                    <a:pt x="192" y="10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0" y="18"/>
                  </a:lnTo>
                  <a:lnTo>
                    <a:pt x="162" y="30"/>
                  </a:lnTo>
                  <a:lnTo>
                    <a:pt x="150" y="44"/>
                  </a:lnTo>
                  <a:lnTo>
                    <a:pt x="136" y="56"/>
                  </a:lnTo>
                  <a:lnTo>
                    <a:pt x="120" y="68"/>
                  </a:lnTo>
                  <a:lnTo>
                    <a:pt x="104" y="80"/>
                  </a:lnTo>
                  <a:lnTo>
                    <a:pt x="88" y="88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72" y="104"/>
                  </a:lnTo>
                  <a:lnTo>
                    <a:pt x="68" y="118"/>
                  </a:lnTo>
                  <a:lnTo>
                    <a:pt x="60" y="134"/>
                  </a:lnTo>
                  <a:lnTo>
                    <a:pt x="50" y="150"/>
                  </a:lnTo>
                  <a:lnTo>
                    <a:pt x="40" y="164"/>
                  </a:lnTo>
                  <a:lnTo>
                    <a:pt x="28" y="178"/>
                  </a:lnTo>
                  <a:lnTo>
                    <a:pt x="16" y="188"/>
                  </a:lnTo>
                  <a:lnTo>
                    <a:pt x="10" y="190"/>
                  </a:lnTo>
                  <a:lnTo>
                    <a:pt x="4" y="192"/>
                  </a:lnTo>
                  <a:lnTo>
                    <a:pt x="4" y="192"/>
                  </a:lnTo>
                  <a:lnTo>
                    <a:pt x="10" y="196"/>
                  </a:lnTo>
                  <a:lnTo>
                    <a:pt x="14" y="202"/>
                  </a:lnTo>
                  <a:lnTo>
                    <a:pt x="18" y="208"/>
                  </a:lnTo>
                  <a:lnTo>
                    <a:pt x="20" y="214"/>
                  </a:lnTo>
                  <a:lnTo>
                    <a:pt x="22" y="230"/>
                  </a:lnTo>
                  <a:lnTo>
                    <a:pt x="20" y="246"/>
                  </a:lnTo>
                  <a:lnTo>
                    <a:pt x="18" y="262"/>
                  </a:lnTo>
                  <a:lnTo>
                    <a:pt x="14" y="278"/>
                  </a:lnTo>
                  <a:lnTo>
                    <a:pt x="8" y="302"/>
                  </a:lnTo>
                  <a:lnTo>
                    <a:pt x="8" y="302"/>
                  </a:lnTo>
                  <a:lnTo>
                    <a:pt x="14" y="314"/>
                  </a:lnTo>
                  <a:lnTo>
                    <a:pt x="18" y="328"/>
                  </a:lnTo>
                  <a:lnTo>
                    <a:pt x="18" y="346"/>
                  </a:lnTo>
                  <a:lnTo>
                    <a:pt x="16" y="362"/>
                  </a:lnTo>
                  <a:lnTo>
                    <a:pt x="14" y="380"/>
                  </a:lnTo>
                  <a:lnTo>
                    <a:pt x="10" y="396"/>
                  </a:lnTo>
                  <a:lnTo>
                    <a:pt x="0" y="422"/>
                  </a:lnTo>
                  <a:lnTo>
                    <a:pt x="0" y="422"/>
                  </a:lnTo>
                  <a:lnTo>
                    <a:pt x="10" y="436"/>
                  </a:lnTo>
                  <a:lnTo>
                    <a:pt x="18" y="452"/>
                  </a:lnTo>
                  <a:lnTo>
                    <a:pt x="20" y="462"/>
                  </a:lnTo>
                  <a:lnTo>
                    <a:pt x="22" y="472"/>
                  </a:lnTo>
                  <a:lnTo>
                    <a:pt x="20" y="494"/>
                  </a:lnTo>
                  <a:lnTo>
                    <a:pt x="20" y="494"/>
                  </a:lnTo>
                  <a:lnTo>
                    <a:pt x="28" y="502"/>
                  </a:lnTo>
                  <a:lnTo>
                    <a:pt x="34" y="510"/>
                  </a:lnTo>
                  <a:lnTo>
                    <a:pt x="38" y="520"/>
                  </a:lnTo>
                  <a:lnTo>
                    <a:pt x="42" y="530"/>
                  </a:lnTo>
                  <a:lnTo>
                    <a:pt x="48" y="552"/>
                  </a:lnTo>
                  <a:lnTo>
                    <a:pt x="54" y="572"/>
                  </a:lnTo>
                  <a:lnTo>
                    <a:pt x="54" y="572"/>
                  </a:lnTo>
                  <a:lnTo>
                    <a:pt x="68" y="582"/>
                  </a:lnTo>
                  <a:lnTo>
                    <a:pt x="78" y="594"/>
                  </a:lnTo>
                  <a:lnTo>
                    <a:pt x="86" y="604"/>
                  </a:lnTo>
                  <a:lnTo>
                    <a:pt x="90" y="614"/>
                  </a:lnTo>
                  <a:lnTo>
                    <a:pt x="94" y="624"/>
                  </a:lnTo>
                  <a:lnTo>
                    <a:pt x="96" y="634"/>
                  </a:lnTo>
                  <a:lnTo>
                    <a:pt x="98" y="648"/>
                  </a:lnTo>
                  <a:lnTo>
                    <a:pt x="98" y="648"/>
                  </a:lnTo>
                  <a:lnTo>
                    <a:pt x="134" y="658"/>
                  </a:lnTo>
                  <a:lnTo>
                    <a:pt x="146" y="664"/>
                  </a:lnTo>
                  <a:lnTo>
                    <a:pt x="158" y="670"/>
                  </a:lnTo>
                  <a:lnTo>
                    <a:pt x="166" y="676"/>
                  </a:lnTo>
                  <a:lnTo>
                    <a:pt x="172" y="682"/>
                  </a:lnTo>
                  <a:lnTo>
                    <a:pt x="176" y="686"/>
                  </a:lnTo>
                  <a:lnTo>
                    <a:pt x="178" y="692"/>
                  </a:lnTo>
                  <a:lnTo>
                    <a:pt x="178" y="692"/>
                  </a:lnTo>
                  <a:lnTo>
                    <a:pt x="178" y="700"/>
                  </a:lnTo>
                  <a:lnTo>
                    <a:pt x="178" y="700"/>
                  </a:lnTo>
                  <a:lnTo>
                    <a:pt x="196" y="700"/>
                  </a:lnTo>
                  <a:lnTo>
                    <a:pt x="196" y="700"/>
                  </a:lnTo>
                  <a:lnTo>
                    <a:pt x="226" y="698"/>
                  </a:lnTo>
                  <a:lnTo>
                    <a:pt x="256" y="692"/>
                  </a:lnTo>
                  <a:lnTo>
                    <a:pt x="284" y="682"/>
                  </a:lnTo>
                  <a:lnTo>
                    <a:pt x="310" y="668"/>
                  </a:lnTo>
                  <a:lnTo>
                    <a:pt x="336" y="650"/>
                  </a:lnTo>
                  <a:lnTo>
                    <a:pt x="360" y="630"/>
                  </a:lnTo>
                  <a:lnTo>
                    <a:pt x="384" y="606"/>
                  </a:lnTo>
                  <a:lnTo>
                    <a:pt x="404" y="580"/>
                  </a:lnTo>
                  <a:lnTo>
                    <a:pt x="422" y="550"/>
                  </a:lnTo>
                  <a:lnTo>
                    <a:pt x="440" y="520"/>
                  </a:lnTo>
                  <a:lnTo>
                    <a:pt x="454" y="486"/>
                  </a:lnTo>
                  <a:lnTo>
                    <a:pt x="468" y="450"/>
                  </a:lnTo>
                  <a:lnTo>
                    <a:pt x="476" y="412"/>
                  </a:lnTo>
                  <a:lnTo>
                    <a:pt x="484" y="372"/>
                  </a:lnTo>
                  <a:lnTo>
                    <a:pt x="488" y="332"/>
                  </a:lnTo>
                  <a:lnTo>
                    <a:pt x="490" y="290"/>
                  </a:lnTo>
                  <a:lnTo>
                    <a:pt x="490" y="290"/>
                  </a:lnTo>
                  <a:lnTo>
                    <a:pt x="488" y="250"/>
                  </a:lnTo>
                  <a:lnTo>
                    <a:pt x="484" y="210"/>
                  </a:lnTo>
                  <a:lnTo>
                    <a:pt x="478" y="174"/>
                  </a:lnTo>
                  <a:lnTo>
                    <a:pt x="468" y="136"/>
                  </a:lnTo>
                  <a:lnTo>
                    <a:pt x="458" y="102"/>
                  </a:lnTo>
                  <a:lnTo>
                    <a:pt x="444" y="70"/>
                  </a:lnTo>
                  <a:lnTo>
                    <a:pt x="428" y="38"/>
                  </a:lnTo>
                  <a:lnTo>
                    <a:pt x="410" y="10"/>
                  </a:lnTo>
                  <a:lnTo>
                    <a:pt x="410" y="10"/>
                  </a:lnTo>
                  <a:close/>
                </a:path>
              </a:pathLst>
            </a:custGeom>
            <a:solidFill>
              <a:srgbClr val="F2CF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48" name="Freeform 568"/>
            <p:cNvSpPr>
              <a:spLocks/>
            </p:cNvSpPr>
            <p:nvPr/>
          </p:nvSpPr>
          <p:spPr bwMode="auto">
            <a:xfrm>
              <a:off x="1666" y="2250"/>
              <a:ext cx="402" cy="650"/>
            </a:xfrm>
            <a:custGeom>
              <a:avLst/>
              <a:gdLst/>
              <a:ahLst/>
              <a:cxnLst>
                <a:cxn ang="0">
                  <a:pos x="326" y="0"/>
                </a:cxn>
                <a:cxn ang="0">
                  <a:pos x="358" y="56"/>
                </a:cxn>
                <a:cxn ang="0">
                  <a:pos x="382" y="120"/>
                </a:cxn>
                <a:cxn ang="0">
                  <a:pos x="396" y="188"/>
                </a:cxn>
                <a:cxn ang="0">
                  <a:pos x="402" y="262"/>
                </a:cxn>
                <a:cxn ang="0">
                  <a:pos x="400" y="302"/>
                </a:cxn>
                <a:cxn ang="0">
                  <a:pos x="388" y="376"/>
                </a:cxn>
                <a:cxn ang="0">
                  <a:pos x="368" y="446"/>
                </a:cxn>
                <a:cxn ang="0">
                  <a:pos x="338" y="508"/>
                </a:cxn>
                <a:cxn ang="0">
                  <a:pos x="302" y="562"/>
                </a:cxn>
                <a:cxn ang="0">
                  <a:pos x="258" y="604"/>
                </a:cxn>
                <a:cxn ang="0">
                  <a:pos x="208" y="634"/>
                </a:cxn>
                <a:cxn ang="0">
                  <a:pos x="154" y="648"/>
                </a:cxn>
                <a:cxn ang="0">
                  <a:pos x="126" y="650"/>
                </a:cxn>
                <a:cxn ang="0">
                  <a:pos x="104" y="648"/>
                </a:cxn>
                <a:cxn ang="0">
                  <a:pos x="82" y="636"/>
                </a:cxn>
                <a:cxn ang="0">
                  <a:pos x="28" y="616"/>
                </a:cxn>
                <a:cxn ang="0">
                  <a:pos x="12" y="528"/>
                </a:cxn>
                <a:cxn ang="0">
                  <a:pos x="0" y="508"/>
                </a:cxn>
                <a:cxn ang="0">
                  <a:pos x="12" y="528"/>
                </a:cxn>
                <a:cxn ang="0">
                  <a:pos x="28" y="544"/>
                </a:cxn>
                <a:cxn ang="0">
                  <a:pos x="54" y="556"/>
                </a:cxn>
                <a:cxn ang="0">
                  <a:pos x="88" y="562"/>
                </a:cxn>
                <a:cxn ang="0">
                  <a:pos x="124" y="562"/>
                </a:cxn>
                <a:cxn ang="0">
                  <a:pos x="164" y="556"/>
                </a:cxn>
                <a:cxn ang="0">
                  <a:pos x="202" y="542"/>
                </a:cxn>
                <a:cxn ang="0">
                  <a:pos x="236" y="522"/>
                </a:cxn>
                <a:cxn ang="0">
                  <a:pos x="264" y="494"/>
                </a:cxn>
                <a:cxn ang="0">
                  <a:pos x="278" y="476"/>
                </a:cxn>
                <a:cxn ang="0">
                  <a:pos x="304" y="430"/>
                </a:cxn>
                <a:cxn ang="0">
                  <a:pos x="328" y="376"/>
                </a:cxn>
                <a:cxn ang="0">
                  <a:pos x="348" y="316"/>
                </a:cxn>
                <a:cxn ang="0">
                  <a:pos x="362" y="248"/>
                </a:cxn>
                <a:cxn ang="0">
                  <a:pos x="368" y="178"/>
                </a:cxn>
                <a:cxn ang="0">
                  <a:pos x="362" y="106"/>
                </a:cxn>
                <a:cxn ang="0">
                  <a:pos x="342" y="36"/>
                </a:cxn>
                <a:cxn ang="0">
                  <a:pos x="326" y="0"/>
                </a:cxn>
              </a:cxnLst>
              <a:rect l="0" t="0" r="r" b="b"/>
              <a:pathLst>
                <a:path w="402" h="650">
                  <a:moveTo>
                    <a:pt x="326" y="0"/>
                  </a:moveTo>
                  <a:lnTo>
                    <a:pt x="326" y="0"/>
                  </a:lnTo>
                  <a:lnTo>
                    <a:pt x="344" y="28"/>
                  </a:lnTo>
                  <a:lnTo>
                    <a:pt x="358" y="56"/>
                  </a:lnTo>
                  <a:lnTo>
                    <a:pt x="370" y="86"/>
                  </a:lnTo>
                  <a:lnTo>
                    <a:pt x="382" y="120"/>
                  </a:lnTo>
                  <a:lnTo>
                    <a:pt x="390" y="154"/>
                  </a:lnTo>
                  <a:lnTo>
                    <a:pt x="396" y="188"/>
                  </a:lnTo>
                  <a:lnTo>
                    <a:pt x="400" y="224"/>
                  </a:lnTo>
                  <a:lnTo>
                    <a:pt x="402" y="262"/>
                  </a:lnTo>
                  <a:lnTo>
                    <a:pt x="402" y="262"/>
                  </a:lnTo>
                  <a:lnTo>
                    <a:pt x="400" y="302"/>
                  </a:lnTo>
                  <a:lnTo>
                    <a:pt x="396" y="340"/>
                  </a:lnTo>
                  <a:lnTo>
                    <a:pt x="388" y="376"/>
                  </a:lnTo>
                  <a:lnTo>
                    <a:pt x="380" y="412"/>
                  </a:lnTo>
                  <a:lnTo>
                    <a:pt x="368" y="446"/>
                  </a:lnTo>
                  <a:lnTo>
                    <a:pt x="354" y="478"/>
                  </a:lnTo>
                  <a:lnTo>
                    <a:pt x="338" y="508"/>
                  </a:lnTo>
                  <a:lnTo>
                    <a:pt x="320" y="536"/>
                  </a:lnTo>
                  <a:lnTo>
                    <a:pt x="302" y="562"/>
                  </a:lnTo>
                  <a:lnTo>
                    <a:pt x="280" y="584"/>
                  </a:lnTo>
                  <a:lnTo>
                    <a:pt x="258" y="604"/>
                  </a:lnTo>
                  <a:lnTo>
                    <a:pt x="234" y="620"/>
                  </a:lnTo>
                  <a:lnTo>
                    <a:pt x="208" y="634"/>
                  </a:lnTo>
                  <a:lnTo>
                    <a:pt x="182" y="642"/>
                  </a:lnTo>
                  <a:lnTo>
                    <a:pt x="154" y="648"/>
                  </a:lnTo>
                  <a:lnTo>
                    <a:pt x="126" y="650"/>
                  </a:lnTo>
                  <a:lnTo>
                    <a:pt x="126" y="650"/>
                  </a:lnTo>
                  <a:lnTo>
                    <a:pt x="114" y="650"/>
                  </a:lnTo>
                  <a:lnTo>
                    <a:pt x="104" y="648"/>
                  </a:lnTo>
                  <a:lnTo>
                    <a:pt x="90" y="642"/>
                  </a:lnTo>
                  <a:lnTo>
                    <a:pt x="82" y="636"/>
                  </a:lnTo>
                  <a:lnTo>
                    <a:pt x="82" y="634"/>
                  </a:lnTo>
                  <a:lnTo>
                    <a:pt x="28" y="616"/>
                  </a:lnTo>
                  <a:lnTo>
                    <a:pt x="10" y="542"/>
                  </a:lnTo>
                  <a:lnTo>
                    <a:pt x="12" y="528"/>
                  </a:lnTo>
                  <a:lnTo>
                    <a:pt x="12" y="528"/>
                  </a:lnTo>
                  <a:lnTo>
                    <a:pt x="0" y="508"/>
                  </a:lnTo>
                  <a:lnTo>
                    <a:pt x="12" y="528"/>
                  </a:lnTo>
                  <a:lnTo>
                    <a:pt x="12" y="528"/>
                  </a:lnTo>
                  <a:lnTo>
                    <a:pt x="18" y="536"/>
                  </a:lnTo>
                  <a:lnTo>
                    <a:pt x="28" y="544"/>
                  </a:lnTo>
                  <a:lnTo>
                    <a:pt x="40" y="550"/>
                  </a:lnTo>
                  <a:lnTo>
                    <a:pt x="54" y="556"/>
                  </a:lnTo>
                  <a:lnTo>
                    <a:pt x="70" y="560"/>
                  </a:lnTo>
                  <a:lnTo>
                    <a:pt x="88" y="562"/>
                  </a:lnTo>
                  <a:lnTo>
                    <a:pt x="106" y="562"/>
                  </a:lnTo>
                  <a:lnTo>
                    <a:pt x="124" y="562"/>
                  </a:lnTo>
                  <a:lnTo>
                    <a:pt x="144" y="560"/>
                  </a:lnTo>
                  <a:lnTo>
                    <a:pt x="164" y="556"/>
                  </a:lnTo>
                  <a:lnTo>
                    <a:pt x="184" y="550"/>
                  </a:lnTo>
                  <a:lnTo>
                    <a:pt x="202" y="542"/>
                  </a:lnTo>
                  <a:lnTo>
                    <a:pt x="220" y="534"/>
                  </a:lnTo>
                  <a:lnTo>
                    <a:pt x="236" y="522"/>
                  </a:lnTo>
                  <a:lnTo>
                    <a:pt x="252" y="508"/>
                  </a:lnTo>
                  <a:lnTo>
                    <a:pt x="264" y="494"/>
                  </a:lnTo>
                  <a:lnTo>
                    <a:pt x="264" y="494"/>
                  </a:lnTo>
                  <a:lnTo>
                    <a:pt x="278" y="476"/>
                  </a:lnTo>
                  <a:lnTo>
                    <a:pt x="290" y="454"/>
                  </a:lnTo>
                  <a:lnTo>
                    <a:pt x="304" y="430"/>
                  </a:lnTo>
                  <a:lnTo>
                    <a:pt x="316" y="404"/>
                  </a:lnTo>
                  <a:lnTo>
                    <a:pt x="328" y="376"/>
                  </a:lnTo>
                  <a:lnTo>
                    <a:pt x="338" y="346"/>
                  </a:lnTo>
                  <a:lnTo>
                    <a:pt x="348" y="316"/>
                  </a:lnTo>
                  <a:lnTo>
                    <a:pt x="356" y="282"/>
                  </a:lnTo>
                  <a:lnTo>
                    <a:pt x="362" y="248"/>
                  </a:lnTo>
                  <a:lnTo>
                    <a:pt x="366" y="214"/>
                  </a:lnTo>
                  <a:lnTo>
                    <a:pt x="368" y="178"/>
                  </a:lnTo>
                  <a:lnTo>
                    <a:pt x="366" y="142"/>
                  </a:lnTo>
                  <a:lnTo>
                    <a:pt x="362" y="106"/>
                  </a:lnTo>
                  <a:lnTo>
                    <a:pt x="354" y="70"/>
                  </a:lnTo>
                  <a:lnTo>
                    <a:pt x="342" y="36"/>
                  </a:lnTo>
                  <a:lnTo>
                    <a:pt x="326" y="0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EBB9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49" name="Freeform 569"/>
            <p:cNvSpPr>
              <a:spLocks/>
            </p:cNvSpPr>
            <p:nvPr/>
          </p:nvSpPr>
          <p:spPr bwMode="auto">
            <a:xfrm>
              <a:off x="1792" y="2512"/>
              <a:ext cx="276" cy="388"/>
            </a:xfrm>
            <a:custGeom>
              <a:avLst/>
              <a:gdLst/>
              <a:ahLst/>
              <a:cxnLst>
                <a:cxn ang="0">
                  <a:pos x="0" y="388"/>
                </a:cxn>
                <a:cxn ang="0">
                  <a:pos x="0" y="388"/>
                </a:cxn>
                <a:cxn ang="0">
                  <a:pos x="28" y="386"/>
                </a:cxn>
                <a:cxn ang="0">
                  <a:pos x="56" y="380"/>
                </a:cxn>
                <a:cxn ang="0">
                  <a:pos x="82" y="372"/>
                </a:cxn>
                <a:cxn ang="0">
                  <a:pos x="108" y="358"/>
                </a:cxn>
                <a:cxn ang="0">
                  <a:pos x="132" y="342"/>
                </a:cxn>
                <a:cxn ang="0">
                  <a:pos x="154" y="322"/>
                </a:cxn>
                <a:cxn ang="0">
                  <a:pos x="176" y="300"/>
                </a:cxn>
                <a:cxn ang="0">
                  <a:pos x="194" y="274"/>
                </a:cxn>
                <a:cxn ang="0">
                  <a:pos x="212" y="246"/>
                </a:cxn>
                <a:cxn ang="0">
                  <a:pos x="228" y="216"/>
                </a:cxn>
                <a:cxn ang="0">
                  <a:pos x="242" y="184"/>
                </a:cxn>
                <a:cxn ang="0">
                  <a:pos x="254" y="150"/>
                </a:cxn>
                <a:cxn ang="0">
                  <a:pos x="262" y="114"/>
                </a:cxn>
                <a:cxn ang="0">
                  <a:pos x="270" y="78"/>
                </a:cxn>
                <a:cxn ang="0">
                  <a:pos x="274" y="40"/>
                </a:cxn>
                <a:cxn ang="0">
                  <a:pos x="276" y="0"/>
                </a:cxn>
                <a:cxn ang="0">
                  <a:pos x="276" y="0"/>
                </a:cxn>
                <a:cxn ang="0">
                  <a:pos x="268" y="40"/>
                </a:cxn>
                <a:cxn ang="0">
                  <a:pos x="256" y="94"/>
                </a:cxn>
                <a:cxn ang="0">
                  <a:pos x="248" y="124"/>
                </a:cxn>
                <a:cxn ang="0">
                  <a:pos x="238" y="154"/>
                </a:cxn>
                <a:cxn ang="0">
                  <a:pos x="226" y="186"/>
                </a:cxn>
                <a:cxn ang="0">
                  <a:pos x="210" y="216"/>
                </a:cxn>
                <a:cxn ang="0">
                  <a:pos x="194" y="248"/>
                </a:cxn>
                <a:cxn ang="0">
                  <a:pos x="174" y="276"/>
                </a:cxn>
                <a:cxn ang="0">
                  <a:pos x="154" y="304"/>
                </a:cxn>
                <a:cxn ang="0">
                  <a:pos x="128" y="328"/>
                </a:cxn>
                <a:cxn ang="0">
                  <a:pos x="102" y="350"/>
                </a:cxn>
                <a:cxn ang="0">
                  <a:pos x="86" y="360"/>
                </a:cxn>
                <a:cxn ang="0">
                  <a:pos x="70" y="368"/>
                </a:cxn>
                <a:cxn ang="0">
                  <a:pos x="54" y="376"/>
                </a:cxn>
                <a:cxn ang="0">
                  <a:pos x="38" y="380"/>
                </a:cxn>
                <a:cxn ang="0">
                  <a:pos x="20" y="386"/>
                </a:cxn>
                <a:cxn ang="0">
                  <a:pos x="0" y="388"/>
                </a:cxn>
                <a:cxn ang="0">
                  <a:pos x="0" y="388"/>
                </a:cxn>
              </a:cxnLst>
              <a:rect l="0" t="0" r="r" b="b"/>
              <a:pathLst>
                <a:path w="276" h="388">
                  <a:moveTo>
                    <a:pt x="0" y="388"/>
                  </a:moveTo>
                  <a:lnTo>
                    <a:pt x="0" y="388"/>
                  </a:lnTo>
                  <a:lnTo>
                    <a:pt x="28" y="386"/>
                  </a:lnTo>
                  <a:lnTo>
                    <a:pt x="56" y="380"/>
                  </a:lnTo>
                  <a:lnTo>
                    <a:pt x="82" y="372"/>
                  </a:lnTo>
                  <a:lnTo>
                    <a:pt x="108" y="358"/>
                  </a:lnTo>
                  <a:lnTo>
                    <a:pt x="132" y="342"/>
                  </a:lnTo>
                  <a:lnTo>
                    <a:pt x="154" y="322"/>
                  </a:lnTo>
                  <a:lnTo>
                    <a:pt x="176" y="300"/>
                  </a:lnTo>
                  <a:lnTo>
                    <a:pt x="194" y="274"/>
                  </a:lnTo>
                  <a:lnTo>
                    <a:pt x="212" y="246"/>
                  </a:lnTo>
                  <a:lnTo>
                    <a:pt x="228" y="216"/>
                  </a:lnTo>
                  <a:lnTo>
                    <a:pt x="242" y="184"/>
                  </a:lnTo>
                  <a:lnTo>
                    <a:pt x="254" y="150"/>
                  </a:lnTo>
                  <a:lnTo>
                    <a:pt x="262" y="114"/>
                  </a:lnTo>
                  <a:lnTo>
                    <a:pt x="270" y="78"/>
                  </a:lnTo>
                  <a:lnTo>
                    <a:pt x="274" y="40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68" y="40"/>
                  </a:lnTo>
                  <a:lnTo>
                    <a:pt x="256" y="94"/>
                  </a:lnTo>
                  <a:lnTo>
                    <a:pt x="248" y="124"/>
                  </a:lnTo>
                  <a:lnTo>
                    <a:pt x="238" y="154"/>
                  </a:lnTo>
                  <a:lnTo>
                    <a:pt x="226" y="186"/>
                  </a:lnTo>
                  <a:lnTo>
                    <a:pt x="210" y="216"/>
                  </a:lnTo>
                  <a:lnTo>
                    <a:pt x="194" y="248"/>
                  </a:lnTo>
                  <a:lnTo>
                    <a:pt x="174" y="276"/>
                  </a:lnTo>
                  <a:lnTo>
                    <a:pt x="154" y="304"/>
                  </a:lnTo>
                  <a:lnTo>
                    <a:pt x="128" y="328"/>
                  </a:lnTo>
                  <a:lnTo>
                    <a:pt x="102" y="350"/>
                  </a:lnTo>
                  <a:lnTo>
                    <a:pt x="86" y="360"/>
                  </a:lnTo>
                  <a:lnTo>
                    <a:pt x="70" y="368"/>
                  </a:lnTo>
                  <a:lnTo>
                    <a:pt x="54" y="376"/>
                  </a:lnTo>
                  <a:lnTo>
                    <a:pt x="38" y="380"/>
                  </a:lnTo>
                  <a:lnTo>
                    <a:pt x="20" y="386"/>
                  </a:lnTo>
                  <a:lnTo>
                    <a:pt x="0" y="388"/>
                  </a:lnTo>
                  <a:lnTo>
                    <a:pt x="0" y="388"/>
                  </a:lnTo>
                  <a:close/>
                </a:path>
              </a:pathLst>
            </a:custGeom>
            <a:solidFill>
              <a:srgbClr val="DF95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50" name="Freeform 570"/>
            <p:cNvSpPr>
              <a:spLocks/>
            </p:cNvSpPr>
            <p:nvPr/>
          </p:nvSpPr>
          <p:spPr bwMode="auto">
            <a:xfrm>
              <a:off x="1176" y="1970"/>
              <a:ext cx="1062" cy="1126"/>
            </a:xfrm>
            <a:custGeom>
              <a:avLst/>
              <a:gdLst/>
              <a:ahLst/>
              <a:cxnLst>
                <a:cxn ang="0">
                  <a:pos x="1046" y="494"/>
                </a:cxn>
                <a:cxn ang="0">
                  <a:pos x="1022" y="406"/>
                </a:cxn>
                <a:cxn ang="0">
                  <a:pos x="1000" y="338"/>
                </a:cxn>
                <a:cxn ang="0">
                  <a:pos x="1008" y="304"/>
                </a:cxn>
                <a:cxn ang="0">
                  <a:pos x="990" y="264"/>
                </a:cxn>
                <a:cxn ang="0">
                  <a:pos x="948" y="120"/>
                </a:cxn>
                <a:cxn ang="0">
                  <a:pos x="920" y="38"/>
                </a:cxn>
                <a:cxn ang="0">
                  <a:pos x="854" y="26"/>
                </a:cxn>
                <a:cxn ang="0">
                  <a:pos x="900" y="144"/>
                </a:cxn>
                <a:cxn ang="0">
                  <a:pos x="960" y="350"/>
                </a:cxn>
                <a:cxn ang="0">
                  <a:pos x="988" y="556"/>
                </a:cxn>
                <a:cxn ang="0">
                  <a:pos x="960" y="766"/>
                </a:cxn>
                <a:cxn ang="0">
                  <a:pos x="908" y="872"/>
                </a:cxn>
                <a:cxn ang="0">
                  <a:pos x="848" y="940"/>
                </a:cxn>
                <a:cxn ang="0">
                  <a:pos x="752" y="1004"/>
                </a:cxn>
                <a:cxn ang="0">
                  <a:pos x="608" y="1048"/>
                </a:cxn>
                <a:cxn ang="0">
                  <a:pos x="428" y="1052"/>
                </a:cxn>
                <a:cxn ang="0">
                  <a:pos x="284" y="986"/>
                </a:cxn>
                <a:cxn ang="0">
                  <a:pos x="206" y="888"/>
                </a:cxn>
                <a:cxn ang="0">
                  <a:pos x="158" y="750"/>
                </a:cxn>
                <a:cxn ang="0">
                  <a:pos x="146" y="598"/>
                </a:cxn>
                <a:cxn ang="0">
                  <a:pos x="122" y="126"/>
                </a:cxn>
                <a:cxn ang="0">
                  <a:pos x="82" y="0"/>
                </a:cxn>
                <a:cxn ang="0">
                  <a:pos x="18" y="18"/>
                </a:cxn>
                <a:cxn ang="0">
                  <a:pos x="48" y="120"/>
                </a:cxn>
                <a:cxn ang="0">
                  <a:pos x="64" y="308"/>
                </a:cxn>
                <a:cxn ang="0">
                  <a:pos x="54" y="402"/>
                </a:cxn>
                <a:cxn ang="0">
                  <a:pos x="52" y="462"/>
                </a:cxn>
                <a:cxn ang="0">
                  <a:pos x="72" y="532"/>
                </a:cxn>
                <a:cxn ang="0">
                  <a:pos x="64" y="572"/>
                </a:cxn>
                <a:cxn ang="0">
                  <a:pos x="78" y="622"/>
                </a:cxn>
                <a:cxn ang="0">
                  <a:pos x="66" y="656"/>
                </a:cxn>
                <a:cxn ang="0">
                  <a:pos x="80" y="690"/>
                </a:cxn>
                <a:cxn ang="0">
                  <a:pos x="74" y="732"/>
                </a:cxn>
                <a:cxn ang="0">
                  <a:pos x="82" y="778"/>
                </a:cxn>
                <a:cxn ang="0">
                  <a:pos x="92" y="834"/>
                </a:cxn>
                <a:cxn ang="0">
                  <a:pos x="106" y="890"/>
                </a:cxn>
                <a:cxn ang="0">
                  <a:pos x="172" y="954"/>
                </a:cxn>
                <a:cxn ang="0">
                  <a:pos x="202" y="1008"/>
                </a:cxn>
                <a:cxn ang="0">
                  <a:pos x="238" y="1042"/>
                </a:cxn>
                <a:cxn ang="0">
                  <a:pos x="394" y="1116"/>
                </a:cxn>
                <a:cxn ang="0">
                  <a:pos x="468" y="1120"/>
                </a:cxn>
                <a:cxn ang="0">
                  <a:pos x="576" y="1126"/>
                </a:cxn>
                <a:cxn ang="0">
                  <a:pos x="702" y="1098"/>
                </a:cxn>
                <a:cxn ang="0">
                  <a:pos x="814" y="1074"/>
                </a:cxn>
                <a:cxn ang="0">
                  <a:pos x="890" y="996"/>
                </a:cxn>
                <a:cxn ang="0">
                  <a:pos x="946" y="946"/>
                </a:cxn>
                <a:cxn ang="0">
                  <a:pos x="968" y="918"/>
                </a:cxn>
                <a:cxn ang="0">
                  <a:pos x="966" y="884"/>
                </a:cxn>
                <a:cxn ang="0">
                  <a:pos x="986" y="862"/>
                </a:cxn>
                <a:cxn ang="0">
                  <a:pos x="1016" y="838"/>
                </a:cxn>
                <a:cxn ang="0">
                  <a:pos x="1036" y="742"/>
                </a:cxn>
                <a:cxn ang="0">
                  <a:pos x="1060" y="666"/>
                </a:cxn>
                <a:cxn ang="0">
                  <a:pos x="1060" y="588"/>
                </a:cxn>
                <a:cxn ang="0">
                  <a:pos x="1036" y="520"/>
                </a:cxn>
              </a:cxnLst>
              <a:rect l="0" t="0" r="r" b="b"/>
              <a:pathLst>
                <a:path w="1062" h="1126">
                  <a:moveTo>
                    <a:pt x="1036" y="520"/>
                  </a:moveTo>
                  <a:lnTo>
                    <a:pt x="1036" y="520"/>
                  </a:lnTo>
                  <a:lnTo>
                    <a:pt x="1040" y="514"/>
                  </a:lnTo>
                  <a:lnTo>
                    <a:pt x="1042" y="508"/>
                  </a:lnTo>
                  <a:lnTo>
                    <a:pt x="1046" y="494"/>
                  </a:lnTo>
                  <a:lnTo>
                    <a:pt x="1044" y="480"/>
                  </a:lnTo>
                  <a:lnTo>
                    <a:pt x="1040" y="466"/>
                  </a:lnTo>
                  <a:lnTo>
                    <a:pt x="1028" y="436"/>
                  </a:lnTo>
                  <a:lnTo>
                    <a:pt x="1024" y="422"/>
                  </a:lnTo>
                  <a:lnTo>
                    <a:pt x="1022" y="406"/>
                  </a:lnTo>
                  <a:lnTo>
                    <a:pt x="1022" y="406"/>
                  </a:lnTo>
                  <a:lnTo>
                    <a:pt x="1018" y="386"/>
                  </a:lnTo>
                  <a:lnTo>
                    <a:pt x="1012" y="370"/>
                  </a:lnTo>
                  <a:lnTo>
                    <a:pt x="1006" y="354"/>
                  </a:lnTo>
                  <a:lnTo>
                    <a:pt x="1000" y="338"/>
                  </a:lnTo>
                  <a:lnTo>
                    <a:pt x="1000" y="338"/>
                  </a:lnTo>
                  <a:lnTo>
                    <a:pt x="1002" y="330"/>
                  </a:lnTo>
                  <a:lnTo>
                    <a:pt x="1004" y="322"/>
                  </a:lnTo>
                  <a:lnTo>
                    <a:pt x="1006" y="312"/>
                  </a:lnTo>
                  <a:lnTo>
                    <a:pt x="1008" y="304"/>
                  </a:lnTo>
                  <a:lnTo>
                    <a:pt x="1008" y="304"/>
                  </a:lnTo>
                  <a:lnTo>
                    <a:pt x="1004" y="292"/>
                  </a:lnTo>
                  <a:lnTo>
                    <a:pt x="1000" y="284"/>
                  </a:lnTo>
                  <a:lnTo>
                    <a:pt x="994" y="274"/>
                  </a:lnTo>
                  <a:lnTo>
                    <a:pt x="990" y="264"/>
                  </a:lnTo>
                  <a:lnTo>
                    <a:pt x="990" y="264"/>
                  </a:lnTo>
                  <a:lnTo>
                    <a:pt x="978" y="228"/>
                  </a:lnTo>
                  <a:lnTo>
                    <a:pt x="966" y="192"/>
                  </a:lnTo>
                  <a:lnTo>
                    <a:pt x="948" y="120"/>
                  </a:lnTo>
                  <a:lnTo>
                    <a:pt x="948" y="120"/>
                  </a:lnTo>
                  <a:lnTo>
                    <a:pt x="942" y="100"/>
                  </a:lnTo>
                  <a:lnTo>
                    <a:pt x="936" y="86"/>
                  </a:lnTo>
                  <a:lnTo>
                    <a:pt x="924" y="62"/>
                  </a:lnTo>
                  <a:lnTo>
                    <a:pt x="920" y="50"/>
                  </a:lnTo>
                  <a:lnTo>
                    <a:pt x="920" y="38"/>
                  </a:lnTo>
                  <a:lnTo>
                    <a:pt x="924" y="22"/>
                  </a:lnTo>
                  <a:lnTo>
                    <a:pt x="932" y="0"/>
                  </a:lnTo>
                  <a:lnTo>
                    <a:pt x="854" y="0"/>
                  </a:lnTo>
                  <a:lnTo>
                    <a:pt x="854" y="0"/>
                  </a:lnTo>
                  <a:lnTo>
                    <a:pt x="854" y="26"/>
                  </a:lnTo>
                  <a:lnTo>
                    <a:pt x="856" y="46"/>
                  </a:lnTo>
                  <a:lnTo>
                    <a:pt x="862" y="64"/>
                  </a:lnTo>
                  <a:lnTo>
                    <a:pt x="870" y="82"/>
                  </a:lnTo>
                  <a:lnTo>
                    <a:pt x="890" y="120"/>
                  </a:lnTo>
                  <a:lnTo>
                    <a:pt x="900" y="144"/>
                  </a:lnTo>
                  <a:lnTo>
                    <a:pt x="912" y="176"/>
                  </a:lnTo>
                  <a:lnTo>
                    <a:pt x="912" y="176"/>
                  </a:lnTo>
                  <a:lnTo>
                    <a:pt x="938" y="260"/>
                  </a:lnTo>
                  <a:lnTo>
                    <a:pt x="950" y="304"/>
                  </a:lnTo>
                  <a:lnTo>
                    <a:pt x="960" y="350"/>
                  </a:lnTo>
                  <a:lnTo>
                    <a:pt x="970" y="398"/>
                  </a:lnTo>
                  <a:lnTo>
                    <a:pt x="978" y="448"/>
                  </a:lnTo>
                  <a:lnTo>
                    <a:pt x="984" y="500"/>
                  </a:lnTo>
                  <a:lnTo>
                    <a:pt x="988" y="556"/>
                  </a:lnTo>
                  <a:lnTo>
                    <a:pt x="988" y="556"/>
                  </a:lnTo>
                  <a:lnTo>
                    <a:pt x="986" y="612"/>
                  </a:lnTo>
                  <a:lnTo>
                    <a:pt x="982" y="666"/>
                  </a:lnTo>
                  <a:lnTo>
                    <a:pt x="972" y="716"/>
                  </a:lnTo>
                  <a:lnTo>
                    <a:pt x="966" y="742"/>
                  </a:lnTo>
                  <a:lnTo>
                    <a:pt x="960" y="766"/>
                  </a:lnTo>
                  <a:lnTo>
                    <a:pt x="952" y="788"/>
                  </a:lnTo>
                  <a:lnTo>
                    <a:pt x="942" y="810"/>
                  </a:lnTo>
                  <a:lnTo>
                    <a:pt x="932" y="832"/>
                  </a:lnTo>
                  <a:lnTo>
                    <a:pt x="920" y="852"/>
                  </a:lnTo>
                  <a:lnTo>
                    <a:pt x="908" y="872"/>
                  </a:lnTo>
                  <a:lnTo>
                    <a:pt x="894" y="890"/>
                  </a:lnTo>
                  <a:lnTo>
                    <a:pt x="880" y="908"/>
                  </a:lnTo>
                  <a:lnTo>
                    <a:pt x="864" y="924"/>
                  </a:lnTo>
                  <a:lnTo>
                    <a:pt x="864" y="924"/>
                  </a:lnTo>
                  <a:lnTo>
                    <a:pt x="848" y="940"/>
                  </a:lnTo>
                  <a:lnTo>
                    <a:pt x="830" y="956"/>
                  </a:lnTo>
                  <a:lnTo>
                    <a:pt x="812" y="970"/>
                  </a:lnTo>
                  <a:lnTo>
                    <a:pt x="794" y="982"/>
                  </a:lnTo>
                  <a:lnTo>
                    <a:pt x="774" y="994"/>
                  </a:lnTo>
                  <a:lnTo>
                    <a:pt x="752" y="1004"/>
                  </a:lnTo>
                  <a:lnTo>
                    <a:pt x="730" y="1014"/>
                  </a:lnTo>
                  <a:lnTo>
                    <a:pt x="708" y="1024"/>
                  </a:lnTo>
                  <a:lnTo>
                    <a:pt x="684" y="1032"/>
                  </a:lnTo>
                  <a:lnTo>
                    <a:pt x="660" y="1038"/>
                  </a:lnTo>
                  <a:lnTo>
                    <a:pt x="608" y="1048"/>
                  </a:lnTo>
                  <a:lnTo>
                    <a:pt x="554" y="1056"/>
                  </a:lnTo>
                  <a:lnTo>
                    <a:pt x="498" y="1058"/>
                  </a:lnTo>
                  <a:lnTo>
                    <a:pt x="498" y="1058"/>
                  </a:lnTo>
                  <a:lnTo>
                    <a:pt x="462" y="1056"/>
                  </a:lnTo>
                  <a:lnTo>
                    <a:pt x="428" y="1052"/>
                  </a:lnTo>
                  <a:lnTo>
                    <a:pt x="396" y="1044"/>
                  </a:lnTo>
                  <a:lnTo>
                    <a:pt x="366" y="1034"/>
                  </a:lnTo>
                  <a:lnTo>
                    <a:pt x="336" y="1022"/>
                  </a:lnTo>
                  <a:lnTo>
                    <a:pt x="310" y="1006"/>
                  </a:lnTo>
                  <a:lnTo>
                    <a:pt x="284" y="986"/>
                  </a:lnTo>
                  <a:lnTo>
                    <a:pt x="262" y="964"/>
                  </a:lnTo>
                  <a:lnTo>
                    <a:pt x="262" y="964"/>
                  </a:lnTo>
                  <a:lnTo>
                    <a:pt x="240" y="940"/>
                  </a:lnTo>
                  <a:lnTo>
                    <a:pt x="222" y="916"/>
                  </a:lnTo>
                  <a:lnTo>
                    <a:pt x="206" y="888"/>
                  </a:lnTo>
                  <a:lnTo>
                    <a:pt x="192" y="860"/>
                  </a:lnTo>
                  <a:lnTo>
                    <a:pt x="182" y="832"/>
                  </a:lnTo>
                  <a:lnTo>
                    <a:pt x="172" y="804"/>
                  </a:lnTo>
                  <a:lnTo>
                    <a:pt x="164" y="776"/>
                  </a:lnTo>
                  <a:lnTo>
                    <a:pt x="158" y="750"/>
                  </a:lnTo>
                  <a:lnTo>
                    <a:pt x="150" y="698"/>
                  </a:lnTo>
                  <a:lnTo>
                    <a:pt x="146" y="654"/>
                  </a:lnTo>
                  <a:lnTo>
                    <a:pt x="146" y="620"/>
                  </a:lnTo>
                  <a:lnTo>
                    <a:pt x="146" y="598"/>
                  </a:lnTo>
                  <a:lnTo>
                    <a:pt x="146" y="598"/>
                  </a:lnTo>
                  <a:lnTo>
                    <a:pt x="148" y="482"/>
                  </a:lnTo>
                  <a:lnTo>
                    <a:pt x="146" y="376"/>
                  </a:lnTo>
                  <a:lnTo>
                    <a:pt x="140" y="280"/>
                  </a:lnTo>
                  <a:lnTo>
                    <a:pt x="132" y="196"/>
                  </a:lnTo>
                  <a:lnTo>
                    <a:pt x="122" y="126"/>
                  </a:lnTo>
                  <a:lnTo>
                    <a:pt x="108" y="68"/>
                  </a:lnTo>
                  <a:lnTo>
                    <a:pt x="102" y="46"/>
                  </a:lnTo>
                  <a:lnTo>
                    <a:pt x="96" y="26"/>
                  </a:lnTo>
                  <a:lnTo>
                    <a:pt x="88" y="12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8"/>
                  </a:lnTo>
                  <a:lnTo>
                    <a:pt x="18" y="18"/>
                  </a:lnTo>
                  <a:lnTo>
                    <a:pt x="24" y="30"/>
                  </a:lnTo>
                  <a:lnTo>
                    <a:pt x="32" y="46"/>
                  </a:lnTo>
                  <a:lnTo>
                    <a:pt x="36" y="62"/>
                  </a:lnTo>
                  <a:lnTo>
                    <a:pt x="42" y="80"/>
                  </a:lnTo>
                  <a:lnTo>
                    <a:pt x="48" y="120"/>
                  </a:lnTo>
                  <a:lnTo>
                    <a:pt x="54" y="162"/>
                  </a:lnTo>
                  <a:lnTo>
                    <a:pt x="56" y="202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4" y="308"/>
                  </a:lnTo>
                  <a:lnTo>
                    <a:pt x="64" y="352"/>
                  </a:lnTo>
                  <a:lnTo>
                    <a:pt x="64" y="352"/>
                  </a:lnTo>
                  <a:lnTo>
                    <a:pt x="64" y="364"/>
                  </a:lnTo>
                  <a:lnTo>
                    <a:pt x="60" y="376"/>
                  </a:lnTo>
                  <a:lnTo>
                    <a:pt x="54" y="402"/>
                  </a:lnTo>
                  <a:lnTo>
                    <a:pt x="50" y="426"/>
                  </a:lnTo>
                  <a:lnTo>
                    <a:pt x="48" y="440"/>
                  </a:lnTo>
                  <a:lnTo>
                    <a:pt x="48" y="452"/>
                  </a:lnTo>
                  <a:lnTo>
                    <a:pt x="48" y="452"/>
                  </a:lnTo>
                  <a:lnTo>
                    <a:pt x="52" y="462"/>
                  </a:lnTo>
                  <a:lnTo>
                    <a:pt x="54" y="474"/>
                  </a:lnTo>
                  <a:lnTo>
                    <a:pt x="62" y="492"/>
                  </a:lnTo>
                  <a:lnTo>
                    <a:pt x="70" y="510"/>
                  </a:lnTo>
                  <a:lnTo>
                    <a:pt x="72" y="522"/>
                  </a:lnTo>
                  <a:lnTo>
                    <a:pt x="72" y="532"/>
                  </a:lnTo>
                  <a:lnTo>
                    <a:pt x="72" y="532"/>
                  </a:lnTo>
                  <a:lnTo>
                    <a:pt x="72" y="542"/>
                  </a:lnTo>
                  <a:lnTo>
                    <a:pt x="68" y="552"/>
                  </a:lnTo>
                  <a:lnTo>
                    <a:pt x="64" y="562"/>
                  </a:lnTo>
                  <a:lnTo>
                    <a:pt x="64" y="572"/>
                  </a:lnTo>
                  <a:lnTo>
                    <a:pt x="64" y="572"/>
                  </a:lnTo>
                  <a:lnTo>
                    <a:pt x="66" y="584"/>
                  </a:lnTo>
                  <a:lnTo>
                    <a:pt x="70" y="596"/>
                  </a:lnTo>
                  <a:lnTo>
                    <a:pt x="74" y="610"/>
                  </a:lnTo>
                  <a:lnTo>
                    <a:pt x="78" y="622"/>
                  </a:lnTo>
                  <a:lnTo>
                    <a:pt x="78" y="622"/>
                  </a:lnTo>
                  <a:lnTo>
                    <a:pt x="76" y="632"/>
                  </a:lnTo>
                  <a:lnTo>
                    <a:pt x="70" y="640"/>
                  </a:lnTo>
                  <a:lnTo>
                    <a:pt x="66" y="650"/>
                  </a:lnTo>
                  <a:lnTo>
                    <a:pt x="66" y="656"/>
                  </a:lnTo>
                  <a:lnTo>
                    <a:pt x="66" y="662"/>
                  </a:lnTo>
                  <a:lnTo>
                    <a:pt x="66" y="662"/>
                  </a:lnTo>
                  <a:lnTo>
                    <a:pt x="70" y="672"/>
                  </a:lnTo>
                  <a:lnTo>
                    <a:pt x="74" y="682"/>
                  </a:lnTo>
                  <a:lnTo>
                    <a:pt x="80" y="690"/>
                  </a:lnTo>
                  <a:lnTo>
                    <a:pt x="82" y="700"/>
                  </a:lnTo>
                  <a:lnTo>
                    <a:pt x="82" y="700"/>
                  </a:lnTo>
                  <a:lnTo>
                    <a:pt x="82" y="712"/>
                  </a:lnTo>
                  <a:lnTo>
                    <a:pt x="78" y="722"/>
                  </a:lnTo>
                  <a:lnTo>
                    <a:pt x="74" y="732"/>
                  </a:lnTo>
                  <a:lnTo>
                    <a:pt x="72" y="742"/>
                  </a:lnTo>
                  <a:lnTo>
                    <a:pt x="72" y="742"/>
                  </a:lnTo>
                  <a:lnTo>
                    <a:pt x="74" y="756"/>
                  </a:lnTo>
                  <a:lnTo>
                    <a:pt x="78" y="766"/>
                  </a:lnTo>
                  <a:lnTo>
                    <a:pt x="82" y="778"/>
                  </a:lnTo>
                  <a:lnTo>
                    <a:pt x="88" y="788"/>
                  </a:lnTo>
                  <a:lnTo>
                    <a:pt x="88" y="788"/>
                  </a:lnTo>
                  <a:lnTo>
                    <a:pt x="90" y="800"/>
                  </a:lnTo>
                  <a:lnTo>
                    <a:pt x="92" y="812"/>
                  </a:lnTo>
                  <a:lnTo>
                    <a:pt x="92" y="834"/>
                  </a:lnTo>
                  <a:lnTo>
                    <a:pt x="94" y="856"/>
                  </a:lnTo>
                  <a:lnTo>
                    <a:pt x="96" y="866"/>
                  </a:lnTo>
                  <a:lnTo>
                    <a:pt x="100" y="876"/>
                  </a:lnTo>
                  <a:lnTo>
                    <a:pt x="100" y="876"/>
                  </a:lnTo>
                  <a:lnTo>
                    <a:pt x="106" y="890"/>
                  </a:lnTo>
                  <a:lnTo>
                    <a:pt x="116" y="902"/>
                  </a:lnTo>
                  <a:lnTo>
                    <a:pt x="126" y="914"/>
                  </a:lnTo>
                  <a:lnTo>
                    <a:pt x="138" y="924"/>
                  </a:lnTo>
                  <a:lnTo>
                    <a:pt x="160" y="944"/>
                  </a:lnTo>
                  <a:lnTo>
                    <a:pt x="172" y="954"/>
                  </a:lnTo>
                  <a:lnTo>
                    <a:pt x="180" y="968"/>
                  </a:lnTo>
                  <a:lnTo>
                    <a:pt x="180" y="968"/>
                  </a:lnTo>
                  <a:lnTo>
                    <a:pt x="188" y="978"/>
                  </a:lnTo>
                  <a:lnTo>
                    <a:pt x="192" y="990"/>
                  </a:lnTo>
                  <a:lnTo>
                    <a:pt x="202" y="1008"/>
                  </a:lnTo>
                  <a:lnTo>
                    <a:pt x="206" y="1016"/>
                  </a:lnTo>
                  <a:lnTo>
                    <a:pt x="214" y="1024"/>
                  </a:lnTo>
                  <a:lnTo>
                    <a:pt x="224" y="1032"/>
                  </a:lnTo>
                  <a:lnTo>
                    <a:pt x="238" y="1042"/>
                  </a:lnTo>
                  <a:lnTo>
                    <a:pt x="238" y="1042"/>
                  </a:lnTo>
                  <a:lnTo>
                    <a:pt x="288" y="1068"/>
                  </a:lnTo>
                  <a:lnTo>
                    <a:pt x="336" y="1096"/>
                  </a:lnTo>
                  <a:lnTo>
                    <a:pt x="336" y="1096"/>
                  </a:lnTo>
                  <a:lnTo>
                    <a:pt x="364" y="1106"/>
                  </a:lnTo>
                  <a:lnTo>
                    <a:pt x="394" y="1116"/>
                  </a:lnTo>
                  <a:lnTo>
                    <a:pt x="424" y="1120"/>
                  </a:lnTo>
                  <a:lnTo>
                    <a:pt x="438" y="1120"/>
                  </a:lnTo>
                  <a:lnTo>
                    <a:pt x="452" y="1120"/>
                  </a:lnTo>
                  <a:lnTo>
                    <a:pt x="452" y="1120"/>
                  </a:lnTo>
                  <a:lnTo>
                    <a:pt x="468" y="1120"/>
                  </a:lnTo>
                  <a:lnTo>
                    <a:pt x="484" y="1120"/>
                  </a:lnTo>
                  <a:lnTo>
                    <a:pt x="514" y="1122"/>
                  </a:lnTo>
                  <a:lnTo>
                    <a:pt x="544" y="1126"/>
                  </a:lnTo>
                  <a:lnTo>
                    <a:pt x="560" y="1126"/>
                  </a:lnTo>
                  <a:lnTo>
                    <a:pt x="576" y="1126"/>
                  </a:lnTo>
                  <a:lnTo>
                    <a:pt x="576" y="1126"/>
                  </a:lnTo>
                  <a:lnTo>
                    <a:pt x="604" y="1120"/>
                  </a:lnTo>
                  <a:lnTo>
                    <a:pt x="638" y="1112"/>
                  </a:lnTo>
                  <a:lnTo>
                    <a:pt x="672" y="1104"/>
                  </a:lnTo>
                  <a:lnTo>
                    <a:pt x="702" y="1098"/>
                  </a:lnTo>
                  <a:lnTo>
                    <a:pt x="702" y="1098"/>
                  </a:lnTo>
                  <a:lnTo>
                    <a:pt x="758" y="1088"/>
                  </a:lnTo>
                  <a:lnTo>
                    <a:pt x="786" y="1082"/>
                  </a:lnTo>
                  <a:lnTo>
                    <a:pt x="814" y="1074"/>
                  </a:lnTo>
                  <a:lnTo>
                    <a:pt x="814" y="1074"/>
                  </a:lnTo>
                  <a:lnTo>
                    <a:pt x="834" y="1064"/>
                  </a:lnTo>
                  <a:lnTo>
                    <a:pt x="850" y="1054"/>
                  </a:lnTo>
                  <a:lnTo>
                    <a:pt x="862" y="1042"/>
                  </a:lnTo>
                  <a:lnTo>
                    <a:pt x="872" y="1026"/>
                  </a:lnTo>
                  <a:lnTo>
                    <a:pt x="890" y="996"/>
                  </a:lnTo>
                  <a:lnTo>
                    <a:pt x="902" y="980"/>
                  </a:lnTo>
                  <a:lnTo>
                    <a:pt x="918" y="964"/>
                  </a:lnTo>
                  <a:lnTo>
                    <a:pt x="918" y="964"/>
                  </a:lnTo>
                  <a:lnTo>
                    <a:pt x="932" y="954"/>
                  </a:lnTo>
                  <a:lnTo>
                    <a:pt x="946" y="946"/>
                  </a:lnTo>
                  <a:lnTo>
                    <a:pt x="952" y="942"/>
                  </a:lnTo>
                  <a:lnTo>
                    <a:pt x="958" y="936"/>
                  </a:lnTo>
                  <a:lnTo>
                    <a:pt x="964" y="928"/>
                  </a:lnTo>
                  <a:lnTo>
                    <a:pt x="968" y="918"/>
                  </a:lnTo>
                  <a:lnTo>
                    <a:pt x="968" y="918"/>
                  </a:lnTo>
                  <a:lnTo>
                    <a:pt x="970" y="914"/>
                  </a:lnTo>
                  <a:lnTo>
                    <a:pt x="970" y="908"/>
                  </a:lnTo>
                  <a:lnTo>
                    <a:pt x="966" y="900"/>
                  </a:lnTo>
                  <a:lnTo>
                    <a:pt x="966" y="890"/>
                  </a:lnTo>
                  <a:lnTo>
                    <a:pt x="966" y="884"/>
                  </a:lnTo>
                  <a:lnTo>
                    <a:pt x="968" y="880"/>
                  </a:lnTo>
                  <a:lnTo>
                    <a:pt x="968" y="880"/>
                  </a:lnTo>
                  <a:lnTo>
                    <a:pt x="972" y="874"/>
                  </a:lnTo>
                  <a:lnTo>
                    <a:pt x="976" y="870"/>
                  </a:lnTo>
                  <a:lnTo>
                    <a:pt x="986" y="862"/>
                  </a:lnTo>
                  <a:lnTo>
                    <a:pt x="998" y="858"/>
                  </a:lnTo>
                  <a:lnTo>
                    <a:pt x="1004" y="854"/>
                  </a:lnTo>
                  <a:lnTo>
                    <a:pt x="1008" y="850"/>
                  </a:lnTo>
                  <a:lnTo>
                    <a:pt x="1008" y="850"/>
                  </a:lnTo>
                  <a:lnTo>
                    <a:pt x="1016" y="838"/>
                  </a:lnTo>
                  <a:lnTo>
                    <a:pt x="1022" y="826"/>
                  </a:lnTo>
                  <a:lnTo>
                    <a:pt x="1026" y="812"/>
                  </a:lnTo>
                  <a:lnTo>
                    <a:pt x="1028" y="798"/>
                  </a:lnTo>
                  <a:lnTo>
                    <a:pt x="1032" y="768"/>
                  </a:lnTo>
                  <a:lnTo>
                    <a:pt x="1036" y="742"/>
                  </a:lnTo>
                  <a:lnTo>
                    <a:pt x="1036" y="742"/>
                  </a:lnTo>
                  <a:lnTo>
                    <a:pt x="1040" y="722"/>
                  </a:lnTo>
                  <a:lnTo>
                    <a:pt x="1048" y="704"/>
                  </a:lnTo>
                  <a:lnTo>
                    <a:pt x="1054" y="686"/>
                  </a:lnTo>
                  <a:lnTo>
                    <a:pt x="1060" y="666"/>
                  </a:lnTo>
                  <a:lnTo>
                    <a:pt x="1060" y="666"/>
                  </a:lnTo>
                  <a:lnTo>
                    <a:pt x="1062" y="652"/>
                  </a:lnTo>
                  <a:lnTo>
                    <a:pt x="1062" y="634"/>
                  </a:lnTo>
                  <a:lnTo>
                    <a:pt x="1062" y="610"/>
                  </a:lnTo>
                  <a:lnTo>
                    <a:pt x="1060" y="588"/>
                  </a:lnTo>
                  <a:lnTo>
                    <a:pt x="1056" y="564"/>
                  </a:lnTo>
                  <a:lnTo>
                    <a:pt x="1050" y="544"/>
                  </a:lnTo>
                  <a:lnTo>
                    <a:pt x="1044" y="528"/>
                  </a:lnTo>
                  <a:lnTo>
                    <a:pt x="1040" y="524"/>
                  </a:lnTo>
                  <a:lnTo>
                    <a:pt x="1036" y="520"/>
                  </a:lnTo>
                  <a:lnTo>
                    <a:pt x="1036" y="520"/>
                  </a:lnTo>
                  <a:close/>
                </a:path>
              </a:pathLst>
            </a:custGeom>
            <a:solidFill>
              <a:srgbClr val="FDE8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51" name="Freeform 571"/>
            <p:cNvSpPr>
              <a:spLocks noEditPoints="1"/>
            </p:cNvSpPr>
            <p:nvPr/>
          </p:nvSpPr>
          <p:spPr bwMode="auto">
            <a:xfrm>
              <a:off x="1176" y="1970"/>
              <a:ext cx="1062" cy="1126"/>
            </a:xfrm>
            <a:custGeom>
              <a:avLst/>
              <a:gdLst/>
              <a:ahLst/>
              <a:cxnLst>
                <a:cxn ang="0">
                  <a:pos x="1022" y="406"/>
                </a:cxn>
                <a:cxn ang="0">
                  <a:pos x="1008" y="304"/>
                </a:cxn>
                <a:cxn ang="0">
                  <a:pos x="948" y="120"/>
                </a:cxn>
                <a:cxn ang="0">
                  <a:pos x="854" y="26"/>
                </a:cxn>
                <a:cxn ang="0">
                  <a:pos x="960" y="350"/>
                </a:cxn>
                <a:cxn ang="0">
                  <a:pos x="960" y="766"/>
                </a:cxn>
                <a:cxn ang="0">
                  <a:pos x="848" y="940"/>
                </a:cxn>
                <a:cxn ang="0">
                  <a:pos x="608" y="1048"/>
                </a:cxn>
                <a:cxn ang="0">
                  <a:pos x="284" y="986"/>
                </a:cxn>
                <a:cxn ang="0">
                  <a:pos x="158" y="750"/>
                </a:cxn>
                <a:cxn ang="0">
                  <a:pos x="122" y="126"/>
                </a:cxn>
                <a:cxn ang="0">
                  <a:pos x="24" y="30"/>
                </a:cxn>
                <a:cxn ang="0">
                  <a:pos x="64" y="352"/>
                </a:cxn>
                <a:cxn ang="0">
                  <a:pos x="54" y="474"/>
                </a:cxn>
                <a:cxn ang="0">
                  <a:pos x="64" y="572"/>
                </a:cxn>
                <a:cxn ang="0">
                  <a:pos x="66" y="662"/>
                </a:cxn>
                <a:cxn ang="0">
                  <a:pos x="72" y="742"/>
                </a:cxn>
                <a:cxn ang="0">
                  <a:pos x="94" y="856"/>
                </a:cxn>
                <a:cxn ang="0">
                  <a:pos x="180" y="968"/>
                </a:cxn>
                <a:cxn ang="0">
                  <a:pos x="288" y="1068"/>
                </a:cxn>
                <a:cxn ang="0">
                  <a:pos x="484" y="1120"/>
                </a:cxn>
                <a:cxn ang="0">
                  <a:pos x="702" y="1098"/>
                </a:cxn>
                <a:cxn ang="0">
                  <a:pos x="902" y="980"/>
                </a:cxn>
                <a:cxn ang="0">
                  <a:pos x="970" y="914"/>
                </a:cxn>
                <a:cxn ang="0">
                  <a:pos x="998" y="858"/>
                </a:cxn>
                <a:cxn ang="0">
                  <a:pos x="1036" y="742"/>
                </a:cxn>
                <a:cxn ang="0">
                  <a:pos x="1056" y="564"/>
                </a:cxn>
                <a:cxn ang="0">
                  <a:pos x="1038" y="698"/>
                </a:cxn>
                <a:cxn ang="0">
                  <a:pos x="1000" y="842"/>
                </a:cxn>
                <a:cxn ang="0">
                  <a:pos x="954" y="888"/>
                </a:cxn>
                <a:cxn ang="0">
                  <a:pos x="948" y="932"/>
                </a:cxn>
                <a:cxn ang="0">
                  <a:pos x="846" y="1042"/>
                </a:cxn>
                <a:cxn ang="0">
                  <a:pos x="648" y="1098"/>
                </a:cxn>
                <a:cxn ang="0">
                  <a:pos x="468" y="1108"/>
                </a:cxn>
                <a:cxn ang="0">
                  <a:pos x="228" y="1022"/>
                </a:cxn>
                <a:cxn ang="0">
                  <a:pos x="152" y="922"/>
                </a:cxn>
                <a:cxn ang="0">
                  <a:pos x="104" y="832"/>
                </a:cxn>
                <a:cxn ang="0">
                  <a:pos x="84" y="744"/>
                </a:cxn>
                <a:cxn ang="0">
                  <a:pos x="90" y="686"/>
                </a:cxn>
                <a:cxn ang="0">
                  <a:pos x="82" y="644"/>
                </a:cxn>
                <a:cxn ang="0">
                  <a:pos x="74" y="572"/>
                </a:cxn>
                <a:cxn ang="0">
                  <a:pos x="84" y="532"/>
                </a:cxn>
                <a:cxn ang="0">
                  <a:pos x="62" y="420"/>
                </a:cxn>
                <a:cxn ang="0">
                  <a:pos x="70" y="226"/>
                </a:cxn>
                <a:cxn ang="0">
                  <a:pos x="70" y="2"/>
                </a:cxn>
                <a:cxn ang="0">
                  <a:pos x="136" y="484"/>
                </a:cxn>
                <a:cxn ang="0">
                  <a:pos x="168" y="828"/>
                </a:cxn>
                <a:cxn ang="0">
                  <a:pos x="332" y="1030"/>
                </a:cxn>
                <a:cxn ang="0">
                  <a:pos x="664" y="1050"/>
                </a:cxn>
                <a:cxn ang="0">
                  <a:pos x="872" y="932"/>
                </a:cxn>
                <a:cxn ang="0">
                  <a:pos x="990" y="682"/>
                </a:cxn>
                <a:cxn ang="0">
                  <a:pos x="960" y="300"/>
                </a:cxn>
                <a:cxn ang="0">
                  <a:pos x="866" y="38"/>
                </a:cxn>
                <a:cxn ang="0">
                  <a:pos x="912" y="62"/>
                </a:cxn>
                <a:cxn ang="0">
                  <a:pos x="988" y="286"/>
                </a:cxn>
                <a:cxn ang="0">
                  <a:pos x="990" y="326"/>
                </a:cxn>
                <a:cxn ang="0">
                  <a:pos x="1010" y="406"/>
                </a:cxn>
                <a:cxn ang="0">
                  <a:pos x="1032" y="504"/>
                </a:cxn>
                <a:cxn ang="0">
                  <a:pos x="1030" y="530"/>
                </a:cxn>
              </a:cxnLst>
              <a:rect l="0" t="0" r="r" b="b"/>
              <a:pathLst>
                <a:path w="1062" h="1126">
                  <a:moveTo>
                    <a:pt x="1036" y="520"/>
                  </a:moveTo>
                  <a:lnTo>
                    <a:pt x="1036" y="520"/>
                  </a:lnTo>
                  <a:lnTo>
                    <a:pt x="1040" y="514"/>
                  </a:lnTo>
                  <a:lnTo>
                    <a:pt x="1042" y="508"/>
                  </a:lnTo>
                  <a:lnTo>
                    <a:pt x="1046" y="494"/>
                  </a:lnTo>
                  <a:lnTo>
                    <a:pt x="1044" y="480"/>
                  </a:lnTo>
                  <a:lnTo>
                    <a:pt x="1040" y="466"/>
                  </a:lnTo>
                  <a:lnTo>
                    <a:pt x="1028" y="436"/>
                  </a:lnTo>
                  <a:lnTo>
                    <a:pt x="1024" y="422"/>
                  </a:lnTo>
                  <a:lnTo>
                    <a:pt x="1022" y="406"/>
                  </a:lnTo>
                  <a:lnTo>
                    <a:pt x="1022" y="406"/>
                  </a:lnTo>
                  <a:lnTo>
                    <a:pt x="1018" y="386"/>
                  </a:lnTo>
                  <a:lnTo>
                    <a:pt x="1012" y="370"/>
                  </a:lnTo>
                  <a:lnTo>
                    <a:pt x="1006" y="354"/>
                  </a:lnTo>
                  <a:lnTo>
                    <a:pt x="1000" y="338"/>
                  </a:lnTo>
                  <a:lnTo>
                    <a:pt x="1000" y="338"/>
                  </a:lnTo>
                  <a:lnTo>
                    <a:pt x="1002" y="330"/>
                  </a:lnTo>
                  <a:lnTo>
                    <a:pt x="1004" y="322"/>
                  </a:lnTo>
                  <a:lnTo>
                    <a:pt x="1006" y="312"/>
                  </a:lnTo>
                  <a:lnTo>
                    <a:pt x="1008" y="304"/>
                  </a:lnTo>
                  <a:lnTo>
                    <a:pt x="1008" y="304"/>
                  </a:lnTo>
                  <a:lnTo>
                    <a:pt x="1004" y="292"/>
                  </a:lnTo>
                  <a:lnTo>
                    <a:pt x="1000" y="284"/>
                  </a:lnTo>
                  <a:lnTo>
                    <a:pt x="994" y="274"/>
                  </a:lnTo>
                  <a:lnTo>
                    <a:pt x="990" y="264"/>
                  </a:lnTo>
                  <a:lnTo>
                    <a:pt x="990" y="264"/>
                  </a:lnTo>
                  <a:lnTo>
                    <a:pt x="978" y="228"/>
                  </a:lnTo>
                  <a:lnTo>
                    <a:pt x="966" y="192"/>
                  </a:lnTo>
                  <a:lnTo>
                    <a:pt x="948" y="120"/>
                  </a:lnTo>
                  <a:lnTo>
                    <a:pt x="948" y="120"/>
                  </a:lnTo>
                  <a:lnTo>
                    <a:pt x="942" y="100"/>
                  </a:lnTo>
                  <a:lnTo>
                    <a:pt x="936" y="86"/>
                  </a:lnTo>
                  <a:lnTo>
                    <a:pt x="924" y="62"/>
                  </a:lnTo>
                  <a:lnTo>
                    <a:pt x="920" y="50"/>
                  </a:lnTo>
                  <a:lnTo>
                    <a:pt x="920" y="38"/>
                  </a:lnTo>
                  <a:lnTo>
                    <a:pt x="924" y="22"/>
                  </a:lnTo>
                  <a:lnTo>
                    <a:pt x="932" y="0"/>
                  </a:lnTo>
                  <a:lnTo>
                    <a:pt x="854" y="0"/>
                  </a:lnTo>
                  <a:lnTo>
                    <a:pt x="854" y="0"/>
                  </a:lnTo>
                  <a:lnTo>
                    <a:pt x="854" y="26"/>
                  </a:lnTo>
                  <a:lnTo>
                    <a:pt x="856" y="46"/>
                  </a:lnTo>
                  <a:lnTo>
                    <a:pt x="862" y="64"/>
                  </a:lnTo>
                  <a:lnTo>
                    <a:pt x="870" y="82"/>
                  </a:lnTo>
                  <a:lnTo>
                    <a:pt x="890" y="120"/>
                  </a:lnTo>
                  <a:lnTo>
                    <a:pt x="900" y="144"/>
                  </a:lnTo>
                  <a:lnTo>
                    <a:pt x="912" y="176"/>
                  </a:lnTo>
                  <a:lnTo>
                    <a:pt x="912" y="176"/>
                  </a:lnTo>
                  <a:lnTo>
                    <a:pt x="938" y="260"/>
                  </a:lnTo>
                  <a:lnTo>
                    <a:pt x="950" y="304"/>
                  </a:lnTo>
                  <a:lnTo>
                    <a:pt x="960" y="350"/>
                  </a:lnTo>
                  <a:lnTo>
                    <a:pt x="970" y="398"/>
                  </a:lnTo>
                  <a:lnTo>
                    <a:pt x="978" y="448"/>
                  </a:lnTo>
                  <a:lnTo>
                    <a:pt x="984" y="500"/>
                  </a:lnTo>
                  <a:lnTo>
                    <a:pt x="988" y="556"/>
                  </a:lnTo>
                  <a:lnTo>
                    <a:pt x="988" y="556"/>
                  </a:lnTo>
                  <a:lnTo>
                    <a:pt x="986" y="612"/>
                  </a:lnTo>
                  <a:lnTo>
                    <a:pt x="982" y="666"/>
                  </a:lnTo>
                  <a:lnTo>
                    <a:pt x="972" y="716"/>
                  </a:lnTo>
                  <a:lnTo>
                    <a:pt x="966" y="742"/>
                  </a:lnTo>
                  <a:lnTo>
                    <a:pt x="960" y="766"/>
                  </a:lnTo>
                  <a:lnTo>
                    <a:pt x="952" y="788"/>
                  </a:lnTo>
                  <a:lnTo>
                    <a:pt x="942" y="810"/>
                  </a:lnTo>
                  <a:lnTo>
                    <a:pt x="932" y="832"/>
                  </a:lnTo>
                  <a:lnTo>
                    <a:pt x="920" y="852"/>
                  </a:lnTo>
                  <a:lnTo>
                    <a:pt x="908" y="872"/>
                  </a:lnTo>
                  <a:lnTo>
                    <a:pt x="894" y="890"/>
                  </a:lnTo>
                  <a:lnTo>
                    <a:pt x="880" y="908"/>
                  </a:lnTo>
                  <a:lnTo>
                    <a:pt x="864" y="924"/>
                  </a:lnTo>
                  <a:lnTo>
                    <a:pt x="864" y="924"/>
                  </a:lnTo>
                  <a:lnTo>
                    <a:pt x="848" y="940"/>
                  </a:lnTo>
                  <a:lnTo>
                    <a:pt x="830" y="956"/>
                  </a:lnTo>
                  <a:lnTo>
                    <a:pt x="812" y="970"/>
                  </a:lnTo>
                  <a:lnTo>
                    <a:pt x="794" y="982"/>
                  </a:lnTo>
                  <a:lnTo>
                    <a:pt x="774" y="994"/>
                  </a:lnTo>
                  <a:lnTo>
                    <a:pt x="752" y="1004"/>
                  </a:lnTo>
                  <a:lnTo>
                    <a:pt x="730" y="1014"/>
                  </a:lnTo>
                  <a:lnTo>
                    <a:pt x="708" y="1024"/>
                  </a:lnTo>
                  <a:lnTo>
                    <a:pt x="684" y="1032"/>
                  </a:lnTo>
                  <a:lnTo>
                    <a:pt x="660" y="1038"/>
                  </a:lnTo>
                  <a:lnTo>
                    <a:pt x="608" y="1048"/>
                  </a:lnTo>
                  <a:lnTo>
                    <a:pt x="554" y="1056"/>
                  </a:lnTo>
                  <a:lnTo>
                    <a:pt x="498" y="1058"/>
                  </a:lnTo>
                  <a:lnTo>
                    <a:pt x="498" y="1058"/>
                  </a:lnTo>
                  <a:lnTo>
                    <a:pt x="462" y="1056"/>
                  </a:lnTo>
                  <a:lnTo>
                    <a:pt x="428" y="1052"/>
                  </a:lnTo>
                  <a:lnTo>
                    <a:pt x="396" y="1044"/>
                  </a:lnTo>
                  <a:lnTo>
                    <a:pt x="366" y="1034"/>
                  </a:lnTo>
                  <a:lnTo>
                    <a:pt x="336" y="1022"/>
                  </a:lnTo>
                  <a:lnTo>
                    <a:pt x="310" y="1006"/>
                  </a:lnTo>
                  <a:lnTo>
                    <a:pt x="284" y="986"/>
                  </a:lnTo>
                  <a:lnTo>
                    <a:pt x="262" y="964"/>
                  </a:lnTo>
                  <a:lnTo>
                    <a:pt x="262" y="964"/>
                  </a:lnTo>
                  <a:lnTo>
                    <a:pt x="240" y="940"/>
                  </a:lnTo>
                  <a:lnTo>
                    <a:pt x="222" y="916"/>
                  </a:lnTo>
                  <a:lnTo>
                    <a:pt x="206" y="888"/>
                  </a:lnTo>
                  <a:lnTo>
                    <a:pt x="192" y="860"/>
                  </a:lnTo>
                  <a:lnTo>
                    <a:pt x="182" y="832"/>
                  </a:lnTo>
                  <a:lnTo>
                    <a:pt x="172" y="804"/>
                  </a:lnTo>
                  <a:lnTo>
                    <a:pt x="164" y="776"/>
                  </a:lnTo>
                  <a:lnTo>
                    <a:pt x="158" y="750"/>
                  </a:lnTo>
                  <a:lnTo>
                    <a:pt x="150" y="698"/>
                  </a:lnTo>
                  <a:lnTo>
                    <a:pt x="146" y="654"/>
                  </a:lnTo>
                  <a:lnTo>
                    <a:pt x="146" y="620"/>
                  </a:lnTo>
                  <a:lnTo>
                    <a:pt x="146" y="598"/>
                  </a:lnTo>
                  <a:lnTo>
                    <a:pt x="146" y="598"/>
                  </a:lnTo>
                  <a:lnTo>
                    <a:pt x="148" y="482"/>
                  </a:lnTo>
                  <a:lnTo>
                    <a:pt x="146" y="376"/>
                  </a:lnTo>
                  <a:lnTo>
                    <a:pt x="140" y="280"/>
                  </a:lnTo>
                  <a:lnTo>
                    <a:pt x="132" y="196"/>
                  </a:lnTo>
                  <a:lnTo>
                    <a:pt x="122" y="126"/>
                  </a:lnTo>
                  <a:lnTo>
                    <a:pt x="108" y="68"/>
                  </a:lnTo>
                  <a:lnTo>
                    <a:pt x="102" y="46"/>
                  </a:lnTo>
                  <a:lnTo>
                    <a:pt x="96" y="26"/>
                  </a:lnTo>
                  <a:lnTo>
                    <a:pt x="88" y="12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8"/>
                  </a:lnTo>
                  <a:lnTo>
                    <a:pt x="18" y="18"/>
                  </a:lnTo>
                  <a:lnTo>
                    <a:pt x="24" y="30"/>
                  </a:lnTo>
                  <a:lnTo>
                    <a:pt x="32" y="46"/>
                  </a:lnTo>
                  <a:lnTo>
                    <a:pt x="36" y="62"/>
                  </a:lnTo>
                  <a:lnTo>
                    <a:pt x="42" y="80"/>
                  </a:lnTo>
                  <a:lnTo>
                    <a:pt x="48" y="120"/>
                  </a:lnTo>
                  <a:lnTo>
                    <a:pt x="54" y="162"/>
                  </a:lnTo>
                  <a:lnTo>
                    <a:pt x="56" y="202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4" y="308"/>
                  </a:lnTo>
                  <a:lnTo>
                    <a:pt x="64" y="352"/>
                  </a:lnTo>
                  <a:lnTo>
                    <a:pt x="64" y="352"/>
                  </a:lnTo>
                  <a:lnTo>
                    <a:pt x="64" y="364"/>
                  </a:lnTo>
                  <a:lnTo>
                    <a:pt x="60" y="376"/>
                  </a:lnTo>
                  <a:lnTo>
                    <a:pt x="54" y="402"/>
                  </a:lnTo>
                  <a:lnTo>
                    <a:pt x="50" y="426"/>
                  </a:lnTo>
                  <a:lnTo>
                    <a:pt x="48" y="440"/>
                  </a:lnTo>
                  <a:lnTo>
                    <a:pt x="48" y="452"/>
                  </a:lnTo>
                  <a:lnTo>
                    <a:pt x="48" y="452"/>
                  </a:lnTo>
                  <a:lnTo>
                    <a:pt x="52" y="462"/>
                  </a:lnTo>
                  <a:lnTo>
                    <a:pt x="54" y="474"/>
                  </a:lnTo>
                  <a:lnTo>
                    <a:pt x="62" y="492"/>
                  </a:lnTo>
                  <a:lnTo>
                    <a:pt x="70" y="510"/>
                  </a:lnTo>
                  <a:lnTo>
                    <a:pt x="72" y="522"/>
                  </a:lnTo>
                  <a:lnTo>
                    <a:pt x="72" y="532"/>
                  </a:lnTo>
                  <a:lnTo>
                    <a:pt x="72" y="532"/>
                  </a:lnTo>
                  <a:lnTo>
                    <a:pt x="72" y="542"/>
                  </a:lnTo>
                  <a:lnTo>
                    <a:pt x="68" y="552"/>
                  </a:lnTo>
                  <a:lnTo>
                    <a:pt x="64" y="562"/>
                  </a:lnTo>
                  <a:lnTo>
                    <a:pt x="64" y="572"/>
                  </a:lnTo>
                  <a:lnTo>
                    <a:pt x="64" y="572"/>
                  </a:lnTo>
                  <a:lnTo>
                    <a:pt x="66" y="584"/>
                  </a:lnTo>
                  <a:lnTo>
                    <a:pt x="70" y="596"/>
                  </a:lnTo>
                  <a:lnTo>
                    <a:pt x="74" y="610"/>
                  </a:lnTo>
                  <a:lnTo>
                    <a:pt x="78" y="622"/>
                  </a:lnTo>
                  <a:lnTo>
                    <a:pt x="78" y="622"/>
                  </a:lnTo>
                  <a:lnTo>
                    <a:pt x="76" y="632"/>
                  </a:lnTo>
                  <a:lnTo>
                    <a:pt x="70" y="640"/>
                  </a:lnTo>
                  <a:lnTo>
                    <a:pt x="66" y="650"/>
                  </a:lnTo>
                  <a:lnTo>
                    <a:pt x="66" y="656"/>
                  </a:lnTo>
                  <a:lnTo>
                    <a:pt x="66" y="662"/>
                  </a:lnTo>
                  <a:lnTo>
                    <a:pt x="66" y="662"/>
                  </a:lnTo>
                  <a:lnTo>
                    <a:pt x="70" y="672"/>
                  </a:lnTo>
                  <a:lnTo>
                    <a:pt x="74" y="682"/>
                  </a:lnTo>
                  <a:lnTo>
                    <a:pt x="80" y="690"/>
                  </a:lnTo>
                  <a:lnTo>
                    <a:pt x="82" y="700"/>
                  </a:lnTo>
                  <a:lnTo>
                    <a:pt x="82" y="700"/>
                  </a:lnTo>
                  <a:lnTo>
                    <a:pt x="82" y="712"/>
                  </a:lnTo>
                  <a:lnTo>
                    <a:pt x="78" y="722"/>
                  </a:lnTo>
                  <a:lnTo>
                    <a:pt x="74" y="732"/>
                  </a:lnTo>
                  <a:lnTo>
                    <a:pt x="72" y="742"/>
                  </a:lnTo>
                  <a:lnTo>
                    <a:pt x="72" y="742"/>
                  </a:lnTo>
                  <a:lnTo>
                    <a:pt x="74" y="756"/>
                  </a:lnTo>
                  <a:lnTo>
                    <a:pt x="78" y="766"/>
                  </a:lnTo>
                  <a:lnTo>
                    <a:pt x="82" y="778"/>
                  </a:lnTo>
                  <a:lnTo>
                    <a:pt x="88" y="788"/>
                  </a:lnTo>
                  <a:lnTo>
                    <a:pt x="88" y="788"/>
                  </a:lnTo>
                  <a:lnTo>
                    <a:pt x="90" y="800"/>
                  </a:lnTo>
                  <a:lnTo>
                    <a:pt x="92" y="812"/>
                  </a:lnTo>
                  <a:lnTo>
                    <a:pt x="92" y="834"/>
                  </a:lnTo>
                  <a:lnTo>
                    <a:pt x="94" y="856"/>
                  </a:lnTo>
                  <a:lnTo>
                    <a:pt x="96" y="866"/>
                  </a:lnTo>
                  <a:lnTo>
                    <a:pt x="100" y="876"/>
                  </a:lnTo>
                  <a:lnTo>
                    <a:pt x="100" y="876"/>
                  </a:lnTo>
                  <a:lnTo>
                    <a:pt x="106" y="890"/>
                  </a:lnTo>
                  <a:lnTo>
                    <a:pt x="116" y="902"/>
                  </a:lnTo>
                  <a:lnTo>
                    <a:pt x="126" y="914"/>
                  </a:lnTo>
                  <a:lnTo>
                    <a:pt x="138" y="924"/>
                  </a:lnTo>
                  <a:lnTo>
                    <a:pt x="160" y="944"/>
                  </a:lnTo>
                  <a:lnTo>
                    <a:pt x="172" y="954"/>
                  </a:lnTo>
                  <a:lnTo>
                    <a:pt x="180" y="968"/>
                  </a:lnTo>
                  <a:lnTo>
                    <a:pt x="180" y="968"/>
                  </a:lnTo>
                  <a:lnTo>
                    <a:pt x="188" y="978"/>
                  </a:lnTo>
                  <a:lnTo>
                    <a:pt x="192" y="990"/>
                  </a:lnTo>
                  <a:lnTo>
                    <a:pt x="202" y="1008"/>
                  </a:lnTo>
                  <a:lnTo>
                    <a:pt x="206" y="1016"/>
                  </a:lnTo>
                  <a:lnTo>
                    <a:pt x="214" y="1024"/>
                  </a:lnTo>
                  <a:lnTo>
                    <a:pt x="224" y="1032"/>
                  </a:lnTo>
                  <a:lnTo>
                    <a:pt x="238" y="1042"/>
                  </a:lnTo>
                  <a:lnTo>
                    <a:pt x="238" y="1042"/>
                  </a:lnTo>
                  <a:lnTo>
                    <a:pt x="288" y="1068"/>
                  </a:lnTo>
                  <a:lnTo>
                    <a:pt x="336" y="1096"/>
                  </a:lnTo>
                  <a:lnTo>
                    <a:pt x="336" y="1096"/>
                  </a:lnTo>
                  <a:lnTo>
                    <a:pt x="364" y="1106"/>
                  </a:lnTo>
                  <a:lnTo>
                    <a:pt x="394" y="1116"/>
                  </a:lnTo>
                  <a:lnTo>
                    <a:pt x="424" y="1120"/>
                  </a:lnTo>
                  <a:lnTo>
                    <a:pt x="438" y="1120"/>
                  </a:lnTo>
                  <a:lnTo>
                    <a:pt x="452" y="1120"/>
                  </a:lnTo>
                  <a:lnTo>
                    <a:pt x="452" y="1120"/>
                  </a:lnTo>
                  <a:lnTo>
                    <a:pt x="468" y="1120"/>
                  </a:lnTo>
                  <a:lnTo>
                    <a:pt x="484" y="1120"/>
                  </a:lnTo>
                  <a:lnTo>
                    <a:pt x="514" y="1122"/>
                  </a:lnTo>
                  <a:lnTo>
                    <a:pt x="544" y="1126"/>
                  </a:lnTo>
                  <a:lnTo>
                    <a:pt x="560" y="1126"/>
                  </a:lnTo>
                  <a:lnTo>
                    <a:pt x="576" y="1126"/>
                  </a:lnTo>
                  <a:lnTo>
                    <a:pt x="576" y="1126"/>
                  </a:lnTo>
                  <a:lnTo>
                    <a:pt x="604" y="1120"/>
                  </a:lnTo>
                  <a:lnTo>
                    <a:pt x="638" y="1112"/>
                  </a:lnTo>
                  <a:lnTo>
                    <a:pt x="672" y="1104"/>
                  </a:lnTo>
                  <a:lnTo>
                    <a:pt x="702" y="1098"/>
                  </a:lnTo>
                  <a:lnTo>
                    <a:pt x="702" y="1098"/>
                  </a:lnTo>
                  <a:lnTo>
                    <a:pt x="758" y="1088"/>
                  </a:lnTo>
                  <a:lnTo>
                    <a:pt x="786" y="1082"/>
                  </a:lnTo>
                  <a:lnTo>
                    <a:pt x="814" y="1074"/>
                  </a:lnTo>
                  <a:lnTo>
                    <a:pt x="814" y="1074"/>
                  </a:lnTo>
                  <a:lnTo>
                    <a:pt x="834" y="1064"/>
                  </a:lnTo>
                  <a:lnTo>
                    <a:pt x="850" y="1054"/>
                  </a:lnTo>
                  <a:lnTo>
                    <a:pt x="862" y="1042"/>
                  </a:lnTo>
                  <a:lnTo>
                    <a:pt x="872" y="1026"/>
                  </a:lnTo>
                  <a:lnTo>
                    <a:pt x="890" y="996"/>
                  </a:lnTo>
                  <a:lnTo>
                    <a:pt x="902" y="980"/>
                  </a:lnTo>
                  <a:lnTo>
                    <a:pt x="918" y="964"/>
                  </a:lnTo>
                  <a:lnTo>
                    <a:pt x="918" y="964"/>
                  </a:lnTo>
                  <a:lnTo>
                    <a:pt x="932" y="954"/>
                  </a:lnTo>
                  <a:lnTo>
                    <a:pt x="946" y="946"/>
                  </a:lnTo>
                  <a:lnTo>
                    <a:pt x="952" y="942"/>
                  </a:lnTo>
                  <a:lnTo>
                    <a:pt x="958" y="936"/>
                  </a:lnTo>
                  <a:lnTo>
                    <a:pt x="964" y="928"/>
                  </a:lnTo>
                  <a:lnTo>
                    <a:pt x="968" y="918"/>
                  </a:lnTo>
                  <a:lnTo>
                    <a:pt x="968" y="918"/>
                  </a:lnTo>
                  <a:lnTo>
                    <a:pt x="970" y="914"/>
                  </a:lnTo>
                  <a:lnTo>
                    <a:pt x="970" y="908"/>
                  </a:lnTo>
                  <a:lnTo>
                    <a:pt x="966" y="900"/>
                  </a:lnTo>
                  <a:lnTo>
                    <a:pt x="966" y="890"/>
                  </a:lnTo>
                  <a:lnTo>
                    <a:pt x="966" y="884"/>
                  </a:lnTo>
                  <a:lnTo>
                    <a:pt x="968" y="880"/>
                  </a:lnTo>
                  <a:lnTo>
                    <a:pt x="968" y="880"/>
                  </a:lnTo>
                  <a:lnTo>
                    <a:pt x="972" y="874"/>
                  </a:lnTo>
                  <a:lnTo>
                    <a:pt x="976" y="870"/>
                  </a:lnTo>
                  <a:lnTo>
                    <a:pt x="986" y="862"/>
                  </a:lnTo>
                  <a:lnTo>
                    <a:pt x="998" y="858"/>
                  </a:lnTo>
                  <a:lnTo>
                    <a:pt x="1004" y="854"/>
                  </a:lnTo>
                  <a:lnTo>
                    <a:pt x="1008" y="850"/>
                  </a:lnTo>
                  <a:lnTo>
                    <a:pt x="1008" y="850"/>
                  </a:lnTo>
                  <a:lnTo>
                    <a:pt x="1016" y="838"/>
                  </a:lnTo>
                  <a:lnTo>
                    <a:pt x="1022" y="826"/>
                  </a:lnTo>
                  <a:lnTo>
                    <a:pt x="1026" y="812"/>
                  </a:lnTo>
                  <a:lnTo>
                    <a:pt x="1028" y="798"/>
                  </a:lnTo>
                  <a:lnTo>
                    <a:pt x="1032" y="768"/>
                  </a:lnTo>
                  <a:lnTo>
                    <a:pt x="1036" y="742"/>
                  </a:lnTo>
                  <a:lnTo>
                    <a:pt x="1036" y="742"/>
                  </a:lnTo>
                  <a:lnTo>
                    <a:pt x="1040" y="722"/>
                  </a:lnTo>
                  <a:lnTo>
                    <a:pt x="1048" y="704"/>
                  </a:lnTo>
                  <a:lnTo>
                    <a:pt x="1054" y="686"/>
                  </a:lnTo>
                  <a:lnTo>
                    <a:pt x="1060" y="666"/>
                  </a:lnTo>
                  <a:lnTo>
                    <a:pt x="1060" y="666"/>
                  </a:lnTo>
                  <a:lnTo>
                    <a:pt x="1062" y="652"/>
                  </a:lnTo>
                  <a:lnTo>
                    <a:pt x="1062" y="634"/>
                  </a:lnTo>
                  <a:lnTo>
                    <a:pt x="1062" y="610"/>
                  </a:lnTo>
                  <a:lnTo>
                    <a:pt x="1060" y="588"/>
                  </a:lnTo>
                  <a:lnTo>
                    <a:pt x="1056" y="564"/>
                  </a:lnTo>
                  <a:lnTo>
                    <a:pt x="1050" y="544"/>
                  </a:lnTo>
                  <a:lnTo>
                    <a:pt x="1044" y="528"/>
                  </a:lnTo>
                  <a:lnTo>
                    <a:pt x="1040" y="524"/>
                  </a:lnTo>
                  <a:lnTo>
                    <a:pt x="1036" y="520"/>
                  </a:lnTo>
                  <a:lnTo>
                    <a:pt x="1036" y="520"/>
                  </a:lnTo>
                  <a:close/>
                  <a:moveTo>
                    <a:pt x="1050" y="664"/>
                  </a:moveTo>
                  <a:lnTo>
                    <a:pt x="1050" y="664"/>
                  </a:lnTo>
                  <a:lnTo>
                    <a:pt x="1044" y="682"/>
                  </a:lnTo>
                  <a:lnTo>
                    <a:pt x="1038" y="698"/>
                  </a:lnTo>
                  <a:lnTo>
                    <a:pt x="1038" y="698"/>
                  </a:lnTo>
                  <a:lnTo>
                    <a:pt x="1030" y="718"/>
                  </a:lnTo>
                  <a:lnTo>
                    <a:pt x="1024" y="740"/>
                  </a:lnTo>
                  <a:lnTo>
                    <a:pt x="1024" y="740"/>
                  </a:lnTo>
                  <a:lnTo>
                    <a:pt x="1022" y="764"/>
                  </a:lnTo>
                  <a:lnTo>
                    <a:pt x="1022" y="764"/>
                  </a:lnTo>
                  <a:lnTo>
                    <a:pt x="1020" y="784"/>
                  </a:lnTo>
                  <a:lnTo>
                    <a:pt x="1016" y="806"/>
                  </a:lnTo>
                  <a:lnTo>
                    <a:pt x="1010" y="826"/>
                  </a:lnTo>
                  <a:lnTo>
                    <a:pt x="1004" y="834"/>
                  </a:lnTo>
                  <a:lnTo>
                    <a:pt x="1000" y="842"/>
                  </a:lnTo>
                  <a:lnTo>
                    <a:pt x="1000" y="842"/>
                  </a:lnTo>
                  <a:lnTo>
                    <a:pt x="994" y="848"/>
                  </a:lnTo>
                  <a:lnTo>
                    <a:pt x="984" y="852"/>
                  </a:lnTo>
                  <a:lnTo>
                    <a:pt x="984" y="852"/>
                  </a:lnTo>
                  <a:lnTo>
                    <a:pt x="970" y="860"/>
                  </a:lnTo>
                  <a:lnTo>
                    <a:pt x="964" y="866"/>
                  </a:lnTo>
                  <a:lnTo>
                    <a:pt x="958" y="874"/>
                  </a:lnTo>
                  <a:lnTo>
                    <a:pt x="958" y="874"/>
                  </a:lnTo>
                  <a:lnTo>
                    <a:pt x="954" y="882"/>
                  </a:lnTo>
                  <a:lnTo>
                    <a:pt x="954" y="888"/>
                  </a:lnTo>
                  <a:lnTo>
                    <a:pt x="954" y="888"/>
                  </a:lnTo>
                  <a:lnTo>
                    <a:pt x="954" y="896"/>
                  </a:lnTo>
                  <a:lnTo>
                    <a:pt x="956" y="904"/>
                  </a:lnTo>
                  <a:lnTo>
                    <a:pt x="956" y="904"/>
                  </a:lnTo>
                  <a:lnTo>
                    <a:pt x="958" y="912"/>
                  </a:lnTo>
                  <a:lnTo>
                    <a:pt x="958" y="912"/>
                  </a:lnTo>
                  <a:lnTo>
                    <a:pt x="958" y="914"/>
                  </a:lnTo>
                  <a:lnTo>
                    <a:pt x="958" y="914"/>
                  </a:lnTo>
                  <a:lnTo>
                    <a:pt x="952" y="924"/>
                  </a:lnTo>
                  <a:lnTo>
                    <a:pt x="948" y="932"/>
                  </a:lnTo>
                  <a:lnTo>
                    <a:pt x="940" y="936"/>
                  </a:lnTo>
                  <a:lnTo>
                    <a:pt x="932" y="942"/>
                  </a:lnTo>
                  <a:lnTo>
                    <a:pt x="910" y="956"/>
                  </a:lnTo>
                  <a:lnTo>
                    <a:pt x="910" y="956"/>
                  </a:lnTo>
                  <a:lnTo>
                    <a:pt x="896" y="970"/>
                  </a:lnTo>
                  <a:lnTo>
                    <a:pt x="884" y="984"/>
                  </a:lnTo>
                  <a:lnTo>
                    <a:pt x="868" y="1010"/>
                  </a:lnTo>
                  <a:lnTo>
                    <a:pt x="868" y="1010"/>
                  </a:lnTo>
                  <a:lnTo>
                    <a:pt x="858" y="1026"/>
                  </a:lnTo>
                  <a:lnTo>
                    <a:pt x="846" y="1042"/>
                  </a:lnTo>
                  <a:lnTo>
                    <a:pt x="840" y="1048"/>
                  </a:lnTo>
                  <a:lnTo>
                    <a:pt x="832" y="1054"/>
                  </a:lnTo>
                  <a:lnTo>
                    <a:pt x="822" y="1058"/>
                  </a:lnTo>
                  <a:lnTo>
                    <a:pt x="810" y="1062"/>
                  </a:lnTo>
                  <a:lnTo>
                    <a:pt x="810" y="1062"/>
                  </a:lnTo>
                  <a:lnTo>
                    <a:pt x="784" y="1070"/>
                  </a:lnTo>
                  <a:lnTo>
                    <a:pt x="758" y="1076"/>
                  </a:lnTo>
                  <a:lnTo>
                    <a:pt x="706" y="1086"/>
                  </a:lnTo>
                  <a:lnTo>
                    <a:pt x="700" y="1088"/>
                  </a:lnTo>
                  <a:lnTo>
                    <a:pt x="648" y="1098"/>
                  </a:lnTo>
                  <a:lnTo>
                    <a:pt x="648" y="1098"/>
                  </a:lnTo>
                  <a:lnTo>
                    <a:pt x="608" y="1108"/>
                  </a:lnTo>
                  <a:lnTo>
                    <a:pt x="574" y="1114"/>
                  </a:lnTo>
                  <a:lnTo>
                    <a:pt x="574" y="1114"/>
                  </a:lnTo>
                  <a:lnTo>
                    <a:pt x="560" y="1114"/>
                  </a:lnTo>
                  <a:lnTo>
                    <a:pt x="544" y="1114"/>
                  </a:lnTo>
                  <a:lnTo>
                    <a:pt x="516" y="1112"/>
                  </a:lnTo>
                  <a:lnTo>
                    <a:pt x="516" y="1112"/>
                  </a:lnTo>
                  <a:lnTo>
                    <a:pt x="484" y="1108"/>
                  </a:lnTo>
                  <a:lnTo>
                    <a:pt x="468" y="1108"/>
                  </a:lnTo>
                  <a:lnTo>
                    <a:pt x="450" y="1108"/>
                  </a:lnTo>
                  <a:lnTo>
                    <a:pt x="450" y="1108"/>
                  </a:lnTo>
                  <a:lnTo>
                    <a:pt x="426" y="1110"/>
                  </a:lnTo>
                  <a:lnTo>
                    <a:pt x="398" y="1104"/>
                  </a:lnTo>
                  <a:lnTo>
                    <a:pt x="370" y="1096"/>
                  </a:lnTo>
                  <a:lnTo>
                    <a:pt x="342" y="1086"/>
                  </a:lnTo>
                  <a:lnTo>
                    <a:pt x="286" y="1056"/>
                  </a:lnTo>
                  <a:lnTo>
                    <a:pt x="244" y="1032"/>
                  </a:lnTo>
                  <a:lnTo>
                    <a:pt x="244" y="1032"/>
                  </a:lnTo>
                  <a:lnTo>
                    <a:pt x="228" y="1022"/>
                  </a:lnTo>
                  <a:lnTo>
                    <a:pt x="218" y="1012"/>
                  </a:lnTo>
                  <a:lnTo>
                    <a:pt x="210" y="1002"/>
                  </a:lnTo>
                  <a:lnTo>
                    <a:pt x="206" y="990"/>
                  </a:lnTo>
                  <a:lnTo>
                    <a:pt x="206" y="990"/>
                  </a:lnTo>
                  <a:lnTo>
                    <a:pt x="200" y="976"/>
                  </a:lnTo>
                  <a:lnTo>
                    <a:pt x="190" y="960"/>
                  </a:lnTo>
                  <a:lnTo>
                    <a:pt x="190" y="960"/>
                  </a:lnTo>
                  <a:lnTo>
                    <a:pt x="182" y="950"/>
                  </a:lnTo>
                  <a:lnTo>
                    <a:pt x="172" y="940"/>
                  </a:lnTo>
                  <a:lnTo>
                    <a:pt x="152" y="922"/>
                  </a:lnTo>
                  <a:lnTo>
                    <a:pt x="152" y="922"/>
                  </a:lnTo>
                  <a:lnTo>
                    <a:pt x="138" y="910"/>
                  </a:lnTo>
                  <a:lnTo>
                    <a:pt x="128" y="898"/>
                  </a:lnTo>
                  <a:lnTo>
                    <a:pt x="118" y="886"/>
                  </a:lnTo>
                  <a:lnTo>
                    <a:pt x="110" y="872"/>
                  </a:lnTo>
                  <a:lnTo>
                    <a:pt x="110" y="872"/>
                  </a:lnTo>
                  <a:lnTo>
                    <a:pt x="106" y="862"/>
                  </a:lnTo>
                  <a:lnTo>
                    <a:pt x="106" y="852"/>
                  </a:lnTo>
                  <a:lnTo>
                    <a:pt x="104" y="832"/>
                  </a:lnTo>
                  <a:lnTo>
                    <a:pt x="104" y="832"/>
                  </a:lnTo>
                  <a:lnTo>
                    <a:pt x="102" y="810"/>
                  </a:lnTo>
                  <a:lnTo>
                    <a:pt x="102" y="798"/>
                  </a:lnTo>
                  <a:lnTo>
                    <a:pt x="98" y="786"/>
                  </a:lnTo>
                  <a:lnTo>
                    <a:pt x="90" y="766"/>
                  </a:lnTo>
                  <a:lnTo>
                    <a:pt x="90" y="766"/>
                  </a:lnTo>
                  <a:lnTo>
                    <a:pt x="86" y="756"/>
                  </a:lnTo>
                  <a:lnTo>
                    <a:pt x="84" y="744"/>
                  </a:lnTo>
                  <a:lnTo>
                    <a:pt x="84" y="744"/>
                  </a:lnTo>
                  <a:lnTo>
                    <a:pt x="84" y="744"/>
                  </a:lnTo>
                  <a:lnTo>
                    <a:pt x="84" y="744"/>
                  </a:lnTo>
                  <a:lnTo>
                    <a:pt x="84" y="736"/>
                  </a:lnTo>
                  <a:lnTo>
                    <a:pt x="88" y="730"/>
                  </a:lnTo>
                  <a:lnTo>
                    <a:pt x="88" y="730"/>
                  </a:lnTo>
                  <a:lnTo>
                    <a:pt x="92" y="718"/>
                  </a:lnTo>
                  <a:lnTo>
                    <a:pt x="94" y="704"/>
                  </a:lnTo>
                  <a:lnTo>
                    <a:pt x="94" y="704"/>
                  </a:lnTo>
                  <a:lnTo>
                    <a:pt x="94" y="700"/>
                  </a:lnTo>
                  <a:lnTo>
                    <a:pt x="94" y="700"/>
                  </a:lnTo>
                  <a:lnTo>
                    <a:pt x="92" y="692"/>
                  </a:lnTo>
                  <a:lnTo>
                    <a:pt x="90" y="686"/>
                  </a:lnTo>
                  <a:lnTo>
                    <a:pt x="84" y="674"/>
                  </a:lnTo>
                  <a:lnTo>
                    <a:pt x="84" y="674"/>
                  </a:lnTo>
                  <a:lnTo>
                    <a:pt x="80" y="668"/>
                  </a:lnTo>
                  <a:lnTo>
                    <a:pt x="76" y="660"/>
                  </a:lnTo>
                  <a:lnTo>
                    <a:pt x="76" y="660"/>
                  </a:lnTo>
                  <a:lnTo>
                    <a:pt x="76" y="658"/>
                  </a:lnTo>
                  <a:lnTo>
                    <a:pt x="76" y="658"/>
                  </a:lnTo>
                  <a:lnTo>
                    <a:pt x="78" y="652"/>
                  </a:lnTo>
                  <a:lnTo>
                    <a:pt x="82" y="644"/>
                  </a:lnTo>
                  <a:lnTo>
                    <a:pt x="82" y="644"/>
                  </a:lnTo>
                  <a:lnTo>
                    <a:pt x="86" y="634"/>
                  </a:lnTo>
                  <a:lnTo>
                    <a:pt x="88" y="624"/>
                  </a:lnTo>
                  <a:lnTo>
                    <a:pt x="88" y="624"/>
                  </a:lnTo>
                  <a:lnTo>
                    <a:pt x="88" y="622"/>
                  </a:lnTo>
                  <a:lnTo>
                    <a:pt x="88" y="622"/>
                  </a:lnTo>
                  <a:lnTo>
                    <a:pt x="86" y="606"/>
                  </a:lnTo>
                  <a:lnTo>
                    <a:pt x="80" y="592"/>
                  </a:lnTo>
                  <a:lnTo>
                    <a:pt x="80" y="592"/>
                  </a:lnTo>
                  <a:lnTo>
                    <a:pt x="76" y="582"/>
                  </a:lnTo>
                  <a:lnTo>
                    <a:pt x="74" y="572"/>
                  </a:lnTo>
                  <a:lnTo>
                    <a:pt x="74" y="572"/>
                  </a:lnTo>
                  <a:lnTo>
                    <a:pt x="74" y="570"/>
                  </a:lnTo>
                  <a:lnTo>
                    <a:pt x="74" y="570"/>
                  </a:lnTo>
                  <a:lnTo>
                    <a:pt x="76" y="562"/>
                  </a:lnTo>
                  <a:lnTo>
                    <a:pt x="80" y="554"/>
                  </a:lnTo>
                  <a:lnTo>
                    <a:pt x="80" y="554"/>
                  </a:lnTo>
                  <a:lnTo>
                    <a:pt x="82" y="544"/>
                  </a:lnTo>
                  <a:lnTo>
                    <a:pt x="84" y="534"/>
                  </a:lnTo>
                  <a:lnTo>
                    <a:pt x="84" y="532"/>
                  </a:lnTo>
                  <a:lnTo>
                    <a:pt x="84" y="532"/>
                  </a:lnTo>
                  <a:lnTo>
                    <a:pt x="82" y="518"/>
                  </a:lnTo>
                  <a:lnTo>
                    <a:pt x="80" y="506"/>
                  </a:lnTo>
                  <a:lnTo>
                    <a:pt x="70" y="484"/>
                  </a:lnTo>
                  <a:lnTo>
                    <a:pt x="70" y="484"/>
                  </a:lnTo>
                  <a:lnTo>
                    <a:pt x="64" y="468"/>
                  </a:lnTo>
                  <a:lnTo>
                    <a:pt x="60" y="450"/>
                  </a:lnTo>
                  <a:lnTo>
                    <a:pt x="60" y="450"/>
                  </a:lnTo>
                  <a:lnTo>
                    <a:pt x="60" y="442"/>
                  </a:lnTo>
                  <a:lnTo>
                    <a:pt x="60" y="442"/>
                  </a:lnTo>
                  <a:lnTo>
                    <a:pt x="62" y="420"/>
                  </a:lnTo>
                  <a:lnTo>
                    <a:pt x="68" y="396"/>
                  </a:lnTo>
                  <a:lnTo>
                    <a:pt x="68" y="396"/>
                  </a:lnTo>
                  <a:lnTo>
                    <a:pt x="72" y="374"/>
                  </a:lnTo>
                  <a:lnTo>
                    <a:pt x="76" y="352"/>
                  </a:lnTo>
                  <a:lnTo>
                    <a:pt x="76" y="352"/>
                  </a:lnTo>
                  <a:lnTo>
                    <a:pt x="76" y="334"/>
                  </a:lnTo>
                  <a:lnTo>
                    <a:pt x="76" y="334"/>
                  </a:lnTo>
                  <a:lnTo>
                    <a:pt x="74" y="298"/>
                  </a:lnTo>
                  <a:lnTo>
                    <a:pt x="72" y="264"/>
                  </a:lnTo>
                  <a:lnTo>
                    <a:pt x="70" y="226"/>
                  </a:lnTo>
                  <a:lnTo>
                    <a:pt x="70" y="226"/>
                  </a:lnTo>
                  <a:lnTo>
                    <a:pt x="64" y="160"/>
                  </a:lnTo>
                  <a:lnTo>
                    <a:pt x="60" y="128"/>
                  </a:lnTo>
                  <a:lnTo>
                    <a:pt x="54" y="96"/>
                  </a:lnTo>
                  <a:lnTo>
                    <a:pt x="48" y="68"/>
                  </a:lnTo>
                  <a:lnTo>
                    <a:pt x="40" y="42"/>
                  </a:lnTo>
                  <a:lnTo>
                    <a:pt x="32" y="20"/>
                  </a:lnTo>
                  <a:lnTo>
                    <a:pt x="22" y="2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6" y="10"/>
                  </a:lnTo>
                  <a:lnTo>
                    <a:pt x="82" y="24"/>
                  </a:lnTo>
                  <a:lnTo>
                    <a:pt x="92" y="60"/>
                  </a:lnTo>
                  <a:lnTo>
                    <a:pt x="104" y="106"/>
                  </a:lnTo>
                  <a:lnTo>
                    <a:pt x="114" y="164"/>
                  </a:lnTo>
                  <a:lnTo>
                    <a:pt x="122" y="232"/>
                  </a:lnTo>
                  <a:lnTo>
                    <a:pt x="130" y="308"/>
                  </a:lnTo>
                  <a:lnTo>
                    <a:pt x="134" y="392"/>
                  </a:lnTo>
                  <a:lnTo>
                    <a:pt x="136" y="484"/>
                  </a:lnTo>
                  <a:lnTo>
                    <a:pt x="136" y="484"/>
                  </a:lnTo>
                  <a:lnTo>
                    <a:pt x="134" y="598"/>
                  </a:lnTo>
                  <a:lnTo>
                    <a:pt x="134" y="598"/>
                  </a:lnTo>
                  <a:lnTo>
                    <a:pt x="134" y="616"/>
                  </a:lnTo>
                  <a:lnTo>
                    <a:pt x="134" y="616"/>
                  </a:lnTo>
                  <a:lnTo>
                    <a:pt x="134" y="646"/>
                  </a:lnTo>
                  <a:lnTo>
                    <a:pt x="138" y="684"/>
                  </a:lnTo>
                  <a:lnTo>
                    <a:pt x="142" y="728"/>
                  </a:lnTo>
                  <a:lnTo>
                    <a:pt x="152" y="776"/>
                  </a:lnTo>
                  <a:lnTo>
                    <a:pt x="160" y="802"/>
                  </a:lnTo>
                  <a:lnTo>
                    <a:pt x="168" y="828"/>
                  </a:lnTo>
                  <a:lnTo>
                    <a:pt x="178" y="854"/>
                  </a:lnTo>
                  <a:lnTo>
                    <a:pt x="188" y="878"/>
                  </a:lnTo>
                  <a:lnTo>
                    <a:pt x="202" y="904"/>
                  </a:lnTo>
                  <a:lnTo>
                    <a:pt x="216" y="928"/>
                  </a:lnTo>
                  <a:lnTo>
                    <a:pt x="234" y="950"/>
                  </a:lnTo>
                  <a:lnTo>
                    <a:pt x="254" y="972"/>
                  </a:lnTo>
                  <a:lnTo>
                    <a:pt x="254" y="972"/>
                  </a:lnTo>
                  <a:lnTo>
                    <a:pt x="278" y="994"/>
                  </a:lnTo>
                  <a:lnTo>
                    <a:pt x="304" y="1014"/>
                  </a:lnTo>
                  <a:lnTo>
                    <a:pt x="332" y="1030"/>
                  </a:lnTo>
                  <a:lnTo>
                    <a:pt x="360" y="1044"/>
                  </a:lnTo>
                  <a:lnTo>
                    <a:pt x="392" y="1056"/>
                  </a:lnTo>
                  <a:lnTo>
                    <a:pt x="426" y="1062"/>
                  </a:lnTo>
                  <a:lnTo>
                    <a:pt x="462" y="1068"/>
                  </a:lnTo>
                  <a:lnTo>
                    <a:pt x="498" y="1068"/>
                  </a:lnTo>
                  <a:lnTo>
                    <a:pt x="498" y="1068"/>
                  </a:lnTo>
                  <a:lnTo>
                    <a:pt x="556" y="1066"/>
                  </a:lnTo>
                  <a:lnTo>
                    <a:pt x="612" y="1060"/>
                  </a:lnTo>
                  <a:lnTo>
                    <a:pt x="638" y="1056"/>
                  </a:lnTo>
                  <a:lnTo>
                    <a:pt x="664" y="1050"/>
                  </a:lnTo>
                  <a:lnTo>
                    <a:pt x="688" y="1042"/>
                  </a:lnTo>
                  <a:lnTo>
                    <a:pt x="712" y="1034"/>
                  </a:lnTo>
                  <a:lnTo>
                    <a:pt x="736" y="1024"/>
                  </a:lnTo>
                  <a:lnTo>
                    <a:pt x="758" y="1014"/>
                  </a:lnTo>
                  <a:lnTo>
                    <a:pt x="780" y="1004"/>
                  </a:lnTo>
                  <a:lnTo>
                    <a:pt x="800" y="992"/>
                  </a:lnTo>
                  <a:lnTo>
                    <a:pt x="820" y="978"/>
                  </a:lnTo>
                  <a:lnTo>
                    <a:pt x="838" y="964"/>
                  </a:lnTo>
                  <a:lnTo>
                    <a:pt x="856" y="948"/>
                  </a:lnTo>
                  <a:lnTo>
                    <a:pt x="872" y="932"/>
                  </a:lnTo>
                  <a:lnTo>
                    <a:pt x="872" y="932"/>
                  </a:lnTo>
                  <a:lnTo>
                    <a:pt x="888" y="916"/>
                  </a:lnTo>
                  <a:lnTo>
                    <a:pt x="902" y="898"/>
                  </a:lnTo>
                  <a:lnTo>
                    <a:pt x="916" y="880"/>
                  </a:lnTo>
                  <a:lnTo>
                    <a:pt x="928" y="862"/>
                  </a:lnTo>
                  <a:lnTo>
                    <a:pt x="938" y="842"/>
                  </a:lnTo>
                  <a:lnTo>
                    <a:pt x="950" y="822"/>
                  </a:lnTo>
                  <a:lnTo>
                    <a:pt x="966" y="778"/>
                  </a:lnTo>
                  <a:lnTo>
                    <a:pt x="980" y="732"/>
                  </a:lnTo>
                  <a:lnTo>
                    <a:pt x="990" y="682"/>
                  </a:lnTo>
                  <a:lnTo>
                    <a:pt x="996" y="630"/>
                  </a:lnTo>
                  <a:lnTo>
                    <a:pt x="998" y="576"/>
                  </a:lnTo>
                  <a:lnTo>
                    <a:pt x="998" y="576"/>
                  </a:lnTo>
                  <a:lnTo>
                    <a:pt x="998" y="554"/>
                  </a:lnTo>
                  <a:lnTo>
                    <a:pt x="998" y="554"/>
                  </a:lnTo>
                  <a:lnTo>
                    <a:pt x="996" y="498"/>
                  </a:lnTo>
                  <a:lnTo>
                    <a:pt x="990" y="446"/>
                  </a:lnTo>
                  <a:lnTo>
                    <a:pt x="982" y="396"/>
                  </a:lnTo>
                  <a:lnTo>
                    <a:pt x="972" y="346"/>
                  </a:lnTo>
                  <a:lnTo>
                    <a:pt x="960" y="300"/>
                  </a:lnTo>
                  <a:lnTo>
                    <a:pt x="948" y="256"/>
                  </a:lnTo>
                  <a:lnTo>
                    <a:pt x="922" y="172"/>
                  </a:lnTo>
                  <a:lnTo>
                    <a:pt x="922" y="172"/>
                  </a:lnTo>
                  <a:lnTo>
                    <a:pt x="914" y="146"/>
                  </a:lnTo>
                  <a:lnTo>
                    <a:pt x="904" y="124"/>
                  </a:lnTo>
                  <a:lnTo>
                    <a:pt x="886" y="90"/>
                  </a:lnTo>
                  <a:lnTo>
                    <a:pt x="886" y="90"/>
                  </a:lnTo>
                  <a:lnTo>
                    <a:pt x="878" y="72"/>
                  </a:lnTo>
                  <a:lnTo>
                    <a:pt x="870" y="56"/>
                  </a:lnTo>
                  <a:lnTo>
                    <a:pt x="866" y="38"/>
                  </a:lnTo>
                  <a:lnTo>
                    <a:pt x="864" y="18"/>
                  </a:lnTo>
                  <a:lnTo>
                    <a:pt x="864" y="18"/>
                  </a:lnTo>
                  <a:lnTo>
                    <a:pt x="868" y="0"/>
                  </a:lnTo>
                  <a:lnTo>
                    <a:pt x="916" y="0"/>
                  </a:lnTo>
                  <a:lnTo>
                    <a:pt x="916" y="0"/>
                  </a:lnTo>
                  <a:lnTo>
                    <a:pt x="910" y="22"/>
                  </a:lnTo>
                  <a:lnTo>
                    <a:pt x="908" y="42"/>
                  </a:lnTo>
                  <a:lnTo>
                    <a:pt x="908" y="42"/>
                  </a:lnTo>
                  <a:lnTo>
                    <a:pt x="908" y="52"/>
                  </a:lnTo>
                  <a:lnTo>
                    <a:pt x="912" y="62"/>
                  </a:lnTo>
                  <a:lnTo>
                    <a:pt x="920" y="80"/>
                  </a:lnTo>
                  <a:lnTo>
                    <a:pt x="920" y="80"/>
                  </a:lnTo>
                  <a:lnTo>
                    <a:pt x="930" y="98"/>
                  </a:lnTo>
                  <a:lnTo>
                    <a:pt x="934" y="110"/>
                  </a:lnTo>
                  <a:lnTo>
                    <a:pt x="938" y="122"/>
                  </a:lnTo>
                  <a:lnTo>
                    <a:pt x="938" y="122"/>
                  </a:lnTo>
                  <a:lnTo>
                    <a:pt x="956" y="196"/>
                  </a:lnTo>
                  <a:lnTo>
                    <a:pt x="966" y="232"/>
                  </a:lnTo>
                  <a:lnTo>
                    <a:pt x="980" y="270"/>
                  </a:lnTo>
                  <a:lnTo>
                    <a:pt x="988" y="286"/>
                  </a:lnTo>
                  <a:lnTo>
                    <a:pt x="988" y="286"/>
                  </a:lnTo>
                  <a:lnTo>
                    <a:pt x="994" y="294"/>
                  </a:lnTo>
                  <a:lnTo>
                    <a:pt x="996" y="304"/>
                  </a:lnTo>
                  <a:lnTo>
                    <a:pt x="996" y="304"/>
                  </a:lnTo>
                  <a:lnTo>
                    <a:pt x="996" y="306"/>
                  </a:lnTo>
                  <a:lnTo>
                    <a:pt x="996" y="306"/>
                  </a:lnTo>
                  <a:lnTo>
                    <a:pt x="996" y="312"/>
                  </a:lnTo>
                  <a:lnTo>
                    <a:pt x="994" y="318"/>
                  </a:lnTo>
                  <a:lnTo>
                    <a:pt x="994" y="318"/>
                  </a:lnTo>
                  <a:lnTo>
                    <a:pt x="990" y="326"/>
                  </a:lnTo>
                  <a:lnTo>
                    <a:pt x="988" y="336"/>
                  </a:lnTo>
                  <a:lnTo>
                    <a:pt x="988" y="336"/>
                  </a:lnTo>
                  <a:lnTo>
                    <a:pt x="990" y="340"/>
                  </a:lnTo>
                  <a:lnTo>
                    <a:pt x="990" y="340"/>
                  </a:lnTo>
                  <a:lnTo>
                    <a:pt x="994" y="356"/>
                  </a:lnTo>
                  <a:lnTo>
                    <a:pt x="1000" y="372"/>
                  </a:lnTo>
                  <a:lnTo>
                    <a:pt x="1000" y="372"/>
                  </a:lnTo>
                  <a:lnTo>
                    <a:pt x="1006" y="388"/>
                  </a:lnTo>
                  <a:lnTo>
                    <a:pt x="1008" y="398"/>
                  </a:lnTo>
                  <a:lnTo>
                    <a:pt x="1010" y="406"/>
                  </a:lnTo>
                  <a:lnTo>
                    <a:pt x="1010" y="406"/>
                  </a:lnTo>
                  <a:lnTo>
                    <a:pt x="1012" y="418"/>
                  </a:lnTo>
                  <a:lnTo>
                    <a:pt x="1016" y="430"/>
                  </a:lnTo>
                  <a:lnTo>
                    <a:pt x="1024" y="454"/>
                  </a:lnTo>
                  <a:lnTo>
                    <a:pt x="1024" y="454"/>
                  </a:lnTo>
                  <a:lnTo>
                    <a:pt x="1032" y="474"/>
                  </a:lnTo>
                  <a:lnTo>
                    <a:pt x="1034" y="484"/>
                  </a:lnTo>
                  <a:lnTo>
                    <a:pt x="1034" y="492"/>
                  </a:lnTo>
                  <a:lnTo>
                    <a:pt x="1034" y="492"/>
                  </a:lnTo>
                  <a:lnTo>
                    <a:pt x="1032" y="504"/>
                  </a:lnTo>
                  <a:lnTo>
                    <a:pt x="1026" y="512"/>
                  </a:lnTo>
                  <a:lnTo>
                    <a:pt x="1026" y="512"/>
                  </a:lnTo>
                  <a:lnTo>
                    <a:pt x="1024" y="516"/>
                  </a:lnTo>
                  <a:lnTo>
                    <a:pt x="1024" y="520"/>
                  </a:lnTo>
                  <a:lnTo>
                    <a:pt x="1024" y="520"/>
                  </a:lnTo>
                  <a:lnTo>
                    <a:pt x="1024" y="522"/>
                  </a:lnTo>
                  <a:lnTo>
                    <a:pt x="1024" y="522"/>
                  </a:lnTo>
                  <a:lnTo>
                    <a:pt x="1026" y="528"/>
                  </a:lnTo>
                  <a:lnTo>
                    <a:pt x="1030" y="530"/>
                  </a:lnTo>
                  <a:lnTo>
                    <a:pt x="1030" y="530"/>
                  </a:lnTo>
                  <a:lnTo>
                    <a:pt x="1036" y="534"/>
                  </a:lnTo>
                  <a:lnTo>
                    <a:pt x="1038" y="544"/>
                  </a:lnTo>
                  <a:lnTo>
                    <a:pt x="1046" y="570"/>
                  </a:lnTo>
                  <a:lnTo>
                    <a:pt x="1050" y="606"/>
                  </a:lnTo>
                  <a:lnTo>
                    <a:pt x="1052" y="638"/>
                  </a:lnTo>
                  <a:lnTo>
                    <a:pt x="1052" y="638"/>
                  </a:lnTo>
                  <a:lnTo>
                    <a:pt x="1052" y="652"/>
                  </a:lnTo>
                  <a:lnTo>
                    <a:pt x="1050" y="664"/>
                  </a:lnTo>
                  <a:lnTo>
                    <a:pt x="1050" y="664"/>
                  </a:lnTo>
                  <a:close/>
                </a:path>
              </a:pathLst>
            </a:custGeom>
            <a:solidFill>
              <a:srgbClr val="F8C6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52" name="Freeform 572"/>
            <p:cNvSpPr>
              <a:spLocks/>
            </p:cNvSpPr>
            <p:nvPr/>
          </p:nvSpPr>
          <p:spPr bwMode="auto">
            <a:xfrm>
              <a:off x="1464" y="2014"/>
              <a:ext cx="434" cy="572"/>
            </a:xfrm>
            <a:custGeom>
              <a:avLst/>
              <a:gdLst/>
              <a:ahLst/>
              <a:cxnLst>
                <a:cxn ang="0">
                  <a:pos x="0" y="572"/>
                </a:cxn>
                <a:cxn ang="0">
                  <a:pos x="0" y="572"/>
                </a:cxn>
                <a:cxn ang="0">
                  <a:pos x="0" y="526"/>
                </a:cxn>
                <a:cxn ang="0">
                  <a:pos x="2" y="472"/>
                </a:cxn>
                <a:cxn ang="0">
                  <a:pos x="8" y="414"/>
                </a:cxn>
                <a:cxn ang="0">
                  <a:pos x="16" y="354"/>
                </a:cxn>
                <a:cxn ang="0">
                  <a:pos x="28" y="292"/>
                </a:cxn>
                <a:cxn ang="0">
                  <a:pos x="36" y="264"/>
                </a:cxn>
                <a:cxn ang="0">
                  <a:pos x="46" y="236"/>
                </a:cxn>
                <a:cxn ang="0">
                  <a:pos x="56" y="208"/>
                </a:cxn>
                <a:cxn ang="0">
                  <a:pos x="66" y="184"/>
                </a:cxn>
                <a:cxn ang="0">
                  <a:pos x="78" y="160"/>
                </a:cxn>
                <a:cxn ang="0">
                  <a:pos x="92" y="140"/>
                </a:cxn>
                <a:cxn ang="0">
                  <a:pos x="92" y="140"/>
                </a:cxn>
                <a:cxn ang="0">
                  <a:pos x="120" y="106"/>
                </a:cxn>
                <a:cxn ang="0">
                  <a:pos x="146" y="76"/>
                </a:cxn>
                <a:cxn ang="0">
                  <a:pos x="172" y="54"/>
                </a:cxn>
                <a:cxn ang="0">
                  <a:pos x="198" y="36"/>
                </a:cxn>
                <a:cxn ang="0">
                  <a:pos x="222" y="22"/>
                </a:cxn>
                <a:cxn ang="0">
                  <a:pos x="244" y="14"/>
                </a:cxn>
                <a:cxn ang="0">
                  <a:pos x="264" y="8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322" y="2"/>
                </a:cxn>
                <a:cxn ang="0">
                  <a:pos x="362" y="0"/>
                </a:cxn>
                <a:cxn ang="0">
                  <a:pos x="382" y="2"/>
                </a:cxn>
                <a:cxn ang="0">
                  <a:pos x="400" y="4"/>
                </a:cxn>
                <a:cxn ang="0">
                  <a:pos x="418" y="8"/>
                </a:cxn>
                <a:cxn ang="0">
                  <a:pos x="434" y="14"/>
                </a:cxn>
                <a:cxn ang="0">
                  <a:pos x="434" y="14"/>
                </a:cxn>
                <a:cxn ang="0">
                  <a:pos x="404" y="10"/>
                </a:cxn>
                <a:cxn ang="0">
                  <a:pos x="370" y="8"/>
                </a:cxn>
                <a:cxn ang="0">
                  <a:pos x="350" y="8"/>
                </a:cxn>
                <a:cxn ang="0">
                  <a:pos x="330" y="10"/>
                </a:cxn>
                <a:cxn ang="0">
                  <a:pos x="308" y="14"/>
                </a:cxn>
                <a:cxn ang="0">
                  <a:pos x="286" y="20"/>
                </a:cxn>
                <a:cxn ang="0">
                  <a:pos x="286" y="20"/>
                </a:cxn>
                <a:cxn ang="0">
                  <a:pos x="264" y="28"/>
                </a:cxn>
                <a:cxn ang="0">
                  <a:pos x="240" y="38"/>
                </a:cxn>
                <a:cxn ang="0">
                  <a:pos x="214" y="52"/>
                </a:cxn>
                <a:cxn ang="0">
                  <a:pos x="188" y="68"/>
                </a:cxn>
                <a:cxn ang="0">
                  <a:pos x="164" y="86"/>
                </a:cxn>
                <a:cxn ang="0">
                  <a:pos x="140" y="106"/>
                </a:cxn>
                <a:cxn ang="0">
                  <a:pos x="122" y="130"/>
                </a:cxn>
                <a:cxn ang="0">
                  <a:pos x="104" y="154"/>
                </a:cxn>
                <a:cxn ang="0">
                  <a:pos x="104" y="154"/>
                </a:cxn>
                <a:cxn ang="0">
                  <a:pos x="90" y="182"/>
                </a:cxn>
                <a:cxn ang="0">
                  <a:pos x="72" y="218"/>
                </a:cxn>
                <a:cxn ang="0">
                  <a:pos x="56" y="262"/>
                </a:cxn>
                <a:cxn ang="0">
                  <a:pos x="38" y="312"/>
                </a:cxn>
                <a:cxn ang="0">
                  <a:pos x="24" y="368"/>
                </a:cxn>
                <a:cxn ang="0">
                  <a:pos x="10" y="430"/>
                </a:cxn>
                <a:cxn ang="0">
                  <a:pos x="6" y="464"/>
                </a:cxn>
                <a:cxn ang="0">
                  <a:pos x="2" y="498"/>
                </a:cxn>
                <a:cxn ang="0">
                  <a:pos x="0" y="534"/>
                </a:cxn>
                <a:cxn ang="0">
                  <a:pos x="0" y="572"/>
                </a:cxn>
                <a:cxn ang="0">
                  <a:pos x="0" y="572"/>
                </a:cxn>
              </a:cxnLst>
              <a:rect l="0" t="0" r="r" b="b"/>
              <a:pathLst>
                <a:path w="434" h="572">
                  <a:moveTo>
                    <a:pt x="0" y="572"/>
                  </a:moveTo>
                  <a:lnTo>
                    <a:pt x="0" y="572"/>
                  </a:lnTo>
                  <a:lnTo>
                    <a:pt x="0" y="526"/>
                  </a:lnTo>
                  <a:lnTo>
                    <a:pt x="2" y="472"/>
                  </a:lnTo>
                  <a:lnTo>
                    <a:pt x="8" y="414"/>
                  </a:lnTo>
                  <a:lnTo>
                    <a:pt x="16" y="354"/>
                  </a:lnTo>
                  <a:lnTo>
                    <a:pt x="28" y="292"/>
                  </a:lnTo>
                  <a:lnTo>
                    <a:pt x="36" y="264"/>
                  </a:lnTo>
                  <a:lnTo>
                    <a:pt x="46" y="236"/>
                  </a:lnTo>
                  <a:lnTo>
                    <a:pt x="56" y="208"/>
                  </a:lnTo>
                  <a:lnTo>
                    <a:pt x="66" y="184"/>
                  </a:lnTo>
                  <a:lnTo>
                    <a:pt x="78" y="160"/>
                  </a:lnTo>
                  <a:lnTo>
                    <a:pt x="92" y="140"/>
                  </a:lnTo>
                  <a:lnTo>
                    <a:pt x="92" y="140"/>
                  </a:lnTo>
                  <a:lnTo>
                    <a:pt x="120" y="106"/>
                  </a:lnTo>
                  <a:lnTo>
                    <a:pt x="146" y="76"/>
                  </a:lnTo>
                  <a:lnTo>
                    <a:pt x="172" y="54"/>
                  </a:lnTo>
                  <a:lnTo>
                    <a:pt x="198" y="36"/>
                  </a:lnTo>
                  <a:lnTo>
                    <a:pt x="222" y="22"/>
                  </a:lnTo>
                  <a:lnTo>
                    <a:pt x="244" y="14"/>
                  </a:lnTo>
                  <a:lnTo>
                    <a:pt x="264" y="8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322" y="2"/>
                  </a:lnTo>
                  <a:lnTo>
                    <a:pt x="362" y="0"/>
                  </a:lnTo>
                  <a:lnTo>
                    <a:pt x="382" y="2"/>
                  </a:lnTo>
                  <a:lnTo>
                    <a:pt x="400" y="4"/>
                  </a:lnTo>
                  <a:lnTo>
                    <a:pt x="418" y="8"/>
                  </a:lnTo>
                  <a:lnTo>
                    <a:pt x="434" y="14"/>
                  </a:lnTo>
                  <a:lnTo>
                    <a:pt x="434" y="14"/>
                  </a:lnTo>
                  <a:lnTo>
                    <a:pt x="404" y="10"/>
                  </a:lnTo>
                  <a:lnTo>
                    <a:pt x="370" y="8"/>
                  </a:lnTo>
                  <a:lnTo>
                    <a:pt x="350" y="8"/>
                  </a:lnTo>
                  <a:lnTo>
                    <a:pt x="330" y="10"/>
                  </a:lnTo>
                  <a:lnTo>
                    <a:pt x="308" y="14"/>
                  </a:lnTo>
                  <a:lnTo>
                    <a:pt x="286" y="20"/>
                  </a:lnTo>
                  <a:lnTo>
                    <a:pt x="286" y="20"/>
                  </a:lnTo>
                  <a:lnTo>
                    <a:pt x="264" y="28"/>
                  </a:lnTo>
                  <a:lnTo>
                    <a:pt x="240" y="38"/>
                  </a:lnTo>
                  <a:lnTo>
                    <a:pt x="214" y="52"/>
                  </a:lnTo>
                  <a:lnTo>
                    <a:pt x="188" y="68"/>
                  </a:lnTo>
                  <a:lnTo>
                    <a:pt x="164" y="86"/>
                  </a:lnTo>
                  <a:lnTo>
                    <a:pt x="140" y="106"/>
                  </a:lnTo>
                  <a:lnTo>
                    <a:pt x="122" y="130"/>
                  </a:lnTo>
                  <a:lnTo>
                    <a:pt x="104" y="154"/>
                  </a:lnTo>
                  <a:lnTo>
                    <a:pt x="104" y="154"/>
                  </a:lnTo>
                  <a:lnTo>
                    <a:pt x="90" y="182"/>
                  </a:lnTo>
                  <a:lnTo>
                    <a:pt x="72" y="218"/>
                  </a:lnTo>
                  <a:lnTo>
                    <a:pt x="56" y="262"/>
                  </a:lnTo>
                  <a:lnTo>
                    <a:pt x="38" y="312"/>
                  </a:lnTo>
                  <a:lnTo>
                    <a:pt x="24" y="368"/>
                  </a:lnTo>
                  <a:lnTo>
                    <a:pt x="10" y="430"/>
                  </a:lnTo>
                  <a:lnTo>
                    <a:pt x="6" y="464"/>
                  </a:lnTo>
                  <a:lnTo>
                    <a:pt x="2" y="498"/>
                  </a:lnTo>
                  <a:lnTo>
                    <a:pt x="0" y="534"/>
                  </a:lnTo>
                  <a:lnTo>
                    <a:pt x="0" y="572"/>
                  </a:lnTo>
                  <a:lnTo>
                    <a:pt x="0" y="5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53" name="Freeform 573"/>
            <p:cNvSpPr>
              <a:spLocks/>
            </p:cNvSpPr>
            <p:nvPr/>
          </p:nvSpPr>
          <p:spPr bwMode="auto">
            <a:xfrm>
              <a:off x="1596" y="2218"/>
              <a:ext cx="360" cy="652"/>
            </a:xfrm>
            <a:custGeom>
              <a:avLst/>
              <a:gdLst/>
              <a:ahLst/>
              <a:cxnLst>
                <a:cxn ang="0">
                  <a:pos x="360" y="28"/>
                </a:cxn>
                <a:cxn ang="0">
                  <a:pos x="324" y="18"/>
                </a:cxn>
                <a:cxn ang="0">
                  <a:pos x="308" y="4"/>
                </a:cxn>
                <a:cxn ang="0">
                  <a:pos x="306" y="0"/>
                </a:cxn>
                <a:cxn ang="0">
                  <a:pos x="248" y="12"/>
                </a:cxn>
                <a:cxn ang="0">
                  <a:pos x="210" y="14"/>
                </a:cxn>
                <a:cxn ang="0">
                  <a:pos x="174" y="4"/>
                </a:cxn>
                <a:cxn ang="0">
                  <a:pos x="170" y="18"/>
                </a:cxn>
                <a:cxn ang="0">
                  <a:pos x="150" y="44"/>
                </a:cxn>
                <a:cxn ang="0">
                  <a:pos x="120" y="68"/>
                </a:cxn>
                <a:cxn ang="0">
                  <a:pos x="88" y="88"/>
                </a:cxn>
                <a:cxn ang="0">
                  <a:pos x="72" y="94"/>
                </a:cxn>
                <a:cxn ang="0">
                  <a:pos x="68" y="118"/>
                </a:cxn>
                <a:cxn ang="0">
                  <a:pos x="50" y="150"/>
                </a:cxn>
                <a:cxn ang="0">
                  <a:pos x="28" y="178"/>
                </a:cxn>
                <a:cxn ang="0">
                  <a:pos x="10" y="190"/>
                </a:cxn>
                <a:cxn ang="0">
                  <a:pos x="4" y="192"/>
                </a:cxn>
                <a:cxn ang="0">
                  <a:pos x="14" y="202"/>
                </a:cxn>
                <a:cxn ang="0">
                  <a:pos x="20" y="214"/>
                </a:cxn>
                <a:cxn ang="0">
                  <a:pos x="20" y="246"/>
                </a:cxn>
                <a:cxn ang="0">
                  <a:pos x="14" y="278"/>
                </a:cxn>
                <a:cxn ang="0">
                  <a:pos x="8" y="302"/>
                </a:cxn>
                <a:cxn ang="0">
                  <a:pos x="18" y="328"/>
                </a:cxn>
                <a:cxn ang="0">
                  <a:pos x="16" y="362"/>
                </a:cxn>
                <a:cxn ang="0">
                  <a:pos x="10" y="396"/>
                </a:cxn>
                <a:cxn ang="0">
                  <a:pos x="0" y="422"/>
                </a:cxn>
                <a:cxn ang="0">
                  <a:pos x="18" y="452"/>
                </a:cxn>
                <a:cxn ang="0">
                  <a:pos x="22" y="472"/>
                </a:cxn>
                <a:cxn ang="0">
                  <a:pos x="20" y="494"/>
                </a:cxn>
                <a:cxn ang="0">
                  <a:pos x="34" y="510"/>
                </a:cxn>
                <a:cxn ang="0">
                  <a:pos x="42" y="530"/>
                </a:cxn>
                <a:cxn ang="0">
                  <a:pos x="54" y="572"/>
                </a:cxn>
                <a:cxn ang="0">
                  <a:pos x="68" y="582"/>
                </a:cxn>
                <a:cxn ang="0">
                  <a:pos x="86" y="604"/>
                </a:cxn>
                <a:cxn ang="0">
                  <a:pos x="94" y="624"/>
                </a:cxn>
                <a:cxn ang="0">
                  <a:pos x="98" y="648"/>
                </a:cxn>
                <a:cxn ang="0">
                  <a:pos x="108" y="652"/>
                </a:cxn>
                <a:cxn ang="0">
                  <a:pos x="94" y="608"/>
                </a:cxn>
                <a:cxn ang="0">
                  <a:pos x="84" y="564"/>
                </a:cxn>
                <a:cxn ang="0">
                  <a:pos x="64" y="514"/>
                </a:cxn>
                <a:cxn ang="0">
                  <a:pos x="50" y="478"/>
                </a:cxn>
                <a:cxn ang="0">
                  <a:pos x="46" y="464"/>
                </a:cxn>
                <a:cxn ang="0">
                  <a:pos x="42" y="430"/>
                </a:cxn>
                <a:cxn ang="0">
                  <a:pos x="48" y="320"/>
                </a:cxn>
                <a:cxn ang="0">
                  <a:pos x="48" y="262"/>
                </a:cxn>
                <a:cxn ang="0">
                  <a:pos x="54" y="218"/>
                </a:cxn>
                <a:cxn ang="0">
                  <a:pos x="58" y="202"/>
                </a:cxn>
                <a:cxn ang="0">
                  <a:pos x="76" y="154"/>
                </a:cxn>
                <a:cxn ang="0">
                  <a:pos x="94" y="122"/>
                </a:cxn>
                <a:cxn ang="0">
                  <a:pos x="102" y="114"/>
                </a:cxn>
                <a:cxn ang="0">
                  <a:pos x="174" y="62"/>
                </a:cxn>
                <a:cxn ang="0">
                  <a:pos x="194" y="48"/>
                </a:cxn>
                <a:cxn ang="0">
                  <a:pos x="234" y="32"/>
                </a:cxn>
                <a:cxn ang="0">
                  <a:pos x="258" y="28"/>
                </a:cxn>
                <a:cxn ang="0">
                  <a:pos x="280" y="26"/>
                </a:cxn>
                <a:cxn ang="0">
                  <a:pos x="312" y="22"/>
                </a:cxn>
                <a:cxn ang="0">
                  <a:pos x="340" y="24"/>
                </a:cxn>
                <a:cxn ang="0">
                  <a:pos x="360" y="28"/>
                </a:cxn>
              </a:cxnLst>
              <a:rect l="0" t="0" r="r" b="b"/>
              <a:pathLst>
                <a:path w="360" h="652">
                  <a:moveTo>
                    <a:pt x="360" y="28"/>
                  </a:moveTo>
                  <a:lnTo>
                    <a:pt x="360" y="28"/>
                  </a:lnTo>
                  <a:lnTo>
                    <a:pt x="340" y="24"/>
                  </a:lnTo>
                  <a:lnTo>
                    <a:pt x="324" y="18"/>
                  </a:lnTo>
                  <a:lnTo>
                    <a:pt x="312" y="10"/>
                  </a:lnTo>
                  <a:lnTo>
                    <a:pt x="308" y="4"/>
                  </a:lnTo>
                  <a:lnTo>
                    <a:pt x="306" y="0"/>
                  </a:lnTo>
                  <a:lnTo>
                    <a:pt x="306" y="0"/>
                  </a:lnTo>
                  <a:lnTo>
                    <a:pt x="284" y="6"/>
                  </a:lnTo>
                  <a:lnTo>
                    <a:pt x="248" y="12"/>
                  </a:lnTo>
                  <a:lnTo>
                    <a:pt x="230" y="14"/>
                  </a:lnTo>
                  <a:lnTo>
                    <a:pt x="210" y="14"/>
                  </a:lnTo>
                  <a:lnTo>
                    <a:pt x="192" y="10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0" y="18"/>
                  </a:lnTo>
                  <a:lnTo>
                    <a:pt x="162" y="30"/>
                  </a:lnTo>
                  <a:lnTo>
                    <a:pt x="150" y="44"/>
                  </a:lnTo>
                  <a:lnTo>
                    <a:pt x="136" y="56"/>
                  </a:lnTo>
                  <a:lnTo>
                    <a:pt x="120" y="68"/>
                  </a:lnTo>
                  <a:lnTo>
                    <a:pt x="104" y="80"/>
                  </a:lnTo>
                  <a:lnTo>
                    <a:pt x="88" y="88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72" y="104"/>
                  </a:lnTo>
                  <a:lnTo>
                    <a:pt x="68" y="118"/>
                  </a:lnTo>
                  <a:lnTo>
                    <a:pt x="60" y="134"/>
                  </a:lnTo>
                  <a:lnTo>
                    <a:pt x="50" y="150"/>
                  </a:lnTo>
                  <a:lnTo>
                    <a:pt x="40" y="164"/>
                  </a:lnTo>
                  <a:lnTo>
                    <a:pt x="28" y="178"/>
                  </a:lnTo>
                  <a:lnTo>
                    <a:pt x="16" y="188"/>
                  </a:lnTo>
                  <a:lnTo>
                    <a:pt x="10" y="190"/>
                  </a:lnTo>
                  <a:lnTo>
                    <a:pt x="4" y="192"/>
                  </a:lnTo>
                  <a:lnTo>
                    <a:pt x="4" y="192"/>
                  </a:lnTo>
                  <a:lnTo>
                    <a:pt x="10" y="196"/>
                  </a:lnTo>
                  <a:lnTo>
                    <a:pt x="14" y="202"/>
                  </a:lnTo>
                  <a:lnTo>
                    <a:pt x="18" y="208"/>
                  </a:lnTo>
                  <a:lnTo>
                    <a:pt x="20" y="214"/>
                  </a:lnTo>
                  <a:lnTo>
                    <a:pt x="22" y="230"/>
                  </a:lnTo>
                  <a:lnTo>
                    <a:pt x="20" y="246"/>
                  </a:lnTo>
                  <a:lnTo>
                    <a:pt x="18" y="262"/>
                  </a:lnTo>
                  <a:lnTo>
                    <a:pt x="14" y="278"/>
                  </a:lnTo>
                  <a:lnTo>
                    <a:pt x="8" y="302"/>
                  </a:lnTo>
                  <a:lnTo>
                    <a:pt x="8" y="302"/>
                  </a:lnTo>
                  <a:lnTo>
                    <a:pt x="14" y="314"/>
                  </a:lnTo>
                  <a:lnTo>
                    <a:pt x="18" y="328"/>
                  </a:lnTo>
                  <a:lnTo>
                    <a:pt x="18" y="346"/>
                  </a:lnTo>
                  <a:lnTo>
                    <a:pt x="16" y="362"/>
                  </a:lnTo>
                  <a:lnTo>
                    <a:pt x="14" y="380"/>
                  </a:lnTo>
                  <a:lnTo>
                    <a:pt x="10" y="396"/>
                  </a:lnTo>
                  <a:lnTo>
                    <a:pt x="0" y="422"/>
                  </a:lnTo>
                  <a:lnTo>
                    <a:pt x="0" y="422"/>
                  </a:lnTo>
                  <a:lnTo>
                    <a:pt x="10" y="436"/>
                  </a:lnTo>
                  <a:lnTo>
                    <a:pt x="18" y="452"/>
                  </a:lnTo>
                  <a:lnTo>
                    <a:pt x="20" y="462"/>
                  </a:lnTo>
                  <a:lnTo>
                    <a:pt x="22" y="472"/>
                  </a:lnTo>
                  <a:lnTo>
                    <a:pt x="20" y="494"/>
                  </a:lnTo>
                  <a:lnTo>
                    <a:pt x="20" y="494"/>
                  </a:lnTo>
                  <a:lnTo>
                    <a:pt x="28" y="502"/>
                  </a:lnTo>
                  <a:lnTo>
                    <a:pt x="34" y="510"/>
                  </a:lnTo>
                  <a:lnTo>
                    <a:pt x="38" y="520"/>
                  </a:lnTo>
                  <a:lnTo>
                    <a:pt x="42" y="530"/>
                  </a:lnTo>
                  <a:lnTo>
                    <a:pt x="48" y="552"/>
                  </a:lnTo>
                  <a:lnTo>
                    <a:pt x="54" y="572"/>
                  </a:lnTo>
                  <a:lnTo>
                    <a:pt x="54" y="572"/>
                  </a:lnTo>
                  <a:lnTo>
                    <a:pt x="68" y="582"/>
                  </a:lnTo>
                  <a:lnTo>
                    <a:pt x="78" y="594"/>
                  </a:lnTo>
                  <a:lnTo>
                    <a:pt x="86" y="604"/>
                  </a:lnTo>
                  <a:lnTo>
                    <a:pt x="90" y="614"/>
                  </a:lnTo>
                  <a:lnTo>
                    <a:pt x="94" y="624"/>
                  </a:lnTo>
                  <a:lnTo>
                    <a:pt x="96" y="634"/>
                  </a:lnTo>
                  <a:lnTo>
                    <a:pt x="98" y="648"/>
                  </a:lnTo>
                  <a:lnTo>
                    <a:pt x="98" y="648"/>
                  </a:lnTo>
                  <a:lnTo>
                    <a:pt x="108" y="652"/>
                  </a:lnTo>
                  <a:lnTo>
                    <a:pt x="108" y="652"/>
                  </a:lnTo>
                  <a:lnTo>
                    <a:pt x="94" y="608"/>
                  </a:lnTo>
                  <a:lnTo>
                    <a:pt x="84" y="564"/>
                  </a:lnTo>
                  <a:lnTo>
                    <a:pt x="84" y="564"/>
                  </a:lnTo>
                  <a:lnTo>
                    <a:pt x="74" y="538"/>
                  </a:lnTo>
                  <a:lnTo>
                    <a:pt x="64" y="514"/>
                  </a:lnTo>
                  <a:lnTo>
                    <a:pt x="54" y="490"/>
                  </a:lnTo>
                  <a:lnTo>
                    <a:pt x="50" y="478"/>
                  </a:lnTo>
                  <a:lnTo>
                    <a:pt x="46" y="464"/>
                  </a:lnTo>
                  <a:lnTo>
                    <a:pt x="46" y="464"/>
                  </a:lnTo>
                  <a:lnTo>
                    <a:pt x="44" y="446"/>
                  </a:lnTo>
                  <a:lnTo>
                    <a:pt x="42" y="430"/>
                  </a:lnTo>
                  <a:lnTo>
                    <a:pt x="42" y="392"/>
                  </a:lnTo>
                  <a:lnTo>
                    <a:pt x="48" y="320"/>
                  </a:lnTo>
                  <a:lnTo>
                    <a:pt x="48" y="320"/>
                  </a:lnTo>
                  <a:lnTo>
                    <a:pt x="48" y="262"/>
                  </a:lnTo>
                  <a:lnTo>
                    <a:pt x="50" y="232"/>
                  </a:lnTo>
                  <a:lnTo>
                    <a:pt x="54" y="218"/>
                  </a:lnTo>
                  <a:lnTo>
                    <a:pt x="58" y="202"/>
                  </a:lnTo>
                  <a:lnTo>
                    <a:pt x="58" y="202"/>
                  </a:lnTo>
                  <a:lnTo>
                    <a:pt x="64" y="180"/>
                  </a:lnTo>
                  <a:lnTo>
                    <a:pt x="76" y="154"/>
                  </a:lnTo>
                  <a:lnTo>
                    <a:pt x="88" y="132"/>
                  </a:lnTo>
                  <a:lnTo>
                    <a:pt x="94" y="122"/>
                  </a:lnTo>
                  <a:lnTo>
                    <a:pt x="102" y="114"/>
                  </a:lnTo>
                  <a:lnTo>
                    <a:pt x="102" y="114"/>
                  </a:lnTo>
                  <a:lnTo>
                    <a:pt x="138" y="86"/>
                  </a:lnTo>
                  <a:lnTo>
                    <a:pt x="174" y="62"/>
                  </a:lnTo>
                  <a:lnTo>
                    <a:pt x="174" y="62"/>
                  </a:lnTo>
                  <a:lnTo>
                    <a:pt x="194" y="48"/>
                  </a:lnTo>
                  <a:lnTo>
                    <a:pt x="214" y="38"/>
                  </a:lnTo>
                  <a:lnTo>
                    <a:pt x="234" y="32"/>
                  </a:lnTo>
                  <a:lnTo>
                    <a:pt x="246" y="30"/>
                  </a:lnTo>
                  <a:lnTo>
                    <a:pt x="258" y="28"/>
                  </a:lnTo>
                  <a:lnTo>
                    <a:pt x="258" y="28"/>
                  </a:lnTo>
                  <a:lnTo>
                    <a:pt x="280" y="26"/>
                  </a:lnTo>
                  <a:lnTo>
                    <a:pt x="300" y="22"/>
                  </a:lnTo>
                  <a:lnTo>
                    <a:pt x="312" y="22"/>
                  </a:lnTo>
                  <a:lnTo>
                    <a:pt x="324" y="22"/>
                  </a:lnTo>
                  <a:lnTo>
                    <a:pt x="340" y="24"/>
                  </a:lnTo>
                  <a:lnTo>
                    <a:pt x="360" y="28"/>
                  </a:lnTo>
                  <a:lnTo>
                    <a:pt x="360" y="28"/>
                  </a:lnTo>
                  <a:close/>
                </a:path>
              </a:pathLst>
            </a:custGeom>
            <a:solidFill>
              <a:srgbClr val="EBB9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54" name="Freeform 574"/>
            <p:cNvSpPr>
              <a:spLocks/>
            </p:cNvSpPr>
            <p:nvPr/>
          </p:nvSpPr>
          <p:spPr bwMode="auto">
            <a:xfrm>
              <a:off x="1654" y="2292"/>
              <a:ext cx="130" cy="364"/>
            </a:xfrm>
            <a:custGeom>
              <a:avLst/>
              <a:gdLst/>
              <a:ahLst/>
              <a:cxnLst>
                <a:cxn ang="0">
                  <a:pos x="130" y="0"/>
                </a:cxn>
                <a:cxn ang="0">
                  <a:pos x="130" y="0"/>
                </a:cxn>
                <a:cxn ang="0">
                  <a:pos x="116" y="2"/>
                </a:cxn>
                <a:cxn ang="0">
                  <a:pos x="102" y="10"/>
                </a:cxn>
                <a:cxn ang="0">
                  <a:pos x="86" y="20"/>
                </a:cxn>
                <a:cxn ang="0">
                  <a:pos x="70" y="36"/>
                </a:cxn>
                <a:cxn ang="0">
                  <a:pos x="56" y="54"/>
                </a:cxn>
                <a:cxn ang="0">
                  <a:pos x="42" y="74"/>
                </a:cxn>
                <a:cxn ang="0">
                  <a:pos x="28" y="100"/>
                </a:cxn>
                <a:cxn ang="0">
                  <a:pos x="18" y="128"/>
                </a:cxn>
                <a:cxn ang="0">
                  <a:pos x="18" y="128"/>
                </a:cxn>
                <a:cxn ang="0">
                  <a:pos x="12" y="152"/>
                </a:cxn>
                <a:cxn ang="0">
                  <a:pos x="6" y="178"/>
                </a:cxn>
                <a:cxn ang="0">
                  <a:pos x="4" y="206"/>
                </a:cxn>
                <a:cxn ang="0">
                  <a:pos x="2" y="236"/>
                </a:cxn>
                <a:cxn ang="0">
                  <a:pos x="0" y="266"/>
                </a:cxn>
                <a:cxn ang="0">
                  <a:pos x="0" y="298"/>
                </a:cxn>
                <a:cxn ang="0">
                  <a:pos x="4" y="364"/>
                </a:cxn>
                <a:cxn ang="0">
                  <a:pos x="4" y="364"/>
                </a:cxn>
                <a:cxn ang="0">
                  <a:pos x="8" y="334"/>
                </a:cxn>
                <a:cxn ang="0">
                  <a:pos x="10" y="294"/>
                </a:cxn>
                <a:cxn ang="0">
                  <a:pos x="14" y="244"/>
                </a:cxn>
                <a:cxn ang="0">
                  <a:pos x="24" y="188"/>
                </a:cxn>
                <a:cxn ang="0">
                  <a:pos x="30" y="160"/>
                </a:cxn>
                <a:cxn ang="0">
                  <a:pos x="38" y="132"/>
                </a:cxn>
                <a:cxn ang="0">
                  <a:pos x="48" y="106"/>
                </a:cxn>
                <a:cxn ang="0">
                  <a:pos x="58" y="80"/>
                </a:cxn>
                <a:cxn ang="0">
                  <a:pos x="72" y="56"/>
                </a:cxn>
                <a:cxn ang="0">
                  <a:pos x="90" y="34"/>
                </a:cxn>
                <a:cxn ang="0">
                  <a:pos x="108" y="16"/>
                </a:cxn>
                <a:cxn ang="0">
                  <a:pos x="130" y="0"/>
                </a:cxn>
                <a:cxn ang="0">
                  <a:pos x="130" y="0"/>
                </a:cxn>
              </a:cxnLst>
              <a:rect l="0" t="0" r="r" b="b"/>
              <a:pathLst>
                <a:path w="130" h="364">
                  <a:moveTo>
                    <a:pt x="130" y="0"/>
                  </a:moveTo>
                  <a:lnTo>
                    <a:pt x="130" y="0"/>
                  </a:lnTo>
                  <a:lnTo>
                    <a:pt x="116" y="2"/>
                  </a:lnTo>
                  <a:lnTo>
                    <a:pt x="102" y="10"/>
                  </a:lnTo>
                  <a:lnTo>
                    <a:pt x="86" y="20"/>
                  </a:lnTo>
                  <a:lnTo>
                    <a:pt x="70" y="36"/>
                  </a:lnTo>
                  <a:lnTo>
                    <a:pt x="56" y="54"/>
                  </a:lnTo>
                  <a:lnTo>
                    <a:pt x="42" y="74"/>
                  </a:lnTo>
                  <a:lnTo>
                    <a:pt x="28" y="100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12" y="152"/>
                  </a:lnTo>
                  <a:lnTo>
                    <a:pt x="6" y="178"/>
                  </a:lnTo>
                  <a:lnTo>
                    <a:pt x="4" y="206"/>
                  </a:lnTo>
                  <a:lnTo>
                    <a:pt x="2" y="236"/>
                  </a:lnTo>
                  <a:lnTo>
                    <a:pt x="0" y="266"/>
                  </a:lnTo>
                  <a:lnTo>
                    <a:pt x="0" y="298"/>
                  </a:lnTo>
                  <a:lnTo>
                    <a:pt x="4" y="364"/>
                  </a:lnTo>
                  <a:lnTo>
                    <a:pt x="4" y="364"/>
                  </a:lnTo>
                  <a:lnTo>
                    <a:pt x="8" y="334"/>
                  </a:lnTo>
                  <a:lnTo>
                    <a:pt x="10" y="294"/>
                  </a:lnTo>
                  <a:lnTo>
                    <a:pt x="14" y="244"/>
                  </a:lnTo>
                  <a:lnTo>
                    <a:pt x="24" y="188"/>
                  </a:lnTo>
                  <a:lnTo>
                    <a:pt x="30" y="160"/>
                  </a:lnTo>
                  <a:lnTo>
                    <a:pt x="38" y="132"/>
                  </a:lnTo>
                  <a:lnTo>
                    <a:pt x="48" y="106"/>
                  </a:lnTo>
                  <a:lnTo>
                    <a:pt x="58" y="80"/>
                  </a:lnTo>
                  <a:lnTo>
                    <a:pt x="72" y="56"/>
                  </a:lnTo>
                  <a:lnTo>
                    <a:pt x="90" y="34"/>
                  </a:lnTo>
                  <a:lnTo>
                    <a:pt x="108" y="16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FBF0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55" name="Freeform 575"/>
            <p:cNvSpPr>
              <a:spLocks/>
            </p:cNvSpPr>
            <p:nvPr/>
          </p:nvSpPr>
          <p:spPr bwMode="auto">
            <a:xfrm>
              <a:off x="1588" y="2070"/>
              <a:ext cx="396" cy="318"/>
            </a:xfrm>
            <a:custGeom>
              <a:avLst/>
              <a:gdLst/>
              <a:ahLst/>
              <a:cxnLst>
                <a:cxn ang="0">
                  <a:pos x="8" y="318"/>
                </a:cxn>
                <a:cxn ang="0">
                  <a:pos x="26" y="308"/>
                </a:cxn>
                <a:cxn ang="0">
                  <a:pos x="40" y="294"/>
                </a:cxn>
                <a:cxn ang="0">
                  <a:pos x="58" y="256"/>
                </a:cxn>
                <a:cxn ang="0">
                  <a:pos x="64" y="236"/>
                </a:cxn>
                <a:cxn ang="0">
                  <a:pos x="76" y="220"/>
                </a:cxn>
                <a:cxn ang="0">
                  <a:pos x="84" y="214"/>
                </a:cxn>
                <a:cxn ang="0">
                  <a:pos x="102" y="208"/>
                </a:cxn>
                <a:cxn ang="0">
                  <a:pos x="110" y="204"/>
                </a:cxn>
                <a:cxn ang="0">
                  <a:pos x="138" y="182"/>
                </a:cxn>
                <a:cxn ang="0">
                  <a:pos x="158" y="156"/>
                </a:cxn>
                <a:cxn ang="0">
                  <a:pos x="166" y="142"/>
                </a:cxn>
                <a:cxn ang="0">
                  <a:pos x="176" y="134"/>
                </a:cxn>
                <a:cxn ang="0">
                  <a:pos x="190" y="132"/>
                </a:cxn>
                <a:cxn ang="0">
                  <a:pos x="208" y="134"/>
                </a:cxn>
                <a:cxn ang="0">
                  <a:pos x="250" y="134"/>
                </a:cxn>
                <a:cxn ang="0">
                  <a:pos x="290" y="126"/>
                </a:cxn>
                <a:cxn ang="0">
                  <a:pos x="302" y="122"/>
                </a:cxn>
                <a:cxn ang="0">
                  <a:pos x="318" y="124"/>
                </a:cxn>
                <a:cxn ang="0">
                  <a:pos x="340" y="136"/>
                </a:cxn>
                <a:cxn ang="0">
                  <a:pos x="358" y="142"/>
                </a:cxn>
                <a:cxn ang="0">
                  <a:pos x="370" y="144"/>
                </a:cxn>
                <a:cxn ang="0">
                  <a:pos x="386" y="136"/>
                </a:cxn>
                <a:cxn ang="0">
                  <a:pos x="394" y="118"/>
                </a:cxn>
                <a:cxn ang="0">
                  <a:pos x="396" y="96"/>
                </a:cxn>
                <a:cxn ang="0">
                  <a:pos x="386" y="56"/>
                </a:cxn>
                <a:cxn ang="0">
                  <a:pos x="368" y="20"/>
                </a:cxn>
                <a:cxn ang="0">
                  <a:pos x="352" y="6"/>
                </a:cxn>
                <a:cxn ang="0">
                  <a:pos x="346" y="0"/>
                </a:cxn>
                <a:cxn ang="0">
                  <a:pos x="364" y="40"/>
                </a:cxn>
                <a:cxn ang="0">
                  <a:pos x="368" y="60"/>
                </a:cxn>
                <a:cxn ang="0">
                  <a:pos x="358" y="80"/>
                </a:cxn>
                <a:cxn ang="0">
                  <a:pos x="350" y="88"/>
                </a:cxn>
                <a:cxn ang="0">
                  <a:pos x="334" y="90"/>
                </a:cxn>
                <a:cxn ang="0">
                  <a:pos x="308" y="84"/>
                </a:cxn>
                <a:cxn ang="0">
                  <a:pos x="292" y="80"/>
                </a:cxn>
                <a:cxn ang="0">
                  <a:pos x="286" y="82"/>
                </a:cxn>
                <a:cxn ang="0">
                  <a:pos x="270" y="92"/>
                </a:cxn>
                <a:cxn ang="0">
                  <a:pos x="250" y="96"/>
                </a:cxn>
                <a:cxn ang="0">
                  <a:pos x="228" y="98"/>
                </a:cxn>
                <a:cxn ang="0">
                  <a:pos x="190" y="94"/>
                </a:cxn>
                <a:cxn ang="0">
                  <a:pos x="170" y="94"/>
                </a:cxn>
                <a:cxn ang="0">
                  <a:pos x="154" y="102"/>
                </a:cxn>
                <a:cxn ang="0">
                  <a:pos x="148" y="106"/>
                </a:cxn>
                <a:cxn ang="0">
                  <a:pos x="140" y="124"/>
                </a:cxn>
                <a:cxn ang="0">
                  <a:pos x="126" y="150"/>
                </a:cxn>
                <a:cxn ang="0">
                  <a:pos x="108" y="164"/>
                </a:cxn>
                <a:cxn ang="0">
                  <a:pos x="56" y="196"/>
                </a:cxn>
                <a:cxn ang="0">
                  <a:pos x="46" y="204"/>
                </a:cxn>
                <a:cxn ang="0">
                  <a:pos x="38" y="224"/>
                </a:cxn>
                <a:cxn ang="0">
                  <a:pos x="36" y="238"/>
                </a:cxn>
                <a:cxn ang="0">
                  <a:pos x="24" y="276"/>
                </a:cxn>
                <a:cxn ang="0">
                  <a:pos x="0" y="310"/>
                </a:cxn>
              </a:cxnLst>
              <a:rect l="0" t="0" r="r" b="b"/>
              <a:pathLst>
                <a:path w="396" h="318">
                  <a:moveTo>
                    <a:pt x="8" y="318"/>
                  </a:moveTo>
                  <a:lnTo>
                    <a:pt x="8" y="318"/>
                  </a:lnTo>
                  <a:lnTo>
                    <a:pt x="16" y="314"/>
                  </a:lnTo>
                  <a:lnTo>
                    <a:pt x="26" y="308"/>
                  </a:lnTo>
                  <a:lnTo>
                    <a:pt x="34" y="302"/>
                  </a:lnTo>
                  <a:lnTo>
                    <a:pt x="40" y="294"/>
                  </a:lnTo>
                  <a:lnTo>
                    <a:pt x="50" y="276"/>
                  </a:lnTo>
                  <a:lnTo>
                    <a:pt x="58" y="256"/>
                  </a:lnTo>
                  <a:lnTo>
                    <a:pt x="58" y="256"/>
                  </a:lnTo>
                  <a:lnTo>
                    <a:pt x="64" y="236"/>
                  </a:lnTo>
                  <a:lnTo>
                    <a:pt x="68" y="228"/>
                  </a:lnTo>
                  <a:lnTo>
                    <a:pt x="76" y="220"/>
                  </a:lnTo>
                  <a:lnTo>
                    <a:pt x="76" y="220"/>
                  </a:lnTo>
                  <a:lnTo>
                    <a:pt x="84" y="214"/>
                  </a:lnTo>
                  <a:lnTo>
                    <a:pt x="94" y="212"/>
                  </a:lnTo>
                  <a:lnTo>
                    <a:pt x="102" y="208"/>
                  </a:lnTo>
                  <a:lnTo>
                    <a:pt x="110" y="204"/>
                  </a:lnTo>
                  <a:lnTo>
                    <a:pt x="110" y="204"/>
                  </a:lnTo>
                  <a:lnTo>
                    <a:pt x="124" y="194"/>
                  </a:lnTo>
                  <a:lnTo>
                    <a:pt x="138" y="182"/>
                  </a:lnTo>
                  <a:lnTo>
                    <a:pt x="148" y="170"/>
                  </a:lnTo>
                  <a:lnTo>
                    <a:pt x="158" y="156"/>
                  </a:lnTo>
                  <a:lnTo>
                    <a:pt x="158" y="156"/>
                  </a:lnTo>
                  <a:lnTo>
                    <a:pt x="166" y="142"/>
                  </a:lnTo>
                  <a:lnTo>
                    <a:pt x="172" y="138"/>
                  </a:lnTo>
                  <a:lnTo>
                    <a:pt x="176" y="134"/>
                  </a:lnTo>
                  <a:lnTo>
                    <a:pt x="182" y="132"/>
                  </a:lnTo>
                  <a:lnTo>
                    <a:pt x="190" y="132"/>
                  </a:lnTo>
                  <a:lnTo>
                    <a:pt x="208" y="134"/>
                  </a:lnTo>
                  <a:lnTo>
                    <a:pt x="208" y="134"/>
                  </a:lnTo>
                  <a:lnTo>
                    <a:pt x="230" y="134"/>
                  </a:lnTo>
                  <a:lnTo>
                    <a:pt x="250" y="134"/>
                  </a:lnTo>
                  <a:lnTo>
                    <a:pt x="270" y="132"/>
                  </a:lnTo>
                  <a:lnTo>
                    <a:pt x="290" y="126"/>
                  </a:lnTo>
                  <a:lnTo>
                    <a:pt x="290" y="126"/>
                  </a:lnTo>
                  <a:lnTo>
                    <a:pt x="302" y="122"/>
                  </a:lnTo>
                  <a:lnTo>
                    <a:pt x="310" y="122"/>
                  </a:lnTo>
                  <a:lnTo>
                    <a:pt x="318" y="124"/>
                  </a:lnTo>
                  <a:lnTo>
                    <a:pt x="326" y="128"/>
                  </a:lnTo>
                  <a:lnTo>
                    <a:pt x="340" y="136"/>
                  </a:lnTo>
                  <a:lnTo>
                    <a:pt x="348" y="140"/>
                  </a:lnTo>
                  <a:lnTo>
                    <a:pt x="358" y="142"/>
                  </a:lnTo>
                  <a:lnTo>
                    <a:pt x="358" y="142"/>
                  </a:lnTo>
                  <a:lnTo>
                    <a:pt x="370" y="144"/>
                  </a:lnTo>
                  <a:lnTo>
                    <a:pt x="380" y="142"/>
                  </a:lnTo>
                  <a:lnTo>
                    <a:pt x="386" y="136"/>
                  </a:lnTo>
                  <a:lnTo>
                    <a:pt x="392" y="128"/>
                  </a:lnTo>
                  <a:lnTo>
                    <a:pt x="394" y="118"/>
                  </a:lnTo>
                  <a:lnTo>
                    <a:pt x="396" y="108"/>
                  </a:lnTo>
                  <a:lnTo>
                    <a:pt x="396" y="96"/>
                  </a:lnTo>
                  <a:lnTo>
                    <a:pt x="392" y="82"/>
                  </a:lnTo>
                  <a:lnTo>
                    <a:pt x="386" y="56"/>
                  </a:lnTo>
                  <a:lnTo>
                    <a:pt x="374" y="32"/>
                  </a:lnTo>
                  <a:lnTo>
                    <a:pt x="368" y="20"/>
                  </a:lnTo>
                  <a:lnTo>
                    <a:pt x="360" y="12"/>
                  </a:lnTo>
                  <a:lnTo>
                    <a:pt x="352" y="6"/>
                  </a:lnTo>
                  <a:lnTo>
                    <a:pt x="346" y="0"/>
                  </a:lnTo>
                  <a:lnTo>
                    <a:pt x="346" y="0"/>
                  </a:lnTo>
                  <a:lnTo>
                    <a:pt x="356" y="20"/>
                  </a:lnTo>
                  <a:lnTo>
                    <a:pt x="364" y="40"/>
                  </a:lnTo>
                  <a:lnTo>
                    <a:pt x="368" y="50"/>
                  </a:lnTo>
                  <a:lnTo>
                    <a:pt x="368" y="60"/>
                  </a:lnTo>
                  <a:lnTo>
                    <a:pt x="364" y="70"/>
                  </a:lnTo>
                  <a:lnTo>
                    <a:pt x="358" y="80"/>
                  </a:lnTo>
                  <a:lnTo>
                    <a:pt x="358" y="80"/>
                  </a:lnTo>
                  <a:lnTo>
                    <a:pt x="350" y="88"/>
                  </a:lnTo>
                  <a:lnTo>
                    <a:pt x="342" y="90"/>
                  </a:lnTo>
                  <a:lnTo>
                    <a:pt x="334" y="90"/>
                  </a:lnTo>
                  <a:lnTo>
                    <a:pt x="326" y="90"/>
                  </a:lnTo>
                  <a:lnTo>
                    <a:pt x="308" y="84"/>
                  </a:lnTo>
                  <a:lnTo>
                    <a:pt x="300" y="82"/>
                  </a:lnTo>
                  <a:lnTo>
                    <a:pt x="292" y="80"/>
                  </a:lnTo>
                  <a:lnTo>
                    <a:pt x="292" y="80"/>
                  </a:lnTo>
                  <a:lnTo>
                    <a:pt x="286" y="82"/>
                  </a:lnTo>
                  <a:lnTo>
                    <a:pt x="280" y="86"/>
                  </a:lnTo>
                  <a:lnTo>
                    <a:pt x="270" y="92"/>
                  </a:lnTo>
                  <a:lnTo>
                    <a:pt x="270" y="92"/>
                  </a:lnTo>
                  <a:lnTo>
                    <a:pt x="250" y="96"/>
                  </a:lnTo>
                  <a:lnTo>
                    <a:pt x="228" y="98"/>
                  </a:lnTo>
                  <a:lnTo>
                    <a:pt x="228" y="98"/>
                  </a:lnTo>
                  <a:lnTo>
                    <a:pt x="210" y="98"/>
                  </a:lnTo>
                  <a:lnTo>
                    <a:pt x="190" y="94"/>
                  </a:lnTo>
                  <a:lnTo>
                    <a:pt x="180" y="94"/>
                  </a:lnTo>
                  <a:lnTo>
                    <a:pt x="170" y="94"/>
                  </a:lnTo>
                  <a:lnTo>
                    <a:pt x="160" y="96"/>
                  </a:lnTo>
                  <a:lnTo>
                    <a:pt x="154" y="102"/>
                  </a:lnTo>
                  <a:lnTo>
                    <a:pt x="154" y="102"/>
                  </a:lnTo>
                  <a:lnTo>
                    <a:pt x="148" y="106"/>
                  </a:lnTo>
                  <a:lnTo>
                    <a:pt x="146" y="112"/>
                  </a:lnTo>
                  <a:lnTo>
                    <a:pt x="140" y="124"/>
                  </a:lnTo>
                  <a:lnTo>
                    <a:pt x="134" y="138"/>
                  </a:lnTo>
                  <a:lnTo>
                    <a:pt x="126" y="150"/>
                  </a:lnTo>
                  <a:lnTo>
                    <a:pt x="126" y="150"/>
                  </a:lnTo>
                  <a:lnTo>
                    <a:pt x="108" y="164"/>
                  </a:lnTo>
                  <a:lnTo>
                    <a:pt x="92" y="174"/>
                  </a:lnTo>
                  <a:lnTo>
                    <a:pt x="56" y="196"/>
                  </a:lnTo>
                  <a:lnTo>
                    <a:pt x="56" y="196"/>
                  </a:lnTo>
                  <a:lnTo>
                    <a:pt x="46" y="204"/>
                  </a:lnTo>
                  <a:lnTo>
                    <a:pt x="40" y="214"/>
                  </a:lnTo>
                  <a:lnTo>
                    <a:pt x="38" y="224"/>
                  </a:lnTo>
                  <a:lnTo>
                    <a:pt x="36" y="238"/>
                  </a:lnTo>
                  <a:lnTo>
                    <a:pt x="36" y="238"/>
                  </a:lnTo>
                  <a:lnTo>
                    <a:pt x="30" y="260"/>
                  </a:lnTo>
                  <a:lnTo>
                    <a:pt x="24" y="276"/>
                  </a:lnTo>
                  <a:lnTo>
                    <a:pt x="14" y="292"/>
                  </a:lnTo>
                  <a:lnTo>
                    <a:pt x="0" y="310"/>
                  </a:lnTo>
                  <a:lnTo>
                    <a:pt x="8" y="318"/>
                  </a:lnTo>
                  <a:close/>
                </a:path>
              </a:pathLst>
            </a:custGeom>
            <a:solidFill>
              <a:srgbClr val="FCDB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56" name="Freeform 576"/>
            <p:cNvSpPr>
              <a:spLocks/>
            </p:cNvSpPr>
            <p:nvPr/>
          </p:nvSpPr>
          <p:spPr bwMode="auto">
            <a:xfrm>
              <a:off x="1588" y="2070"/>
              <a:ext cx="396" cy="318"/>
            </a:xfrm>
            <a:custGeom>
              <a:avLst/>
              <a:gdLst/>
              <a:ahLst/>
              <a:cxnLst>
                <a:cxn ang="0">
                  <a:pos x="8" y="318"/>
                </a:cxn>
                <a:cxn ang="0">
                  <a:pos x="26" y="308"/>
                </a:cxn>
                <a:cxn ang="0">
                  <a:pos x="40" y="294"/>
                </a:cxn>
                <a:cxn ang="0">
                  <a:pos x="58" y="256"/>
                </a:cxn>
                <a:cxn ang="0">
                  <a:pos x="64" y="236"/>
                </a:cxn>
                <a:cxn ang="0">
                  <a:pos x="76" y="220"/>
                </a:cxn>
                <a:cxn ang="0">
                  <a:pos x="84" y="214"/>
                </a:cxn>
                <a:cxn ang="0">
                  <a:pos x="102" y="208"/>
                </a:cxn>
                <a:cxn ang="0">
                  <a:pos x="110" y="204"/>
                </a:cxn>
                <a:cxn ang="0">
                  <a:pos x="138" y="182"/>
                </a:cxn>
                <a:cxn ang="0">
                  <a:pos x="158" y="156"/>
                </a:cxn>
                <a:cxn ang="0">
                  <a:pos x="166" y="142"/>
                </a:cxn>
                <a:cxn ang="0">
                  <a:pos x="176" y="134"/>
                </a:cxn>
                <a:cxn ang="0">
                  <a:pos x="190" y="132"/>
                </a:cxn>
                <a:cxn ang="0">
                  <a:pos x="208" y="134"/>
                </a:cxn>
                <a:cxn ang="0">
                  <a:pos x="250" y="134"/>
                </a:cxn>
                <a:cxn ang="0">
                  <a:pos x="290" y="126"/>
                </a:cxn>
                <a:cxn ang="0">
                  <a:pos x="302" y="122"/>
                </a:cxn>
                <a:cxn ang="0">
                  <a:pos x="318" y="124"/>
                </a:cxn>
                <a:cxn ang="0">
                  <a:pos x="340" y="136"/>
                </a:cxn>
                <a:cxn ang="0">
                  <a:pos x="358" y="142"/>
                </a:cxn>
                <a:cxn ang="0">
                  <a:pos x="370" y="144"/>
                </a:cxn>
                <a:cxn ang="0">
                  <a:pos x="386" y="136"/>
                </a:cxn>
                <a:cxn ang="0">
                  <a:pos x="394" y="118"/>
                </a:cxn>
                <a:cxn ang="0">
                  <a:pos x="396" y="96"/>
                </a:cxn>
                <a:cxn ang="0">
                  <a:pos x="386" y="56"/>
                </a:cxn>
                <a:cxn ang="0">
                  <a:pos x="368" y="20"/>
                </a:cxn>
                <a:cxn ang="0">
                  <a:pos x="352" y="6"/>
                </a:cxn>
                <a:cxn ang="0">
                  <a:pos x="346" y="0"/>
                </a:cxn>
                <a:cxn ang="0">
                  <a:pos x="364" y="40"/>
                </a:cxn>
                <a:cxn ang="0">
                  <a:pos x="368" y="60"/>
                </a:cxn>
                <a:cxn ang="0">
                  <a:pos x="358" y="80"/>
                </a:cxn>
                <a:cxn ang="0">
                  <a:pos x="350" y="88"/>
                </a:cxn>
                <a:cxn ang="0">
                  <a:pos x="334" y="90"/>
                </a:cxn>
                <a:cxn ang="0">
                  <a:pos x="308" y="84"/>
                </a:cxn>
                <a:cxn ang="0">
                  <a:pos x="292" y="80"/>
                </a:cxn>
                <a:cxn ang="0">
                  <a:pos x="286" y="82"/>
                </a:cxn>
                <a:cxn ang="0">
                  <a:pos x="270" y="92"/>
                </a:cxn>
                <a:cxn ang="0">
                  <a:pos x="250" y="96"/>
                </a:cxn>
                <a:cxn ang="0">
                  <a:pos x="228" y="98"/>
                </a:cxn>
                <a:cxn ang="0">
                  <a:pos x="190" y="94"/>
                </a:cxn>
                <a:cxn ang="0">
                  <a:pos x="170" y="94"/>
                </a:cxn>
                <a:cxn ang="0">
                  <a:pos x="154" y="102"/>
                </a:cxn>
                <a:cxn ang="0">
                  <a:pos x="148" y="106"/>
                </a:cxn>
                <a:cxn ang="0">
                  <a:pos x="140" y="124"/>
                </a:cxn>
                <a:cxn ang="0">
                  <a:pos x="126" y="150"/>
                </a:cxn>
                <a:cxn ang="0">
                  <a:pos x="108" y="164"/>
                </a:cxn>
                <a:cxn ang="0">
                  <a:pos x="56" y="196"/>
                </a:cxn>
                <a:cxn ang="0">
                  <a:pos x="46" y="204"/>
                </a:cxn>
                <a:cxn ang="0">
                  <a:pos x="38" y="224"/>
                </a:cxn>
                <a:cxn ang="0">
                  <a:pos x="36" y="238"/>
                </a:cxn>
                <a:cxn ang="0">
                  <a:pos x="24" y="276"/>
                </a:cxn>
                <a:cxn ang="0">
                  <a:pos x="0" y="310"/>
                </a:cxn>
              </a:cxnLst>
              <a:rect l="0" t="0" r="r" b="b"/>
              <a:pathLst>
                <a:path w="396" h="318">
                  <a:moveTo>
                    <a:pt x="8" y="318"/>
                  </a:moveTo>
                  <a:lnTo>
                    <a:pt x="8" y="318"/>
                  </a:lnTo>
                  <a:lnTo>
                    <a:pt x="16" y="314"/>
                  </a:lnTo>
                  <a:lnTo>
                    <a:pt x="26" y="308"/>
                  </a:lnTo>
                  <a:lnTo>
                    <a:pt x="34" y="302"/>
                  </a:lnTo>
                  <a:lnTo>
                    <a:pt x="40" y="294"/>
                  </a:lnTo>
                  <a:lnTo>
                    <a:pt x="50" y="276"/>
                  </a:lnTo>
                  <a:lnTo>
                    <a:pt x="58" y="256"/>
                  </a:lnTo>
                  <a:lnTo>
                    <a:pt x="58" y="256"/>
                  </a:lnTo>
                  <a:lnTo>
                    <a:pt x="64" y="236"/>
                  </a:lnTo>
                  <a:lnTo>
                    <a:pt x="68" y="228"/>
                  </a:lnTo>
                  <a:lnTo>
                    <a:pt x="76" y="220"/>
                  </a:lnTo>
                  <a:lnTo>
                    <a:pt x="76" y="220"/>
                  </a:lnTo>
                  <a:lnTo>
                    <a:pt x="84" y="214"/>
                  </a:lnTo>
                  <a:lnTo>
                    <a:pt x="94" y="212"/>
                  </a:lnTo>
                  <a:lnTo>
                    <a:pt x="102" y="208"/>
                  </a:lnTo>
                  <a:lnTo>
                    <a:pt x="110" y="204"/>
                  </a:lnTo>
                  <a:lnTo>
                    <a:pt x="110" y="204"/>
                  </a:lnTo>
                  <a:lnTo>
                    <a:pt x="124" y="194"/>
                  </a:lnTo>
                  <a:lnTo>
                    <a:pt x="138" y="182"/>
                  </a:lnTo>
                  <a:lnTo>
                    <a:pt x="148" y="170"/>
                  </a:lnTo>
                  <a:lnTo>
                    <a:pt x="158" y="156"/>
                  </a:lnTo>
                  <a:lnTo>
                    <a:pt x="158" y="156"/>
                  </a:lnTo>
                  <a:lnTo>
                    <a:pt x="166" y="142"/>
                  </a:lnTo>
                  <a:lnTo>
                    <a:pt x="172" y="138"/>
                  </a:lnTo>
                  <a:lnTo>
                    <a:pt x="176" y="134"/>
                  </a:lnTo>
                  <a:lnTo>
                    <a:pt x="182" y="132"/>
                  </a:lnTo>
                  <a:lnTo>
                    <a:pt x="190" y="132"/>
                  </a:lnTo>
                  <a:lnTo>
                    <a:pt x="208" y="134"/>
                  </a:lnTo>
                  <a:lnTo>
                    <a:pt x="208" y="134"/>
                  </a:lnTo>
                  <a:lnTo>
                    <a:pt x="230" y="134"/>
                  </a:lnTo>
                  <a:lnTo>
                    <a:pt x="250" y="134"/>
                  </a:lnTo>
                  <a:lnTo>
                    <a:pt x="270" y="132"/>
                  </a:lnTo>
                  <a:lnTo>
                    <a:pt x="290" y="126"/>
                  </a:lnTo>
                  <a:lnTo>
                    <a:pt x="290" y="126"/>
                  </a:lnTo>
                  <a:lnTo>
                    <a:pt x="302" y="122"/>
                  </a:lnTo>
                  <a:lnTo>
                    <a:pt x="310" y="122"/>
                  </a:lnTo>
                  <a:lnTo>
                    <a:pt x="318" y="124"/>
                  </a:lnTo>
                  <a:lnTo>
                    <a:pt x="326" y="128"/>
                  </a:lnTo>
                  <a:lnTo>
                    <a:pt x="340" y="136"/>
                  </a:lnTo>
                  <a:lnTo>
                    <a:pt x="348" y="140"/>
                  </a:lnTo>
                  <a:lnTo>
                    <a:pt x="358" y="142"/>
                  </a:lnTo>
                  <a:lnTo>
                    <a:pt x="358" y="142"/>
                  </a:lnTo>
                  <a:lnTo>
                    <a:pt x="370" y="144"/>
                  </a:lnTo>
                  <a:lnTo>
                    <a:pt x="380" y="142"/>
                  </a:lnTo>
                  <a:lnTo>
                    <a:pt x="386" y="136"/>
                  </a:lnTo>
                  <a:lnTo>
                    <a:pt x="392" y="128"/>
                  </a:lnTo>
                  <a:lnTo>
                    <a:pt x="394" y="118"/>
                  </a:lnTo>
                  <a:lnTo>
                    <a:pt x="396" y="108"/>
                  </a:lnTo>
                  <a:lnTo>
                    <a:pt x="396" y="96"/>
                  </a:lnTo>
                  <a:lnTo>
                    <a:pt x="392" y="82"/>
                  </a:lnTo>
                  <a:lnTo>
                    <a:pt x="386" y="56"/>
                  </a:lnTo>
                  <a:lnTo>
                    <a:pt x="374" y="32"/>
                  </a:lnTo>
                  <a:lnTo>
                    <a:pt x="368" y="20"/>
                  </a:lnTo>
                  <a:lnTo>
                    <a:pt x="360" y="12"/>
                  </a:lnTo>
                  <a:lnTo>
                    <a:pt x="352" y="6"/>
                  </a:lnTo>
                  <a:lnTo>
                    <a:pt x="346" y="0"/>
                  </a:lnTo>
                  <a:lnTo>
                    <a:pt x="346" y="0"/>
                  </a:lnTo>
                  <a:lnTo>
                    <a:pt x="356" y="20"/>
                  </a:lnTo>
                  <a:lnTo>
                    <a:pt x="364" y="40"/>
                  </a:lnTo>
                  <a:lnTo>
                    <a:pt x="368" y="50"/>
                  </a:lnTo>
                  <a:lnTo>
                    <a:pt x="368" y="60"/>
                  </a:lnTo>
                  <a:lnTo>
                    <a:pt x="364" y="70"/>
                  </a:lnTo>
                  <a:lnTo>
                    <a:pt x="358" y="80"/>
                  </a:lnTo>
                  <a:lnTo>
                    <a:pt x="358" y="80"/>
                  </a:lnTo>
                  <a:lnTo>
                    <a:pt x="350" y="88"/>
                  </a:lnTo>
                  <a:lnTo>
                    <a:pt x="342" y="90"/>
                  </a:lnTo>
                  <a:lnTo>
                    <a:pt x="334" y="90"/>
                  </a:lnTo>
                  <a:lnTo>
                    <a:pt x="326" y="90"/>
                  </a:lnTo>
                  <a:lnTo>
                    <a:pt x="308" y="84"/>
                  </a:lnTo>
                  <a:lnTo>
                    <a:pt x="300" y="82"/>
                  </a:lnTo>
                  <a:lnTo>
                    <a:pt x="292" y="80"/>
                  </a:lnTo>
                  <a:lnTo>
                    <a:pt x="292" y="80"/>
                  </a:lnTo>
                  <a:lnTo>
                    <a:pt x="286" y="82"/>
                  </a:lnTo>
                  <a:lnTo>
                    <a:pt x="280" y="86"/>
                  </a:lnTo>
                  <a:lnTo>
                    <a:pt x="270" y="92"/>
                  </a:lnTo>
                  <a:lnTo>
                    <a:pt x="270" y="92"/>
                  </a:lnTo>
                  <a:lnTo>
                    <a:pt x="250" y="96"/>
                  </a:lnTo>
                  <a:lnTo>
                    <a:pt x="228" y="98"/>
                  </a:lnTo>
                  <a:lnTo>
                    <a:pt x="228" y="98"/>
                  </a:lnTo>
                  <a:lnTo>
                    <a:pt x="210" y="98"/>
                  </a:lnTo>
                  <a:lnTo>
                    <a:pt x="190" y="94"/>
                  </a:lnTo>
                  <a:lnTo>
                    <a:pt x="180" y="94"/>
                  </a:lnTo>
                  <a:lnTo>
                    <a:pt x="170" y="94"/>
                  </a:lnTo>
                  <a:lnTo>
                    <a:pt x="160" y="96"/>
                  </a:lnTo>
                  <a:lnTo>
                    <a:pt x="154" y="102"/>
                  </a:lnTo>
                  <a:lnTo>
                    <a:pt x="154" y="102"/>
                  </a:lnTo>
                  <a:lnTo>
                    <a:pt x="148" y="106"/>
                  </a:lnTo>
                  <a:lnTo>
                    <a:pt x="146" y="112"/>
                  </a:lnTo>
                  <a:lnTo>
                    <a:pt x="140" y="124"/>
                  </a:lnTo>
                  <a:lnTo>
                    <a:pt x="134" y="138"/>
                  </a:lnTo>
                  <a:lnTo>
                    <a:pt x="126" y="150"/>
                  </a:lnTo>
                  <a:lnTo>
                    <a:pt x="126" y="150"/>
                  </a:lnTo>
                  <a:lnTo>
                    <a:pt x="108" y="164"/>
                  </a:lnTo>
                  <a:lnTo>
                    <a:pt x="92" y="174"/>
                  </a:lnTo>
                  <a:lnTo>
                    <a:pt x="56" y="196"/>
                  </a:lnTo>
                  <a:lnTo>
                    <a:pt x="56" y="196"/>
                  </a:lnTo>
                  <a:lnTo>
                    <a:pt x="46" y="204"/>
                  </a:lnTo>
                  <a:lnTo>
                    <a:pt x="40" y="214"/>
                  </a:lnTo>
                  <a:lnTo>
                    <a:pt x="38" y="224"/>
                  </a:lnTo>
                  <a:lnTo>
                    <a:pt x="36" y="238"/>
                  </a:lnTo>
                  <a:lnTo>
                    <a:pt x="36" y="238"/>
                  </a:lnTo>
                  <a:lnTo>
                    <a:pt x="30" y="260"/>
                  </a:lnTo>
                  <a:lnTo>
                    <a:pt x="24" y="276"/>
                  </a:lnTo>
                  <a:lnTo>
                    <a:pt x="14" y="292"/>
                  </a:lnTo>
                  <a:lnTo>
                    <a:pt x="0" y="31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57" name="Freeform 577"/>
            <p:cNvSpPr>
              <a:spLocks/>
            </p:cNvSpPr>
            <p:nvPr/>
          </p:nvSpPr>
          <p:spPr bwMode="auto">
            <a:xfrm>
              <a:off x="1552" y="2362"/>
              <a:ext cx="82" cy="416"/>
            </a:xfrm>
            <a:custGeom>
              <a:avLst/>
              <a:gdLst/>
              <a:ahLst/>
              <a:cxnLst>
                <a:cxn ang="0">
                  <a:pos x="64" y="12"/>
                </a:cxn>
                <a:cxn ang="0">
                  <a:pos x="38" y="36"/>
                </a:cxn>
                <a:cxn ang="0">
                  <a:pos x="34" y="44"/>
                </a:cxn>
                <a:cxn ang="0">
                  <a:pos x="34" y="56"/>
                </a:cxn>
                <a:cxn ang="0">
                  <a:pos x="42" y="84"/>
                </a:cxn>
                <a:cxn ang="0">
                  <a:pos x="44" y="102"/>
                </a:cxn>
                <a:cxn ang="0">
                  <a:pos x="38" y="126"/>
                </a:cxn>
                <a:cxn ang="0">
                  <a:pos x="32" y="148"/>
                </a:cxn>
                <a:cxn ang="0">
                  <a:pos x="30" y="158"/>
                </a:cxn>
                <a:cxn ang="0">
                  <a:pos x="36" y="186"/>
                </a:cxn>
                <a:cxn ang="0">
                  <a:pos x="40" y="212"/>
                </a:cxn>
                <a:cxn ang="0">
                  <a:pos x="38" y="226"/>
                </a:cxn>
                <a:cxn ang="0">
                  <a:pos x="30" y="254"/>
                </a:cxn>
                <a:cxn ang="0">
                  <a:pos x="28" y="268"/>
                </a:cxn>
                <a:cxn ang="0">
                  <a:pos x="32" y="282"/>
                </a:cxn>
                <a:cxn ang="0">
                  <a:pos x="48" y="304"/>
                </a:cxn>
                <a:cxn ang="0">
                  <a:pos x="54" y="316"/>
                </a:cxn>
                <a:cxn ang="0">
                  <a:pos x="56" y="328"/>
                </a:cxn>
                <a:cxn ang="0">
                  <a:pos x="56" y="354"/>
                </a:cxn>
                <a:cxn ang="0">
                  <a:pos x="60" y="366"/>
                </a:cxn>
                <a:cxn ang="0">
                  <a:pos x="74" y="390"/>
                </a:cxn>
                <a:cxn ang="0">
                  <a:pos x="82" y="408"/>
                </a:cxn>
                <a:cxn ang="0">
                  <a:pos x="82" y="416"/>
                </a:cxn>
                <a:cxn ang="0">
                  <a:pos x="50" y="370"/>
                </a:cxn>
                <a:cxn ang="0">
                  <a:pos x="46" y="364"/>
                </a:cxn>
                <a:cxn ang="0">
                  <a:pos x="40" y="342"/>
                </a:cxn>
                <a:cxn ang="0">
                  <a:pos x="36" y="312"/>
                </a:cxn>
                <a:cxn ang="0">
                  <a:pos x="32" y="306"/>
                </a:cxn>
                <a:cxn ang="0">
                  <a:pos x="20" y="294"/>
                </a:cxn>
                <a:cxn ang="0">
                  <a:pos x="8" y="284"/>
                </a:cxn>
                <a:cxn ang="0">
                  <a:pos x="4" y="278"/>
                </a:cxn>
                <a:cxn ang="0">
                  <a:pos x="0" y="266"/>
                </a:cxn>
                <a:cxn ang="0">
                  <a:pos x="2" y="254"/>
                </a:cxn>
                <a:cxn ang="0">
                  <a:pos x="12" y="230"/>
                </a:cxn>
                <a:cxn ang="0">
                  <a:pos x="14" y="216"/>
                </a:cxn>
                <a:cxn ang="0">
                  <a:pos x="10" y="170"/>
                </a:cxn>
                <a:cxn ang="0">
                  <a:pos x="6" y="160"/>
                </a:cxn>
                <a:cxn ang="0">
                  <a:pos x="2" y="148"/>
                </a:cxn>
                <a:cxn ang="0">
                  <a:pos x="2" y="140"/>
                </a:cxn>
                <a:cxn ang="0">
                  <a:pos x="10" y="122"/>
                </a:cxn>
                <a:cxn ang="0">
                  <a:pos x="12" y="114"/>
                </a:cxn>
                <a:cxn ang="0">
                  <a:pos x="10" y="84"/>
                </a:cxn>
                <a:cxn ang="0">
                  <a:pos x="6" y="46"/>
                </a:cxn>
                <a:cxn ang="0">
                  <a:pos x="8" y="32"/>
                </a:cxn>
                <a:cxn ang="0">
                  <a:pos x="18" y="16"/>
                </a:cxn>
                <a:cxn ang="0">
                  <a:pos x="42" y="6"/>
                </a:cxn>
                <a:cxn ang="0">
                  <a:pos x="52" y="0"/>
                </a:cxn>
              </a:cxnLst>
              <a:rect l="0" t="0" r="r" b="b"/>
              <a:pathLst>
                <a:path w="82" h="416">
                  <a:moveTo>
                    <a:pt x="64" y="12"/>
                  </a:moveTo>
                  <a:lnTo>
                    <a:pt x="64" y="12"/>
                  </a:lnTo>
                  <a:lnTo>
                    <a:pt x="44" y="28"/>
                  </a:lnTo>
                  <a:lnTo>
                    <a:pt x="38" y="36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50"/>
                  </a:lnTo>
                  <a:lnTo>
                    <a:pt x="34" y="56"/>
                  </a:lnTo>
                  <a:lnTo>
                    <a:pt x="38" y="68"/>
                  </a:lnTo>
                  <a:lnTo>
                    <a:pt x="42" y="84"/>
                  </a:lnTo>
                  <a:lnTo>
                    <a:pt x="44" y="92"/>
                  </a:lnTo>
                  <a:lnTo>
                    <a:pt x="44" y="102"/>
                  </a:lnTo>
                  <a:lnTo>
                    <a:pt x="44" y="102"/>
                  </a:lnTo>
                  <a:lnTo>
                    <a:pt x="38" y="126"/>
                  </a:lnTo>
                  <a:lnTo>
                    <a:pt x="34" y="140"/>
                  </a:lnTo>
                  <a:lnTo>
                    <a:pt x="32" y="148"/>
                  </a:lnTo>
                  <a:lnTo>
                    <a:pt x="30" y="158"/>
                  </a:lnTo>
                  <a:lnTo>
                    <a:pt x="30" y="158"/>
                  </a:lnTo>
                  <a:lnTo>
                    <a:pt x="32" y="172"/>
                  </a:lnTo>
                  <a:lnTo>
                    <a:pt x="36" y="186"/>
                  </a:lnTo>
                  <a:lnTo>
                    <a:pt x="40" y="198"/>
                  </a:lnTo>
                  <a:lnTo>
                    <a:pt x="40" y="212"/>
                  </a:lnTo>
                  <a:lnTo>
                    <a:pt x="40" y="212"/>
                  </a:lnTo>
                  <a:lnTo>
                    <a:pt x="38" y="226"/>
                  </a:lnTo>
                  <a:lnTo>
                    <a:pt x="34" y="240"/>
                  </a:lnTo>
                  <a:lnTo>
                    <a:pt x="30" y="254"/>
                  </a:lnTo>
                  <a:lnTo>
                    <a:pt x="28" y="268"/>
                  </a:lnTo>
                  <a:lnTo>
                    <a:pt x="28" y="268"/>
                  </a:lnTo>
                  <a:lnTo>
                    <a:pt x="30" y="276"/>
                  </a:lnTo>
                  <a:lnTo>
                    <a:pt x="32" y="282"/>
                  </a:lnTo>
                  <a:lnTo>
                    <a:pt x="40" y="292"/>
                  </a:lnTo>
                  <a:lnTo>
                    <a:pt x="48" y="304"/>
                  </a:lnTo>
                  <a:lnTo>
                    <a:pt x="52" y="310"/>
                  </a:lnTo>
                  <a:lnTo>
                    <a:pt x="54" y="316"/>
                  </a:lnTo>
                  <a:lnTo>
                    <a:pt x="54" y="316"/>
                  </a:lnTo>
                  <a:lnTo>
                    <a:pt x="56" y="328"/>
                  </a:lnTo>
                  <a:lnTo>
                    <a:pt x="56" y="342"/>
                  </a:lnTo>
                  <a:lnTo>
                    <a:pt x="56" y="354"/>
                  </a:lnTo>
                  <a:lnTo>
                    <a:pt x="60" y="366"/>
                  </a:lnTo>
                  <a:lnTo>
                    <a:pt x="60" y="366"/>
                  </a:lnTo>
                  <a:lnTo>
                    <a:pt x="66" y="380"/>
                  </a:lnTo>
                  <a:lnTo>
                    <a:pt x="74" y="390"/>
                  </a:lnTo>
                  <a:lnTo>
                    <a:pt x="80" y="402"/>
                  </a:lnTo>
                  <a:lnTo>
                    <a:pt x="82" y="408"/>
                  </a:lnTo>
                  <a:lnTo>
                    <a:pt x="82" y="416"/>
                  </a:lnTo>
                  <a:lnTo>
                    <a:pt x="82" y="416"/>
                  </a:lnTo>
                  <a:lnTo>
                    <a:pt x="64" y="394"/>
                  </a:lnTo>
                  <a:lnTo>
                    <a:pt x="50" y="370"/>
                  </a:lnTo>
                  <a:lnTo>
                    <a:pt x="50" y="370"/>
                  </a:lnTo>
                  <a:lnTo>
                    <a:pt x="46" y="364"/>
                  </a:lnTo>
                  <a:lnTo>
                    <a:pt x="42" y="356"/>
                  </a:lnTo>
                  <a:lnTo>
                    <a:pt x="40" y="342"/>
                  </a:lnTo>
                  <a:lnTo>
                    <a:pt x="38" y="328"/>
                  </a:lnTo>
                  <a:lnTo>
                    <a:pt x="36" y="312"/>
                  </a:lnTo>
                  <a:lnTo>
                    <a:pt x="36" y="312"/>
                  </a:lnTo>
                  <a:lnTo>
                    <a:pt x="32" y="306"/>
                  </a:lnTo>
                  <a:lnTo>
                    <a:pt x="28" y="302"/>
                  </a:lnTo>
                  <a:lnTo>
                    <a:pt x="20" y="294"/>
                  </a:lnTo>
                  <a:lnTo>
                    <a:pt x="12" y="288"/>
                  </a:lnTo>
                  <a:lnTo>
                    <a:pt x="8" y="284"/>
                  </a:lnTo>
                  <a:lnTo>
                    <a:pt x="4" y="278"/>
                  </a:lnTo>
                  <a:lnTo>
                    <a:pt x="4" y="278"/>
                  </a:lnTo>
                  <a:lnTo>
                    <a:pt x="0" y="272"/>
                  </a:lnTo>
                  <a:lnTo>
                    <a:pt x="0" y="266"/>
                  </a:lnTo>
                  <a:lnTo>
                    <a:pt x="0" y="260"/>
                  </a:lnTo>
                  <a:lnTo>
                    <a:pt x="2" y="254"/>
                  </a:lnTo>
                  <a:lnTo>
                    <a:pt x="8" y="242"/>
                  </a:lnTo>
                  <a:lnTo>
                    <a:pt x="12" y="230"/>
                  </a:lnTo>
                  <a:lnTo>
                    <a:pt x="12" y="230"/>
                  </a:lnTo>
                  <a:lnTo>
                    <a:pt x="14" y="216"/>
                  </a:lnTo>
                  <a:lnTo>
                    <a:pt x="14" y="200"/>
                  </a:lnTo>
                  <a:lnTo>
                    <a:pt x="10" y="170"/>
                  </a:lnTo>
                  <a:lnTo>
                    <a:pt x="10" y="170"/>
                  </a:lnTo>
                  <a:lnTo>
                    <a:pt x="6" y="160"/>
                  </a:lnTo>
                  <a:lnTo>
                    <a:pt x="4" y="154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0"/>
                  </a:lnTo>
                  <a:lnTo>
                    <a:pt x="4" y="136"/>
                  </a:lnTo>
                  <a:lnTo>
                    <a:pt x="10" y="122"/>
                  </a:lnTo>
                  <a:lnTo>
                    <a:pt x="10" y="122"/>
                  </a:lnTo>
                  <a:lnTo>
                    <a:pt x="12" y="114"/>
                  </a:lnTo>
                  <a:lnTo>
                    <a:pt x="12" y="104"/>
                  </a:lnTo>
                  <a:lnTo>
                    <a:pt x="10" y="84"/>
                  </a:lnTo>
                  <a:lnTo>
                    <a:pt x="8" y="62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8" y="32"/>
                  </a:lnTo>
                  <a:lnTo>
                    <a:pt x="12" y="24"/>
                  </a:lnTo>
                  <a:lnTo>
                    <a:pt x="18" y="16"/>
                  </a:lnTo>
                  <a:lnTo>
                    <a:pt x="26" y="12"/>
                  </a:lnTo>
                  <a:lnTo>
                    <a:pt x="42" y="6"/>
                  </a:lnTo>
                  <a:lnTo>
                    <a:pt x="48" y="4"/>
                  </a:lnTo>
                  <a:lnTo>
                    <a:pt x="52" y="0"/>
                  </a:lnTo>
                  <a:lnTo>
                    <a:pt x="64" y="12"/>
                  </a:lnTo>
                  <a:close/>
                </a:path>
              </a:pathLst>
            </a:custGeom>
            <a:solidFill>
              <a:srgbClr val="FCDB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58" name="Freeform 578"/>
            <p:cNvSpPr>
              <a:spLocks/>
            </p:cNvSpPr>
            <p:nvPr/>
          </p:nvSpPr>
          <p:spPr bwMode="auto">
            <a:xfrm>
              <a:off x="1552" y="2362"/>
              <a:ext cx="82" cy="416"/>
            </a:xfrm>
            <a:custGeom>
              <a:avLst/>
              <a:gdLst/>
              <a:ahLst/>
              <a:cxnLst>
                <a:cxn ang="0">
                  <a:pos x="64" y="12"/>
                </a:cxn>
                <a:cxn ang="0">
                  <a:pos x="38" y="36"/>
                </a:cxn>
                <a:cxn ang="0">
                  <a:pos x="34" y="44"/>
                </a:cxn>
                <a:cxn ang="0">
                  <a:pos x="34" y="56"/>
                </a:cxn>
                <a:cxn ang="0">
                  <a:pos x="42" y="84"/>
                </a:cxn>
                <a:cxn ang="0">
                  <a:pos x="44" y="102"/>
                </a:cxn>
                <a:cxn ang="0">
                  <a:pos x="38" y="126"/>
                </a:cxn>
                <a:cxn ang="0">
                  <a:pos x="32" y="148"/>
                </a:cxn>
                <a:cxn ang="0">
                  <a:pos x="30" y="158"/>
                </a:cxn>
                <a:cxn ang="0">
                  <a:pos x="36" y="186"/>
                </a:cxn>
                <a:cxn ang="0">
                  <a:pos x="40" y="212"/>
                </a:cxn>
                <a:cxn ang="0">
                  <a:pos x="38" y="226"/>
                </a:cxn>
                <a:cxn ang="0">
                  <a:pos x="30" y="254"/>
                </a:cxn>
                <a:cxn ang="0">
                  <a:pos x="28" y="268"/>
                </a:cxn>
                <a:cxn ang="0">
                  <a:pos x="32" y="282"/>
                </a:cxn>
                <a:cxn ang="0">
                  <a:pos x="48" y="304"/>
                </a:cxn>
                <a:cxn ang="0">
                  <a:pos x="54" y="316"/>
                </a:cxn>
                <a:cxn ang="0">
                  <a:pos x="56" y="328"/>
                </a:cxn>
                <a:cxn ang="0">
                  <a:pos x="56" y="354"/>
                </a:cxn>
                <a:cxn ang="0">
                  <a:pos x="60" y="366"/>
                </a:cxn>
                <a:cxn ang="0">
                  <a:pos x="74" y="390"/>
                </a:cxn>
                <a:cxn ang="0">
                  <a:pos x="82" y="408"/>
                </a:cxn>
                <a:cxn ang="0">
                  <a:pos x="82" y="416"/>
                </a:cxn>
                <a:cxn ang="0">
                  <a:pos x="50" y="370"/>
                </a:cxn>
                <a:cxn ang="0">
                  <a:pos x="46" y="364"/>
                </a:cxn>
                <a:cxn ang="0">
                  <a:pos x="40" y="342"/>
                </a:cxn>
                <a:cxn ang="0">
                  <a:pos x="36" y="312"/>
                </a:cxn>
                <a:cxn ang="0">
                  <a:pos x="32" y="306"/>
                </a:cxn>
                <a:cxn ang="0">
                  <a:pos x="20" y="294"/>
                </a:cxn>
                <a:cxn ang="0">
                  <a:pos x="8" y="284"/>
                </a:cxn>
                <a:cxn ang="0">
                  <a:pos x="4" y="278"/>
                </a:cxn>
                <a:cxn ang="0">
                  <a:pos x="0" y="266"/>
                </a:cxn>
                <a:cxn ang="0">
                  <a:pos x="2" y="254"/>
                </a:cxn>
                <a:cxn ang="0">
                  <a:pos x="12" y="230"/>
                </a:cxn>
                <a:cxn ang="0">
                  <a:pos x="14" y="216"/>
                </a:cxn>
                <a:cxn ang="0">
                  <a:pos x="10" y="170"/>
                </a:cxn>
                <a:cxn ang="0">
                  <a:pos x="6" y="160"/>
                </a:cxn>
                <a:cxn ang="0">
                  <a:pos x="2" y="148"/>
                </a:cxn>
                <a:cxn ang="0">
                  <a:pos x="2" y="140"/>
                </a:cxn>
                <a:cxn ang="0">
                  <a:pos x="10" y="122"/>
                </a:cxn>
                <a:cxn ang="0">
                  <a:pos x="12" y="114"/>
                </a:cxn>
                <a:cxn ang="0">
                  <a:pos x="10" y="84"/>
                </a:cxn>
                <a:cxn ang="0">
                  <a:pos x="6" y="46"/>
                </a:cxn>
                <a:cxn ang="0">
                  <a:pos x="8" y="32"/>
                </a:cxn>
                <a:cxn ang="0">
                  <a:pos x="18" y="16"/>
                </a:cxn>
                <a:cxn ang="0">
                  <a:pos x="42" y="6"/>
                </a:cxn>
                <a:cxn ang="0">
                  <a:pos x="52" y="0"/>
                </a:cxn>
              </a:cxnLst>
              <a:rect l="0" t="0" r="r" b="b"/>
              <a:pathLst>
                <a:path w="82" h="416">
                  <a:moveTo>
                    <a:pt x="64" y="12"/>
                  </a:moveTo>
                  <a:lnTo>
                    <a:pt x="64" y="12"/>
                  </a:lnTo>
                  <a:lnTo>
                    <a:pt x="44" y="28"/>
                  </a:lnTo>
                  <a:lnTo>
                    <a:pt x="38" y="36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50"/>
                  </a:lnTo>
                  <a:lnTo>
                    <a:pt x="34" y="56"/>
                  </a:lnTo>
                  <a:lnTo>
                    <a:pt x="38" y="68"/>
                  </a:lnTo>
                  <a:lnTo>
                    <a:pt x="42" y="84"/>
                  </a:lnTo>
                  <a:lnTo>
                    <a:pt x="44" y="92"/>
                  </a:lnTo>
                  <a:lnTo>
                    <a:pt x="44" y="102"/>
                  </a:lnTo>
                  <a:lnTo>
                    <a:pt x="44" y="102"/>
                  </a:lnTo>
                  <a:lnTo>
                    <a:pt x="38" y="126"/>
                  </a:lnTo>
                  <a:lnTo>
                    <a:pt x="34" y="140"/>
                  </a:lnTo>
                  <a:lnTo>
                    <a:pt x="32" y="148"/>
                  </a:lnTo>
                  <a:lnTo>
                    <a:pt x="30" y="158"/>
                  </a:lnTo>
                  <a:lnTo>
                    <a:pt x="30" y="158"/>
                  </a:lnTo>
                  <a:lnTo>
                    <a:pt x="32" y="172"/>
                  </a:lnTo>
                  <a:lnTo>
                    <a:pt x="36" y="186"/>
                  </a:lnTo>
                  <a:lnTo>
                    <a:pt x="40" y="198"/>
                  </a:lnTo>
                  <a:lnTo>
                    <a:pt x="40" y="212"/>
                  </a:lnTo>
                  <a:lnTo>
                    <a:pt x="40" y="212"/>
                  </a:lnTo>
                  <a:lnTo>
                    <a:pt x="38" y="226"/>
                  </a:lnTo>
                  <a:lnTo>
                    <a:pt x="34" y="240"/>
                  </a:lnTo>
                  <a:lnTo>
                    <a:pt x="30" y="254"/>
                  </a:lnTo>
                  <a:lnTo>
                    <a:pt x="28" y="268"/>
                  </a:lnTo>
                  <a:lnTo>
                    <a:pt x="28" y="268"/>
                  </a:lnTo>
                  <a:lnTo>
                    <a:pt x="30" y="276"/>
                  </a:lnTo>
                  <a:lnTo>
                    <a:pt x="32" y="282"/>
                  </a:lnTo>
                  <a:lnTo>
                    <a:pt x="40" y="292"/>
                  </a:lnTo>
                  <a:lnTo>
                    <a:pt x="48" y="304"/>
                  </a:lnTo>
                  <a:lnTo>
                    <a:pt x="52" y="310"/>
                  </a:lnTo>
                  <a:lnTo>
                    <a:pt x="54" y="316"/>
                  </a:lnTo>
                  <a:lnTo>
                    <a:pt x="54" y="316"/>
                  </a:lnTo>
                  <a:lnTo>
                    <a:pt x="56" y="328"/>
                  </a:lnTo>
                  <a:lnTo>
                    <a:pt x="56" y="342"/>
                  </a:lnTo>
                  <a:lnTo>
                    <a:pt x="56" y="354"/>
                  </a:lnTo>
                  <a:lnTo>
                    <a:pt x="60" y="366"/>
                  </a:lnTo>
                  <a:lnTo>
                    <a:pt x="60" y="366"/>
                  </a:lnTo>
                  <a:lnTo>
                    <a:pt x="66" y="380"/>
                  </a:lnTo>
                  <a:lnTo>
                    <a:pt x="74" y="390"/>
                  </a:lnTo>
                  <a:lnTo>
                    <a:pt x="80" y="402"/>
                  </a:lnTo>
                  <a:lnTo>
                    <a:pt x="82" y="408"/>
                  </a:lnTo>
                  <a:lnTo>
                    <a:pt x="82" y="416"/>
                  </a:lnTo>
                  <a:lnTo>
                    <a:pt x="82" y="416"/>
                  </a:lnTo>
                  <a:lnTo>
                    <a:pt x="64" y="394"/>
                  </a:lnTo>
                  <a:lnTo>
                    <a:pt x="50" y="370"/>
                  </a:lnTo>
                  <a:lnTo>
                    <a:pt x="50" y="370"/>
                  </a:lnTo>
                  <a:lnTo>
                    <a:pt x="46" y="364"/>
                  </a:lnTo>
                  <a:lnTo>
                    <a:pt x="42" y="356"/>
                  </a:lnTo>
                  <a:lnTo>
                    <a:pt x="40" y="342"/>
                  </a:lnTo>
                  <a:lnTo>
                    <a:pt x="38" y="328"/>
                  </a:lnTo>
                  <a:lnTo>
                    <a:pt x="36" y="312"/>
                  </a:lnTo>
                  <a:lnTo>
                    <a:pt x="36" y="312"/>
                  </a:lnTo>
                  <a:lnTo>
                    <a:pt x="32" y="306"/>
                  </a:lnTo>
                  <a:lnTo>
                    <a:pt x="28" y="302"/>
                  </a:lnTo>
                  <a:lnTo>
                    <a:pt x="20" y="294"/>
                  </a:lnTo>
                  <a:lnTo>
                    <a:pt x="12" y="288"/>
                  </a:lnTo>
                  <a:lnTo>
                    <a:pt x="8" y="284"/>
                  </a:lnTo>
                  <a:lnTo>
                    <a:pt x="4" y="278"/>
                  </a:lnTo>
                  <a:lnTo>
                    <a:pt x="4" y="278"/>
                  </a:lnTo>
                  <a:lnTo>
                    <a:pt x="0" y="272"/>
                  </a:lnTo>
                  <a:lnTo>
                    <a:pt x="0" y="266"/>
                  </a:lnTo>
                  <a:lnTo>
                    <a:pt x="0" y="260"/>
                  </a:lnTo>
                  <a:lnTo>
                    <a:pt x="2" y="254"/>
                  </a:lnTo>
                  <a:lnTo>
                    <a:pt x="8" y="242"/>
                  </a:lnTo>
                  <a:lnTo>
                    <a:pt x="12" y="230"/>
                  </a:lnTo>
                  <a:lnTo>
                    <a:pt x="12" y="230"/>
                  </a:lnTo>
                  <a:lnTo>
                    <a:pt x="14" y="216"/>
                  </a:lnTo>
                  <a:lnTo>
                    <a:pt x="14" y="200"/>
                  </a:lnTo>
                  <a:lnTo>
                    <a:pt x="10" y="170"/>
                  </a:lnTo>
                  <a:lnTo>
                    <a:pt x="10" y="170"/>
                  </a:lnTo>
                  <a:lnTo>
                    <a:pt x="6" y="160"/>
                  </a:lnTo>
                  <a:lnTo>
                    <a:pt x="4" y="154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0"/>
                  </a:lnTo>
                  <a:lnTo>
                    <a:pt x="4" y="136"/>
                  </a:lnTo>
                  <a:lnTo>
                    <a:pt x="10" y="122"/>
                  </a:lnTo>
                  <a:lnTo>
                    <a:pt x="10" y="122"/>
                  </a:lnTo>
                  <a:lnTo>
                    <a:pt x="12" y="114"/>
                  </a:lnTo>
                  <a:lnTo>
                    <a:pt x="12" y="104"/>
                  </a:lnTo>
                  <a:lnTo>
                    <a:pt x="10" y="84"/>
                  </a:lnTo>
                  <a:lnTo>
                    <a:pt x="8" y="62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8" y="32"/>
                  </a:lnTo>
                  <a:lnTo>
                    <a:pt x="12" y="24"/>
                  </a:lnTo>
                  <a:lnTo>
                    <a:pt x="18" y="16"/>
                  </a:lnTo>
                  <a:lnTo>
                    <a:pt x="26" y="12"/>
                  </a:lnTo>
                  <a:lnTo>
                    <a:pt x="42" y="6"/>
                  </a:lnTo>
                  <a:lnTo>
                    <a:pt x="48" y="4"/>
                  </a:lnTo>
                  <a:lnTo>
                    <a:pt x="5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59" name="Freeform 579"/>
            <p:cNvSpPr>
              <a:spLocks/>
            </p:cNvSpPr>
            <p:nvPr/>
          </p:nvSpPr>
          <p:spPr bwMode="auto">
            <a:xfrm>
              <a:off x="1612" y="2888"/>
              <a:ext cx="150" cy="58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32"/>
                </a:cxn>
                <a:cxn ang="0">
                  <a:pos x="44" y="36"/>
                </a:cxn>
                <a:cxn ang="0">
                  <a:pos x="68" y="36"/>
                </a:cxn>
                <a:cxn ang="0">
                  <a:pos x="90" y="36"/>
                </a:cxn>
                <a:cxn ang="0">
                  <a:pos x="90" y="36"/>
                </a:cxn>
                <a:cxn ang="0">
                  <a:pos x="100" y="32"/>
                </a:cxn>
                <a:cxn ang="0">
                  <a:pos x="106" y="30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10" y="20"/>
                </a:cxn>
                <a:cxn ang="0">
                  <a:pos x="110" y="16"/>
                </a:cxn>
                <a:cxn ang="0">
                  <a:pos x="106" y="10"/>
                </a:cxn>
                <a:cxn ang="0">
                  <a:pos x="100" y="4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122" y="6"/>
                </a:cxn>
                <a:cxn ang="0">
                  <a:pos x="136" y="10"/>
                </a:cxn>
                <a:cxn ang="0">
                  <a:pos x="142" y="12"/>
                </a:cxn>
                <a:cxn ang="0">
                  <a:pos x="146" y="16"/>
                </a:cxn>
                <a:cxn ang="0">
                  <a:pos x="146" y="16"/>
                </a:cxn>
                <a:cxn ang="0">
                  <a:pos x="150" y="20"/>
                </a:cxn>
                <a:cxn ang="0">
                  <a:pos x="150" y="26"/>
                </a:cxn>
                <a:cxn ang="0">
                  <a:pos x="150" y="30"/>
                </a:cxn>
                <a:cxn ang="0">
                  <a:pos x="148" y="34"/>
                </a:cxn>
                <a:cxn ang="0">
                  <a:pos x="138" y="42"/>
                </a:cxn>
                <a:cxn ang="0">
                  <a:pos x="130" y="50"/>
                </a:cxn>
                <a:cxn ang="0">
                  <a:pos x="130" y="50"/>
                </a:cxn>
                <a:cxn ang="0">
                  <a:pos x="116" y="56"/>
                </a:cxn>
                <a:cxn ang="0">
                  <a:pos x="100" y="58"/>
                </a:cxn>
                <a:cxn ang="0">
                  <a:pos x="86" y="58"/>
                </a:cxn>
                <a:cxn ang="0">
                  <a:pos x="70" y="56"/>
                </a:cxn>
                <a:cxn ang="0">
                  <a:pos x="54" y="52"/>
                </a:cxn>
                <a:cxn ang="0">
                  <a:pos x="40" y="46"/>
                </a:cxn>
                <a:cxn ang="0">
                  <a:pos x="12" y="36"/>
                </a:cxn>
                <a:cxn ang="0">
                  <a:pos x="0" y="32"/>
                </a:cxn>
              </a:cxnLst>
              <a:rect l="0" t="0" r="r" b="b"/>
              <a:pathLst>
                <a:path w="150" h="58">
                  <a:moveTo>
                    <a:pt x="0" y="32"/>
                  </a:moveTo>
                  <a:lnTo>
                    <a:pt x="0" y="32"/>
                  </a:lnTo>
                  <a:lnTo>
                    <a:pt x="44" y="36"/>
                  </a:lnTo>
                  <a:lnTo>
                    <a:pt x="68" y="36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100" y="32"/>
                  </a:lnTo>
                  <a:lnTo>
                    <a:pt x="106" y="30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10" y="20"/>
                  </a:lnTo>
                  <a:lnTo>
                    <a:pt x="110" y="16"/>
                  </a:lnTo>
                  <a:lnTo>
                    <a:pt x="106" y="10"/>
                  </a:lnTo>
                  <a:lnTo>
                    <a:pt x="100" y="4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122" y="6"/>
                  </a:lnTo>
                  <a:lnTo>
                    <a:pt x="136" y="10"/>
                  </a:lnTo>
                  <a:lnTo>
                    <a:pt x="142" y="12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50" y="20"/>
                  </a:lnTo>
                  <a:lnTo>
                    <a:pt x="150" y="26"/>
                  </a:lnTo>
                  <a:lnTo>
                    <a:pt x="150" y="30"/>
                  </a:lnTo>
                  <a:lnTo>
                    <a:pt x="148" y="34"/>
                  </a:lnTo>
                  <a:lnTo>
                    <a:pt x="138" y="42"/>
                  </a:lnTo>
                  <a:lnTo>
                    <a:pt x="130" y="50"/>
                  </a:lnTo>
                  <a:lnTo>
                    <a:pt x="130" y="50"/>
                  </a:lnTo>
                  <a:lnTo>
                    <a:pt x="116" y="56"/>
                  </a:lnTo>
                  <a:lnTo>
                    <a:pt x="100" y="58"/>
                  </a:lnTo>
                  <a:lnTo>
                    <a:pt x="86" y="58"/>
                  </a:lnTo>
                  <a:lnTo>
                    <a:pt x="70" y="56"/>
                  </a:lnTo>
                  <a:lnTo>
                    <a:pt x="54" y="52"/>
                  </a:lnTo>
                  <a:lnTo>
                    <a:pt x="40" y="46"/>
                  </a:lnTo>
                  <a:lnTo>
                    <a:pt x="12" y="3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CDB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60" name="Freeform 580"/>
            <p:cNvSpPr>
              <a:spLocks/>
            </p:cNvSpPr>
            <p:nvPr/>
          </p:nvSpPr>
          <p:spPr bwMode="auto">
            <a:xfrm>
              <a:off x="1612" y="2888"/>
              <a:ext cx="150" cy="58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32"/>
                </a:cxn>
                <a:cxn ang="0">
                  <a:pos x="44" y="36"/>
                </a:cxn>
                <a:cxn ang="0">
                  <a:pos x="68" y="36"/>
                </a:cxn>
                <a:cxn ang="0">
                  <a:pos x="90" y="36"/>
                </a:cxn>
                <a:cxn ang="0">
                  <a:pos x="90" y="36"/>
                </a:cxn>
                <a:cxn ang="0">
                  <a:pos x="100" y="32"/>
                </a:cxn>
                <a:cxn ang="0">
                  <a:pos x="106" y="30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10" y="20"/>
                </a:cxn>
                <a:cxn ang="0">
                  <a:pos x="110" y="16"/>
                </a:cxn>
                <a:cxn ang="0">
                  <a:pos x="106" y="10"/>
                </a:cxn>
                <a:cxn ang="0">
                  <a:pos x="100" y="4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122" y="6"/>
                </a:cxn>
                <a:cxn ang="0">
                  <a:pos x="136" y="10"/>
                </a:cxn>
                <a:cxn ang="0">
                  <a:pos x="142" y="12"/>
                </a:cxn>
                <a:cxn ang="0">
                  <a:pos x="146" y="16"/>
                </a:cxn>
                <a:cxn ang="0">
                  <a:pos x="146" y="16"/>
                </a:cxn>
                <a:cxn ang="0">
                  <a:pos x="150" y="20"/>
                </a:cxn>
                <a:cxn ang="0">
                  <a:pos x="150" y="26"/>
                </a:cxn>
                <a:cxn ang="0">
                  <a:pos x="150" y="30"/>
                </a:cxn>
                <a:cxn ang="0">
                  <a:pos x="148" y="34"/>
                </a:cxn>
                <a:cxn ang="0">
                  <a:pos x="138" y="42"/>
                </a:cxn>
                <a:cxn ang="0">
                  <a:pos x="130" y="50"/>
                </a:cxn>
                <a:cxn ang="0">
                  <a:pos x="130" y="50"/>
                </a:cxn>
                <a:cxn ang="0">
                  <a:pos x="116" y="56"/>
                </a:cxn>
                <a:cxn ang="0">
                  <a:pos x="100" y="58"/>
                </a:cxn>
                <a:cxn ang="0">
                  <a:pos x="86" y="58"/>
                </a:cxn>
                <a:cxn ang="0">
                  <a:pos x="70" y="56"/>
                </a:cxn>
                <a:cxn ang="0">
                  <a:pos x="54" y="52"/>
                </a:cxn>
                <a:cxn ang="0">
                  <a:pos x="40" y="46"/>
                </a:cxn>
                <a:cxn ang="0">
                  <a:pos x="12" y="36"/>
                </a:cxn>
              </a:cxnLst>
              <a:rect l="0" t="0" r="r" b="b"/>
              <a:pathLst>
                <a:path w="150" h="58">
                  <a:moveTo>
                    <a:pt x="0" y="32"/>
                  </a:moveTo>
                  <a:lnTo>
                    <a:pt x="0" y="32"/>
                  </a:lnTo>
                  <a:lnTo>
                    <a:pt x="44" y="36"/>
                  </a:lnTo>
                  <a:lnTo>
                    <a:pt x="68" y="36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100" y="32"/>
                  </a:lnTo>
                  <a:lnTo>
                    <a:pt x="106" y="30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10" y="20"/>
                  </a:lnTo>
                  <a:lnTo>
                    <a:pt x="110" y="16"/>
                  </a:lnTo>
                  <a:lnTo>
                    <a:pt x="106" y="10"/>
                  </a:lnTo>
                  <a:lnTo>
                    <a:pt x="100" y="4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122" y="6"/>
                  </a:lnTo>
                  <a:lnTo>
                    <a:pt x="136" y="10"/>
                  </a:lnTo>
                  <a:lnTo>
                    <a:pt x="142" y="12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50" y="20"/>
                  </a:lnTo>
                  <a:lnTo>
                    <a:pt x="150" y="26"/>
                  </a:lnTo>
                  <a:lnTo>
                    <a:pt x="150" y="30"/>
                  </a:lnTo>
                  <a:lnTo>
                    <a:pt x="148" y="34"/>
                  </a:lnTo>
                  <a:lnTo>
                    <a:pt x="138" y="42"/>
                  </a:lnTo>
                  <a:lnTo>
                    <a:pt x="130" y="50"/>
                  </a:lnTo>
                  <a:lnTo>
                    <a:pt x="130" y="50"/>
                  </a:lnTo>
                  <a:lnTo>
                    <a:pt x="116" y="56"/>
                  </a:lnTo>
                  <a:lnTo>
                    <a:pt x="100" y="58"/>
                  </a:lnTo>
                  <a:lnTo>
                    <a:pt x="86" y="58"/>
                  </a:lnTo>
                  <a:lnTo>
                    <a:pt x="70" y="56"/>
                  </a:lnTo>
                  <a:lnTo>
                    <a:pt x="54" y="52"/>
                  </a:lnTo>
                  <a:lnTo>
                    <a:pt x="40" y="46"/>
                  </a:lnTo>
                  <a:lnTo>
                    <a:pt x="12" y="3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61" name="Freeform 581"/>
            <p:cNvSpPr>
              <a:spLocks/>
            </p:cNvSpPr>
            <p:nvPr/>
          </p:nvSpPr>
          <p:spPr bwMode="auto">
            <a:xfrm>
              <a:off x="1424" y="2252"/>
              <a:ext cx="304" cy="688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42" y="64"/>
                </a:cxn>
                <a:cxn ang="0">
                  <a:pos x="28" y="144"/>
                </a:cxn>
                <a:cxn ang="0">
                  <a:pos x="20" y="232"/>
                </a:cxn>
                <a:cxn ang="0">
                  <a:pos x="22" y="326"/>
                </a:cxn>
                <a:cxn ang="0">
                  <a:pos x="38" y="418"/>
                </a:cxn>
                <a:cxn ang="0">
                  <a:pos x="52" y="462"/>
                </a:cxn>
                <a:cxn ang="0">
                  <a:pos x="72" y="506"/>
                </a:cxn>
                <a:cxn ang="0">
                  <a:pos x="96" y="546"/>
                </a:cxn>
                <a:cxn ang="0">
                  <a:pos x="128" y="582"/>
                </a:cxn>
                <a:cxn ang="0">
                  <a:pos x="166" y="616"/>
                </a:cxn>
                <a:cxn ang="0">
                  <a:pos x="210" y="644"/>
                </a:cxn>
                <a:cxn ang="0">
                  <a:pos x="222" y="652"/>
                </a:cxn>
                <a:cxn ang="0">
                  <a:pos x="244" y="660"/>
                </a:cxn>
                <a:cxn ang="0">
                  <a:pos x="260" y="662"/>
                </a:cxn>
                <a:cxn ang="0">
                  <a:pos x="268" y="658"/>
                </a:cxn>
                <a:cxn ang="0">
                  <a:pos x="268" y="654"/>
                </a:cxn>
                <a:cxn ang="0">
                  <a:pos x="270" y="664"/>
                </a:cxn>
                <a:cxn ang="0">
                  <a:pos x="278" y="668"/>
                </a:cxn>
                <a:cxn ang="0">
                  <a:pos x="300" y="662"/>
                </a:cxn>
                <a:cxn ang="0">
                  <a:pos x="304" y="662"/>
                </a:cxn>
                <a:cxn ang="0">
                  <a:pos x="296" y="672"/>
                </a:cxn>
                <a:cxn ang="0">
                  <a:pos x="280" y="686"/>
                </a:cxn>
                <a:cxn ang="0">
                  <a:pos x="252" y="686"/>
                </a:cxn>
                <a:cxn ang="0">
                  <a:pos x="220" y="678"/>
                </a:cxn>
                <a:cxn ang="0">
                  <a:pos x="180" y="660"/>
                </a:cxn>
                <a:cxn ang="0">
                  <a:pos x="168" y="652"/>
                </a:cxn>
                <a:cxn ang="0">
                  <a:pos x="132" y="622"/>
                </a:cxn>
                <a:cxn ang="0">
                  <a:pos x="92" y="576"/>
                </a:cxn>
                <a:cxn ang="0">
                  <a:pos x="52" y="514"/>
                </a:cxn>
                <a:cxn ang="0">
                  <a:pos x="20" y="434"/>
                </a:cxn>
                <a:cxn ang="0">
                  <a:pos x="8" y="386"/>
                </a:cxn>
                <a:cxn ang="0">
                  <a:pos x="0" y="334"/>
                </a:cxn>
                <a:cxn ang="0">
                  <a:pos x="0" y="278"/>
                </a:cxn>
                <a:cxn ang="0">
                  <a:pos x="4" y="216"/>
                </a:cxn>
                <a:cxn ang="0">
                  <a:pos x="14" y="150"/>
                </a:cxn>
                <a:cxn ang="0">
                  <a:pos x="34" y="78"/>
                </a:cxn>
                <a:cxn ang="0">
                  <a:pos x="60" y="0"/>
                </a:cxn>
              </a:cxnLst>
              <a:rect l="0" t="0" r="r" b="b"/>
              <a:pathLst>
                <a:path w="304" h="688">
                  <a:moveTo>
                    <a:pt x="60" y="0"/>
                  </a:moveTo>
                  <a:lnTo>
                    <a:pt x="60" y="0"/>
                  </a:lnTo>
                  <a:lnTo>
                    <a:pt x="52" y="30"/>
                  </a:lnTo>
                  <a:lnTo>
                    <a:pt x="42" y="64"/>
                  </a:lnTo>
                  <a:lnTo>
                    <a:pt x="34" y="102"/>
                  </a:lnTo>
                  <a:lnTo>
                    <a:pt x="28" y="144"/>
                  </a:lnTo>
                  <a:lnTo>
                    <a:pt x="22" y="188"/>
                  </a:lnTo>
                  <a:lnTo>
                    <a:pt x="20" y="232"/>
                  </a:lnTo>
                  <a:lnTo>
                    <a:pt x="18" y="278"/>
                  </a:lnTo>
                  <a:lnTo>
                    <a:pt x="22" y="326"/>
                  </a:lnTo>
                  <a:lnTo>
                    <a:pt x="28" y="372"/>
                  </a:lnTo>
                  <a:lnTo>
                    <a:pt x="38" y="418"/>
                  </a:lnTo>
                  <a:lnTo>
                    <a:pt x="44" y="440"/>
                  </a:lnTo>
                  <a:lnTo>
                    <a:pt x="52" y="462"/>
                  </a:lnTo>
                  <a:lnTo>
                    <a:pt x="62" y="484"/>
                  </a:lnTo>
                  <a:lnTo>
                    <a:pt x="72" y="506"/>
                  </a:lnTo>
                  <a:lnTo>
                    <a:pt x="84" y="526"/>
                  </a:lnTo>
                  <a:lnTo>
                    <a:pt x="96" y="546"/>
                  </a:lnTo>
                  <a:lnTo>
                    <a:pt x="112" y="564"/>
                  </a:lnTo>
                  <a:lnTo>
                    <a:pt x="128" y="582"/>
                  </a:lnTo>
                  <a:lnTo>
                    <a:pt x="146" y="600"/>
                  </a:lnTo>
                  <a:lnTo>
                    <a:pt x="166" y="616"/>
                  </a:lnTo>
                  <a:lnTo>
                    <a:pt x="186" y="630"/>
                  </a:lnTo>
                  <a:lnTo>
                    <a:pt x="210" y="644"/>
                  </a:lnTo>
                  <a:lnTo>
                    <a:pt x="210" y="644"/>
                  </a:lnTo>
                  <a:lnTo>
                    <a:pt x="222" y="652"/>
                  </a:lnTo>
                  <a:lnTo>
                    <a:pt x="234" y="656"/>
                  </a:lnTo>
                  <a:lnTo>
                    <a:pt x="244" y="660"/>
                  </a:lnTo>
                  <a:lnTo>
                    <a:pt x="252" y="662"/>
                  </a:lnTo>
                  <a:lnTo>
                    <a:pt x="260" y="662"/>
                  </a:lnTo>
                  <a:lnTo>
                    <a:pt x="266" y="660"/>
                  </a:lnTo>
                  <a:lnTo>
                    <a:pt x="268" y="658"/>
                  </a:lnTo>
                  <a:lnTo>
                    <a:pt x="268" y="654"/>
                  </a:lnTo>
                  <a:lnTo>
                    <a:pt x="268" y="654"/>
                  </a:lnTo>
                  <a:lnTo>
                    <a:pt x="268" y="660"/>
                  </a:lnTo>
                  <a:lnTo>
                    <a:pt x="270" y="664"/>
                  </a:lnTo>
                  <a:lnTo>
                    <a:pt x="274" y="666"/>
                  </a:lnTo>
                  <a:lnTo>
                    <a:pt x="278" y="668"/>
                  </a:lnTo>
                  <a:lnTo>
                    <a:pt x="290" y="666"/>
                  </a:lnTo>
                  <a:lnTo>
                    <a:pt x="300" y="662"/>
                  </a:lnTo>
                  <a:lnTo>
                    <a:pt x="300" y="662"/>
                  </a:lnTo>
                  <a:lnTo>
                    <a:pt x="304" y="662"/>
                  </a:lnTo>
                  <a:lnTo>
                    <a:pt x="304" y="664"/>
                  </a:lnTo>
                  <a:lnTo>
                    <a:pt x="296" y="672"/>
                  </a:lnTo>
                  <a:lnTo>
                    <a:pt x="280" y="686"/>
                  </a:lnTo>
                  <a:lnTo>
                    <a:pt x="280" y="686"/>
                  </a:lnTo>
                  <a:lnTo>
                    <a:pt x="274" y="688"/>
                  </a:lnTo>
                  <a:lnTo>
                    <a:pt x="252" y="686"/>
                  </a:lnTo>
                  <a:lnTo>
                    <a:pt x="238" y="684"/>
                  </a:lnTo>
                  <a:lnTo>
                    <a:pt x="220" y="678"/>
                  </a:lnTo>
                  <a:lnTo>
                    <a:pt x="202" y="672"/>
                  </a:lnTo>
                  <a:lnTo>
                    <a:pt x="180" y="660"/>
                  </a:lnTo>
                  <a:lnTo>
                    <a:pt x="180" y="660"/>
                  </a:lnTo>
                  <a:lnTo>
                    <a:pt x="168" y="652"/>
                  </a:lnTo>
                  <a:lnTo>
                    <a:pt x="152" y="638"/>
                  </a:lnTo>
                  <a:lnTo>
                    <a:pt x="132" y="622"/>
                  </a:lnTo>
                  <a:lnTo>
                    <a:pt x="112" y="602"/>
                  </a:lnTo>
                  <a:lnTo>
                    <a:pt x="92" y="576"/>
                  </a:lnTo>
                  <a:lnTo>
                    <a:pt x="70" y="548"/>
                  </a:lnTo>
                  <a:lnTo>
                    <a:pt x="52" y="514"/>
                  </a:lnTo>
                  <a:lnTo>
                    <a:pt x="34" y="476"/>
                  </a:lnTo>
                  <a:lnTo>
                    <a:pt x="20" y="434"/>
                  </a:lnTo>
                  <a:lnTo>
                    <a:pt x="12" y="410"/>
                  </a:lnTo>
                  <a:lnTo>
                    <a:pt x="8" y="386"/>
                  </a:lnTo>
                  <a:lnTo>
                    <a:pt x="4" y="362"/>
                  </a:lnTo>
                  <a:lnTo>
                    <a:pt x="0" y="334"/>
                  </a:lnTo>
                  <a:lnTo>
                    <a:pt x="0" y="308"/>
                  </a:lnTo>
                  <a:lnTo>
                    <a:pt x="0" y="278"/>
                  </a:lnTo>
                  <a:lnTo>
                    <a:pt x="0" y="248"/>
                  </a:lnTo>
                  <a:lnTo>
                    <a:pt x="4" y="216"/>
                  </a:lnTo>
                  <a:lnTo>
                    <a:pt x="8" y="184"/>
                  </a:lnTo>
                  <a:lnTo>
                    <a:pt x="14" y="150"/>
                  </a:lnTo>
                  <a:lnTo>
                    <a:pt x="22" y="114"/>
                  </a:lnTo>
                  <a:lnTo>
                    <a:pt x="34" y="78"/>
                  </a:lnTo>
                  <a:lnTo>
                    <a:pt x="46" y="40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CDB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62" name="Freeform 582"/>
            <p:cNvSpPr>
              <a:spLocks/>
            </p:cNvSpPr>
            <p:nvPr/>
          </p:nvSpPr>
          <p:spPr bwMode="auto">
            <a:xfrm>
              <a:off x="1416" y="1984"/>
              <a:ext cx="136" cy="436"/>
            </a:xfrm>
            <a:custGeom>
              <a:avLst/>
              <a:gdLst/>
              <a:ahLst/>
              <a:cxnLst>
                <a:cxn ang="0">
                  <a:pos x="0" y="436"/>
                </a:cxn>
                <a:cxn ang="0">
                  <a:pos x="0" y="436"/>
                </a:cxn>
                <a:cxn ang="0">
                  <a:pos x="6" y="402"/>
                </a:cxn>
                <a:cxn ang="0">
                  <a:pos x="14" y="366"/>
                </a:cxn>
                <a:cxn ang="0">
                  <a:pos x="30" y="294"/>
                </a:cxn>
                <a:cxn ang="0">
                  <a:pos x="50" y="226"/>
                </a:cxn>
                <a:cxn ang="0">
                  <a:pos x="72" y="162"/>
                </a:cxn>
                <a:cxn ang="0">
                  <a:pos x="94" y="106"/>
                </a:cxn>
                <a:cxn ang="0">
                  <a:pos x="112" y="58"/>
                </a:cxn>
                <a:cxn ang="0">
                  <a:pos x="136" y="0"/>
                </a:cxn>
                <a:cxn ang="0">
                  <a:pos x="136" y="0"/>
                </a:cxn>
                <a:cxn ang="0">
                  <a:pos x="110" y="76"/>
                </a:cxn>
                <a:cxn ang="0">
                  <a:pos x="70" y="194"/>
                </a:cxn>
                <a:cxn ang="0">
                  <a:pos x="30" y="324"/>
                </a:cxn>
                <a:cxn ang="0">
                  <a:pos x="14" y="384"/>
                </a:cxn>
                <a:cxn ang="0">
                  <a:pos x="0" y="436"/>
                </a:cxn>
                <a:cxn ang="0">
                  <a:pos x="0" y="436"/>
                </a:cxn>
              </a:cxnLst>
              <a:rect l="0" t="0" r="r" b="b"/>
              <a:pathLst>
                <a:path w="136" h="436">
                  <a:moveTo>
                    <a:pt x="0" y="436"/>
                  </a:moveTo>
                  <a:lnTo>
                    <a:pt x="0" y="436"/>
                  </a:lnTo>
                  <a:lnTo>
                    <a:pt x="6" y="402"/>
                  </a:lnTo>
                  <a:lnTo>
                    <a:pt x="14" y="366"/>
                  </a:lnTo>
                  <a:lnTo>
                    <a:pt x="30" y="294"/>
                  </a:lnTo>
                  <a:lnTo>
                    <a:pt x="50" y="226"/>
                  </a:lnTo>
                  <a:lnTo>
                    <a:pt x="72" y="162"/>
                  </a:lnTo>
                  <a:lnTo>
                    <a:pt x="94" y="106"/>
                  </a:lnTo>
                  <a:lnTo>
                    <a:pt x="112" y="58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10" y="76"/>
                  </a:lnTo>
                  <a:lnTo>
                    <a:pt x="70" y="194"/>
                  </a:lnTo>
                  <a:lnTo>
                    <a:pt x="30" y="324"/>
                  </a:lnTo>
                  <a:lnTo>
                    <a:pt x="14" y="384"/>
                  </a:lnTo>
                  <a:lnTo>
                    <a:pt x="0" y="436"/>
                  </a:lnTo>
                  <a:lnTo>
                    <a:pt x="0" y="4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63" name="Freeform 583"/>
            <p:cNvSpPr>
              <a:spLocks/>
            </p:cNvSpPr>
            <p:nvPr/>
          </p:nvSpPr>
          <p:spPr bwMode="auto">
            <a:xfrm>
              <a:off x="1868" y="2588"/>
              <a:ext cx="310" cy="426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310" y="0"/>
                </a:cxn>
                <a:cxn ang="0">
                  <a:pos x="306" y="32"/>
                </a:cxn>
                <a:cxn ang="0">
                  <a:pos x="300" y="80"/>
                </a:cxn>
                <a:cxn ang="0">
                  <a:pos x="294" y="108"/>
                </a:cxn>
                <a:cxn ang="0">
                  <a:pos x="284" y="138"/>
                </a:cxn>
                <a:cxn ang="0">
                  <a:pos x="274" y="170"/>
                </a:cxn>
                <a:cxn ang="0">
                  <a:pos x="260" y="204"/>
                </a:cxn>
                <a:cxn ang="0">
                  <a:pos x="244" y="236"/>
                </a:cxn>
                <a:cxn ang="0">
                  <a:pos x="222" y="268"/>
                </a:cxn>
                <a:cxn ang="0">
                  <a:pos x="198" y="300"/>
                </a:cxn>
                <a:cxn ang="0">
                  <a:pos x="168" y="332"/>
                </a:cxn>
                <a:cxn ang="0">
                  <a:pos x="152" y="346"/>
                </a:cxn>
                <a:cxn ang="0">
                  <a:pos x="134" y="360"/>
                </a:cxn>
                <a:cxn ang="0">
                  <a:pos x="116" y="372"/>
                </a:cxn>
                <a:cxn ang="0">
                  <a:pos x="96" y="384"/>
                </a:cxn>
                <a:cxn ang="0">
                  <a:pos x="74" y="396"/>
                </a:cxn>
                <a:cxn ang="0">
                  <a:pos x="50" y="408"/>
                </a:cxn>
                <a:cxn ang="0">
                  <a:pos x="26" y="416"/>
                </a:cxn>
                <a:cxn ang="0">
                  <a:pos x="0" y="426"/>
                </a:cxn>
                <a:cxn ang="0">
                  <a:pos x="0" y="426"/>
                </a:cxn>
                <a:cxn ang="0">
                  <a:pos x="48" y="410"/>
                </a:cxn>
                <a:cxn ang="0">
                  <a:pos x="74" y="400"/>
                </a:cxn>
                <a:cxn ang="0">
                  <a:pos x="100" y="390"/>
                </a:cxn>
                <a:cxn ang="0">
                  <a:pos x="126" y="376"/>
                </a:cxn>
                <a:cxn ang="0">
                  <a:pos x="152" y="360"/>
                </a:cxn>
                <a:cxn ang="0">
                  <a:pos x="176" y="340"/>
                </a:cxn>
                <a:cxn ang="0">
                  <a:pos x="200" y="318"/>
                </a:cxn>
                <a:cxn ang="0">
                  <a:pos x="222" y="294"/>
                </a:cxn>
                <a:cxn ang="0">
                  <a:pos x="242" y="264"/>
                </a:cxn>
                <a:cxn ang="0">
                  <a:pos x="262" y="232"/>
                </a:cxn>
                <a:cxn ang="0">
                  <a:pos x="278" y="196"/>
                </a:cxn>
                <a:cxn ang="0">
                  <a:pos x="290" y="154"/>
                </a:cxn>
                <a:cxn ang="0">
                  <a:pos x="300" y="108"/>
                </a:cxn>
                <a:cxn ang="0">
                  <a:pos x="308" y="56"/>
                </a:cxn>
                <a:cxn ang="0">
                  <a:pos x="310" y="0"/>
                </a:cxn>
                <a:cxn ang="0">
                  <a:pos x="310" y="0"/>
                </a:cxn>
              </a:cxnLst>
              <a:rect l="0" t="0" r="r" b="b"/>
              <a:pathLst>
                <a:path w="310" h="426">
                  <a:moveTo>
                    <a:pt x="310" y="0"/>
                  </a:moveTo>
                  <a:lnTo>
                    <a:pt x="310" y="0"/>
                  </a:lnTo>
                  <a:lnTo>
                    <a:pt x="306" y="32"/>
                  </a:lnTo>
                  <a:lnTo>
                    <a:pt x="300" y="80"/>
                  </a:lnTo>
                  <a:lnTo>
                    <a:pt x="294" y="108"/>
                  </a:lnTo>
                  <a:lnTo>
                    <a:pt x="284" y="138"/>
                  </a:lnTo>
                  <a:lnTo>
                    <a:pt x="274" y="170"/>
                  </a:lnTo>
                  <a:lnTo>
                    <a:pt x="260" y="204"/>
                  </a:lnTo>
                  <a:lnTo>
                    <a:pt x="244" y="236"/>
                  </a:lnTo>
                  <a:lnTo>
                    <a:pt x="222" y="268"/>
                  </a:lnTo>
                  <a:lnTo>
                    <a:pt x="198" y="300"/>
                  </a:lnTo>
                  <a:lnTo>
                    <a:pt x="168" y="332"/>
                  </a:lnTo>
                  <a:lnTo>
                    <a:pt x="152" y="346"/>
                  </a:lnTo>
                  <a:lnTo>
                    <a:pt x="134" y="360"/>
                  </a:lnTo>
                  <a:lnTo>
                    <a:pt x="116" y="372"/>
                  </a:lnTo>
                  <a:lnTo>
                    <a:pt x="96" y="384"/>
                  </a:lnTo>
                  <a:lnTo>
                    <a:pt x="74" y="396"/>
                  </a:lnTo>
                  <a:lnTo>
                    <a:pt x="50" y="408"/>
                  </a:lnTo>
                  <a:lnTo>
                    <a:pt x="26" y="416"/>
                  </a:lnTo>
                  <a:lnTo>
                    <a:pt x="0" y="426"/>
                  </a:lnTo>
                  <a:lnTo>
                    <a:pt x="0" y="426"/>
                  </a:lnTo>
                  <a:lnTo>
                    <a:pt x="48" y="410"/>
                  </a:lnTo>
                  <a:lnTo>
                    <a:pt x="74" y="400"/>
                  </a:lnTo>
                  <a:lnTo>
                    <a:pt x="100" y="390"/>
                  </a:lnTo>
                  <a:lnTo>
                    <a:pt x="126" y="376"/>
                  </a:lnTo>
                  <a:lnTo>
                    <a:pt x="152" y="360"/>
                  </a:lnTo>
                  <a:lnTo>
                    <a:pt x="176" y="340"/>
                  </a:lnTo>
                  <a:lnTo>
                    <a:pt x="200" y="318"/>
                  </a:lnTo>
                  <a:lnTo>
                    <a:pt x="222" y="294"/>
                  </a:lnTo>
                  <a:lnTo>
                    <a:pt x="242" y="264"/>
                  </a:lnTo>
                  <a:lnTo>
                    <a:pt x="262" y="232"/>
                  </a:lnTo>
                  <a:lnTo>
                    <a:pt x="278" y="196"/>
                  </a:lnTo>
                  <a:lnTo>
                    <a:pt x="290" y="154"/>
                  </a:lnTo>
                  <a:lnTo>
                    <a:pt x="300" y="108"/>
                  </a:lnTo>
                  <a:lnTo>
                    <a:pt x="308" y="56"/>
                  </a:lnTo>
                  <a:lnTo>
                    <a:pt x="310" y="0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64" name="Freeform 584"/>
            <p:cNvSpPr>
              <a:spLocks/>
            </p:cNvSpPr>
            <p:nvPr/>
          </p:nvSpPr>
          <p:spPr bwMode="auto">
            <a:xfrm>
              <a:off x="1808" y="2658"/>
              <a:ext cx="270" cy="270"/>
            </a:xfrm>
            <a:custGeom>
              <a:avLst/>
              <a:gdLst/>
              <a:ahLst/>
              <a:cxnLst>
                <a:cxn ang="0">
                  <a:pos x="270" y="0"/>
                </a:cxn>
                <a:cxn ang="0">
                  <a:pos x="270" y="0"/>
                </a:cxn>
                <a:cxn ang="0">
                  <a:pos x="264" y="28"/>
                </a:cxn>
                <a:cxn ang="0">
                  <a:pos x="250" y="66"/>
                </a:cxn>
                <a:cxn ang="0">
                  <a:pos x="242" y="86"/>
                </a:cxn>
                <a:cxn ang="0">
                  <a:pos x="232" y="108"/>
                </a:cxn>
                <a:cxn ang="0">
                  <a:pos x="218" y="132"/>
                </a:cxn>
                <a:cxn ang="0">
                  <a:pos x="204" y="154"/>
                </a:cxn>
                <a:cxn ang="0">
                  <a:pos x="186" y="176"/>
                </a:cxn>
                <a:cxn ang="0">
                  <a:pos x="168" y="198"/>
                </a:cxn>
                <a:cxn ang="0">
                  <a:pos x="146" y="216"/>
                </a:cxn>
                <a:cxn ang="0">
                  <a:pos x="122" y="234"/>
                </a:cxn>
                <a:cxn ang="0">
                  <a:pos x="96" y="248"/>
                </a:cxn>
                <a:cxn ang="0">
                  <a:pos x="66" y="258"/>
                </a:cxn>
                <a:cxn ang="0">
                  <a:pos x="36" y="266"/>
                </a:cxn>
                <a:cxn ang="0">
                  <a:pos x="18" y="268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38" y="270"/>
                </a:cxn>
                <a:cxn ang="0">
                  <a:pos x="58" y="268"/>
                </a:cxn>
                <a:cxn ang="0">
                  <a:pos x="78" y="264"/>
                </a:cxn>
                <a:cxn ang="0">
                  <a:pos x="98" y="260"/>
                </a:cxn>
                <a:cxn ang="0">
                  <a:pos x="118" y="252"/>
                </a:cxn>
                <a:cxn ang="0">
                  <a:pos x="138" y="242"/>
                </a:cxn>
                <a:cxn ang="0">
                  <a:pos x="156" y="230"/>
                </a:cxn>
                <a:cxn ang="0">
                  <a:pos x="176" y="214"/>
                </a:cxn>
                <a:cxn ang="0">
                  <a:pos x="194" y="196"/>
                </a:cxn>
                <a:cxn ang="0">
                  <a:pos x="210" y="174"/>
                </a:cxn>
                <a:cxn ang="0">
                  <a:pos x="226" y="148"/>
                </a:cxn>
                <a:cxn ang="0">
                  <a:pos x="240" y="118"/>
                </a:cxn>
                <a:cxn ang="0">
                  <a:pos x="252" y="84"/>
                </a:cxn>
                <a:cxn ang="0">
                  <a:pos x="262" y="44"/>
                </a:cxn>
                <a:cxn ang="0">
                  <a:pos x="270" y="0"/>
                </a:cxn>
                <a:cxn ang="0">
                  <a:pos x="270" y="0"/>
                </a:cxn>
              </a:cxnLst>
              <a:rect l="0" t="0" r="r" b="b"/>
              <a:pathLst>
                <a:path w="270" h="270">
                  <a:moveTo>
                    <a:pt x="270" y="0"/>
                  </a:moveTo>
                  <a:lnTo>
                    <a:pt x="270" y="0"/>
                  </a:lnTo>
                  <a:lnTo>
                    <a:pt x="264" y="28"/>
                  </a:lnTo>
                  <a:lnTo>
                    <a:pt x="250" y="66"/>
                  </a:lnTo>
                  <a:lnTo>
                    <a:pt x="242" y="86"/>
                  </a:lnTo>
                  <a:lnTo>
                    <a:pt x="232" y="108"/>
                  </a:lnTo>
                  <a:lnTo>
                    <a:pt x="218" y="132"/>
                  </a:lnTo>
                  <a:lnTo>
                    <a:pt x="204" y="154"/>
                  </a:lnTo>
                  <a:lnTo>
                    <a:pt x="186" y="176"/>
                  </a:lnTo>
                  <a:lnTo>
                    <a:pt x="168" y="198"/>
                  </a:lnTo>
                  <a:lnTo>
                    <a:pt x="146" y="216"/>
                  </a:lnTo>
                  <a:lnTo>
                    <a:pt x="122" y="234"/>
                  </a:lnTo>
                  <a:lnTo>
                    <a:pt x="96" y="248"/>
                  </a:lnTo>
                  <a:lnTo>
                    <a:pt x="66" y="258"/>
                  </a:lnTo>
                  <a:lnTo>
                    <a:pt x="36" y="266"/>
                  </a:lnTo>
                  <a:lnTo>
                    <a:pt x="18" y="268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38" y="270"/>
                  </a:lnTo>
                  <a:lnTo>
                    <a:pt x="58" y="268"/>
                  </a:lnTo>
                  <a:lnTo>
                    <a:pt x="78" y="264"/>
                  </a:lnTo>
                  <a:lnTo>
                    <a:pt x="98" y="260"/>
                  </a:lnTo>
                  <a:lnTo>
                    <a:pt x="118" y="252"/>
                  </a:lnTo>
                  <a:lnTo>
                    <a:pt x="138" y="242"/>
                  </a:lnTo>
                  <a:lnTo>
                    <a:pt x="156" y="230"/>
                  </a:lnTo>
                  <a:lnTo>
                    <a:pt x="176" y="214"/>
                  </a:lnTo>
                  <a:lnTo>
                    <a:pt x="194" y="196"/>
                  </a:lnTo>
                  <a:lnTo>
                    <a:pt x="210" y="174"/>
                  </a:lnTo>
                  <a:lnTo>
                    <a:pt x="226" y="148"/>
                  </a:lnTo>
                  <a:lnTo>
                    <a:pt x="240" y="118"/>
                  </a:lnTo>
                  <a:lnTo>
                    <a:pt x="252" y="84"/>
                  </a:lnTo>
                  <a:lnTo>
                    <a:pt x="262" y="44"/>
                  </a:lnTo>
                  <a:lnTo>
                    <a:pt x="270" y="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A564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65" name="Freeform 585"/>
            <p:cNvSpPr>
              <a:spLocks/>
            </p:cNvSpPr>
            <p:nvPr/>
          </p:nvSpPr>
          <p:spPr bwMode="auto">
            <a:xfrm>
              <a:off x="1892" y="2716"/>
              <a:ext cx="172" cy="194"/>
            </a:xfrm>
            <a:custGeom>
              <a:avLst/>
              <a:gdLst/>
              <a:ahLst/>
              <a:cxnLst>
                <a:cxn ang="0">
                  <a:pos x="0" y="194"/>
                </a:cxn>
                <a:cxn ang="0">
                  <a:pos x="0" y="194"/>
                </a:cxn>
                <a:cxn ang="0">
                  <a:pos x="16" y="188"/>
                </a:cxn>
                <a:cxn ang="0">
                  <a:pos x="32" y="178"/>
                </a:cxn>
                <a:cxn ang="0">
                  <a:pos x="46" y="168"/>
                </a:cxn>
                <a:cxn ang="0">
                  <a:pos x="60" y="158"/>
                </a:cxn>
                <a:cxn ang="0">
                  <a:pos x="86" y="134"/>
                </a:cxn>
                <a:cxn ang="0">
                  <a:pos x="110" y="106"/>
                </a:cxn>
                <a:cxn ang="0">
                  <a:pos x="130" y="78"/>
                </a:cxn>
                <a:cxn ang="0">
                  <a:pos x="146" y="52"/>
                </a:cxn>
                <a:cxn ang="0">
                  <a:pos x="160" y="24"/>
                </a:cxn>
                <a:cxn ang="0">
                  <a:pos x="172" y="0"/>
                </a:cxn>
                <a:cxn ang="0">
                  <a:pos x="172" y="0"/>
                </a:cxn>
                <a:cxn ang="0">
                  <a:pos x="166" y="20"/>
                </a:cxn>
                <a:cxn ang="0">
                  <a:pos x="154" y="46"/>
                </a:cxn>
                <a:cxn ang="0">
                  <a:pos x="138" y="74"/>
                </a:cxn>
                <a:cxn ang="0">
                  <a:pos x="118" y="104"/>
                </a:cxn>
                <a:cxn ang="0">
                  <a:pos x="94" y="132"/>
                </a:cxn>
                <a:cxn ang="0">
                  <a:pos x="80" y="146"/>
                </a:cxn>
                <a:cxn ang="0">
                  <a:pos x="66" y="158"/>
                </a:cxn>
                <a:cxn ang="0">
                  <a:pos x="50" y="170"/>
                </a:cxn>
                <a:cxn ang="0">
                  <a:pos x="34" y="180"/>
                </a:cxn>
                <a:cxn ang="0">
                  <a:pos x="18" y="188"/>
                </a:cxn>
                <a:cxn ang="0">
                  <a:pos x="0" y="194"/>
                </a:cxn>
                <a:cxn ang="0">
                  <a:pos x="0" y="194"/>
                </a:cxn>
              </a:cxnLst>
              <a:rect l="0" t="0" r="r" b="b"/>
              <a:pathLst>
                <a:path w="172" h="194">
                  <a:moveTo>
                    <a:pt x="0" y="194"/>
                  </a:moveTo>
                  <a:lnTo>
                    <a:pt x="0" y="194"/>
                  </a:lnTo>
                  <a:lnTo>
                    <a:pt x="16" y="188"/>
                  </a:lnTo>
                  <a:lnTo>
                    <a:pt x="32" y="178"/>
                  </a:lnTo>
                  <a:lnTo>
                    <a:pt x="46" y="168"/>
                  </a:lnTo>
                  <a:lnTo>
                    <a:pt x="60" y="158"/>
                  </a:lnTo>
                  <a:lnTo>
                    <a:pt x="86" y="134"/>
                  </a:lnTo>
                  <a:lnTo>
                    <a:pt x="110" y="106"/>
                  </a:lnTo>
                  <a:lnTo>
                    <a:pt x="130" y="78"/>
                  </a:lnTo>
                  <a:lnTo>
                    <a:pt x="146" y="52"/>
                  </a:lnTo>
                  <a:lnTo>
                    <a:pt x="160" y="24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66" y="20"/>
                  </a:lnTo>
                  <a:lnTo>
                    <a:pt x="154" y="46"/>
                  </a:lnTo>
                  <a:lnTo>
                    <a:pt x="138" y="74"/>
                  </a:lnTo>
                  <a:lnTo>
                    <a:pt x="118" y="104"/>
                  </a:lnTo>
                  <a:lnTo>
                    <a:pt x="94" y="132"/>
                  </a:lnTo>
                  <a:lnTo>
                    <a:pt x="80" y="146"/>
                  </a:lnTo>
                  <a:lnTo>
                    <a:pt x="66" y="158"/>
                  </a:lnTo>
                  <a:lnTo>
                    <a:pt x="50" y="170"/>
                  </a:lnTo>
                  <a:lnTo>
                    <a:pt x="34" y="180"/>
                  </a:lnTo>
                  <a:lnTo>
                    <a:pt x="18" y="188"/>
                  </a:lnTo>
                  <a:lnTo>
                    <a:pt x="0" y="1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D8BE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66" name="Freeform 586"/>
            <p:cNvSpPr>
              <a:spLocks/>
            </p:cNvSpPr>
            <p:nvPr/>
          </p:nvSpPr>
          <p:spPr bwMode="auto">
            <a:xfrm>
              <a:off x="2022" y="2124"/>
              <a:ext cx="40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24"/>
                </a:cxn>
                <a:cxn ang="0">
                  <a:pos x="8" y="50"/>
                </a:cxn>
                <a:cxn ang="0">
                  <a:pos x="10" y="92"/>
                </a:cxn>
                <a:cxn ang="0">
                  <a:pos x="10" y="92"/>
                </a:cxn>
                <a:cxn ang="0">
                  <a:pos x="12" y="106"/>
                </a:cxn>
                <a:cxn ang="0">
                  <a:pos x="18" y="122"/>
                </a:cxn>
                <a:cxn ang="0">
                  <a:pos x="28" y="142"/>
                </a:cxn>
                <a:cxn ang="0">
                  <a:pos x="40" y="168"/>
                </a:cxn>
                <a:cxn ang="0">
                  <a:pos x="40" y="168"/>
                </a:cxn>
                <a:cxn ang="0">
                  <a:pos x="40" y="150"/>
                </a:cxn>
                <a:cxn ang="0">
                  <a:pos x="38" y="138"/>
                </a:cxn>
                <a:cxn ang="0">
                  <a:pos x="36" y="128"/>
                </a:cxn>
                <a:cxn ang="0">
                  <a:pos x="34" y="118"/>
                </a:cxn>
                <a:cxn ang="0">
                  <a:pos x="26" y="104"/>
                </a:cxn>
                <a:cxn ang="0">
                  <a:pos x="24" y="96"/>
                </a:cxn>
                <a:cxn ang="0">
                  <a:pos x="24" y="86"/>
                </a:cxn>
                <a:cxn ang="0">
                  <a:pos x="24" y="86"/>
                </a:cxn>
                <a:cxn ang="0">
                  <a:pos x="22" y="76"/>
                </a:cxn>
                <a:cxn ang="0">
                  <a:pos x="20" y="62"/>
                </a:cxn>
                <a:cxn ang="0">
                  <a:pos x="12" y="3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0" h="168">
                  <a:moveTo>
                    <a:pt x="0" y="0"/>
                  </a:moveTo>
                  <a:lnTo>
                    <a:pt x="0" y="0"/>
                  </a:lnTo>
                  <a:lnTo>
                    <a:pt x="4" y="24"/>
                  </a:lnTo>
                  <a:lnTo>
                    <a:pt x="8" y="50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12" y="106"/>
                  </a:lnTo>
                  <a:lnTo>
                    <a:pt x="18" y="122"/>
                  </a:lnTo>
                  <a:lnTo>
                    <a:pt x="28" y="142"/>
                  </a:lnTo>
                  <a:lnTo>
                    <a:pt x="40" y="168"/>
                  </a:lnTo>
                  <a:lnTo>
                    <a:pt x="40" y="168"/>
                  </a:lnTo>
                  <a:lnTo>
                    <a:pt x="40" y="150"/>
                  </a:lnTo>
                  <a:lnTo>
                    <a:pt x="38" y="138"/>
                  </a:lnTo>
                  <a:lnTo>
                    <a:pt x="36" y="128"/>
                  </a:lnTo>
                  <a:lnTo>
                    <a:pt x="34" y="118"/>
                  </a:lnTo>
                  <a:lnTo>
                    <a:pt x="26" y="104"/>
                  </a:lnTo>
                  <a:lnTo>
                    <a:pt x="24" y="9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2" y="76"/>
                  </a:lnTo>
                  <a:lnTo>
                    <a:pt x="20" y="62"/>
                  </a:lnTo>
                  <a:lnTo>
                    <a:pt x="12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64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67" name="Freeform 587"/>
            <p:cNvSpPr>
              <a:spLocks/>
            </p:cNvSpPr>
            <p:nvPr/>
          </p:nvSpPr>
          <p:spPr bwMode="auto">
            <a:xfrm>
              <a:off x="1364" y="2192"/>
              <a:ext cx="74" cy="524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74" y="0"/>
                </a:cxn>
                <a:cxn ang="0">
                  <a:pos x="64" y="30"/>
                </a:cxn>
                <a:cxn ang="0">
                  <a:pos x="50" y="78"/>
                </a:cxn>
                <a:cxn ang="0">
                  <a:pos x="36" y="136"/>
                </a:cxn>
                <a:cxn ang="0">
                  <a:pos x="30" y="170"/>
                </a:cxn>
                <a:cxn ang="0">
                  <a:pos x="24" y="206"/>
                </a:cxn>
                <a:cxn ang="0">
                  <a:pos x="20" y="244"/>
                </a:cxn>
                <a:cxn ang="0">
                  <a:pos x="16" y="284"/>
                </a:cxn>
                <a:cxn ang="0">
                  <a:pos x="16" y="324"/>
                </a:cxn>
                <a:cxn ang="0">
                  <a:pos x="18" y="364"/>
                </a:cxn>
                <a:cxn ang="0">
                  <a:pos x="22" y="404"/>
                </a:cxn>
                <a:cxn ang="0">
                  <a:pos x="28" y="446"/>
                </a:cxn>
                <a:cxn ang="0">
                  <a:pos x="38" y="486"/>
                </a:cxn>
                <a:cxn ang="0">
                  <a:pos x="52" y="524"/>
                </a:cxn>
                <a:cxn ang="0">
                  <a:pos x="52" y="524"/>
                </a:cxn>
                <a:cxn ang="0">
                  <a:pos x="38" y="496"/>
                </a:cxn>
                <a:cxn ang="0">
                  <a:pos x="24" y="454"/>
                </a:cxn>
                <a:cxn ang="0">
                  <a:pos x="18" y="430"/>
                </a:cxn>
                <a:cxn ang="0">
                  <a:pos x="12" y="402"/>
                </a:cxn>
                <a:cxn ang="0">
                  <a:pos x="6" y="372"/>
                </a:cxn>
                <a:cxn ang="0">
                  <a:pos x="2" y="340"/>
                </a:cxn>
                <a:cxn ang="0">
                  <a:pos x="0" y="306"/>
                </a:cxn>
                <a:cxn ang="0">
                  <a:pos x="2" y="268"/>
                </a:cxn>
                <a:cxn ang="0">
                  <a:pos x="4" y="228"/>
                </a:cxn>
                <a:cxn ang="0">
                  <a:pos x="10" y="186"/>
                </a:cxn>
                <a:cxn ang="0">
                  <a:pos x="20" y="142"/>
                </a:cxn>
                <a:cxn ang="0">
                  <a:pos x="34" y="98"/>
                </a:cxn>
                <a:cxn ang="0">
                  <a:pos x="52" y="50"/>
                </a:cxn>
                <a:cxn ang="0">
                  <a:pos x="74" y="0"/>
                </a:cxn>
                <a:cxn ang="0">
                  <a:pos x="74" y="0"/>
                </a:cxn>
              </a:cxnLst>
              <a:rect l="0" t="0" r="r" b="b"/>
              <a:pathLst>
                <a:path w="74" h="524">
                  <a:moveTo>
                    <a:pt x="74" y="0"/>
                  </a:moveTo>
                  <a:lnTo>
                    <a:pt x="74" y="0"/>
                  </a:lnTo>
                  <a:lnTo>
                    <a:pt x="64" y="30"/>
                  </a:lnTo>
                  <a:lnTo>
                    <a:pt x="50" y="78"/>
                  </a:lnTo>
                  <a:lnTo>
                    <a:pt x="36" y="136"/>
                  </a:lnTo>
                  <a:lnTo>
                    <a:pt x="30" y="170"/>
                  </a:lnTo>
                  <a:lnTo>
                    <a:pt x="24" y="206"/>
                  </a:lnTo>
                  <a:lnTo>
                    <a:pt x="20" y="244"/>
                  </a:lnTo>
                  <a:lnTo>
                    <a:pt x="16" y="284"/>
                  </a:lnTo>
                  <a:lnTo>
                    <a:pt x="16" y="324"/>
                  </a:lnTo>
                  <a:lnTo>
                    <a:pt x="18" y="364"/>
                  </a:lnTo>
                  <a:lnTo>
                    <a:pt x="22" y="404"/>
                  </a:lnTo>
                  <a:lnTo>
                    <a:pt x="28" y="446"/>
                  </a:lnTo>
                  <a:lnTo>
                    <a:pt x="38" y="486"/>
                  </a:lnTo>
                  <a:lnTo>
                    <a:pt x="52" y="524"/>
                  </a:lnTo>
                  <a:lnTo>
                    <a:pt x="52" y="524"/>
                  </a:lnTo>
                  <a:lnTo>
                    <a:pt x="38" y="496"/>
                  </a:lnTo>
                  <a:lnTo>
                    <a:pt x="24" y="454"/>
                  </a:lnTo>
                  <a:lnTo>
                    <a:pt x="18" y="430"/>
                  </a:lnTo>
                  <a:lnTo>
                    <a:pt x="12" y="402"/>
                  </a:lnTo>
                  <a:lnTo>
                    <a:pt x="6" y="372"/>
                  </a:lnTo>
                  <a:lnTo>
                    <a:pt x="2" y="340"/>
                  </a:lnTo>
                  <a:lnTo>
                    <a:pt x="0" y="306"/>
                  </a:lnTo>
                  <a:lnTo>
                    <a:pt x="2" y="268"/>
                  </a:lnTo>
                  <a:lnTo>
                    <a:pt x="4" y="228"/>
                  </a:lnTo>
                  <a:lnTo>
                    <a:pt x="10" y="186"/>
                  </a:lnTo>
                  <a:lnTo>
                    <a:pt x="20" y="142"/>
                  </a:lnTo>
                  <a:lnTo>
                    <a:pt x="34" y="98"/>
                  </a:lnTo>
                  <a:lnTo>
                    <a:pt x="52" y="50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A564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68" name="Freeform 588"/>
            <p:cNvSpPr>
              <a:spLocks/>
            </p:cNvSpPr>
            <p:nvPr/>
          </p:nvSpPr>
          <p:spPr bwMode="auto">
            <a:xfrm>
              <a:off x="1596" y="2226"/>
              <a:ext cx="274" cy="494"/>
            </a:xfrm>
            <a:custGeom>
              <a:avLst/>
              <a:gdLst/>
              <a:ahLst/>
              <a:cxnLst>
                <a:cxn ang="0">
                  <a:pos x="274" y="0"/>
                </a:cxn>
                <a:cxn ang="0">
                  <a:pos x="230" y="6"/>
                </a:cxn>
                <a:cxn ang="0">
                  <a:pos x="186" y="0"/>
                </a:cxn>
                <a:cxn ang="0">
                  <a:pos x="174" y="2"/>
                </a:cxn>
                <a:cxn ang="0">
                  <a:pos x="158" y="26"/>
                </a:cxn>
                <a:cxn ang="0">
                  <a:pos x="132" y="52"/>
                </a:cxn>
                <a:cxn ang="0">
                  <a:pos x="102" y="72"/>
                </a:cxn>
                <a:cxn ang="0">
                  <a:pos x="72" y="86"/>
                </a:cxn>
                <a:cxn ang="0">
                  <a:pos x="72" y="96"/>
                </a:cxn>
                <a:cxn ang="0">
                  <a:pos x="60" y="126"/>
                </a:cxn>
                <a:cxn ang="0">
                  <a:pos x="40" y="156"/>
                </a:cxn>
                <a:cxn ang="0">
                  <a:pos x="16" y="180"/>
                </a:cxn>
                <a:cxn ang="0">
                  <a:pos x="4" y="184"/>
                </a:cxn>
                <a:cxn ang="0">
                  <a:pos x="10" y="188"/>
                </a:cxn>
                <a:cxn ang="0">
                  <a:pos x="18" y="200"/>
                </a:cxn>
                <a:cxn ang="0">
                  <a:pos x="22" y="222"/>
                </a:cxn>
                <a:cxn ang="0">
                  <a:pos x="18" y="254"/>
                </a:cxn>
                <a:cxn ang="0">
                  <a:pos x="8" y="294"/>
                </a:cxn>
                <a:cxn ang="0">
                  <a:pos x="14" y="306"/>
                </a:cxn>
                <a:cxn ang="0">
                  <a:pos x="18" y="338"/>
                </a:cxn>
                <a:cxn ang="0">
                  <a:pos x="14" y="372"/>
                </a:cxn>
                <a:cxn ang="0">
                  <a:pos x="0" y="414"/>
                </a:cxn>
                <a:cxn ang="0">
                  <a:pos x="10" y="428"/>
                </a:cxn>
                <a:cxn ang="0">
                  <a:pos x="20" y="454"/>
                </a:cxn>
                <a:cxn ang="0">
                  <a:pos x="20" y="486"/>
                </a:cxn>
                <a:cxn ang="0">
                  <a:pos x="28" y="494"/>
                </a:cxn>
                <a:cxn ang="0">
                  <a:pos x="28" y="476"/>
                </a:cxn>
                <a:cxn ang="0">
                  <a:pos x="26" y="458"/>
                </a:cxn>
                <a:cxn ang="0">
                  <a:pos x="22" y="420"/>
                </a:cxn>
                <a:cxn ang="0">
                  <a:pos x="16" y="410"/>
                </a:cxn>
                <a:cxn ang="0">
                  <a:pos x="24" y="392"/>
                </a:cxn>
                <a:cxn ang="0">
                  <a:pos x="30" y="358"/>
                </a:cxn>
                <a:cxn ang="0">
                  <a:pos x="28" y="314"/>
                </a:cxn>
                <a:cxn ang="0">
                  <a:pos x="28" y="282"/>
                </a:cxn>
                <a:cxn ang="0">
                  <a:pos x="36" y="234"/>
                </a:cxn>
                <a:cxn ang="0">
                  <a:pos x="36" y="216"/>
                </a:cxn>
                <a:cxn ang="0">
                  <a:pos x="36" y="200"/>
                </a:cxn>
                <a:cxn ang="0">
                  <a:pos x="38" y="184"/>
                </a:cxn>
                <a:cxn ang="0">
                  <a:pos x="54" y="156"/>
                </a:cxn>
                <a:cxn ang="0">
                  <a:pos x="64" y="142"/>
                </a:cxn>
                <a:cxn ang="0">
                  <a:pos x="78" y="116"/>
                </a:cxn>
                <a:cxn ang="0">
                  <a:pos x="90" y="98"/>
                </a:cxn>
                <a:cxn ang="0">
                  <a:pos x="96" y="92"/>
                </a:cxn>
                <a:cxn ang="0">
                  <a:pos x="152" y="50"/>
                </a:cxn>
                <a:cxn ang="0">
                  <a:pos x="178" y="26"/>
                </a:cxn>
                <a:cxn ang="0">
                  <a:pos x="200" y="14"/>
                </a:cxn>
                <a:cxn ang="0">
                  <a:pos x="208" y="12"/>
                </a:cxn>
                <a:cxn ang="0">
                  <a:pos x="258" y="4"/>
                </a:cxn>
                <a:cxn ang="0">
                  <a:pos x="274" y="0"/>
                </a:cxn>
              </a:cxnLst>
              <a:rect l="0" t="0" r="r" b="b"/>
              <a:pathLst>
                <a:path w="274" h="494">
                  <a:moveTo>
                    <a:pt x="274" y="0"/>
                  </a:moveTo>
                  <a:lnTo>
                    <a:pt x="274" y="0"/>
                  </a:lnTo>
                  <a:lnTo>
                    <a:pt x="252" y="2"/>
                  </a:lnTo>
                  <a:lnTo>
                    <a:pt x="230" y="6"/>
                  </a:lnTo>
                  <a:lnTo>
                    <a:pt x="208" y="4"/>
                  </a:lnTo>
                  <a:lnTo>
                    <a:pt x="186" y="0"/>
                  </a:lnTo>
                  <a:lnTo>
                    <a:pt x="174" y="2"/>
                  </a:lnTo>
                  <a:lnTo>
                    <a:pt x="174" y="2"/>
                  </a:lnTo>
                  <a:lnTo>
                    <a:pt x="168" y="14"/>
                  </a:lnTo>
                  <a:lnTo>
                    <a:pt x="158" y="26"/>
                  </a:lnTo>
                  <a:lnTo>
                    <a:pt x="146" y="40"/>
                  </a:lnTo>
                  <a:lnTo>
                    <a:pt x="132" y="52"/>
                  </a:lnTo>
                  <a:lnTo>
                    <a:pt x="118" y="62"/>
                  </a:lnTo>
                  <a:lnTo>
                    <a:pt x="102" y="72"/>
                  </a:lnTo>
                  <a:lnTo>
                    <a:pt x="86" y="80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72" y="96"/>
                  </a:lnTo>
                  <a:lnTo>
                    <a:pt x="68" y="110"/>
                  </a:lnTo>
                  <a:lnTo>
                    <a:pt x="60" y="126"/>
                  </a:lnTo>
                  <a:lnTo>
                    <a:pt x="50" y="142"/>
                  </a:lnTo>
                  <a:lnTo>
                    <a:pt x="40" y="156"/>
                  </a:lnTo>
                  <a:lnTo>
                    <a:pt x="28" y="170"/>
                  </a:lnTo>
                  <a:lnTo>
                    <a:pt x="16" y="180"/>
                  </a:lnTo>
                  <a:lnTo>
                    <a:pt x="10" y="182"/>
                  </a:lnTo>
                  <a:lnTo>
                    <a:pt x="4" y="184"/>
                  </a:lnTo>
                  <a:lnTo>
                    <a:pt x="4" y="184"/>
                  </a:lnTo>
                  <a:lnTo>
                    <a:pt x="10" y="188"/>
                  </a:lnTo>
                  <a:lnTo>
                    <a:pt x="14" y="194"/>
                  </a:lnTo>
                  <a:lnTo>
                    <a:pt x="18" y="200"/>
                  </a:lnTo>
                  <a:lnTo>
                    <a:pt x="20" y="206"/>
                  </a:lnTo>
                  <a:lnTo>
                    <a:pt x="22" y="222"/>
                  </a:lnTo>
                  <a:lnTo>
                    <a:pt x="20" y="238"/>
                  </a:lnTo>
                  <a:lnTo>
                    <a:pt x="18" y="254"/>
                  </a:lnTo>
                  <a:lnTo>
                    <a:pt x="14" y="270"/>
                  </a:lnTo>
                  <a:lnTo>
                    <a:pt x="8" y="294"/>
                  </a:lnTo>
                  <a:lnTo>
                    <a:pt x="8" y="294"/>
                  </a:lnTo>
                  <a:lnTo>
                    <a:pt x="14" y="306"/>
                  </a:lnTo>
                  <a:lnTo>
                    <a:pt x="18" y="320"/>
                  </a:lnTo>
                  <a:lnTo>
                    <a:pt x="18" y="338"/>
                  </a:lnTo>
                  <a:lnTo>
                    <a:pt x="16" y="354"/>
                  </a:lnTo>
                  <a:lnTo>
                    <a:pt x="14" y="372"/>
                  </a:lnTo>
                  <a:lnTo>
                    <a:pt x="10" y="388"/>
                  </a:lnTo>
                  <a:lnTo>
                    <a:pt x="0" y="414"/>
                  </a:lnTo>
                  <a:lnTo>
                    <a:pt x="0" y="414"/>
                  </a:lnTo>
                  <a:lnTo>
                    <a:pt x="10" y="428"/>
                  </a:lnTo>
                  <a:lnTo>
                    <a:pt x="18" y="444"/>
                  </a:lnTo>
                  <a:lnTo>
                    <a:pt x="20" y="454"/>
                  </a:lnTo>
                  <a:lnTo>
                    <a:pt x="22" y="464"/>
                  </a:lnTo>
                  <a:lnTo>
                    <a:pt x="20" y="486"/>
                  </a:lnTo>
                  <a:lnTo>
                    <a:pt x="20" y="486"/>
                  </a:lnTo>
                  <a:lnTo>
                    <a:pt x="28" y="494"/>
                  </a:lnTo>
                  <a:lnTo>
                    <a:pt x="28" y="494"/>
                  </a:lnTo>
                  <a:lnTo>
                    <a:pt x="28" y="476"/>
                  </a:lnTo>
                  <a:lnTo>
                    <a:pt x="26" y="458"/>
                  </a:lnTo>
                  <a:lnTo>
                    <a:pt x="26" y="458"/>
                  </a:lnTo>
                  <a:lnTo>
                    <a:pt x="26" y="432"/>
                  </a:lnTo>
                  <a:lnTo>
                    <a:pt x="22" y="420"/>
                  </a:lnTo>
                  <a:lnTo>
                    <a:pt x="20" y="414"/>
                  </a:lnTo>
                  <a:lnTo>
                    <a:pt x="16" y="410"/>
                  </a:lnTo>
                  <a:lnTo>
                    <a:pt x="16" y="410"/>
                  </a:lnTo>
                  <a:lnTo>
                    <a:pt x="24" y="392"/>
                  </a:lnTo>
                  <a:lnTo>
                    <a:pt x="28" y="374"/>
                  </a:lnTo>
                  <a:lnTo>
                    <a:pt x="30" y="358"/>
                  </a:lnTo>
                  <a:lnTo>
                    <a:pt x="30" y="344"/>
                  </a:lnTo>
                  <a:lnTo>
                    <a:pt x="28" y="314"/>
                  </a:lnTo>
                  <a:lnTo>
                    <a:pt x="28" y="298"/>
                  </a:lnTo>
                  <a:lnTo>
                    <a:pt x="28" y="282"/>
                  </a:lnTo>
                  <a:lnTo>
                    <a:pt x="28" y="282"/>
                  </a:lnTo>
                  <a:lnTo>
                    <a:pt x="36" y="234"/>
                  </a:lnTo>
                  <a:lnTo>
                    <a:pt x="36" y="234"/>
                  </a:lnTo>
                  <a:lnTo>
                    <a:pt x="36" y="216"/>
                  </a:lnTo>
                  <a:lnTo>
                    <a:pt x="36" y="200"/>
                  </a:lnTo>
                  <a:lnTo>
                    <a:pt x="36" y="200"/>
                  </a:lnTo>
                  <a:lnTo>
                    <a:pt x="36" y="192"/>
                  </a:lnTo>
                  <a:lnTo>
                    <a:pt x="38" y="184"/>
                  </a:lnTo>
                  <a:lnTo>
                    <a:pt x="44" y="170"/>
                  </a:lnTo>
                  <a:lnTo>
                    <a:pt x="54" y="156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72" y="130"/>
                  </a:lnTo>
                  <a:lnTo>
                    <a:pt x="78" y="116"/>
                  </a:lnTo>
                  <a:lnTo>
                    <a:pt x="86" y="102"/>
                  </a:lnTo>
                  <a:lnTo>
                    <a:pt x="90" y="98"/>
                  </a:lnTo>
                  <a:lnTo>
                    <a:pt x="96" y="92"/>
                  </a:lnTo>
                  <a:lnTo>
                    <a:pt x="96" y="92"/>
                  </a:lnTo>
                  <a:lnTo>
                    <a:pt x="126" y="72"/>
                  </a:lnTo>
                  <a:lnTo>
                    <a:pt x="152" y="50"/>
                  </a:lnTo>
                  <a:lnTo>
                    <a:pt x="152" y="50"/>
                  </a:lnTo>
                  <a:lnTo>
                    <a:pt x="178" y="26"/>
                  </a:lnTo>
                  <a:lnTo>
                    <a:pt x="192" y="18"/>
                  </a:lnTo>
                  <a:lnTo>
                    <a:pt x="200" y="14"/>
                  </a:lnTo>
                  <a:lnTo>
                    <a:pt x="208" y="12"/>
                  </a:lnTo>
                  <a:lnTo>
                    <a:pt x="208" y="12"/>
                  </a:lnTo>
                  <a:lnTo>
                    <a:pt x="242" y="8"/>
                  </a:lnTo>
                  <a:lnTo>
                    <a:pt x="258" y="4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F95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69" name="Freeform 589"/>
            <p:cNvSpPr>
              <a:spLocks/>
            </p:cNvSpPr>
            <p:nvPr/>
          </p:nvSpPr>
          <p:spPr bwMode="auto">
            <a:xfrm>
              <a:off x="1754" y="2168"/>
              <a:ext cx="232" cy="48"/>
            </a:xfrm>
            <a:custGeom>
              <a:avLst/>
              <a:gdLst/>
              <a:ahLst/>
              <a:cxnLst>
                <a:cxn ang="0">
                  <a:pos x="2" y="40"/>
                </a:cxn>
                <a:cxn ang="0">
                  <a:pos x="2" y="40"/>
                </a:cxn>
                <a:cxn ang="0">
                  <a:pos x="8" y="36"/>
                </a:cxn>
                <a:cxn ang="0">
                  <a:pos x="16" y="36"/>
                </a:cxn>
                <a:cxn ang="0">
                  <a:pos x="34" y="38"/>
                </a:cxn>
                <a:cxn ang="0">
                  <a:pos x="54" y="42"/>
                </a:cxn>
                <a:cxn ang="0">
                  <a:pos x="68" y="46"/>
                </a:cxn>
                <a:cxn ang="0">
                  <a:pos x="68" y="46"/>
                </a:cxn>
                <a:cxn ang="0">
                  <a:pos x="88" y="44"/>
                </a:cxn>
                <a:cxn ang="0">
                  <a:pos x="104" y="40"/>
                </a:cxn>
                <a:cxn ang="0">
                  <a:pos x="120" y="36"/>
                </a:cxn>
                <a:cxn ang="0">
                  <a:pos x="136" y="30"/>
                </a:cxn>
                <a:cxn ang="0">
                  <a:pos x="136" y="30"/>
                </a:cxn>
                <a:cxn ang="0">
                  <a:pos x="144" y="30"/>
                </a:cxn>
                <a:cxn ang="0">
                  <a:pos x="152" y="32"/>
                </a:cxn>
                <a:cxn ang="0">
                  <a:pos x="166" y="36"/>
                </a:cxn>
                <a:cxn ang="0">
                  <a:pos x="180" y="44"/>
                </a:cxn>
                <a:cxn ang="0">
                  <a:pos x="186" y="46"/>
                </a:cxn>
                <a:cxn ang="0">
                  <a:pos x="194" y="48"/>
                </a:cxn>
                <a:cxn ang="0">
                  <a:pos x="194" y="48"/>
                </a:cxn>
                <a:cxn ang="0">
                  <a:pos x="204" y="48"/>
                </a:cxn>
                <a:cxn ang="0">
                  <a:pos x="212" y="44"/>
                </a:cxn>
                <a:cxn ang="0">
                  <a:pos x="218" y="40"/>
                </a:cxn>
                <a:cxn ang="0">
                  <a:pos x="224" y="34"/>
                </a:cxn>
                <a:cxn ang="0">
                  <a:pos x="228" y="28"/>
                </a:cxn>
                <a:cxn ang="0">
                  <a:pos x="232" y="18"/>
                </a:cxn>
                <a:cxn ang="0">
                  <a:pos x="232" y="10"/>
                </a:cxn>
                <a:cxn ang="0">
                  <a:pos x="232" y="0"/>
                </a:cxn>
                <a:cxn ang="0">
                  <a:pos x="232" y="0"/>
                </a:cxn>
                <a:cxn ang="0">
                  <a:pos x="224" y="14"/>
                </a:cxn>
                <a:cxn ang="0">
                  <a:pos x="216" y="26"/>
                </a:cxn>
                <a:cxn ang="0">
                  <a:pos x="212" y="30"/>
                </a:cxn>
                <a:cxn ang="0">
                  <a:pos x="206" y="30"/>
                </a:cxn>
                <a:cxn ang="0">
                  <a:pos x="198" y="30"/>
                </a:cxn>
                <a:cxn ang="0">
                  <a:pos x="188" y="28"/>
                </a:cxn>
                <a:cxn ang="0">
                  <a:pos x="188" y="28"/>
                </a:cxn>
                <a:cxn ang="0">
                  <a:pos x="172" y="22"/>
                </a:cxn>
                <a:cxn ang="0">
                  <a:pos x="158" y="18"/>
                </a:cxn>
                <a:cxn ang="0">
                  <a:pos x="144" y="18"/>
                </a:cxn>
                <a:cxn ang="0">
                  <a:pos x="126" y="22"/>
                </a:cxn>
                <a:cxn ang="0">
                  <a:pos x="126" y="22"/>
                </a:cxn>
                <a:cxn ang="0">
                  <a:pos x="110" y="28"/>
                </a:cxn>
                <a:cxn ang="0">
                  <a:pos x="92" y="30"/>
                </a:cxn>
                <a:cxn ang="0">
                  <a:pos x="60" y="30"/>
                </a:cxn>
                <a:cxn ang="0">
                  <a:pos x="60" y="30"/>
                </a:cxn>
                <a:cxn ang="0">
                  <a:pos x="28" y="28"/>
                </a:cxn>
                <a:cxn ang="0">
                  <a:pos x="18" y="30"/>
                </a:cxn>
                <a:cxn ang="0">
                  <a:pos x="12" y="30"/>
                </a:cxn>
                <a:cxn ang="0">
                  <a:pos x="4" y="34"/>
                </a:cxn>
                <a:cxn ang="0">
                  <a:pos x="0" y="38"/>
                </a:cxn>
                <a:cxn ang="0">
                  <a:pos x="2" y="40"/>
                </a:cxn>
              </a:cxnLst>
              <a:rect l="0" t="0" r="r" b="b"/>
              <a:pathLst>
                <a:path w="232" h="48">
                  <a:moveTo>
                    <a:pt x="2" y="40"/>
                  </a:moveTo>
                  <a:lnTo>
                    <a:pt x="2" y="40"/>
                  </a:lnTo>
                  <a:lnTo>
                    <a:pt x="8" y="36"/>
                  </a:lnTo>
                  <a:lnTo>
                    <a:pt x="16" y="36"/>
                  </a:lnTo>
                  <a:lnTo>
                    <a:pt x="34" y="38"/>
                  </a:lnTo>
                  <a:lnTo>
                    <a:pt x="54" y="42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88" y="44"/>
                  </a:lnTo>
                  <a:lnTo>
                    <a:pt x="104" y="40"/>
                  </a:lnTo>
                  <a:lnTo>
                    <a:pt x="120" y="36"/>
                  </a:lnTo>
                  <a:lnTo>
                    <a:pt x="136" y="30"/>
                  </a:lnTo>
                  <a:lnTo>
                    <a:pt x="136" y="30"/>
                  </a:lnTo>
                  <a:lnTo>
                    <a:pt x="144" y="30"/>
                  </a:lnTo>
                  <a:lnTo>
                    <a:pt x="152" y="32"/>
                  </a:lnTo>
                  <a:lnTo>
                    <a:pt x="166" y="36"/>
                  </a:lnTo>
                  <a:lnTo>
                    <a:pt x="180" y="44"/>
                  </a:lnTo>
                  <a:lnTo>
                    <a:pt x="186" y="46"/>
                  </a:lnTo>
                  <a:lnTo>
                    <a:pt x="194" y="48"/>
                  </a:lnTo>
                  <a:lnTo>
                    <a:pt x="194" y="48"/>
                  </a:lnTo>
                  <a:lnTo>
                    <a:pt x="204" y="48"/>
                  </a:lnTo>
                  <a:lnTo>
                    <a:pt x="212" y="44"/>
                  </a:lnTo>
                  <a:lnTo>
                    <a:pt x="218" y="40"/>
                  </a:lnTo>
                  <a:lnTo>
                    <a:pt x="224" y="34"/>
                  </a:lnTo>
                  <a:lnTo>
                    <a:pt x="228" y="28"/>
                  </a:lnTo>
                  <a:lnTo>
                    <a:pt x="232" y="18"/>
                  </a:lnTo>
                  <a:lnTo>
                    <a:pt x="232" y="1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24" y="14"/>
                  </a:lnTo>
                  <a:lnTo>
                    <a:pt x="216" y="26"/>
                  </a:lnTo>
                  <a:lnTo>
                    <a:pt x="212" y="30"/>
                  </a:lnTo>
                  <a:lnTo>
                    <a:pt x="206" y="30"/>
                  </a:lnTo>
                  <a:lnTo>
                    <a:pt x="198" y="30"/>
                  </a:lnTo>
                  <a:lnTo>
                    <a:pt x="188" y="28"/>
                  </a:lnTo>
                  <a:lnTo>
                    <a:pt x="188" y="28"/>
                  </a:lnTo>
                  <a:lnTo>
                    <a:pt x="172" y="22"/>
                  </a:lnTo>
                  <a:lnTo>
                    <a:pt x="158" y="18"/>
                  </a:lnTo>
                  <a:lnTo>
                    <a:pt x="144" y="18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10" y="28"/>
                  </a:lnTo>
                  <a:lnTo>
                    <a:pt x="92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28" y="28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4" y="34"/>
                  </a:lnTo>
                  <a:lnTo>
                    <a:pt x="0" y="38"/>
                  </a:lnTo>
                  <a:lnTo>
                    <a:pt x="2" y="40"/>
                  </a:lnTo>
                  <a:close/>
                </a:path>
              </a:pathLst>
            </a:custGeom>
            <a:solidFill>
              <a:srgbClr val="FAC89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70" name="Freeform 590"/>
            <p:cNvSpPr>
              <a:spLocks/>
            </p:cNvSpPr>
            <p:nvPr/>
          </p:nvSpPr>
          <p:spPr bwMode="auto">
            <a:xfrm>
              <a:off x="1754" y="2168"/>
              <a:ext cx="232" cy="48"/>
            </a:xfrm>
            <a:custGeom>
              <a:avLst/>
              <a:gdLst/>
              <a:ahLst/>
              <a:cxnLst>
                <a:cxn ang="0">
                  <a:pos x="2" y="40"/>
                </a:cxn>
                <a:cxn ang="0">
                  <a:pos x="2" y="40"/>
                </a:cxn>
                <a:cxn ang="0">
                  <a:pos x="8" y="36"/>
                </a:cxn>
                <a:cxn ang="0">
                  <a:pos x="16" y="36"/>
                </a:cxn>
                <a:cxn ang="0">
                  <a:pos x="34" y="38"/>
                </a:cxn>
                <a:cxn ang="0">
                  <a:pos x="54" y="42"/>
                </a:cxn>
                <a:cxn ang="0">
                  <a:pos x="68" y="46"/>
                </a:cxn>
                <a:cxn ang="0">
                  <a:pos x="68" y="46"/>
                </a:cxn>
                <a:cxn ang="0">
                  <a:pos x="88" y="44"/>
                </a:cxn>
                <a:cxn ang="0">
                  <a:pos x="104" y="40"/>
                </a:cxn>
                <a:cxn ang="0">
                  <a:pos x="120" y="36"/>
                </a:cxn>
                <a:cxn ang="0">
                  <a:pos x="136" y="30"/>
                </a:cxn>
                <a:cxn ang="0">
                  <a:pos x="136" y="30"/>
                </a:cxn>
                <a:cxn ang="0">
                  <a:pos x="144" y="30"/>
                </a:cxn>
                <a:cxn ang="0">
                  <a:pos x="152" y="32"/>
                </a:cxn>
                <a:cxn ang="0">
                  <a:pos x="166" y="36"/>
                </a:cxn>
                <a:cxn ang="0">
                  <a:pos x="180" y="44"/>
                </a:cxn>
                <a:cxn ang="0">
                  <a:pos x="186" y="46"/>
                </a:cxn>
                <a:cxn ang="0">
                  <a:pos x="194" y="48"/>
                </a:cxn>
                <a:cxn ang="0">
                  <a:pos x="194" y="48"/>
                </a:cxn>
                <a:cxn ang="0">
                  <a:pos x="204" y="48"/>
                </a:cxn>
                <a:cxn ang="0">
                  <a:pos x="212" y="44"/>
                </a:cxn>
                <a:cxn ang="0">
                  <a:pos x="218" y="40"/>
                </a:cxn>
                <a:cxn ang="0">
                  <a:pos x="224" y="34"/>
                </a:cxn>
                <a:cxn ang="0">
                  <a:pos x="228" y="28"/>
                </a:cxn>
                <a:cxn ang="0">
                  <a:pos x="232" y="18"/>
                </a:cxn>
                <a:cxn ang="0">
                  <a:pos x="232" y="10"/>
                </a:cxn>
                <a:cxn ang="0">
                  <a:pos x="232" y="0"/>
                </a:cxn>
                <a:cxn ang="0">
                  <a:pos x="232" y="0"/>
                </a:cxn>
                <a:cxn ang="0">
                  <a:pos x="224" y="14"/>
                </a:cxn>
                <a:cxn ang="0">
                  <a:pos x="216" y="26"/>
                </a:cxn>
                <a:cxn ang="0">
                  <a:pos x="212" y="30"/>
                </a:cxn>
                <a:cxn ang="0">
                  <a:pos x="206" y="30"/>
                </a:cxn>
                <a:cxn ang="0">
                  <a:pos x="198" y="30"/>
                </a:cxn>
                <a:cxn ang="0">
                  <a:pos x="188" y="28"/>
                </a:cxn>
                <a:cxn ang="0">
                  <a:pos x="188" y="28"/>
                </a:cxn>
                <a:cxn ang="0">
                  <a:pos x="172" y="22"/>
                </a:cxn>
                <a:cxn ang="0">
                  <a:pos x="158" y="18"/>
                </a:cxn>
                <a:cxn ang="0">
                  <a:pos x="144" y="18"/>
                </a:cxn>
                <a:cxn ang="0">
                  <a:pos x="126" y="22"/>
                </a:cxn>
                <a:cxn ang="0">
                  <a:pos x="126" y="22"/>
                </a:cxn>
                <a:cxn ang="0">
                  <a:pos x="110" y="28"/>
                </a:cxn>
                <a:cxn ang="0">
                  <a:pos x="92" y="30"/>
                </a:cxn>
                <a:cxn ang="0">
                  <a:pos x="60" y="30"/>
                </a:cxn>
                <a:cxn ang="0">
                  <a:pos x="60" y="30"/>
                </a:cxn>
                <a:cxn ang="0">
                  <a:pos x="28" y="28"/>
                </a:cxn>
                <a:cxn ang="0">
                  <a:pos x="18" y="30"/>
                </a:cxn>
                <a:cxn ang="0">
                  <a:pos x="12" y="30"/>
                </a:cxn>
                <a:cxn ang="0">
                  <a:pos x="4" y="34"/>
                </a:cxn>
                <a:cxn ang="0">
                  <a:pos x="0" y="38"/>
                </a:cxn>
              </a:cxnLst>
              <a:rect l="0" t="0" r="r" b="b"/>
              <a:pathLst>
                <a:path w="232" h="48">
                  <a:moveTo>
                    <a:pt x="2" y="40"/>
                  </a:moveTo>
                  <a:lnTo>
                    <a:pt x="2" y="40"/>
                  </a:lnTo>
                  <a:lnTo>
                    <a:pt x="8" y="36"/>
                  </a:lnTo>
                  <a:lnTo>
                    <a:pt x="16" y="36"/>
                  </a:lnTo>
                  <a:lnTo>
                    <a:pt x="34" y="38"/>
                  </a:lnTo>
                  <a:lnTo>
                    <a:pt x="54" y="42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88" y="44"/>
                  </a:lnTo>
                  <a:lnTo>
                    <a:pt x="104" y="40"/>
                  </a:lnTo>
                  <a:lnTo>
                    <a:pt x="120" y="36"/>
                  </a:lnTo>
                  <a:lnTo>
                    <a:pt x="136" y="30"/>
                  </a:lnTo>
                  <a:lnTo>
                    <a:pt x="136" y="30"/>
                  </a:lnTo>
                  <a:lnTo>
                    <a:pt x="144" y="30"/>
                  </a:lnTo>
                  <a:lnTo>
                    <a:pt x="152" y="32"/>
                  </a:lnTo>
                  <a:lnTo>
                    <a:pt x="166" y="36"/>
                  </a:lnTo>
                  <a:lnTo>
                    <a:pt x="180" y="44"/>
                  </a:lnTo>
                  <a:lnTo>
                    <a:pt x="186" y="46"/>
                  </a:lnTo>
                  <a:lnTo>
                    <a:pt x="194" y="48"/>
                  </a:lnTo>
                  <a:lnTo>
                    <a:pt x="194" y="48"/>
                  </a:lnTo>
                  <a:lnTo>
                    <a:pt x="204" y="48"/>
                  </a:lnTo>
                  <a:lnTo>
                    <a:pt x="212" y="44"/>
                  </a:lnTo>
                  <a:lnTo>
                    <a:pt x="218" y="40"/>
                  </a:lnTo>
                  <a:lnTo>
                    <a:pt x="224" y="34"/>
                  </a:lnTo>
                  <a:lnTo>
                    <a:pt x="228" y="28"/>
                  </a:lnTo>
                  <a:lnTo>
                    <a:pt x="232" y="18"/>
                  </a:lnTo>
                  <a:lnTo>
                    <a:pt x="232" y="1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24" y="14"/>
                  </a:lnTo>
                  <a:lnTo>
                    <a:pt x="216" y="26"/>
                  </a:lnTo>
                  <a:lnTo>
                    <a:pt x="212" y="30"/>
                  </a:lnTo>
                  <a:lnTo>
                    <a:pt x="206" y="30"/>
                  </a:lnTo>
                  <a:lnTo>
                    <a:pt x="198" y="30"/>
                  </a:lnTo>
                  <a:lnTo>
                    <a:pt x="188" y="28"/>
                  </a:lnTo>
                  <a:lnTo>
                    <a:pt x="188" y="28"/>
                  </a:lnTo>
                  <a:lnTo>
                    <a:pt x="172" y="22"/>
                  </a:lnTo>
                  <a:lnTo>
                    <a:pt x="158" y="18"/>
                  </a:lnTo>
                  <a:lnTo>
                    <a:pt x="144" y="18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10" y="28"/>
                  </a:lnTo>
                  <a:lnTo>
                    <a:pt x="92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28" y="28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4" y="34"/>
                  </a:lnTo>
                  <a:lnTo>
                    <a:pt x="0" y="3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71" name="Freeform 591"/>
            <p:cNvSpPr>
              <a:spLocks/>
            </p:cNvSpPr>
            <p:nvPr/>
          </p:nvSpPr>
          <p:spPr bwMode="auto">
            <a:xfrm>
              <a:off x="1576" y="2300"/>
              <a:ext cx="78" cy="200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78" y="0"/>
                </a:cxn>
                <a:cxn ang="0">
                  <a:pos x="70" y="28"/>
                </a:cxn>
                <a:cxn ang="0">
                  <a:pos x="64" y="40"/>
                </a:cxn>
                <a:cxn ang="0">
                  <a:pos x="58" y="52"/>
                </a:cxn>
                <a:cxn ang="0">
                  <a:pos x="50" y="64"/>
                </a:cxn>
                <a:cxn ang="0">
                  <a:pos x="42" y="74"/>
                </a:cxn>
                <a:cxn ang="0">
                  <a:pos x="32" y="84"/>
                </a:cxn>
                <a:cxn ang="0">
                  <a:pos x="20" y="94"/>
                </a:cxn>
                <a:cxn ang="0">
                  <a:pos x="20" y="94"/>
                </a:cxn>
                <a:cxn ang="0">
                  <a:pos x="12" y="100"/>
                </a:cxn>
                <a:cxn ang="0">
                  <a:pos x="10" y="102"/>
                </a:cxn>
                <a:cxn ang="0">
                  <a:pos x="10" y="108"/>
                </a:cxn>
                <a:cxn ang="0">
                  <a:pos x="10" y="108"/>
                </a:cxn>
                <a:cxn ang="0">
                  <a:pos x="10" y="114"/>
                </a:cxn>
                <a:cxn ang="0">
                  <a:pos x="12" y="118"/>
                </a:cxn>
                <a:cxn ang="0">
                  <a:pos x="16" y="130"/>
                </a:cxn>
                <a:cxn ang="0">
                  <a:pos x="16" y="130"/>
                </a:cxn>
                <a:cxn ang="0">
                  <a:pos x="18" y="148"/>
                </a:cxn>
                <a:cxn ang="0">
                  <a:pos x="16" y="166"/>
                </a:cxn>
                <a:cxn ang="0">
                  <a:pos x="14" y="184"/>
                </a:cxn>
                <a:cxn ang="0">
                  <a:pos x="8" y="200"/>
                </a:cxn>
                <a:cxn ang="0">
                  <a:pos x="8" y="200"/>
                </a:cxn>
                <a:cxn ang="0">
                  <a:pos x="10" y="186"/>
                </a:cxn>
                <a:cxn ang="0">
                  <a:pos x="10" y="170"/>
                </a:cxn>
                <a:cxn ang="0">
                  <a:pos x="6" y="136"/>
                </a:cxn>
                <a:cxn ang="0">
                  <a:pos x="6" y="136"/>
                </a:cxn>
                <a:cxn ang="0">
                  <a:pos x="4" y="128"/>
                </a:cxn>
                <a:cxn ang="0">
                  <a:pos x="2" y="116"/>
                </a:cxn>
                <a:cxn ang="0">
                  <a:pos x="0" y="106"/>
                </a:cxn>
                <a:cxn ang="0">
                  <a:pos x="0" y="102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8" y="90"/>
                </a:cxn>
                <a:cxn ang="0">
                  <a:pos x="16" y="84"/>
                </a:cxn>
                <a:cxn ang="0">
                  <a:pos x="26" y="78"/>
                </a:cxn>
                <a:cxn ang="0">
                  <a:pos x="34" y="70"/>
                </a:cxn>
                <a:cxn ang="0">
                  <a:pos x="34" y="70"/>
                </a:cxn>
                <a:cxn ang="0">
                  <a:pos x="46" y="58"/>
                </a:cxn>
                <a:cxn ang="0">
                  <a:pos x="58" y="44"/>
                </a:cxn>
                <a:cxn ang="0">
                  <a:pos x="66" y="28"/>
                </a:cxn>
                <a:cxn ang="0">
                  <a:pos x="70" y="20"/>
                </a:cxn>
                <a:cxn ang="0">
                  <a:pos x="72" y="12"/>
                </a:cxn>
                <a:cxn ang="0">
                  <a:pos x="78" y="0"/>
                </a:cxn>
              </a:cxnLst>
              <a:rect l="0" t="0" r="r" b="b"/>
              <a:pathLst>
                <a:path w="78" h="200">
                  <a:moveTo>
                    <a:pt x="78" y="0"/>
                  </a:moveTo>
                  <a:lnTo>
                    <a:pt x="78" y="0"/>
                  </a:lnTo>
                  <a:lnTo>
                    <a:pt x="70" y="28"/>
                  </a:lnTo>
                  <a:lnTo>
                    <a:pt x="64" y="40"/>
                  </a:lnTo>
                  <a:lnTo>
                    <a:pt x="58" y="52"/>
                  </a:lnTo>
                  <a:lnTo>
                    <a:pt x="50" y="64"/>
                  </a:lnTo>
                  <a:lnTo>
                    <a:pt x="42" y="74"/>
                  </a:lnTo>
                  <a:lnTo>
                    <a:pt x="32" y="84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12" y="100"/>
                  </a:lnTo>
                  <a:lnTo>
                    <a:pt x="10" y="102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14"/>
                  </a:lnTo>
                  <a:lnTo>
                    <a:pt x="12" y="118"/>
                  </a:lnTo>
                  <a:lnTo>
                    <a:pt x="16" y="130"/>
                  </a:lnTo>
                  <a:lnTo>
                    <a:pt x="16" y="130"/>
                  </a:lnTo>
                  <a:lnTo>
                    <a:pt x="18" y="148"/>
                  </a:lnTo>
                  <a:lnTo>
                    <a:pt x="16" y="166"/>
                  </a:lnTo>
                  <a:lnTo>
                    <a:pt x="14" y="184"/>
                  </a:lnTo>
                  <a:lnTo>
                    <a:pt x="8" y="200"/>
                  </a:lnTo>
                  <a:lnTo>
                    <a:pt x="8" y="200"/>
                  </a:lnTo>
                  <a:lnTo>
                    <a:pt x="10" y="186"/>
                  </a:lnTo>
                  <a:lnTo>
                    <a:pt x="10" y="170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4" y="128"/>
                  </a:lnTo>
                  <a:lnTo>
                    <a:pt x="2" y="11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8" y="90"/>
                  </a:lnTo>
                  <a:lnTo>
                    <a:pt x="16" y="84"/>
                  </a:lnTo>
                  <a:lnTo>
                    <a:pt x="26" y="78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46" y="58"/>
                  </a:lnTo>
                  <a:lnTo>
                    <a:pt x="58" y="44"/>
                  </a:lnTo>
                  <a:lnTo>
                    <a:pt x="66" y="28"/>
                  </a:lnTo>
                  <a:lnTo>
                    <a:pt x="70" y="20"/>
                  </a:lnTo>
                  <a:lnTo>
                    <a:pt x="72" y="1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AC89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72" name="Freeform 592"/>
            <p:cNvSpPr>
              <a:spLocks/>
            </p:cNvSpPr>
            <p:nvPr/>
          </p:nvSpPr>
          <p:spPr bwMode="auto">
            <a:xfrm>
              <a:off x="1576" y="2300"/>
              <a:ext cx="78" cy="200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78" y="0"/>
                </a:cxn>
                <a:cxn ang="0">
                  <a:pos x="70" y="28"/>
                </a:cxn>
                <a:cxn ang="0">
                  <a:pos x="64" y="40"/>
                </a:cxn>
                <a:cxn ang="0">
                  <a:pos x="58" y="52"/>
                </a:cxn>
                <a:cxn ang="0">
                  <a:pos x="50" y="64"/>
                </a:cxn>
                <a:cxn ang="0">
                  <a:pos x="42" y="74"/>
                </a:cxn>
                <a:cxn ang="0">
                  <a:pos x="32" y="84"/>
                </a:cxn>
                <a:cxn ang="0">
                  <a:pos x="20" y="94"/>
                </a:cxn>
                <a:cxn ang="0">
                  <a:pos x="20" y="94"/>
                </a:cxn>
                <a:cxn ang="0">
                  <a:pos x="12" y="100"/>
                </a:cxn>
                <a:cxn ang="0">
                  <a:pos x="10" y="102"/>
                </a:cxn>
                <a:cxn ang="0">
                  <a:pos x="10" y="108"/>
                </a:cxn>
                <a:cxn ang="0">
                  <a:pos x="10" y="108"/>
                </a:cxn>
                <a:cxn ang="0">
                  <a:pos x="10" y="114"/>
                </a:cxn>
                <a:cxn ang="0">
                  <a:pos x="12" y="118"/>
                </a:cxn>
                <a:cxn ang="0">
                  <a:pos x="16" y="130"/>
                </a:cxn>
                <a:cxn ang="0">
                  <a:pos x="16" y="130"/>
                </a:cxn>
                <a:cxn ang="0">
                  <a:pos x="18" y="148"/>
                </a:cxn>
                <a:cxn ang="0">
                  <a:pos x="16" y="166"/>
                </a:cxn>
                <a:cxn ang="0">
                  <a:pos x="14" y="184"/>
                </a:cxn>
                <a:cxn ang="0">
                  <a:pos x="8" y="200"/>
                </a:cxn>
                <a:cxn ang="0">
                  <a:pos x="8" y="200"/>
                </a:cxn>
                <a:cxn ang="0">
                  <a:pos x="10" y="186"/>
                </a:cxn>
                <a:cxn ang="0">
                  <a:pos x="10" y="170"/>
                </a:cxn>
                <a:cxn ang="0">
                  <a:pos x="6" y="136"/>
                </a:cxn>
                <a:cxn ang="0">
                  <a:pos x="6" y="136"/>
                </a:cxn>
                <a:cxn ang="0">
                  <a:pos x="4" y="128"/>
                </a:cxn>
                <a:cxn ang="0">
                  <a:pos x="2" y="116"/>
                </a:cxn>
                <a:cxn ang="0">
                  <a:pos x="0" y="106"/>
                </a:cxn>
                <a:cxn ang="0">
                  <a:pos x="0" y="102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8" y="90"/>
                </a:cxn>
                <a:cxn ang="0">
                  <a:pos x="16" y="84"/>
                </a:cxn>
                <a:cxn ang="0">
                  <a:pos x="26" y="78"/>
                </a:cxn>
                <a:cxn ang="0">
                  <a:pos x="34" y="70"/>
                </a:cxn>
                <a:cxn ang="0">
                  <a:pos x="34" y="70"/>
                </a:cxn>
                <a:cxn ang="0">
                  <a:pos x="46" y="58"/>
                </a:cxn>
                <a:cxn ang="0">
                  <a:pos x="58" y="44"/>
                </a:cxn>
                <a:cxn ang="0">
                  <a:pos x="66" y="28"/>
                </a:cxn>
                <a:cxn ang="0">
                  <a:pos x="70" y="20"/>
                </a:cxn>
                <a:cxn ang="0">
                  <a:pos x="72" y="12"/>
                </a:cxn>
              </a:cxnLst>
              <a:rect l="0" t="0" r="r" b="b"/>
              <a:pathLst>
                <a:path w="78" h="200">
                  <a:moveTo>
                    <a:pt x="78" y="0"/>
                  </a:moveTo>
                  <a:lnTo>
                    <a:pt x="78" y="0"/>
                  </a:lnTo>
                  <a:lnTo>
                    <a:pt x="70" y="28"/>
                  </a:lnTo>
                  <a:lnTo>
                    <a:pt x="64" y="40"/>
                  </a:lnTo>
                  <a:lnTo>
                    <a:pt x="58" y="52"/>
                  </a:lnTo>
                  <a:lnTo>
                    <a:pt x="50" y="64"/>
                  </a:lnTo>
                  <a:lnTo>
                    <a:pt x="42" y="74"/>
                  </a:lnTo>
                  <a:lnTo>
                    <a:pt x="32" y="84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12" y="100"/>
                  </a:lnTo>
                  <a:lnTo>
                    <a:pt x="10" y="102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14"/>
                  </a:lnTo>
                  <a:lnTo>
                    <a:pt x="12" y="118"/>
                  </a:lnTo>
                  <a:lnTo>
                    <a:pt x="16" y="130"/>
                  </a:lnTo>
                  <a:lnTo>
                    <a:pt x="16" y="130"/>
                  </a:lnTo>
                  <a:lnTo>
                    <a:pt x="18" y="148"/>
                  </a:lnTo>
                  <a:lnTo>
                    <a:pt x="16" y="166"/>
                  </a:lnTo>
                  <a:lnTo>
                    <a:pt x="14" y="184"/>
                  </a:lnTo>
                  <a:lnTo>
                    <a:pt x="8" y="200"/>
                  </a:lnTo>
                  <a:lnTo>
                    <a:pt x="8" y="200"/>
                  </a:lnTo>
                  <a:lnTo>
                    <a:pt x="10" y="186"/>
                  </a:lnTo>
                  <a:lnTo>
                    <a:pt x="10" y="170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4" y="128"/>
                  </a:lnTo>
                  <a:lnTo>
                    <a:pt x="2" y="11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8" y="90"/>
                  </a:lnTo>
                  <a:lnTo>
                    <a:pt x="16" y="84"/>
                  </a:lnTo>
                  <a:lnTo>
                    <a:pt x="26" y="78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46" y="58"/>
                  </a:lnTo>
                  <a:lnTo>
                    <a:pt x="58" y="44"/>
                  </a:lnTo>
                  <a:lnTo>
                    <a:pt x="66" y="28"/>
                  </a:lnTo>
                  <a:lnTo>
                    <a:pt x="70" y="20"/>
                  </a:lnTo>
                  <a:lnTo>
                    <a:pt x="72" y="1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73" name="Freeform 593"/>
            <p:cNvSpPr>
              <a:spLocks/>
            </p:cNvSpPr>
            <p:nvPr/>
          </p:nvSpPr>
          <p:spPr bwMode="auto">
            <a:xfrm>
              <a:off x="1240" y="2094"/>
              <a:ext cx="30" cy="4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8" y="34"/>
                </a:cxn>
                <a:cxn ang="0">
                  <a:pos x="12" y="66"/>
                </a:cxn>
                <a:cxn ang="0">
                  <a:pos x="16" y="134"/>
                </a:cxn>
                <a:cxn ang="0">
                  <a:pos x="18" y="196"/>
                </a:cxn>
                <a:cxn ang="0">
                  <a:pos x="18" y="238"/>
                </a:cxn>
                <a:cxn ang="0">
                  <a:pos x="18" y="238"/>
                </a:cxn>
                <a:cxn ang="0">
                  <a:pos x="16" y="252"/>
                </a:cxn>
                <a:cxn ang="0">
                  <a:pos x="12" y="264"/>
                </a:cxn>
                <a:cxn ang="0">
                  <a:pos x="6" y="286"/>
                </a:cxn>
                <a:cxn ang="0">
                  <a:pos x="4" y="296"/>
                </a:cxn>
                <a:cxn ang="0">
                  <a:pos x="2" y="308"/>
                </a:cxn>
                <a:cxn ang="0">
                  <a:pos x="4" y="324"/>
                </a:cxn>
                <a:cxn ang="0">
                  <a:pos x="8" y="342"/>
                </a:cxn>
                <a:cxn ang="0">
                  <a:pos x="8" y="342"/>
                </a:cxn>
                <a:cxn ang="0">
                  <a:pos x="22" y="392"/>
                </a:cxn>
                <a:cxn ang="0">
                  <a:pos x="24" y="406"/>
                </a:cxn>
                <a:cxn ang="0">
                  <a:pos x="24" y="424"/>
                </a:cxn>
                <a:cxn ang="0">
                  <a:pos x="24" y="424"/>
                </a:cxn>
                <a:cxn ang="0">
                  <a:pos x="26" y="408"/>
                </a:cxn>
                <a:cxn ang="0">
                  <a:pos x="28" y="392"/>
                </a:cxn>
                <a:cxn ang="0">
                  <a:pos x="28" y="380"/>
                </a:cxn>
                <a:cxn ang="0">
                  <a:pos x="26" y="370"/>
                </a:cxn>
                <a:cxn ang="0">
                  <a:pos x="22" y="350"/>
                </a:cxn>
                <a:cxn ang="0">
                  <a:pos x="20" y="328"/>
                </a:cxn>
                <a:cxn ang="0">
                  <a:pos x="20" y="328"/>
                </a:cxn>
                <a:cxn ang="0">
                  <a:pos x="20" y="318"/>
                </a:cxn>
                <a:cxn ang="0">
                  <a:pos x="20" y="304"/>
                </a:cxn>
                <a:cxn ang="0">
                  <a:pos x="24" y="278"/>
                </a:cxn>
                <a:cxn ang="0">
                  <a:pos x="30" y="242"/>
                </a:cxn>
                <a:cxn ang="0">
                  <a:pos x="30" y="222"/>
                </a:cxn>
                <a:cxn ang="0">
                  <a:pos x="30" y="200"/>
                </a:cxn>
                <a:cxn ang="0">
                  <a:pos x="0" y="0"/>
                </a:cxn>
              </a:cxnLst>
              <a:rect l="0" t="0" r="r" b="b"/>
              <a:pathLst>
                <a:path w="30" h="424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8" y="34"/>
                  </a:lnTo>
                  <a:lnTo>
                    <a:pt x="12" y="66"/>
                  </a:lnTo>
                  <a:lnTo>
                    <a:pt x="16" y="134"/>
                  </a:lnTo>
                  <a:lnTo>
                    <a:pt x="18" y="196"/>
                  </a:lnTo>
                  <a:lnTo>
                    <a:pt x="18" y="238"/>
                  </a:lnTo>
                  <a:lnTo>
                    <a:pt x="18" y="238"/>
                  </a:lnTo>
                  <a:lnTo>
                    <a:pt x="16" y="252"/>
                  </a:lnTo>
                  <a:lnTo>
                    <a:pt x="12" y="264"/>
                  </a:lnTo>
                  <a:lnTo>
                    <a:pt x="6" y="286"/>
                  </a:lnTo>
                  <a:lnTo>
                    <a:pt x="4" y="296"/>
                  </a:lnTo>
                  <a:lnTo>
                    <a:pt x="2" y="308"/>
                  </a:lnTo>
                  <a:lnTo>
                    <a:pt x="4" y="324"/>
                  </a:lnTo>
                  <a:lnTo>
                    <a:pt x="8" y="342"/>
                  </a:lnTo>
                  <a:lnTo>
                    <a:pt x="8" y="342"/>
                  </a:lnTo>
                  <a:lnTo>
                    <a:pt x="22" y="392"/>
                  </a:lnTo>
                  <a:lnTo>
                    <a:pt x="24" y="406"/>
                  </a:lnTo>
                  <a:lnTo>
                    <a:pt x="24" y="424"/>
                  </a:lnTo>
                  <a:lnTo>
                    <a:pt x="24" y="424"/>
                  </a:lnTo>
                  <a:lnTo>
                    <a:pt x="26" y="408"/>
                  </a:lnTo>
                  <a:lnTo>
                    <a:pt x="28" y="392"/>
                  </a:lnTo>
                  <a:lnTo>
                    <a:pt x="28" y="380"/>
                  </a:lnTo>
                  <a:lnTo>
                    <a:pt x="26" y="370"/>
                  </a:lnTo>
                  <a:lnTo>
                    <a:pt x="22" y="350"/>
                  </a:lnTo>
                  <a:lnTo>
                    <a:pt x="20" y="328"/>
                  </a:lnTo>
                  <a:lnTo>
                    <a:pt x="20" y="328"/>
                  </a:lnTo>
                  <a:lnTo>
                    <a:pt x="20" y="318"/>
                  </a:lnTo>
                  <a:lnTo>
                    <a:pt x="20" y="304"/>
                  </a:lnTo>
                  <a:lnTo>
                    <a:pt x="24" y="278"/>
                  </a:lnTo>
                  <a:lnTo>
                    <a:pt x="30" y="242"/>
                  </a:lnTo>
                  <a:lnTo>
                    <a:pt x="30" y="222"/>
                  </a:lnTo>
                  <a:lnTo>
                    <a:pt x="30" y="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74" name="Freeform 594"/>
            <p:cNvSpPr>
              <a:spLocks/>
            </p:cNvSpPr>
            <p:nvPr/>
          </p:nvSpPr>
          <p:spPr bwMode="auto">
            <a:xfrm>
              <a:off x="1240" y="2094"/>
              <a:ext cx="30" cy="4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8" y="34"/>
                </a:cxn>
                <a:cxn ang="0">
                  <a:pos x="12" y="66"/>
                </a:cxn>
                <a:cxn ang="0">
                  <a:pos x="16" y="134"/>
                </a:cxn>
                <a:cxn ang="0">
                  <a:pos x="18" y="196"/>
                </a:cxn>
                <a:cxn ang="0">
                  <a:pos x="18" y="238"/>
                </a:cxn>
                <a:cxn ang="0">
                  <a:pos x="18" y="238"/>
                </a:cxn>
                <a:cxn ang="0">
                  <a:pos x="16" y="252"/>
                </a:cxn>
                <a:cxn ang="0">
                  <a:pos x="12" y="264"/>
                </a:cxn>
                <a:cxn ang="0">
                  <a:pos x="6" y="286"/>
                </a:cxn>
                <a:cxn ang="0">
                  <a:pos x="4" y="296"/>
                </a:cxn>
                <a:cxn ang="0">
                  <a:pos x="2" y="308"/>
                </a:cxn>
                <a:cxn ang="0">
                  <a:pos x="4" y="324"/>
                </a:cxn>
                <a:cxn ang="0">
                  <a:pos x="8" y="342"/>
                </a:cxn>
                <a:cxn ang="0">
                  <a:pos x="8" y="342"/>
                </a:cxn>
                <a:cxn ang="0">
                  <a:pos x="22" y="392"/>
                </a:cxn>
                <a:cxn ang="0">
                  <a:pos x="24" y="406"/>
                </a:cxn>
                <a:cxn ang="0">
                  <a:pos x="24" y="424"/>
                </a:cxn>
                <a:cxn ang="0">
                  <a:pos x="24" y="424"/>
                </a:cxn>
                <a:cxn ang="0">
                  <a:pos x="26" y="408"/>
                </a:cxn>
                <a:cxn ang="0">
                  <a:pos x="28" y="392"/>
                </a:cxn>
                <a:cxn ang="0">
                  <a:pos x="28" y="380"/>
                </a:cxn>
                <a:cxn ang="0">
                  <a:pos x="26" y="370"/>
                </a:cxn>
                <a:cxn ang="0">
                  <a:pos x="22" y="350"/>
                </a:cxn>
                <a:cxn ang="0">
                  <a:pos x="20" y="328"/>
                </a:cxn>
                <a:cxn ang="0">
                  <a:pos x="20" y="328"/>
                </a:cxn>
                <a:cxn ang="0">
                  <a:pos x="20" y="318"/>
                </a:cxn>
                <a:cxn ang="0">
                  <a:pos x="20" y="304"/>
                </a:cxn>
                <a:cxn ang="0">
                  <a:pos x="24" y="278"/>
                </a:cxn>
                <a:cxn ang="0">
                  <a:pos x="30" y="242"/>
                </a:cxn>
                <a:cxn ang="0">
                  <a:pos x="30" y="222"/>
                </a:cxn>
                <a:cxn ang="0">
                  <a:pos x="30" y="200"/>
                </a:cxn>
              </a:cxnLst>
              <a:rect l="0" t="0" r="r" b="b"/>
              <a:pathLst>
                <a:path w="30" h="424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8" y="34"/>
                  </a:lnTo>
                  <a:lnTo>
                    <a:pt x="12" y="66"/>
                  </a:lnTo>
                  <a:lnTo>
                    <a:pt x="16" y="134"/>
                  </a:lnTo>
                  <a:lnTo>
                    <a:pt x="18" y="196"/>
                  </a:lnTo>
                  <a:lnTo>
                    <a:pt x="18" y="238"/>
                  </a:lnTo>
                  <a:lnTo>
                    <a:pt x="18" y="238"/>
                  </a:lnTo>
                  <a:lnTo>
                    <a:pt x="16" y="252"/>
                  </a:lnTo>
                  <a:lnTo>
                    <a:pt x="12" y="264"/>
                  </a:lnTo>
                  <a:lnTo>
                    <a:pt x="6" y="286"/>
                  </a:lnTo>
                  <a:lnTo>
                    <a:pt x="4" y="296"/>
                  </a:lnTo>
                  <a:lnTo>
                    <a:pt x="2" y="308"/>
                  </a:lnTo>
                  <a:lnTo>
                    <a:pt x="4" y="324"/>
                  </a:lnTo>
                  <a:lnTo>
                    <a:pt x="8" y="342"/>
                  </a:lnTo>
                  <a:lnTo>
                    <a:pt x="8" y="342"/>
                  </a:lnTo>
                  <a:lnTo>
                    <a:pt x="22" y="392"/>
                  </a:lnTo>
                  <a:lnTo>
                    <a:pt x="24" y="406"/>
                  </a:lnTo>
                  <a:lnTo>
                    <a:pt x="24" y="424"/>
                  </a:lnTo>
                  <a:lnTo>
                    <a:pt x="24" y="424"/>
                  </a:lnTo>
                  <a:lnTo>
                    <a:pt x="26" y="408"/>
                  </a:lnTo>
                  <a:lnTo>
                    <a:pt x="28" y="392"/>
                  </a:lnTo>
                  <a:lnTo>
                    <a:pt x="28" y="380"/>
                  </a:lnTo>
                  <a:lnTo>
                    <a:pt x="26" y="370"/>
                  </a:lnTo>
                  <a:lnTo>
                    <a:pt x="22" y="350"/>
                  </a:lnTo>
                  <a:lnTo>
                    <a:pt x="20" y="328"/>
                  </a:lnTo>
                  <a:lnTo>
                    <a:pt x="20" y="328"/>
                  </a:lnTo>
                  <a:lnTo>
                    <a:pt x="20" y="318"/>
                  </a:lnTo>
                  <a:lnTo>
                    <a:pt x="20" y="304"/>
                  </a:lnTo>
                  <a:lnTo>
                    <a:pt x="24" y="278"/>
                  </a:lnTo>
                  <a:lnTo>
                    <a:pt x="30" y="242"/>
                  </a:lnTo>
                  <a:lnTo>
                    <a:pt x="30" y="222"/>
                  </a:lnTo>
                  <a:lnTo>
                    <a:pt x="30" y="20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75" name="Freeform 595"/>
            <p:cNvSpPr>
              <a:spLocks/>
            </p:cNvSpPr>
            <p:nvPr/>
          </p:nvSpPr>
          <p:spPr bwMode="auto">
            <a:xfrm>
              <a:off x="1442" y="2206"/>
              <a:ext cx="250" cy="708"/>
            </a:xfrm>
            <a:custGeom>
              <a:avLst/>
              <a:gdLst/>
              <a:ahLst/>
              <a:cxnLst>
                <a:cxn ang="0">
                  <a:pos x="250" y="700"/>
                </a:cxn>
                <a:cxn ang="0">
                  <a:pos x="250" y="700"/>
                </a:cxn>
                <a:cxn ang="0">
                  <a:pos x="250" y="704"/>
                </a:cxn>
                <a:cxn ang="0">
                  <a:pos x="248" y="706"/>
                </a:cxn>
                <a:cxn ang="0">
                  <a:pos x="242" y="708"/>
                </a:cxn>
                <a:cxn ang="0">
                  <a:pos x="234" y="708"/>
                </a:cxn>
                <a:cxn ang="0">
                  <a:pos x="226" y="706"/>
                </a:cxn>
                <a:cxn ang="0">
                  <a:pos x="216" y="702"/>
                </a:cxn>
                <a:cxn ang="0">
                  <a:pos x="204" y="698"/>
                </a:cxn>
                <a:cxn ang="0">
                  <a:pos x="192" y="690"/>
                </a:cxn>
                <a:cxn ang="0">
                  <a:pos x="192" y="690"/>
                </a:cxn>
                <a:cxn ang="0">
                  <a:pos x="168" y="676"/>
                </a:cxn>
                <a:cxn ang="0">
                  <a:pos x="148" y="662"/>
                </a:cxn>
                <a:cxn ang="0">
                  <a:pos x="128" y="646"/>
                </a:cxn>
                <a:cxn ang="0">
                  <a:pos x="110" y="628"/>
                </a:cxn>
                <a:cxn ang="0">
                  <a:pos x="94" y="610"/>
                </a:cxn>
                <a:cxn ang="0">
                  <a:pos x="78" y="592"/>
                </a:cxn>
                <a:cxn ang="0">
                  <a:pos x="66" y="572"/>
                </a:cxn>
                <a:cxn ang="0">
                  <a:pos x="54" y="552"/>
                </a:cxn>
                <a:cxn ang="0">
                  <a:pos x="44" y="530"/>
                </a:cxn>
                <a:cxn ang="0">
                  <a:pos x="34" y="508"/>
                </a:cxn>
                <a:cxn ang="0">
                  <a:pos x="26" y="486"/>
                </a:cxn>
                <a:cxn ang="0">
                  <a:pos x="20" y="464"/>
                </a:cxn>
                <a:cxn ang="0">
                  <a:pos x="10" y="418"/>
                </a:cxn>
                <a:cxn ang="0">
                  <a:pos x="4" y="372"/>
                </a:cxn>
                <a:cxn ang="0">
                  <a:pos x="0" y="324"/>
                </a:cxn>
                <a:cxn ang="0">
                  <a:pos x="2" y="278"/>
                </a:cxn>
                <a:cxn ang="0">
                  <a:pos x="4" y="234"/>
                </a:cxn>
                <a:cxn ang="0">
                  <a:pos x="10" y="190"/>
                </a:cxn>
                <a:cxn ang="0">
                  <a:pos x="16" y="148"/>
                </a:cxn>
                <a:cxn ang="0">
                  <a:pos x="24" y="110"/>
                </a:cxn>
                <a:cxn ang="0">
                  <a:pos x="34" y="76"/>
                </a:cxn>
                <a:cxn ang="0">
                  <a:pos x="42" y="46"/>
                </a:cxn>
                <a:cxn ang="0">
                  <a:pos x="42" y="46"/>
                </a:cxn>
                <a:cxn ang="0">
                  <a:pos x="54" y="16"/>
                </a:cxn>
                <a:cxn ang="0">
                  <a:pos x="60" y="0"/>
                </a:cxn>
              </a:cxnLst>
              <a:rect l="0" t="0" r="r" b="b"/>
              <a:pathLst>
                <a:path w="250" h="708">
                  <a:moveTo>
                    <a:pt x="250" y="700"/>
                  </a:moveTo>
                  <a:lnTo>
                    <a:pt x="250" y="700"/>
                  </a:lnTo>
                  <a:lnTo>
                    <a:pt x="250" y="704"/>
                  </a:lnTo>
                  <a:lnTo>
                    <a:pt x="248" y="706"/>
                  </a:lnTo>
                  <a:lnTo>
                    <a:pt x="242" y="708"/>
                  </a:lnTo>
                  <a:lnTo>
                    <a:pt x="234" y="708"/>
                  </a:lnTo>
                  <a:lnTo>
                    <a:pt x="226" y="706"/>
                  </a:lnTo>
                  <a:lnTo>
                    <a:pt x="216" y="702"/>
                  </a:lnTo>
                  <a:lnTo>
                    <a:pt x="204" y="698"/>
                  </a:lnTo>
                  <a:lnTo>
                    <a:pt x="192" y="690"/>
                  </a:lnTo>
                  <a:lnTo>
                    <a:pt x="192" y="690"/>
                  </a:lnTo>
                  <a:lnTo>
                    <a:pt x="168" y="676"/>
                  </a:lnTo>
                  <a:lnTo>
                    <a:pt x="148" y="662"/>
                  </a:lnTo>
                  <a:lnTo>
                    <a:pt x="128" y="646"/>
                  </a:lnTo>
                  <a:lnTo>
                    <a:pt x="110" y="628"/>
                  </a:lnTo>
                  <a:lnTo>
                    <a:pt x="94" y="610"/>
                  </a:lnTo>
                  <a:lnTo>
                    <a:pt x="78" y="592"/>
                  </a:lnTo>
                  <a:lnTo>
                    <a:pt x="66" y="572"/>
                  </a:lnTo>
                  <a:lnTo>
                    <a:pt x="54" y="552"/>
                  </a:lnTo>
                  <a:lnTo>
                    <a:pt x="44" y="530"/>
                  </a:lnTo>
                  <a:lnTo>
                    <a:pt x="34" y="508"/>
                  </a:lnTo>
                  <a:lnTo>
                    <a:pt x="26" y="486"/>
                  </a:lnTo>
                  <a:lnTo>
                    <a:pt x="20" y="464"/>
                  </a:lnTo>
                  <a:lnTo>
                    <a:pt x="10" y="418"/>
                  </a:lnTo>
                  <a:lnTo>
                    <a:pt x="4" y="372"/>
                  </a:lnTo>
                  <a:lnTo>
                    <a:pt x="0" y="324"/>
                  </a:lnTo>
                  <a:lnTo>
                    <a:pt x="2" y="278"/>
                  </a:lnTo>
                  <a:lnTo>
                    <a:pt x="4" y="234"/>
                  </a:lnTo>
                  <a:lnTo>
                    <a:pt x="10" y="190"/>
                  </a:lnTo>
                  <a:lnTo>
                    <a:pt x="16" y="148"/>
                  </a:lnTo>
                  <a:lnTo>
                    <a:pt x="24" y="110"/>
                  </a:lnTo>
                  <a:lnTo>
                    <a:pt x="34" y="76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54" y="16"/>
                  </a:lnTo>
                  <a:lnTo>
                    <a:pt x="60" y="0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76" name="Freeform 596"/>
            <p:cNvSpPr>
              <a:spLocks/>
            </p:cNvSpPr>
            <p:nvPr/>
          </p:nvSpPr>
          <p:spPr bwMode="auto">
            <a:xfrm>
              <a:off x="1176" y="1970"/>
              <a:ext cx="1062" cy="1126"/>
            </a:xfrm>
            <a:custGeom>
              <a:avLst/>
              <a:gdLst/>
              <a:ahLst/>
              <a:cxnLst>
                <a:cxn ang="0">
                  <a:pos x="18" y="18"/>
                </a:cxn>
                <a:cxn ang="0">
                  <a:pos x="42" y="80"/>
                </a:cxn>
                <a:cxn ang="0">
                  <a:pos x="62" y="264"/>
                </a:cxn>
                <a:cxn ang="0">
                  <a:pos x="64" y="352"/>
                </a:cxn>
                <a:cxn ang="0">
                  <a:pos x="50" y="426"/>
                </a:cxn>
                <a:cxn ang="0">
                  <a:pos x="52" y="462"/>
                </a:cxn>
                <a:cxn ang="0">
                  <a:pos x="72" y="522"/>
                </a:cxn>
                <a:cxn ang="0">
                  <a:pos x="68" y="552"/>
                </a:cxn>
                <a:cxn ang="0">
                  <a:pos x="66" y="584"/>
                </a:cxn>
                <a:cxn ang="0">
                  <a:pos x="78" y="622"/>
                </a:cxn>
                <a:cxn ang="0">
                  <a:pos x="66" y="656"/>
                </a:cxn>
                <a:cxn ang="0">
                  <a:pos x="74" y="682"/>
                </a:cxn>
                <a:cxn ang="0">
                  <a:pos x="82" y="712"/>
                </a:cxn>
                <a:cxn ang="0">
                  <a:pos x="72" y="742"/>
                </a:cxn>
                <a:cxn ang="0">
                  <a:pos x="88" y="788"/>
                </a:cxn>
                <a:cxn ang="0">
                  <a:pos x="92" y="834"/>
                </a:cxn>
                <a:cxn ang="0">
                  <a:pos x="100" y="876"/>
                </a:cxn>
                <a:cxn ang="0">
                  <a:pos x="138" y="924"/>
                </a:cxn>
                <a:cxn ang="0">
                  <a:pos x="180" y="968"/>
                </a:cxn>
                <a:cxn ang="0">
                  <a:pos x="206" y="1016"/>
                </a:cxn>
                <a:cxn ang="0">
                  <a:pos x="238" y="1042"/>
                </a:cxn>
                <a:cxn ang="0">
                  <a:pos x="364" y="1106"/>
                </a:cxn>
                <a:cxn ang="0">
                  <a:pos x="452" y="1120"/>
                </a:cxn>
                <a:cxn ang="0">
                  <a:pos x="514" y="1122"/>
                </a:cxn>
                <a:cxn ang="0">
                  <a:pos x="576" y="1126"/>
                </a:cxn>
                <a:cxn ang="0">
                  <a:pos x="702" y="1098"/>
                </a:cxn>
                <a:cxn ang="0">
                  <a:pos x="814" y="1074"/>
                </a:cxn>
                <a:cxn ang="0">
                  <a:pos x="862" y="1042"/>
                </a:cxn>
                <a:cxn ang="0">
                  <a:pos x="918" y="964"/>
                </a:cxn>
                <a:cxn ang="0">
                  <a:pos x="952" y="942"/>
                </a:cxn>
                <a:cxn ang="0">
                  <a:pos x="968" y="918"/>
                </a:cxn>
                <a:cxn ang="0">
                  <a:pos x="966" y="890"/>
                </a:cxn>
                <a:cxn ang="0">
                  <a:pos x="972" y="874"/>
                </a:cxn>
                <a:cxn ang="0">
                  <a:pos x="1004" y="854"/>
                </a:cxn>
                <a:cxn ang="0">
                  <a:pos x="1022" y="826"/>
                </a:cxn>
                <a:cxn ang="0">
                  <a:pos x="1036" y="742"/>
                </a:cxn>
                <a:cxn ang="0">
                  <a:pos x="1054" y="686"/>
                </a:cxn>
                <a:cxn ang="0">
                  <a:pos x="1062" y="634"/>
                </a:cxn>
                <a:cxn ang="0">
                  <a:pos x="1050" y="544"/>
                </a:cxn>
                <a:cxn ang="0">
                  <a:pos x="1036" y="520"/>
                </a:cxn>
                <a:cxn ang="0">
                  <a:pos x="1044" y="480"/>
                </a:cxn>
                <a:cxn ang="0">
                  <a:pos x="1022" y="406"/>
                </a:cxn>
                <a:cxn ang="0">
                  <a:pos x="1006" y="354"/>
                </a:cxn>
                <a:cxn ang="0">
                  <a:pos x="1004" y="322"/>
                </a:cxn>
                <a:cxn ang="0">
                  <a:pos x="1004" y="292"/>
                </a:cxn>
                <a:cxn ang="0">
                  <a:pos x="990" y="264"/>
                </a:cxn>
                <a:cxn ang="0">
                  <a:pos x="948" y="120"/>
                </a:cxn>
                <a:cxn ang="0">
                  <a:pos x="920" y="50"/>
                </a:cxn>
              </a:cxnLst>
              <a:rect l="0" t="0" r="r" b="b"/>
              <a:pathLst>
                <a:path w="1062" h="1126">
                  <a:moveTo>
                    <a:pt x="0" y="0"/>
                  </a:moveTo>
                  <a:lnTo>
                    <a:pt x="0" y="0"/>
                  </a:lnTo>
                  <a:lnTo>
                    <a:pt x="10" y="8"/>
                  </a:lnTo>
                  <a:lnTo>
                    <a:pt x="18" y="18"/>
                  </a:lnTo>
                  <a:lnTo>
                    <a:pt x="24" y="30"/>
                  </a:lnTo>
                  <a:lnTo>
                    <a:pt x="32" y="46"/>
                  </a:lnTo>
                  <a:lnTo>
                    <a:pt x="36" y="62"/>
                  </a:lnTo>
                  <a:lnTo>
                    <a:pt x="42" y="80"/>
                  </a:lnTo>
                  <a:lnTo>
                    <a:pt x="48" y="120"/>
                  </a:lnTo>
                  <a:lnTo>
                    <a:pt x="54" y="162"/>
                  </a:lnTo>
                  <a:lnTo>
                    <a:pt x="56" y="202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4" y="308"/>
                  </a:lnTo>
                  <a:lnTo>
                    <a:pt x="64" y="352"/>
                  </a:lnTo>
                  <a:lnTo>
                    <a:pt x="64" y="352"/>
                  </a:lnTo>
                  <a:lnTo>
                    <a:pt x="64" y="364"/>
                  </a:lnTo>
                  <a:lnTo>
                    <a:pt x="60" y="376"/>
                  </a:lnTo>
                  <a:lnTo>
                    <a:pt x="54" y="402"/>
                  </a:lnTo>
                  <a:lnTo>
                    <a:pt x="50" y="426"/>
                  </a:lnTo>
                  <a:lnTo>
                    <a:pt x="48" y="440"/>
                  </a:lnTo>
                  <a:lnTo>
                    <a:pt x="48" y="452"/>
                  </a:lnTo>
                  <a:lnTo>
                    <a:pt x="48" y="452"/>
                  </a:lnTo>
                  <a:lnTo>
                    <a:pt x="52" y="462"/>
                  </a:lnTo>
                  <a:lnTo>
                    <a:pt x="54" y="474"/>
                  </a:lnTo>
                  <a:lnTo>
                    <a:pt x="62" y="492"/>
                  </a:lnTo>
                  <a:lnTo>
                    <a:pt x="70" y="510"/>
                  </a:lnTo>
                  <a:lnTo>
                    <a:pt x="72" y="522"/>
                  </a:lnTo>
                  <a:lnTo>
                    <a:pt x="72" y="532"/>
                  </a:lnTo>
                  <a:lnTo>
                    <a:pt x="72" y="532"/>
                  </a:lnTo>
                  <a:lnTo>
                    <a:pt x="72" y="542"/>
                  </a:lnTo>
                  <a:lnTo>
                    <a:pt x="68" y="552"/>
                  </a:lnTo>
                  <a:lnTo>
                    <a:pt x="64" y="562"/>
                  </a:lnTo>
                  <a:lnTo>
                    <a:pt x="64" y="572"/>
                  </a:lnTo>
                  <a:lnTo>
                    <a:pt x="64" y="572"/>
                  </a:lnTo>
                  <a:lnTo>
                    <a:pt x="66" y="584"/>
                  </a:lnTo>
                  <a:lnTo>
                    <a:pt x="70" y="596"/>
                  </a:lnTo>
                  <a:lnTo>
                    <a:pt x="74" y="610"/>
                  </a:lnTo>
                  <a:lnTo>
                    <a:pt x="78" y="622"/>
                  </a:lnTo>
                  <a:lnTo>
                    <a:pt x="78" y="622"/>
                  </a:lnTo>
                  <a:lnTo>
                    <a:pt x="76" y="632"/>
                  </a:lnTo>
                  <a:lnTo>
                    <a:pt x="70" y="640"/>
                  </a:lnTo>
                  <a:lnTo>
                    <a:pt x="66" y="650"/>
                  </a:lnTo>
                  <a:lnTo>
                    <a:pt x="66" y="656"/>
                  </a:lnTo>
                  <a:lnTo>
                    <a:pt x="66" y="662"/>
                  </a:lnTo>
                  <a:lnTo>
                    <a:pt x="66" y="662"/>
                  </a:lnTo>
                  <a:lnTo>
                    <a:pt x="70" y="672"/>
                  </a:lnTo>
                  <a:lnTo>
                    <a:pt x="74" y="682"/>
                  </a:lnTo>
                  <a:lnTo>
                    <a:pt x="80" y="690"/>
                  </a:lnTo>
                  <a:lnTo>
                    <a:pt x="82" y="700"/>
                  </a:lnTo>
                  <a:lnTo>
                    <a:pt x="82" y="700"/>
                  </a:lnTo>
                  <a:lnTo>
                    <a:pt x="82" y="712"/>
                  </a:lnTo>
                  <a:lnTo>
                    <a:pt x="78" y="722"/>
                  </a:lnTo>
                  <a:lnTo>
                    <a:pt x="74" y="732"/>
                  </a:lnTo>
                  <a:lnTo>
                    <a:pt x="72" y="742"/>
                  </a:lnTo>
                  <a:lnTo>
                    <a:pt x="72" y="742"/>
                  </a:lnTo>
                  <a:lnTo>
                    <a:pt x="74" y="756"/>
                  </a:lnTo>
                  <a:lnTo>
                    <a:pt x="78" y="766"/>
                  </a:lnTo>
                  <a:lnTo>
                    <a:pt x="82" y="778"/>
                  </a:lnTo>
                  <a:lnTo>
                    <a:pt x="88" y="788"/>
                  </a:lnTo>
                  <a:lnTo>
                    <a:pt x="88" y="788"/>
                  </a:lnTo>
                  <a:lnTo>
                    <a:pt x="90" y="800"/>
                  </a:lnTo>
                  <a:lnTo>
                    <a:pt x="92" y="812"/>
                  </a:lnTo>
                  <a:lnTo>
                    <a:pt x="92" y="834"/>
                  </a:lnTo>
                  <a:lnTo>
                    <a:pt x="94" y="856"/>
                  </a:lnTo>
                  <a:lnTo>
                    <a:pt x="96" y="866"/>
                  </a:lnTo>
                  <a:lnTo>
                    <a:pt x="100" y="876"/>
                  </a:lnTo>
                  <a:lnTo>
                    <a:pt x="100" y="876"/>
                  </a:lnTo>
                  <a:lnTo>
                    <a:pt x="106" y="890"/>
                  </a:lnTo>
                  <a:lnTo>
                    <a:pt x="116" y="902"/>
                  </a:lnTo>
                  <a:lnTo>
                    <a:pt x="126" y="914"/>
                  </a:lnTo>
                  <a:lnTo>
                    <a:pt x="138" y="924"/>
                  </a:lnTo>
                  <a:lnTo>
                    <a:pt x="160" y="944"/>
                  </a:lnTo>
                  <a:lnTo>
                    <a:pt x="172" y="954"/>
                  </a:lnTo>
                  <a:lnTo>
                    <a:pt x="180" y="968"/>
                  </a:lnTo>
                  <a:lnTo>
                    <a:pt x="180" y="968"/>
                  </a:lnTo>
                  <a:lnTo>
                    <a:pt x="188" y="978"/>
                  </a:lnTo>
                  <a:lnTo>
                    <a:pt x="192" y="990"/>
                  </a:lnTo>
                  <a:lnTo>
                    <a:pt x="202" y="1008"/>
                  </a:lnTo>
                  <a:lnTo>
                    <a:pt x="206" y="1016"/>
                  </a:lnTo>
                  <a:lnTo>
                    <a:pt x="214" y="1024"/>
                  </a:lnTo>
                  <a:lnTo>
                    <a:pt x="224" y="1032"/>
                  </a:lnTo>
                  <a:lnTo>
                    <a:pt x="238" y="1042"/>
                  </a:lnTo>
                  <a:lnTo>
                    <a:pt x="238" y="1042"/>
                  </a:lnTo>
                  <a:lnTo>
                    <a:pt x="288" y="1068"/>
                  </a:lnTo>
                  <a:lnTo>
                    <a:pt x="336" y="1096"/>
                  </a:lnTo>
                  <a:lnTo>
                    <a:pt x="336" y="1096"/>
                  </a:lnTo>
                  <a:lnTo>
                    <a:pt x="364" y="1106"/>
                  </a:lnTo>
                  <a:lnTo>
                    <a:pt x="394" y="1116"/>
                  </a:lnTo>
                  <a:lnTo>
                    <a:pt x="424" y="1120"/>
                  </a:lnTo>
                  <a:lnTo>
                    <a:pt x="438" y="1120"/>
                  </a:lnTo>
                  <a:lnTo>
                    <a:pt x="452" y="1120"/>
                  </a:lnTo>
                  <a:lnTo>
                    <a:pt x="452" y="1120"/>
                  </a:lnTo>
                  <a:lnTo>
                    <a:pt x="468" y="1120"/>
                  </a:lnTo>
                  <a:lnTo>
                    <a:pt x="484" y="1120"/>
                  </a:lnTo>
                  <a:lnTo>
                    <a:pt x="514" y="1122"/>
                  </a:lnTo>
                  <a:lnTo>
                    <a:pt x="544" y="1126"/>
                  </a:lnTo>
                  <a:lnTo>
                    <a:pt x="560" y="1126"/>
                  </a:lnTo>
                  <a:lnTo>
                    <a:pt x="576" y="1126"/>
                  </a:lnTo>
                  <a:lnTo>
                    <a:pt x="576" y="1126"/>
                  </a:lnTo>
                  <a:lnTo>
                    <a:pt x="604" y="1120"/>
                  </a:lnTo>
                  <a:lnTo>
                    <a:pt x="638" y="1112"/>
                  </a:lnTo>
                  <a:lnTo>
                    <a:pt x="672" y="1104"/>
                  </a:lnTo>
                  <a:lnTo>
                    <a:pt x="702" y="1098"/>
                  </a:lnTo>
                  <a:lnTo>
                    <a:pt x="702" y="1098"/>
                  </a:lnTo>
                  <a:lnTo>
                    <a:pt x="758" y="1088"/>
                  </a:lnTo>
                  <a:lnTo>
                    <a:pt x="786" y="1082"/>
                  </a:lnTo>
                  <a:lnTo>
                    <a:pt x="814" y="1074"/>
                  </a:lnTo>
                  <a:lnTo>
                    <a:pt x="814" y="1074"/>
                  </a:lnTo>
                  <a:lnTo>
                    <a:pt x="834" y="1064"/>
                  </a:lnTo>
                  <a:lnTo>
                    <a:pt x="850" y="1054"/>
                  </a:lnTo>
                  <a:lnTo>
                    <a:pt x="862" y="1042"/>
                  </a:lnTo>
                  <a:lnTo>
                    <a:pt x="872" y="1026"/>
                  </a:lnTo>
                  <a:lnTo>
                    <a:pt x="890" y="996"/>
                  </a:lnTo>
                  <a:lnTo>
                    <a:pt x="902" y="980"/>
                  </a:lnTo>
                  <a:lnTo>
                    <a:pt x="918" y="964"/>
                  </a:lnTo>
                  <a:lnTo>
                    <a:pt x="918" y="964"/>
                  </a:lnTo>
                  <a:lnTo>
                    <a:pt x="932" y="954"/>
                  </a:lnTo>
                  <a:lnTo>
                    <a:pt x="946" y="946"/>
                  </a:lnTo>
                  <a:lnTo>
                    <a:pt x="952" y="942"/>
                  </a:lnTo>
                  <a:lnTo>
                    <a:pt x="958" y="936"/>
                  </a:lnTo>
                  <a:lnTo>
                    <a:pt x="964" y="928"/>
                  </a:lnTo>
                  <a:lnTo>
                    <a:pt x="968" y="918"/>
                  </a:lnTo>
                  <a:lnTo>
                    <a:pt x="968" y="918"/>
                  </a:lnTo>
                  <a:lnTo>
                    <a:pt x="970" y="914"/>
                  </a:lnTo>
                  <a:lnTo>
                    <a:pt x="970" y="908"/>
                  </a:lnTo>
                  <a:lnTo>
                    <a:pt x="966" y="900"/>
                  </a:lnTo>
                  <a:lnTo>
                    <a:pt x="966" y="890"/>
                  </a:lnTo>
                  <a:lnTo>
                    <a:pt x="966" y="884"/>
                  </a:lnTo>
                  <a:lnTo>
                    <a:pt x="968" y="880"/>
                  </a:lnTo>
                  <a:lnTo>
                    <a:pt x="968" y="880"/>
                  </a:lnTo>
                  <a:lnTo>
                    <a:pt x="972" y="874"/>
                  </a:lnTo>
                  <a:lnTo>
                    <a:pt x="976" y="870"/>
                  </a:lnTo>
                  <a:lnTo>
                    <a:pt x="986" y="862"/>
                  </a:lnTo>
                  <a:lnTo>
                    <a:pt x="998" y="858"/>
                  </a:lnTo>
                  <a:lnTo>
                    <a:pt x="1004" y="854"/>
                  </a:lnTo>
                  <a:lnTo>
                    <a:pt x="1008" y="850"/>
                  </a:lnTo>
                  <a:lnTo>
                    <a:pt x="1008" y="850"/>
                  </a:lnTo>
                  <a:lnTo>
                    <a:pt x="1016" y="838"/>
                  </a:lnTo>
                  <a:lnTo>
                    <a:pt x="1022" y="826"/>
                  </a:lnTo>
                  <a:lnTo>
                    <a:pt x="1026" y="812"/>
                  </a:lnTo>
                  <a:lnTo>
                    <a:pt x="1028" y="798"/>
                  </a:lnTo>
                  <a:lnTo>
                    <a:pt x="1032" y="768"/>
                  </a:lnTo>
                  <a:lnTo>
                    <a:pt x="1036" y="742"/>
                  </a:lnTo>
                  <a:lnTo>
                    <a:pt x="1036" y="742"/>
                  </a:lnTo>
                  <a:lnTo>
                    <a:pt x="1040" y="722"/>
                  </a:lnTo>
                  <a:lnTo>
                    <a:pt x="1048" y="704"/>
                  </a:lnTo>
                  <a:lnTo>
                    <a:pt x="1054" y="686"/>
                  </a:lnTo>
                  <a:lnTo>
                    <a:pt x="1060" y="666"/>
                  </a:lnTo>
                  <a:lnTo>
                    <a:pt x="1060" y="666"/>
                  </a:lnTo>
                  <a:lnTo>
                    <a:pt x="1062" y="652"/>
                  </a:lnTo>
                  <a:lnTo>
                    <a:pt x="1062" y="634"/>
                  </a:lnTo>
                  <a:lnTo>
                    <a:pt x="1062" y="610"/>
                  </a:lnTo>
                  <a:lnTo>
                    <a:pt x="1060" y="588"/>
                  </a:lnTo>
                  <a:lnTo>
                    <a:pt x="1056" y="564"/>
                  </a:lnTo>
                  <a:lnTo>
                    <a:pt x="1050" y="544"/>
                  </a:lnTo>
                  <a:lnTo>
                    <a:pt x="1044" y="528"/>
                  </a:lnTo>
                  <a:lnTo>
                    <a:pt x="1040" y="524"/>
                  </a:lnTo>
                  <a:lnTo>
                    <a:pt x="1036" y="520"/>
                  </a:lnTo>
                  <a:lnTo>
                    <a:pt x="1036" y="520"/>
                  </a:lnTo>
                  <a:lnTo>
                    <a:pt x="1040" y="514"/>
                  </a:lnTo>
                  <a:lnTo>
                    <a:pt x="1042" y="508"/>
                  </a:lnTo>
                  <a:lnTo>
                    <a:pt x="1046" y="494"/>
                  </a:lnTo>
                  <a:lnTo>
                    <a:pt x="1044" y="480"/>
                  </a:lnTo>
                  <a:lnTo>
                    <a:pt x="1040" y="466"/>
                  </a:lnTo>
                  <a:lnTo>
                    <a:pt x="1028" y="436"/>
                  </a:lnTo>
                  <a:lnTo>
                    <a:pt x="1024" y="422"/>
                  </a:lnTo>
                  <a:lnTo>
                    <a:pt x="1022" y="406"/>
                  </a:lnTo>
                  <a:lnTo>
                    <a:pt x="1022" y="406"/>
                  </a:lnTo>
                  <a:lnTo>
                    <a:pt x="1018" y="386"/>
                  </a:lnTo>
                  <a:lnTo>
                    <a:pt x="1012" y="370"/>
                  </a:lnTo>
                  <a:lnTo>
                    <a:pt x="1006" y="354"/>
                  </a:lnTo>
                  <a:lnTo>
                    <a:pt x="1000" y="338"/>
                  </a:lnTo>
                  <a:lnTo>
                    <a:pt x="1000" y="338"/>
                  </a:lnTo>
                  <a:lnTo>
                    <a:pt x="1002" y="330"/>
                  </a:lnTo>
                  <a:lnTo>
                    <a:pt x="1004" y="322"/>
                  </a:lnTo>
                  <a:lnTo>
                    <a:pt x="1006" y="312"/>
                  </a:lnTo>
                  <a:lnTo>
                    <a:pt x="1008" y="304"/>
                  </a:lnTo>
                  <a:lnTo>
                    <a:pt x="1008" y="304"/>
                  </a:lnTo>
                  <a:lnTo>
                    <a:pt x="1004" y="292"/>
                  </a:lnTo>
                  <a:lnTo>
                    <a:pt x="1000" y="284"/>
                  </a:lnTo>
                  <a:lnTo>
                    <a:pt x="994" y="274"/>
                  </a:lnTo>
                  <a:lnTo>
                    <a:pt x="990" y="264"/>
                  </a:lnTo>
                  <a:lnTo>
                    <a:pt x="990" y="264"/>
                  </a:lnTo>
                  <a:lnTo>
                    <a:pt x="978" y="228"/>
                  </a:lnTo>
                  <a:lnTo>
                    <a:pt x="966" y="192"/>
                  </a:lnTo>
                  <a:lnTo>
                    <a:pt x="948" y="120"/>
                  </a:lnTo>
                  <a:lnTo>
                    <a:pt x="948" y="120"/>
                  </a:lnTo>
                  <a:lnTo>
                    <a:pt x="942" y="100"/>
                  </a:lnTo>
                  <a:lnTo>
                    <a:pt x="936" y="86"/>
                  </a:lnTo>
                  <a:lnTo>
                    <a:pt x="924" y="62"/>
                  </a:lnTo>
                  <a:lnTo>
                    <a:pt x="920" y="50"/>
                  </a:lnTo>
                  <a:lnTo>
                    <a:pt x="920" y="38"/>
                  </a:lnTo>
                  <a:lnTo>
                    <a:pt x="924" y="22"/>
                  </a:lnTo>
                  <a:lnTo>
                    <a:pt x="932" y="0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77" name="Freeform 597"/>
            <p:cNvSpPr>
              <a:spLocks/>
            </p:cNvSpPr>
            <p:nvPr/>
          </p:nvSpPr>
          <p:spPr bwMode="auto">
            <a:xfrm>
              <a:off x="1154" y="1970"/>
              <a:ext cx="1102" cy="1144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26" y="26"/>
                </a:cxn>
                <a:cxn ang="0">
                  <a:pos x="54" y="124"/>
                </a:cxn>
                <a:cxn ang="0">
                  <a:pos x="66" y="266"/>
                </a:cxn>
                <a:cxn ang="0">
                  <a:pos x="66" y="370"/>
                </a:cxn>
                <a:cxn ang="0">
                  <a:pos x="54" y="438"/>
                </a:cxn>
                <a:cxn ang="0">
                  <a:pos x="60" y="476"/>
                </a:cxn>
                <a:cxn ang="0">
                  <a:pos x="76" y="522"/>
                </a:cxn>
                <a:cxn ang="0">
                  <a:pos x="74" y="544"/>
                </a:cxn>
                <a:cxn ang="0">
                  <a:pos x="68" y="574"/>
                </a:cxn>
                <a:cxn ang="0">
                  <a:pos x="80" y="612"/>
                </a:cxn>
                <a:cxn ang="0">
                  <a:pos x="78" y="630"/>
                </a:cxn>
                <a:cxn ang="0">
                  <a:pos x="70" y="664"/>
                </a:cxn>
                <a:cxn ang="0">
                  <a:pos x="82" y="690"/>
                </a:cxn>
                <a:cxn ang="0">
                  <a:pos x="86" y="710"/>
                </a:cxn>
                <a:cxn ang="0">
                  <a:pos x="76" y="742"/>
                </a:cxn>
                <a:cxn ang="0">
                  <a:pos x="88" y="780"/>
                </a:cxn>
                <a:cxn ang="0">
                  <a:pos x="98" y="832"/>
                </a:cxn>
                <a:cxn ang="0">
                  <a:pos x="106" y="882"/>
                </a:cxn>
                <a:cxn ang="0">
                  <a:pos x="140" y="930"/>
                </a:cxn>
                <a:cxn ang="0">
                  <a:pos x="182" y="968"/>
                </a:cxn>
                <a:cxn ang="0">
                  <a:pos x="202" y="1002"/>
                </a:cxn>
                <a:cxn ang="0">
                  <a:pos x="232" y="1042"/>
                </a:cxn>
                <a:cxn ang="0">
                  <a:pos x="352" y="1110"/>
                </a:cxn>
                <a:cxn ang="0">
                  <a:pos x="446" y="1138"/>
                </a:cxn>
                <a:cxn ang="0">
                  <a:pos x="490" y="1136"/>
                </a:cxn>
                <a:cxn ang="0">
                  <a:pos x="566" y="1142"/>
                </a:cxn>
                <a:cxn ang="0">
                  <a:pos x="616" y="1140"/>
                </a:cxn>
                <a:cxn ang="0">
                  <a:pos x="726" y="1114"/>
                </a:cxn>
                <a:cxn ang="0">
                  <a:pos x="814" y="1098"/>
                </a:cxn>
                <a:cxn ang="0">
                  <a:pos x="868" y="1078"/>
                </a:cxn>
                <a:cxn ang="0">
                  <a:pos x="914" y="1024"/>
                </a:cxn>
                <a:cxn ang="0">
                  <a:pos x="950" y="978"/>
                </a:cxn>
                <a:cxn ang="0">
                  <a:pos x="988" y="952"/>
                </a:cxn>
                <a:cxn ang="0">
                  <a:pos x="1008" y="918"/>
                </a:cxn>
                <a:cxn ang="0">
                  <a:pos x="1006" y="896"/>
                </a:cxn>
                <a:cxn ang="0">
                  <a:pos x="1004" y="886"/>
                </a:cxn>
                <a:cxn ang="0">
                  <a:pos x="1018" y="876"/>
                </a:cxn>
                <a:cxn ang="0">
                  <a:pos x="1042" y="860"/>
                </a:cxn>
                <a:cxn ang="0">
                  <a:pos x="1064" y="816"/>
                </a:cxn>
                <a:cxn ang="0">
                  <a:pos x="1074" y="746"/>
                </a:cxn>
                <a:cxn ang="0">
                  <a:pos x="1094" y="690"/>
                </a:cxn>
                <a:cxn ang="0">
                  <a:pos x="1102" y="634"/>
                </a:cxn>
                <a:cxn ang="0">
                  <a:pos x="1094" y="556"/>
                </a:cxn>
                <a:cxn ang="0">
                  <a:pos x="1078" y="518"/>
                </a:cxn>
                <a:cxn ang="0">
                  <a:pos x="1084" y="480"/>
                </a:cxn>
                <a:cxn ang="0">
                  <a:pos x="1064" y="424"/>
                </a:cxn>
                <a:cxn ang="0">
                  <a:pos x="1058" y="392"/>
                </a:cxn>
                <a:cxn ang="0">
                  <a:pos x="1042" y="348"/>
                </a:cxn>
                <a:cxn ang="0">
                  <a:pos x="1042" y="328"/>
                </a:cxn>
                <a:cxn ang="0">
                  <a:pos x="1046" y="302"/>
                </a:cxn>
                <a:cxn ang="0">
                  <a:pos x="1028" y="258"/>
                </a:cxn>
                <a:cxn ang="0">
                  <a:pos x="988" y="116"/>
                </a:cxn>
                <a:cxn ang="0">
                  <a:pos x="972" y="72"/>
                </a:cxn>
                <a:cxn ang="0">
                  <a:pos x="962" y="18"/>
                </a:cxn>
              </a:cxnLst>
              <a:rect l="0" t="0" r="r" b="b"/>
              <a:pathLst>
                <a:path w="1102" h="114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6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20" y="16"/>
                  </a:lnTo>
                  <a:lnTo>
                    <a:pt x="26" y="26"/>
                  </a:lnTo>
                  <a:lnTo>
                    <a:pt x="32" y="38"/>
                  </a:lnTo>
                  <a:lnTo>
                    <a:pt x="38" y="52"/>
                  </a:lnTo>
                  <a:lnTo>
                    <a:pt x="46" y="86"/>
                  </a:lnTo>
                  <a:lnTo>
                    <a:pt x="54" y="124"/>
                  </a:lnTo>
                  <a:lnTo>
                    <a:pt x="58" y="164"/>
                  </a:lnTo>
                  <a:lnTo>
                    <a:pt x="62" y="204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70" y="308"/>
                  </a:lnTo>
                  <a:lnTo>
                    <a:pt x="70" y="350"/>
                  </a:lnTo>
                  <a:lnTo>
                    <a:pt x="70" y="350"/>
                  </a:lnTo>
                  <a:lnTo>
                    <a:pt x="66" y="370"/>
                  </a:lnTo>
                  <a:lnTo>
                    <a:pt x="62" y="390"/>
                  </a:lnTo>
                  <a:lnTo>
                    <a:pt x="62" y="390"/>
                  </a:lnTo>
                  <a:lnTo>
                    <a:pt x="54" y="422"/>
                  </a:lnTo>
                  <a:lnTo>
                    <a:pt x="54" y="438"/>
                  </a:lnTo>
                  <a:lnTo>
                    <a:pt x="54" y="454"/>
                  </a:lnTo>
                  <a:lnTo>
                    <a:pt x="54" y="454"/>
                  </a:lnTo>
                  <a:lnTo>
                    <a:pt x="56" y="466"/>
                  </a:lnTo>
                  <a:lnTo>
                    <a:pt x="60" y="476"/>
                  </a:lnTo>
                  <a:lnTo>
                    <a:pt x="68" y="496"/>
                  </a:lnTo>
                  <a:lnTo>
                    <a:pt x="68" y="496"/>
                  </a:lnTo>
                  <a:lnTo>
                    <a:pt x="74" y="514"/>
                  </a:lnTo>
                  <a:lnTo>
                    <a:pt x="76" y="522"/>
                  </a:lnTo>
                  <a:lnTo>
                    <a:pt x="78" y="534"/>
                  </a:lnTo>
                  <a:lnTo>
                    <a:pt x="78" y="534"/>
                  </a:lnTo>
                  <a:lnTo>
                    <a:pt x="74" y="544"/>
                  </a:lnTo>
                  <a:lnTo>
                    <a:pt x="74" y="544"/>
                  </a:lnTo>
                  <a:lnTo>
                    <a:pt x="70" y="558"/>
                  </a:lnTo>
                  <a:lnTo>
                    <a:pt x="70" y="564"/>
                  </a:lnTo>
                  <a:lnTo>
                    <a:pt x="68" y="574"/>
                  </a:lnTo>
                  <a:lnTo>
                    <a:pt x="68" y="574"/>
                  </a:lnTo>
                  <a:lnTo>
                    <a:pt x="72" y="588"/>
                  </a:lnTo>
                  <a:lnTo>
                    <a:pt x="76" y="602"/>
                  </a:lnTo>
                  <a:lnTo>
                    <a:pt x="76" y="602"/>
                  </a:lnTo>
                  <a:lnTo>
                    <a:pt x="80" y="612"/>
                  </a:lnTo>
                  <a:lnTo>
                    <a:pt x="82" y="624"/>
                  </a:lnTo>
                  <a:lnTo>
                    <a:pt x="82" y="624"/>
                  </a:lnTo>
                  <a:lnTo>
                    <a:pt x="78" y="630"/>
                  </a:lnTo>
                  <a:lnTo>
                    <a:pt x="78" y="630"/>
                  </a:lnTo>
                  <a:lnTo>
                    <a:pt x="72" y="646"/>
                  </a:lnTo>
                  <a:lnTo>
                    <a:pt x="70" y="654"/>
                  </a:lnTo>
                  <a:lnTo>
                    <a:pt x="70" y="664"/>
                  </a:lnTo>
                  <a:lnTo>
                    <a:pt x="70" y="664"/>
                  </a:lnTo>
                  <a:lnTo>
                    <a:pt x="74" y="672"/>
                  </a:lnTo>
                  <a:lnTo>
                    <a:pt x="76" y="680"/>
                  </a:lnTo>
                  <a:lnTo>
                    <a:pt x="82" y="690"/>
                  </a:lnTo>
                  <a:lnTo>
                    <a:pt x="82" y="690"/>
                  </a:lnTo>
                  <a:lnTo>
                    <a:pt x="86" y="696"/>
                  </a:lnTo>
                  <a:lnTo>
                    <a:pt x="88" y="702"/>
                  </a:lnTo>
                  <a:lnTo>
                    <a:pt x="88" y="702"/>
                  </a:lnTo>
                  <a:lnTo>
                    <a:pt x="86" y="710"/>
                  </a:lnTo>
                  <a:lnTo>
                    <a:pt x="84" y="718"/>
                  </a:lnTo>
                  <a:lnTo>
                    <a:pt x="84" y="718"/>
                  </a:lnTo>
                  <a:lnTo>
                    <a:pt x="80" y="728"/>
                  </a:lnTo>
                  <a:lnTo>
                    <a:pt x="76" y="742"/>
                  </a:lnTo>
                  <a:lnTo>
                    <a:pt x="76" y="742"/>
                  </a:lnTo>
                  <a:lnTo>
                    <a:pt x="78" y="754"/>
                  </a:lnTo>
                  <a:lnTo>
                    <a:pt x="80" y="764"/>
                  </a:lnTo>
                  <a:lnTo>
                    <a:pt x="88" y="780"/>
                  </a:lnTo>
                  <a:lnTo>
                    <a:pt x="94" y="794"/>
                  </a:lnTo>
                  <a:lnTo>
                    <a:pt x="94" y="794"/>
                  </a:lnTo>
                  <a:lnTo>
                    <a:pt x="96" y="812"/>
                  </a:lnTo>
                  <a:lnTo>
                    <a:pt x="98" y="832"/>
                  </a:lnTo>
                  <a:lnTo>
                    <a:pt x="98" y="832"/>
                  </a:lnTo>
                  <a:lnTo>
                    <a:pt x="100" y="856"/>
                  </a:lnTo>
                  <a:lnTo>
                    <a:pt x="102" y="870"/>
                  </a:lnTo>
                  <a:lnTo>
                    <a:pt x="106" y="882"/>
                  </a:lnTo>
                  <a:lnTo>
                    <a:pt x="106" y="882"/>
                  </a:lnTo>
                  <a:lnTo>
                    <a:pt x="114" y="900"/>
                  </a:lnTo>
                  <a:lnTo>
                    <a:pt x="128" y="916"/>
                  </a:lnTo>
                  <a:lnTo>
                    <a:pt x="140" y="930"/>
                  </a:lnTo>
                  <a:lnTo>
                    <a:pt x="156" y="942"/>
                  </a:lnTo>
                  <a:lnTo>
                    <a:pt x="156" y="942"/>
                  </a:lnTo>
                  <a:lnTo>
                    <a:pt x="174" y="958"/>
                  </a:lnTo>
                  <a:lnTo>
                    <a:pt x="182" y="968"/>
                  </a:lnTo>
                  <a:lnTo>
                    <a:pt x="188" y="976"/>
                  </a:lnTo>
                  <a:lnTo>
                    <a:pt x="188" y="976"/>
                  </a:lnTo>
                  <a:lnTo>
                    <a:pt x="196" y="990"/>
                  </a:lnTo>
                  <a:lnTo>
                    <a:pt x="202" y="1002"/>
                  </a:lnTo>
                  <a:lnTo>
                    <a:pt x="202" y="1002"/>
                  </a:lnTo>
                  <a:lnTo>
                    <a:pt x="208" y="1016"/>
                  </a:lnTo>
                  <a:lnTo>
                    <a:pt x="218" y="1028"/>
                  </a:lnTo>
                  <a:lnTo>
                    <a:pt x="232" y="1042"/>
                  </a:lnTo>
                  <a:lnTo>
                    <a:pt x="252" y="1056"/>
                  </a:lnTo>
                  <a:lnTo>
                    <a:pt x="252" y="1056"/>
                  </a:lnTo>
                  <a:lnTo>
                    <a:pt x="294" y="1080"/>
                  </a:lnTo>
                  <a:lnTo>
                    <a:pt x="352" y="1110"/>
                  </a:lnTo>
                  <a:lnTo>
                    <a:pt x="352" y="1110"/>
                  </a:lnTo>
                  <a:lnTo>
                    <a:pt x="382" y="1124"/>
                  </a:lnTo>
                  <a:lnTo>
                    <a:pt x="414" y="1132"/>
                  </a:lnTo>
                  <a:lnTo>
                    <a:pt x="446" y="1138"/>
                  </a:lnTo>
                  <a:lnTo>
                    <a:pt x="460" y="1138"/>
                  </a:lnTo>
                  <a:lnTo>
                    <a:pt x="476" y="1138"/>
                  </a:lnTo>
                  <a:lnTo>
                    <a:pt x="476" y="1138"/>
                  </a:lnTo>
                  <a:lnTo>
                    <a:pt x="490" y="1136"/>
                  </a:lnTo>
                  <a:lnTo>
                    <a:pt x="504" y="1136"/>
                  </a:lnTo>
                  <a:lnTo>
                    <a:pt x="534" y="1140"/>
                  </a:lnTo>
                  <a:lnTo>
                    <a:pt x="534" y="1140"/>
                  </a:lnTo>
                  <a:lnTo>
                    <a:pt x="566" y="1142"/>
                  </a:lnTo>
                  <a:lnTo>
                    <a:pt x="582" y="1144"/>
                  </a:lnTo>
                  <a:lnTo>
                    <a:pt x="598" y="1142"/>
                  </a:lnTo>
                  <a:lnTo>
                    <a:pt x="598" y="1142"/>
                  </a:lnTo>
                  <a:lnTo>
                    <a:pt x="616" y="1140"/>
                  </a:lnTo>
                  <a:lnTo>
                    <a:pt x="636" y="1136"/>
                  </a:lnTo>
                  <a:lnTo>
                    <a:pt x="676" y="1126"/>
                  </a:lnTo>
                  <a:lnTo>
                    <a:pt x="726" y="1114"/>
                  </a:lnTo>
                  <a:lnTo>
                    <a:pt x="726" y="1114"/>
                  </a:lnTo>
                  <a:lnTo>
                    <a:pt x="732" y="1114"/>
                  </a:lnTo>
                  <a:lnTo>
                    <a:pt x="732" y="1114"/>
                  </a:lnTo>
                  <a:lnTo>
                    <a:pt x="786" y="1104"/>
                  </a:lnTo>
                  <a:lnTo>
                    <a:pt x="814" y="1098"/>
                  </a:lnTo>
                  <a:lnTo>
                    <a:pt x="840" y="1090"/>
                  </a:lnTo>
                  <a:lnTo>
                    <a:pt x="840" y="1090"/>
                  </a:lnTo>
                  <a:lnTo>
                    <a:pt x="856" y="1084"/>
                  </a:lnTo>
                  <a:lnTo>
                    <a:pt x="868" y="1078"/>
                  </a:lnTo>
                  <a:lnTo>
                    <a:pt x="880" y="1070"/>
                  </a:lnTo>
                  <a:lnTo>
                    <a:pt x="888" y="1062"/>
                  </a:lnTo>
                  <a:lnTo>
                    <a:pt x="902" y="1044"/>
                  </a:lnTo>
                  <a:lnTo>
                    <a:pt x="914" y="1024"/>
                  </a:lnTo>
                  <a:lnTo>
                    <a:pt x="914" y="1024"/>
                  </a:lnTo>
                  <a:lnTo>
                    <a:pt x="930" y="1000"/>
                  </a:lnTo>
                  <a:lnTo>
                    <a:pt x="938" y="988"/>
                  </a:lnTo>
                  <a:lnTo>
                    <a:pt x="950" y="978"/>
                  </a:lnTo>
                  <a:lnTo>
                    <a:pt x="968" y="966"/>
                  </a:lnTo>
                  <a:lnTo>
                    <a:pt x="968" y="966"/>
                  </a:lnTo>
                  <a:lnTo>
                    <a:pt x="978" y="960"/>
                  </a:lnTo>
                  <a:lnTo>
                    <a:pt x="988" y="952"/>
                  </a:lnTo>
                  <a:lnTo>
                    <a:pt x="998" y="940"/>
                  </a:lnTo>
                  <a:lnTo>
                    <a:pt x="1006" y="924"/>
                  </a:lnTo>
                  <a:lnTo>
                    <a:pt x="1006" y="924"/>
                  </a:lnTo>
                  <a:lnTo>
                    <a:pt x="1008" y="918"/>
                  </a:lnTo>
                  <a:lnTo>
                    <a:pt x="1008" y="912"/>
                  </a:lnTo>
                  <a:lnTo>
                    <a:pt x="1008" y="912"/>
                  </a:lnTo>
                  <a:lnTo>
                    <a:pt x="1008" y="904"/>
                  </a:lnTo>
                  <a:lnTo>
                    <a:pt x="1006" y="896"/>
                  </a:lnTo>
                  <a:lnTo>
                    <a:pt x="1006" y="896"/>
                  </a:lnTo>
                  <a:lnTo>
                    <a:pt x="1004" y="888"/>
                  </a:lnTo>
                  <a:lnTo>
                    <a:pt x="1004" y="888"/>
                  </a:lnTo>
                  <a:lnTo>
                    <a:pt x="1004" y="886"/>
                  </a:lnTo>
                  <a:lnTo>
                    <a:pt x="1004" y="886"/>
                  </a:lnTo>
                  <a:lnTo>
                    <a:pt x="1010" y="882"/>
                  </a:lnTo>
                  <a:lnTo>
                    <a:pt x="1018" y="876"/>
                  </a:lnTo>
                  <a:lnTo>
                    <a:pt x="1018" y="876"/>
                  </a:lnTo>
                  <a:lnTo>
                    <a:pt x="1030" y="870"/>
                  </a:lnTo>
                  <a:lnTo>
                    <a:pt x="1036" y="866"/>
                  </a:lnTo>
                  <a:lnTo>
                    <a:pt x="1042" y="860"/>
                  </a:lnTo>
                  <a:lnTo>
                    <a:pt x="1042" y="860"/>
                  </a:lnTo>
                  <a:lnTo>
                    <a:pt x="1050" y="852"/>
                  </a:lnTo>
                  <a:lnTo>
                    <a:pt x="1056" y="840"/>
                  </a:lnTo>
                  <a:lnTo>
                    <a:pt x="1060" y="828"/>
                  </a:lnTo>
                  <a:lnTo>
                    <a:pt x="1064" y="816"/>
                  </a:lnTo>
                  <a:lnTo>
                    <a:pt x="1068" y="790"/>
                  </a:lnTo>
                  <a:lnTo>
                    <a:pt x="1072" y="766"/>
                  </a:lnTo>
                  <a:lnTo>
                    <a:pt x="1074" y="746"/>
                  </a:lnTo>
                  <a:lnTo>
                    <a:pt x="1074" y="746"/>
                  </a:lnTo>
                  <a:lnTo>
                    <a:pt x="1080" y="726"/>
                  </a:lnTo>
                  <a:lnTo>
                    <a:pt x="1086" y="708"/>
                  </a:lnTo>
                  <a:lnTo>
                    <a:pt x="1086" y="708"/>
                  </a:lnTo>
                  <a:lnTo>
                    <a:pt x="1094" y="690"/>
                  </a:lnTo>
                  <a:lnTo>
                    <a:pt x="1100" y="668"/>
                  </a:lnTo>
                  <a:lnTo>
                    <a:pt x="1100" y="668"/>
                  </a:lnTo>
                  <a:lnTo>
                    <a:pt x="1100" y="656"/>
                  </a:lnTo>
                  <a:lnTo>
                    <a:pt x="1102" y="634"/>
                  </a:lnTo>
                  <a:lnTo>
                    <a:pt x="1102" y="634"/>
                  </a:lnTo>
                  <a:lnTo>
                    <a:pt x="1100" y="604"/>
                  </a:lnTo>
                  <a:lnTo>
                    <a:pt x="1096" y="572"/>
                  </a:lnTo>
                  <a:lnTo>
                    <a:pt x="1094" y="556"/>
                  </a:lnTo>
                  <a:lnTo>
                    <a:pt x="1090" y="542"/>
                  </a:lnTo>
                  <a:lnTo>
                    <a:pt x="1084" y="528"/>
                  </a:lnTo>
                  <a:lnTo>
                    <a:pt x="1078" y="518"/>
                  </a:lnTo>
                  <a:lnTo>
                    <a:pt x="1078" y="518"/>
                  </a:lnTo>
                  <a:lnTo>
                    <a:pt x="1082" y="506"/>
                  </a:lnTo>
                  <a:lnTo>
                    <a:pt x="1084" y="492"/>
                  </a:lnTo>
                  <a:lnTo>
                    <a:pt x="1084" y="492"/>
                  </a:lnTo>
                  <a:lnTo>
                    <a:pt x="1084" y="480"/>
                  </a:lnTo>
                  <a:lnTo>
                    <a:pt x="1080" y="468"/>
                  </a:lnTo>
                  <a:lnTo>
                    <a:pt x="1072" y="444"/>
                  </a:lnTo>
                  <a:lnTo>
                    <a:pt x="1072" y="444"/>
                  </a:lnTo>
                  <a:lnTo>
                    <a:pt x="1064" y="424"/>
                  </a:lnTo>
                  <a:lnTo>
                    <a:pt x="1062" y="414"/>
                  </a:lnTo>
                  <a:lnTo>
                    <a:pt x="1060" y="404"/>
                  </a:lnTo>
                  <a:lnTo>
                    <a:pt x="1060" y="404"/>
                  </a:lnTo>
                  <a:lnTo>
                    <a:pt x="1058" y="392"/>
                  </a:lnTo>
                  <a:lnTo>
                    <a:pt x="1056" y="380"/>
                  </a:lnTo>
                  <a:lnTo>
                    <a:pt x="1048" y="362"/>
                  </a:lnTo>
                  <a:lnTo>
                    <a:pt x="1048" y="362"/>
                  </a:lnTo>
                  <a:lnTo>
                    <a:pt x="1042" y="348"/>
                  </a:lnTo>
                  <a:lnTo>
                    <a:pt x="1038" y="334"/>
                  </a:lnTo>
                  <a:lnTo>
                    <a:pt x="1038" y="334"/>
                  </a:lnTo>
                  <a:lnTo>
                    <a:pt x="1042" y="328"/>
                  </a:lnTo>
                  <a:lnTo>
                    <a:pt x="1042" y="328"/>
                  </a:lnTo>
                  <a:lnTo>
                    <a:pt x="1046" y="316"/>
                  </a:lnTo>
                  <a:lnTo>
                    <a:pt x="1046" y="308"/>
                  </a:lnTo>
                  <a:lnTo>
                    <a:pt x="1046" y="302"/>
                  </a:lnTo>
                  <a:lnTo>
                    <a:pt x="1046" y="302"/>
                  </a:lnTo>
                  <a:lnTo>
                    <a:pt x="1044" y="292"/>
                  </a:lnTo>
                  <a:lnTo>
                    <a:pt x="1042" y="284"/>
                  </a:lnTo>
                  <a:lnTo>
                    <a:pt x="1034" y="270"/>
                  </a:lnTo>
                  <a:lnTo>
                    <a:pt x="1028" y="258"/>
                  </a:lnTo>
                  <a:lnTo>
                    <a:pt x="1028" y="258"/>
                  </a:lnTo>
                  <a:lnTo>
                    <a:pt x="1016" y="224"/>
                  </a:lnTo>
                  <a:lnTo>
                    <a:pt x="1004" y="188"/>
                  </a:lnTo>
                  <a:lnTo>
                    <a:pt x="988" y="116"/>
                  </a:lnTo>
                  <a:lnTo>
                    <a:pt x="984" y="104"/>
                  </a:lnTo>
                  <a:lnTo>
                    <a:pt x="984" y="104"/>
                  </a:lnTo>
                  <a:lnTo>
                    <a:pt x="978" y="86"/>
                  </a:lnTo>
                  <a:lnTo>
                    <a:pt x="972" y="72"/>
                  </a:lnTo>
                  <a:lnTo>
                    <a:pt x="962" y="52"/>
                  </a:lnTo>
                  <a:lnTo>
                    <a:pt x="958" y="42"/>
                  </a:lnTo>
                  <a:lnTo>
                    <a:pt x="958" y="32"/>
                  </a:lnTo>
                  <a:lnTo>
                    <a:pt x="962" y="18"/>
                  </a:lnTo>
                  <a:lnTo>
                    <a:pt x="968" y="0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78" name="Freeform 598"/>
            <p:cNvSpPr>
              <a:spLocks/>
            </p:cNvSpPr>
            <p:nvPr/>
          </p:nvSpPr>
          <p:spPr bwMode="auto">
            <a:xfrm>
              <a:off x="1258" y="1970"/>
              <a:ext cx="906" cy="10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26"/>
                </a:cxn>
                <a:cxn ang="0">
                  <a:pos x="26" y="68"/>
                </a:cxn>
                <a:cxn ang="0">
                  <a:pos x="50" y="196"/>
                </a:cxn>
                <a:cxn ang="0">
                  <a:pos x="64" y="376"/>
                </a:cxn>
                <a:cxn ang="0">
                  <a:pos x="64" y="598"/>
                </a:cxn>
                <a:cxn ang="0">
                  <a:pos x="64" y="620"/>
                </a:cxn>
                <a:cxn ang="0">
                  <a:pos x="68" y="698"/>
                </a:cxn>
                <a:cxn ang="0">
                  <a:pos x="82" y="776"/>
                </a:cxn>
                <a:cxn ang="0">
                  <a:pos x="100" y="832"/>
                </a:cxn>
                <a:cxn ang="0">
                  <a:pos x="124" y="888"/>
                </a:cxn>
                <a:cxn ang="0">
                  <a:pos x="158" y="940"/>
                </a:cxn>
                <a:cxn ang="0">
                  <a:pos x="180" y="964"/>
                </a:cxn>
                <a:cxn ang="0">
                  <a:pos x="228" y="1006"/>
                </a:cxn>
                <a:cxn ang="0">
                  <a:pos x="284" y="1034"/>
                </a:cxn>
                <a:cxn ang="0">
                  <a:pos x="346" y="1052"/>
                </a:cxn>
                <a:cxn ang="0">
                  <a:pos x="416" y="1058"/>
                </a:cxn>
                <a:cxn ang="0">
                  <a:pos x="472" y="1056"/>
                </a:cxn>
                <a:cxn ang="0">
                  <a:pos x="578" y="1038"/>
                </a:cxn>
                <a:cxn ang="0">
                  <a:pos x="626" y="1024"/>
                </a:cxn>
                <a:cxn ang="0">
                  <a:pos x="670" y="1004"/>
                </a:cxn>
                <a:cxn ang="0">
                  <a:pos x="712" y="982"/>
                </a:cxn>
                <a:cxn ang="0">
                  <a:pos x="748" y="956"/>
                </a:cxn>
                <a:cxn ang="0">
                  <a:pos x="782" y="924"/>
                </a:cxn>
                <a:cxn ang="0">
                  <a:pos x="798" y="908"/>
                </a:cxn>
                <a:cxn ang="0">
                  <a:pos x="826" y="872"/>
                </a:cxn>
                <a:cxn ang="0">
                  <a:pos x="850" y="832"/>
                </a:cxn>
                <a:cxn ang="0">
                  <a:pos x="870" y="788"/>
                </a:cxn>
                <a:cxn ang="0">
                  <a:pos x="884" y="742"/>
                </a:cxn>
                <a:cxn ang="0">
                  <a:pos x="900" y="666"/>
                </a:cxn>
                <a:cxn ang="0">
                  <a:pos x="906" y="556"/>
                </a:cxn>
                <a:cxn ang="0">
                  <a:pos x="902" y="500"/>
                </a:cxn>
                <a:cxn ang="0">
                  <a:pos x="888" y="398"/>
                </a:cxn>
                <a:cxn ang="0">
                  <a:pos x="868" y="304"/>
                </a:cxn>
                <a:cxn ang="0">
                  <a:pos x="830" y="176"/>
                </a:cxn>
                <a:cxn ang="0">
                  <a:pos x="818" y="144"/>
                </a:cxn>
                <a:cxn ang="0">
                  <a:pos x="788" y="82"/>
                </a:cxn>
                <a:cxn ang="0">
                  <a:pos x="774" y="46"/>
                </a:cxn>
                <a:cxn ang="0">
                  <a:pos x="772" y="0"/>
                </a:cxn>
              </a:cxnLst>
              <a:rect l="0" t="0" r="r" b="b"/>
              <a:pathLst>
                <a:path w="906" h="1058">
                  <a:moveTo>
                    <a:pt x="0" y="0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12" y="26"/>
                  </a:lnTo>
                  <a:lnTo>
                    <a:pt x="20" y="46"/>
                  </a:lnTo>
                  <a:lnTo>
                    <a:pt x="26" y="68"/>
                  </a:lnTo>
                  <a:lnTo>
                    <a:pt x="38" y="126"/>
                  </a:lnTo>
                  <a:lnTo>
                    <a:pt x="50" y="196"/>
                  </a:lnTo>
                  <a:lnTo>
                    <a:pt x="58" y="280"/>
                  </a:lnTo>
                  <a:lnTo>
                    <a:pt x="64" y="376"/>
                  </a:lnTo>
                  <a:lnTo>
                    <a:pt x="66" y="482"/>
                  </a:lnTo>
                  <a:lnTo>
                    <a:pt x="64" y="598"/>
                  </a:lnTo>
                  <a:lnTo>
                    <a:pt x="64" y="598"/>
                  </a:lnTo>
                  <a:lnTo>
                    <a:pt x="64" y="620"/>
                  </a:lnTo>
                  <a:lnTo>
                    <a:pt x="64" y="654"/>
                  </a:lnTo>
                  <a:lnTo>
                    <a:pt x="68" y="698"/>
                  </a:lnTo>
                  <a:lnTo>
                    <a:pt x="76" y="750"/>
                  </a:lnTo>
                  <a:lnTo>
                    <a:pt x="82" y="776"/>
                  </a:lnTo>
                  <a:lnTo>
                    <a:pt x="90" y="804"/>
                  </a:lnTo>
                  <a:lnTo>
                    <a:pt x="100" y="832"/>
                  </a:lnTo>
                  <a:lnTo>
                    <a:pt x="110" y="860"/>
                  </a:lnTo>
                  <a:lnTo>
                    <a:pt x="124" y="888"/>
                  </a:lnTo>
                  <a:lnTo>
                    <a:pt x="140" y="916"/>
                  </a:lnTo>
                  <a:lnTo>
                    <a:pt x="158" y="940"/>
                  </a:lnTo>
                  <a:lnTo>
                    <a:pt x="180" y="964"/>
                  </a:lnTo>
                  <a:lnTo>
                    <a:pt x="180" y="964"/>
                  </a:lnTo>
                  <a:lnTo>
                    <a:pt x="202" y="986"/>
                  </a:lnTo>
                  <a:lnTo>
                    <a:pt x="228" y="1006"/>
                  </a:lnTo>
                  <a:lnTo>
                    <a:pt x="254" y="1022"/>
                  </a:lnTo>
                  <a:lnTo>
                    <a:pt x="284" y="1034"/>
                  </a:lnTo>
                  <a:lnTo>
                    <a:pt x="314" y="1044"/>
                  </a:lnTo>
                  <a:lnTo>
                    <a:pt x="346" y="1052"/>
                  </a:lnTo>
                  <a:lnTo>
                    <a:pt x="380" y="1056"/>
                  </a:lnTo>
                  <a:lnTo>
                    <a:pt x="416" y="1058"/>
                  </a:lnTo>
                  <a:lnTo>
                    <a:pt x="416" y="1058"/>
                  </a:lnTo>
                  <a:lnTo>
                    <a:pt x="472" y="1056"/>
                  </a:lnTo>
                  <a:lnTo>
                    <a:pt x="526" y="1048"/>
                  </a:lnTo>
                  <a:lnTo>
                    <a:pt x="578" y="1038"/>
                  </a:lnTo>
                  <a:lnTo>
                    <a:pt x="602" y="1032"/>
                  </a:lnTo>
                  <a:lnTo>
                    <a:pt x="626" y="1024"/>
                  </a:lnTo>
                  <a:lnTo>
                    <a:pt x="648" y="1014"/>
                  </a:lnTo>
                  <a:lnTo>
                    <a:pt x="670" y="1004"/>
                  </a:lnTo>
                  <a:lnTo>
                    <a:pt x="692" y="994"/>
                  </a:lnTo>
                  <a:lnTo>
                    <a:pt x="712" y="982"/>
                  </a:lnTo>
                  <a:lnTo>
                    <a:pt x="730" y="970"/>
                  </a:lnTo>
                  <a:lnTo>
                    <a:pt x="748" y="956"/>
                  </a:lnTo>
                  <a:lnTo>
                    <a:pt x="766" y="940"/>
                  </a:lnTo>
                  <a:lnTo>
                    <a:pt x="782" y="924"/>
                  </a:lnTo>
                  <a:lnTo>
                    <a:pt x="782" y="924"/>
                  </a:lnTo>
                  <a:lnTo>
                    <a:pt x="798" y="908"/>
                  </a:lnTo>
                  <a:lnTo>
                    <a:pt x="812" y="890"/>
                  </a:lnTo>
                  <a:lnTo>
                    <a:pt x="826" y="872"/>
                  </a:lnTo>
                  <a:lnTo>
                    <a:pt x="838" y="852"/>
                  </a:lnTo>
                  <a:lnTo>
                    <a:pt x="850" y="832"/>
                  </a:lnTo>
                  <a:lnTo>
                    <a:pt x="860" y="810"/>
                  </a:lnTo>
                  <a:lnTo>
                    <a:pt x="870" y="788"/>
                  </a:lnTo>
                  <a:lnTo>
                    <a:pt x="878" y="766"/>
                  </a:lnTo>
                  <a:lnTo>
                    <a:pt x="884" y="742"/>
                  </a:lnTo>
                  <a:lnTo>
                    <a:pt x="890" y="716"/>
                  </a:lnTo>
                  <a:lnTo>
                    <a:pt x="900" y="666"/>
                  </a:lnTo>
                  <a:lnTo>
                    <a:pt x="904" y="612"/>
                  </a:lnTo>
                  <a:lnTo>
                    <a:pt x="906" y="556"/>
                  </a:lnTo>
                  <a:lnTo>
                    <a:pt x="906" y="556"/>
                  </a:lnTo>
                  <a:lnTo>
                    <a:pt x="902" y="500"/>
                  </a:lnTo>
                  <a:lnTo>
                    <a:pt x="896" y="448"/>
                  </a:lnTo>
                  <a:lnTo>
                    <a:pt x="888" y="398"/>
                  </a:lnTo>
                  <a:lnTo>
                    <a:pt x="878" y="350"/>
                  </a:lnTo>
                  <a:lnTo>
                    <a:pt x="868" y="304"/>
                  </a:lnTo>
                  <a:lnTo>
                    <a:pt x="856" y="260"/>
                  </a:lnTo>
                  <a:lnTo>
                    <a:pt x="830" y="176"/>
                  </a:lnTo>
                  <a:lnTo>
                    <a:pt x="830" y="176"/>
                  </a:lnTo>
                  <a:lnTo>
                    <a:pt x="818" y="144"/>
                  </a:lnTo>
                  <a:lnTo>
                    <a:pt x="808" y="120"/>
                  </a:lnTo>
                  <a:lnTo>
                    <a:pt x="788" y="82"/>
                  </a:lnTo>
                  <a:lnTo>
                    <a:pt x="780" y="64"/>
                  </a:lnTo>
                  <a:lnTo>
                    <a:pt x="774" y="46"/>
                  </a:lnTo>
                  <a:lnTo>
                    <a:pt x="772" y="26"/>
                  </a:lnTo>
                  <a:lnTo>
                    <a:pt x="772" y="0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79" name="Freeform 599"/>
            <p:cNvSpPr>
              <a:spLocks/>
            </p:cNvSpPr>
            <p:nvPr/>
          </p:nvSpPr>
          <p:spPr bwMode="auto">
            <a:xfrm>
              <a:off x="1280" y="1970"/>
              <a:ext cx="862" cy="1034"/>
            </a:xfrm>
            <a:custGeom>
              <a:avLst/>
              <a:gdLst/>
              <a:ahLst/>
              <a:cxnLst>
                <a:cxn ang="0">
                  <a:pos x="726" y="0"/>
                </a:cxn>
                <a:cxn ang="0">
                  <a:pos x="732" y="48"/>
                </a:cxn>
                <a:cxn ang="0">
                  <a:pos x="746" y="86"/>
                </a:cxn>
                <a:cxn ang="0">
                  <a:pos x="776" y="154"/>
                </a:cxn>
                <a:cxn ang="0">
                  <a:pos x="786" y="182"/>
                </a:cxn>
                <a:cxn ang="0">
                  <a:pos x="824" y="308"/>
                </a:cxn>
                <a:cxn ang="0">
                  <a:pos x="844" y="400"/>
                </a:cxn>
                <a:cxn ang="0">
                  <a:pos x="858" y="502"/>
                </a:cxn>
                <a:cxn ang="0">
                  <a:pos x="860" y="556"/>
                </a:cxn>
                <a:cxn ang="0">
                  <a:pos x="862" y="576"/>
                </a:cxn>
                <a:cxn ang="0">
                  <a:pos x="854" y="676"/>
                </a:cxn>
                <a:cxn ang="0">
                  <a:pos x="832" y="766"/>
                </a:cxn>
                <a:cxn ang="0">
                  <a:pos x="796" y="844"/>
                </a:cxn>
                <a:cxn ang="0">
                  <a:pos x="744" y="908"/>
                </a:cxn>
                <a:cxn ang="0">
                  <a:pos x="728" y="924"/>
                </a:cxn>
                <a:cxn ang="0">
                  <a:pos x="696" y="952"/>
                </a:cxn>
                <a:cxn ang="0">
                  <a:pos x="658" y="974"/>
                </a:cxn>
                <a:cxn ang="0">
                  <a:pos x="616" y="994"/>
                </a:cxn>
                <a:cxn ang="0">
                  <a:pos x="550" y="1016"/>
                </a:cxn>
                <a:cxn ang="0">
                  <a:pos x="448" y="1032"/>
                </a:cxn>
                <a:cxn ang="0">
                  <a:pos x="394" y="1034"/>
                </a:cxn>
                <a:cxn ang="0">
                  <a:pos x="328" y="1030"/>
                </a:cxn>
                <a:cxn ang="0">
                  <a:pos x="270" y="1014"/>
                </a:cxn>
                <a:cxn ang="0">
                  <a:pos x="218" y="986"/>
                </a:cxn>
                <a:cxn ang="0">
                  <a:pos x="174" y="948"/>
                </a:cxn>
                <a:cxn ang="0">
                  <a:pos x="156" y="928"/>
                </a:cxn>
                <a:cxn ang="0">
                  <a:pos x="126" y="886"/>
                </a:cxn>
                <a:cxn ang="0">
                  <a:pos x="104" y="838"/>
                </a:cxn>
                <a:cxn ang="0">
                  <a:pos x="88" y="790"/>
                </a:cxn>
                <a:cxn ang="0">
                  <a:pos x="72" y="722"/>
                </a:cxn>
                <a:cxn ang="0">
                  <a:pos x="64" y="644"/>
                </a:cxn>
                <a:cxn ang="0">
                  <a:pos x="64" y="616"/>
                </a:cxn>
                <a:cxn ang="0">
                  <a:pos x="64" y="598"/>
                </a:cxn>
                <a:cxn ang="0">
                  <a:pos x="66" y="484"/>
                </a:cxn>
                <a:cxn ang="0">
                  <a:pos x="62" y="336"/>
                </a:cxn>
                <a:cxn ang="0">
                  <a:pos x="50" y="194"/>
                </a:cxn>
                <a:cxn ang="0">
                  <a:pos x="28" y="76"/>
                </a:cxn>
                <a:cxn ang="0">
                  <a:pos x="16" y="32"/>
                </a:cxn>
                <a:cxn ang="0">
                  <a:pos x="0" y="0"/>
                </a:cxn>
              </a:cxnLst>
              <a:rect l="0" t="0" r="r" b="b"/>
              <a:pathLst>
                <a:path w="862" h="1034">
                  <a:moveTo>
                    <a:pt x="726" y="0"/>
                  </a:moveTo>
                  <a:lnTo>
                    <a:pt x="726" y="0"/>
                  </a:lnTo>
                  <a:lnTo>
                    <a:pt x="728" y="26"/>
                  </a:lnTo>
                  <a:lnTo>
                    <a:pt x="732" y="48"/>
                  </a:lnTo>
                  <a:lnTo>
                    <a:pt x="738" y="68"/>
                  </a:lnTo>
                  <a:lnTo>
                    <a:pt x="746" y="86"/>
                  </a:lnTo>
                  <a:lnTo>
                    <a:pt x="766" y="128"/>
                  </a:lnTo>
                  <a:lnTo>
                    <a:pt x="776" y="154"/>
                  </a:lnTo>
                  <a:lnTo>
                    <a:pt x="786" y="182"/>
                  </a:lnTo>
                  <a:lnTo>
                    <a:pt x="786" y="182"/>
                  </a:lnTo>
                  <a:lnTo>
                    <a:pt x="812" y="264"/>
                  </a:lnTo>
                  <a:lnTo>
                    <a:pt x="824" y="308"/>
                  </a:lnTo>
                  <a:lnTo>
                    <a:pt x="834" y="354"/>
                  </a:lnTo>
                  <a:lnTo>
                    <a:pt x="844" y="400"/>
                  </a:lnTo>
                  <a:lnTo>
                    <a:pt x="852" y="450"/>
                  </a:lnTo>
                  <a:lnTo>
                    <a:pt x="858" y="502"/>
                  </a:lnTo>
                  <a:lnTo>
                    <a:pt x="860" y="556"/>
                  </a:lnTo>
                  <a:lnTo>
                    <a:pt x="860" y="556"/>
                  </a:lnTo>
                  <a:lnTo>
                    <a:pt x="862" y="576"/>
                  </a:lnTo>
                  <a:lnTo>
                    <a:pt x="862" y="576"/>
                  </a:lnTo>
                  <a:lnTo>
                    <a:pt x="860" y="628"/>
                  </a:lnTo>
                  <a:lnTo>
                    <a:pt x="854" y="676"/>
                  </a:lnTo>
                  <a:lnTo>
                    <a:pt x="844" y="722"/>
                  </a:lnTo>
                  <a:lnTo>
                    <a:pt x="832" y="766"/>
                  </a:lnTo>
                  <a:lnTo>
                    <a:pt x="816" y="806"/>
                  </a:lnTo>
                  <a:lnTo>
                    <a:pt x="796" y="844"/>
                  </a:lnTo>
                  <a:lnTo>
                    <a:pt x="772" y="878"/>
                  </a:lnTo>
                  <a:lnTo>
                    <a:pt x="744" y="908"/>
                  </a:lnTo>
                  <a:lnTo>
                    <a:pt x="744" y="908"/>
                  </a:lnTo>
                  <a:lnTo>
                    <a:pt x="728" y="924"/>
                  </a:lnTo>
                  <a:lnTo>
                    <a:pt x="712" y="938"/>
                  </a:lnTo>
                  <a:lnTo>
                    <a:pt x="696" y="952"/>
                  </a:lnTo>
                  <a:lnTo>
                    <a:pt x="676" y="964"/>
                  </a:lnTo>
                  <a:lnTo>
                    <a:pt x="658" y="974"/>
                  </a:lnTo>
                  <a:lnTo>
                    <a:pt x="638" y="984"/>
                  </a:lnTo>
                  <a:lnTo>
                    <a:pt x="616" y="994"/>
                  </a:lnTo>
                  <a:lnTo>
                    <a:pt x="596" y="1002"/>
                  </a:lnTo>
                  <a:lnTo>
                    <a:pt x="550" y="1016"/>
                  </a:lnTo>
                  <a:lnTo>
                    <a:pt x="500" y="1026"/>
                  </a:lnTo>
                  <a:lnTo>
                    <a:pt x="448" y="1032"/>
                  </a:lnTo>
                  <a:lnTo>
                    <a:pt x="394" y="1034"/>
                  </a:lnTo>
                  <a:lnTo>
                    <a:pt x="394" y="1034"/>
                  </a:lnTo>
                  <a:lnTo>
                    <a:pt x="360" y="1034"/>
                  </a:lnTo>
                  <a:lnTo>
                    <a:pt x="328" y="1030"/>
                  </a:lnTo>
                  <a:lnTo>
                    <a:pt x="298" y="1022"/>
                  </a:lnTo>
                  <a:lnTo>
                    <a:pt x="270" y="1014"/>
                  </a:lnTo>
                  <a:lnTo>
                    <a:pt x="244" y="1002"/>
                  </a:lnTo>
                  <a:lnTo>
                    <a:pt x="218" y="986"/>
                  </a:lnTo>
                  <a:lnTo>
                    <a:pt x="194" y="970"/>
                  </a:lnTo>
                  <a:lnTo>
                    <a:pt x="174" y="948"/>
                  </a:lnTo>
                  <a:lnTo>
                    <a:pt x="174" y="948"/>
                  </a:lnTo>
                  <a:lnTo>
                    <a:pt x="156" y="928"/>
                  </a:lnTo>
                  <a:lnTo>
                    <a:pt x="140" y="908"/>
                  </a:lnTo>
                  <a:lnTo>
                    <a:pt x="126" y="886"/>
                  </a:lnTo>
                  <a:lnTo>
                    <a:pt x="114" y="862"/>
                  </a:lnTo>
                  <a:lnTo>
                    <a:pt x="104" y="838"/>
                  </a:lnTo>
                  <a:lnTo>
                    <a:pt x="94" y="814"/>
                  </a:lnTo>
                  <a:lnTo>
                    <a:pt x="88" y="790"/>
                  </a:lnTo>
                  <a:lnTo>
                    <a:pt x="82" y="768"/>
                  </a:lnTo>
                  <a:lnTo>
                    <a:pt x="72" y="722"/>
                  </a:lnTo>
                  <a:lnTo>
                    <a:pt x="66" y="680"/>
                  </a:lnTo>
                  <a:lnTo>
                    <a:pt x="64" y="644"/>
                  </a:lnTo>
                  <a:lnTo>
                    <a:pt x="64" y="616"/>
                  </a:lnTo>
                  <a:lnTo>
                    <a:pt x="64" y="616"/>
                  </a:lnTo>
                  <a:lnTo>
                    <a:pt x="64" y="598"/>
                  </a:lnTo>
                  <a:lnTo>
                    <a:pt x="64" y="598"/>
                  </a:lnTo>
                  <a:lnTo>
                    <a:pt x="66" y="484"/>
                  </a:lnTo>
                  <a:lnTo>
                    <a:pt x="66" y="484"/>
                  </a:lnTo>
                  <a:lnTo>
                    <a:pt x="64" y="410"/>
                  </a:lnTo>
                  <a:lnTo>
                    <a:pt x="62" y="336"/>
                  </a:lnTo>
                  <a:lnTo>
                    <a:pt x="56" y="262"/>
                  </a:lnTo>
                  <a:lnTo>
                    <a:pt x="50" y="194"/>
                  </a:lnTo>
                  <a:lnTo>
                    <a:pt x="40" y="130"/>
                  </a:lnTo>
                  <a:lnTo>
                    <a:pt x="28" y="76"/>
                  </a:lnTo>
                  <a:lnTo>
                    <a:pt x="22" y="52"/>
                  </a:lnTo>
                  <a:lnTo>
                    <a:pt x="16" y="32"/>
                  </a:ln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80" name="Freeform 600"/>
            <p:cNvSpPr>
              <a:spLocks/>
            </p:cNvSpPr>
            <p:nvPr/>
          </p:nvSpPr>
          <p:spPr bwMode="auto">
            <a:xfrm>
              <a:off x="1400" y="1970"/>
              <a:ext cx="616" cy="986"/>
            </a:xfrm>
            <a:custGeom>
              <a:avLst/>
              <a:gdLst/>
              <a:ahLst/>
              <a:cxnLst>
                <a:cxn ang="0">
                  <a:pos x="82" y="162"/>
                </a:cxn>
                <a:cxn ang="0">
                  <a:pos x="30" y="314"/>
                </a:cxn>
                <a:cxn ang="0">
                  <a:pos x="4" y="458"/>
                </a:cxn>
                <a:cxn ang="0">
                  <a:pos x="2" y="606"/>
                </a:cxn>
                <a:cxn ang="0">
                  <a:pos x="32" y="748"/>
                </a:cxn>
                <a:cxn ang="0">
                  <a:pos x="60" y="812"/>
                </a:cxn>
                <a:cxn ang="0">
                  <a:pos x="100" y="870"/>
                </a:cxn>
                <a:cxn ang="0">
                  <a:pos x="150" y="922"/>
                </a:cxn>
                <a:cxn ang="0">
                  <a:pos x="212" y="964"/>
                </a:cxn>
                <a:cxn ang="0">
                  <a:pos x="260" y="980"/>
                </a:cxn>
                <a:cxn ang="0">
                  <a:pos x="314" y="986"/>
                </a:cxn>
                <a:cxn ang="0">
                  <a:pos x="348" y="978"/>
                </a:cxn>
                <a:cxn ang="0">
                  <a:pos x="370" y="956"/>
                </a:cxn>
                <a:cxn ang="0">
                  <a:pos x="374" y="940"/>
                </a:cxn>
                <a:cxn ang="0">
                  <a:pos x="362" y="924"/>
                </a:cxn>
                <a:cxn ang="0">
                  <a:pos x="330" y="906"/>
                </a:cxn>
                <a:cxn ang="0">
                  <a:pos x="292" y="882"/>
                </a:cxn>
                <a:cxn ang="0">
                  <a:pos x="282" y="852"/>
                </a:cxn>
                <a:cxn ang="0">
                  <a:pos x="250" y="820"/>
                </a:cxn>
                <a:cxn ang="0">
                  <a:pos x="238" y="778"/>
                </a:cxn>
                <a:cxn ang="0">
                  <a:pos x="224" y="750"/>
                </a:cxn>
                <a:cxn ang="0">
                  <a:pos x="218" y="720"/>
                </a:cxn>
                <a:cxn ang="0">
                  <a:pos x="206" y="684"/>
                </a:cxn>
                <a:cxn ang="0">
                  <a:pos x="206" y="644"/>
                </a:cxn>
                <a:cxn ang="0">
                  <a:pos x="214" y="594"/>
                </a:cxn>
                <a:cxn ang="0">
                  <a:pos x="204" y="550"/>
                </a:cxn>
                <a:cxn ang="0">
                  <a:pos x="214" y="510"/>
                </a:cxn>
                <a:cxn ang="0">
                  <a:pos x="216" y="462"/>
                </a:cxn>
                <a:cxn ang="0">
                  <a:pos x="206" y="444"/>
                </a:cxn>
                <a:cxn ang="0">
                  <a:pos x="206" y="438"/>
                </a:cxn>
                <a:cxn ang="0">
                  <a:pos x="236" y="412"/>
                </a:cxn>
                <a:cxn ang="0">
                  <a:pos x="264" y="366"/>
                </a:cxn>
                <a:cxn ang="0">
                  <a:pos x="268" y="342"/>
                </a:cxn>
                <a:cxn ang="0">
                  <a:pos x="316" y="316"/>
                </a:cxn>
                <a:cxn ang="0">
                  <a:pos x="358" y="278"/>
                </a:cxn>
                <a:cxn ang="0">
                  <a:pos x="370" y="252"/>
                </a:cxn>
                <a:cxn ang="0">
                  <a:pos x="426" y="262"/>
                </a:cxn>
                <a:cxn ang="0">
                  <a:pos x="502" y="248"/>
                </a:cxn>
                <a:cxn ang="0">
                  <a:pos x="508" y="256"/>
                </a:cxn>
                <a:cxn ang="0">
                  <a:pos x="546" y="276"/>
                </a:cxn>
                <a:cxn ang="0">
                  <a:pos x="586" y="274"/>
                </a:cxn>
                <a:cxn ang="0">
                  <a:pos x="606" y="260"/>
                </a:cxn>
                <a:cxn ang="0">
                  <a:pos x="616" y="228"/>
                </a:cxn>
                <a:cxn ang="0">
                  <a:pos x="610" y="176"/>
                </a:cxn>
                <a:cxn ang="0">
                  <a:pos x="594" y="134"/>
                </a:cxn>
                <a:cxn ang="0">
                  <a:pos x="542" y="72"/>
                </a:cxn>
                <a:cxn ang="0">
                  <a:pos x="514" y="48"/>
                </a:cxn>
                <a:cxn ang="0">
                  <a:pos x="458" y="30"/>
                </a:cxn>
                <a:cxn ang="0">
                  <a:pos x="376" y="28"/>
                </a:cxn>
                <a:cxn ang="0">
                  <a:pos x="316" y="36"/>
                </a:cxn>
                <a:cxn ang="0">
                  <a:pos x="256" y="60"/>
                </a:cxn>
                <a:cxn ang="0">
                  <a:pos x="202" y="100"/>
                </a:cxn>
                <a:cxn ang="0">
                  <a:pos x="152" y="152"/>
                </a:cxn>
                <a:cxn ang="0">
                  <a:pos x="112" y="214"/>
                </a:cxn>
                <a:cxn ang="0">
                  <a:pos x="190" y="0"/>
                </a:cxn>
              </a:cxnLst>
              <a:rect l="0" t="0" r="r" b="b"/>
              <a:pathLst>
                <a:path w="616" h="986">
                  <a:moveTo>
                    <a:pt x="142" y="0"/>
                  </a:moveTo>
                  <a:lnTo>
                    <a:pt x="142" y="0"/>
                  </a:lnTo>
                  <a:lnTo>
                    <a:pt x="82" y="162"/>
                  </a:lnTo>
                  <a:lnTo>
                    <a:pt x="42" y="268"/>
                  </a:lnTo>
                  <a:lnTo>
                    <a:pt x="42" y="268"/>
                  </a:lnTo>
                  <a:lnTo>
                    <a:pt x="30" y="314"/>
                  </a:lnTo>
                  <a:lnTo>
                    <a:pt x="18" y="362"/>
                  </a:lnTo>
                  <a:lnTo>
                    <a:pt x="10" y="410"/>
                  </a:lnTo>
                  <a:lnTo>
                    <a:pt x="4" y="458"/>
                  </a:lnTo>
                  <a:lnTo>
                    <a:pt x="0" y="508"/>
                  </a:lnTo>
                  <a:lnTo>
                    <a:pt x="0" y="558"/>
                  </a:lnTo>
                  <a:lnTo>
                    <a:pt x="2" y="606"/>
                  </a:lnTo>
                  <a:lnTo>
                    <a:pt x="8" y="656"/>
                  </a:lnTo>
                  <a:lnTo>
                    <a:pt x="18" y="702"/>
                  </a:lnTo>
                  <a:lnTo>
                    <a:pt x="32" y="748"/>
                  </a:lnTo>
                  <a:lnTo>
                    <a:pt x="40" y="770"/>
                  </a:lnTo>
                  <a:lnTo>
                    <a:pt x="50" y="792"/>
                  </a:lnTo>
                  <a:lnTo>
                    <a:pt x="60" y="812"/>
                  </a:lnTo>
                  <a:lnTo>
                    <a:pt x="72" y="832"/>
                  </a:lnTo>
                  <a:lnTo>
                    <a:pt x="86" y="852"/>
                  </a:lnTo>
                  <a:lnTo>
                    <a:pt x="100" y="870"/>
                  </a:lnTo>
                  <a:lnTo>
                    <a:pt x="116" y="888"/>
                  </a:lnTo>
                  <a:lnTo>
                    <a:pt x="132" y="906"/>
                  </a:lnTo>
                  <a:lnTo>
                    <a:pt x="150" y="922"/>
                  </a:lnTo>
                  <a:lnTo>
                    <a:pt x="170" y="938"/>
                  </a:lnTo>
                  <a:lnTo>
                    <a:pt x="190" y="952"/>
                  </a:lnTo>
                  <a:lnTo>
                    <a:pt x="212" y="964"/>
                  </a:lnTo>
                  <a:lnTo>
                    <a:pt x="212" y="964"/>
                  </a:lnTo>
                  <a:lnTo>
                    <a:pt x="238" y="974"/>
                  </a:lnTo>
                  <a:lnTo>
                    <a:pt x="260" y="980"/>
                  </a:lnTo>
                  <a:lnTo>
                    <a:pt x="280" y="984"/>
                  </a:lnTo>
                  <a:lnTo>
                    <a:pt x="298" y="986"/>
                  </a:lnTo>
                  <a:lnTo>
                    <a:pt x="314" y="986"/>
                  </a:lnTo>
                  <a:lnTo>
                    <a:pt x="326" y="984"/>
                  </a:lnTo>
                  <a:lnTo>
                    <a:pt x="338" y="982"/>
                  </a:lnTo>
                  <a:lnTo>
                    <a:pt x="348" y="978"/>
                  </a:lnTo>
                  <a:lnTo>
                    <a:pt x="356" y="972"/>
                  </a:lnTo>
                  <a:lnTo>
                    <a:pt x="362" y="968"/>
                  </a:lnTo>
                  <a:lnTo>
                    <a:pt x="370" y="956"/>
                  </a:lnTo>
                  <a:lnTo>
                    <a:pt x="374" y="946"/>
                  </a:lnTo>
                  <a:lnTo>
                    <a:pt x="374" y="940"/>
                  </a:lnTo>
                  <a:lnTo>
                    <a:pt x="374" y="940"/>
                  </a:lnTo>
                  <a:lnTo>
                    <a:pt x="372" y="934"/>
                  </a:lnTo>
                  <a:lnTo>
                    <a:pt x="368" y="930"/>
                  </a:lnTo>
                  <a:lnTo>
                    <a:pt x="362" y="924"/>
                  </a:lnTo>
                  <a:lnTo>
                    <a:pt x="354" y="918"/>
                  </a:lnTo>
                  <a:lnTo>
                    <a:pt x="342" y="912"/>
                  </a:lnTo>
                  <a:lnTo>
                    <a:pt x="330" y="906"/>
                  </a:lnTo>
                  <a:lnTo>
                    <a:pt x="294" y="896"/>
                  </a:lnTo>
                  <a:lnTo>
                    <a:pt x="294" y="896"/>
                  </a:lnTo>
                  <a:lnTo>
                    <a:pt x="292" y="882"/>
                  </a:lnTo>
                  <a:lnTo>
                    <a:pt x="290" y="872"/>
                  </a:lnTo>
                  <a:lnTo>
                    <a:pt x="286" y="862"/>
                  </a:lnTo>
                  <a:lnTo>
                    <a:pt x="282" y="852"/>
                  </a:lnTo>
                  <a:lnTo>
                    <a:pt x="274" y="842"/>
                  </a:lnTo>
                  <a:lnTo>
                    <a:pt x="264" y="830"/>
                  </a:lnTo>
                  <a:lnTo>
                    <a:pt x="250" y="820"/>
                  </a:lnTo>
                  <a:lnTo>
                    <a:pt x="250" y="820"/>
                  </a:lnTo>
                  <a:lnTo>
                    <a:pt x="244" y="800"/>
                  </a:lnTo>
                  <a:lnTo>
                    <a:pt x="238" y="778"/>
                  </a:lnTo>
                  <a:lnTo>
                    <a:pt x="234" y="768"/>
                  </a:lnTo>
                  <a:lnTo>
                    <a:pt x="230" y="758"/>
                  </a:lnTo>
                  <a:lnTo>
                    <a:pt x="224" y="750"/>
                  </a:lnTo>
                  <a:lnTo>
                    <a:pt x="216" y="742"/>
                  </a:lnTo>
                  <a:lnTo>
                    <a:pt x="216" y="742"/>
                  </a:lnTo>
                  <a:lnTo>
                    <a:pt x="218" y="720"/>
                  </a:lnTo>
                  <a:lnTo>
                    <a:pt x="216" y="710"/>
                  </a:lnTo>
                  <a:lnTo>
                    <a:pt x="214" y="700"/>
                  </a:lnTo>
                  <a:lnTo>
                    <a:pt x="206" y="684"/>
                  </a:lnTo>
                  <a:lnTo>
                    <a:pt x="196" y="670"/>
                  </a:lnTo>
                  <a:lnTo>
                    <a:pt x="196" y="670"/>
                  </a:lnTo>
                  <a:lnTo>
                    <a:pt x="206" y="644"/>
                  </a:lnTo>
                  <a:lnTo>
                    <a:pt x="210" y="628"/>
                  </a:lnTo>
                  <a:lnTo>
                    <a:pt x="212" y="610"/>
                  </a:lnTo>
                  <a:lnTo>
                    <a:pt x="214" y="594"/>
                  </a:lnTo>
                  <a:lnTo>
                    <a:pt x="214" y="576"/>
                  </a:lnTo>
                  <a:lnTo>
                    <a:pt x="210" y="562"/>
                  </a:lnTo>
                  <a:lnTo>
                    <a:pt x="204" y="550"/>
                  </a:lnTo>
                  <a:lnTo>
                    <a:pt x="204" y="550"/>
                  </a:lnTo>
                  <a:lnTo>
                    <a:pt x="210" y="526"/>
                  </a:lnTo>
                  <a:lnTo>
                    <a:pt x="214" y="510"/>
                  </a:lnTo>
                  <a:lnTo>
                    <a:pt x="216" y="494"/>
                  </a:lnTo>
                  <a:lnTo>
                    <a:pt x="218" y="478"/>
                  </a:lnTo>
                  <a:lnTo>
                    <a:pt x="216" y="462"/>
                  </a:lnTo>
                  <a:lnTo>
                    <a:pt x="214" y="456"/>
                  </a:lnTo>
                  <a:lnTo>
                    <a:pt x="210" y="450"/>
                  </a:lnTo>
                  <a:lnTo>
                    <a:pt x="206" y="444"/>
                  </a:lnTo>
                  <a:lnTo>
                    <a:pt x="200" y="440"/>
                  </a:lnTo>
                  <a:lnTo>
                    <a:pt x="200" y="440"/>
                  </a:lnTo>
                  <a:lnTo>
                    <a:pt x="206" y="438"/>
                  </a:lnTo>
                  <a:lnTo>
                    <a:pt x="212" y="436"/>
                  </a:lnTo>
                  <a:lnTo>
                    <a:pt x="224" y="426"/>
                  </a:lnTo>
                  <a:lnTo>
                    <a:pt x="236" y="412"/>
                  </a:lnTo>
                  <a:lnTo>
                    <a:pt x="246" y="398"/>
                  </a:lnTo>
                  <a:lnTo>
                    <a:pt x="256" y="382"/>
                  </a:lnTo>
                  <a:lnTo>
                    <a:pt x="264" y="366"/>
                  </a:lnTo>
                  <a:lnTo>
                    <a:pt x="268" y="352"/>
                  </a:lnTo>
                  <a:lnTo>
                    <a:pt x="268" y="342"/>
                  </a:lnTo>
                  <a:lnTo>
                    <a:pt x="268" y="342"/>
                  </a:lnTo>
                  <a:lnTo>
                    <a:pt x="284" y="336"/>
                  </a:lnTo>
                  <a:lnTo>
                    <a:pt x="300" y="328"/>
                  </a:lnTo>
                  <a:lnTo>
                    <a:pt x="316" y="316"/>
                  </a:lnTo>
                  <a:lnTo>
                    <a:pt x="332" y="304"/>
                  </a:lnTo>
                  <a:lnTo>
                    <a:pt x="346" y="292"/>
                  </a:lnTo>
                  <a:lnTo>
                    <a:pt x="358" y="278"/>
                  </a:lnTo>
                  <a:lnTo>
                    <a:pt x="366" y="266"/>
                  </a:lnTo>
                  <a:lnTo>
                    <a:pt x="370" y="252"/>
                  </a:lnTo>
                  <a:lnTo>
                    <a:pt x="370" y="252"/>
                  </a:lnTo>
                  <a:lnTo>
                    <a:pt x="388" y="258"/>
                  </a:lnTo>
                  <a:lnTo>
                    <a:pt x="406" y="262"/>
                  </a:lnTo>
                  <a:lnTo>
                    <a:pt x="426" y="262"/>
                  </a:lnTo>
                  <a:lnTo>
                    <a:pt x="444" y="260"/>
                  </a:lnTo>
                  <a:lnTo>
                    <a:pt x="480" y="254"/>
                  </a:lnTo>
                  <a:lnTo>
                    <a:pt x="502" y="248"/>
                  </a:lnTo>
                  <a:lnTo>
                    <a:pt x="502" y="248"/>
                  </a:lnTo>
                  <a:lnTo>
                    <a:pt x="504" y="252"/>
                  </a:lnTo>
                  <a:lnTo>
                    <a:pt x="508" y="256"/>
                  </a:lnTo>
                  <a:lnTo>
                    <a:pt x="516" y="264"/>
                  </a:lnTo>
                  <a:lnTo>
                    <a:pt x="530" y="270"/>
                  </a:lnTo>
                  <a:lnTo>
                    <a:pt x="546" y="276"/>
                  </a:lnTo>
                  <a:lnTo>
                    <a:pt x="562" y="278"/>
                  </a:lnTo>
                  <a:lnTo>
                    <a:pt x="578" y="276"/>
                  </a:lnTo>
                  <a:lnTo>
                    <a:pt x="586" y="274"/>
                  </a:lnTo>
                  <a:lnTo>
                    <a:pt x="594" y="270"/>
                  </a:lnTo>
                  <a:lnTo>
                    <a:pt x="600" y="266"/>
                  </a:lnTo>
                  <a:lnTo>
                    <a:pt x="606" y="260"/>
                  </a:lnTo>
                  <a:lnTo>
                    <a:pt x="606" y="260"/>
                  </a:lnTo>
                  <a:lnTo>
                    <a:pt x="612" y="244"/>
                  </a:lnTo>
                  <a:lnTo>
                    <a:pt x="616" y="228"/>
                  </a:lnTo>
                  <a:lnTo>
                    <a:pt x="614" y="206"/>
                  </a:lnTo>
                  <a:lnTo>
                    <a:pt x="610" y="176"/>
                  </a:lnTo>
                  <a:lnTo>
                    <a:pt x="610" y="176"/>
                  </a:lnTo>
                  <a:lnTo>
                    <a:pt x="606" y="160"/>
                  </a:lnTo>
                  <a:lnTo>
                    <a:pt x="600" y="146"/>
                  </a:lnTo>
                  <a:lnTo>
                    <a:pt x="594" y="134"/>
                  </a:lnTo>
                  <a:lnTo>
                    <a:pt x="584" y="122"/>
                  </a:lnTo>
                  <a:lnTo>
                    <a:pt x="564" y="100"/>
                  </a:lnTo>
                  <a:lnTo>
                    <a:pt x="542" y="72"/>
                  </a:lnTo>
                  <a:lnTo>
                    <a:pt x="542" y="72"/>
                  </a:lnTo>
                  <a:lnTo>
                    <a:pt x="528" y="58"/>
                  </a:lnTo>
                  <a:lnTo>
                    <a:pt x="514" y="48"/>
                  </a:lnTo>
                  <a:lnTo>
                    <a:pt x="498" y="40"/>
                  </a:lnTo>
                  <a:lnTo>
                    <a:pt x="480" y="34"/>
                  </a:lnTo>
                  <a:lnTo>
                    <a:pt x="458" y="30"/>
                  </a:lnTo>
                  <a:lnTo>
                    <a:pt x="434" y="28"/>
                  </a:lnTo>
                  <a:lnTo>
                    <a:pt x="376" y="28"/>
                  </a:lnTo>
                  <a:lnTo>
                    <a:pt x="376" y="28"/>
                  </a:lnTo>
                  <a:lnTo>
                    <a:pt x="356" y="28"/>
                  </a:lnTo>
                  <a:lnTo>
                    <a:pt x="336" y="30"/>
                  </a:lnTo>
                  <a:lnTo>
                    <a:pt x="316" y="36"/>
                  </a:lnTo>
                  <a:lnTo>
                    <a:pt x="296" y="42"/>
                  </a:lnTo>
                  <a:lnTo>
                    <a:pt x="276" y="50"/>
                  </a:lnTo>
                  <a:lnTo>
                    <a:pt x="256" y="60"/>
                  </a:lnTo>
                  <a:lnTo>
                    <a:pt x="238" y="72"/>
                  </a:lnTo>
                  <a:lnTo>
                    <a:pt x="220" y="84"/>
                  </a:lnTo>
                  <a:lnTo>
                    <a:pt x="202" y="100"/>
                  </a:lnTo>
                  <a:lnTo>
                    <a:pt x="184" y="116"/>
                  </a:lnTo>
                  <a:lnTo>
                    <a:pt x="168" y="132"/>
                  </a:lnTo>
                  <a:lnTo>
                    <a:pt x="152" y="152"/>
                  </a:lnTo>
                  <a:lnTo>
                    <a:pt x="138" y="170"/>
                  </a:lnTo>
                  <a:lnTo>
                    <a:pt x="126" y="192"/>
                  </a:lnTo>
                  <a:lnTo>
                    <a:pt x="112" y="214"/>
                  </a:lnTo>
                  <a:lnTo>
                    <a:pt x="102" y="236"/>
                  </a:lnTo>
                  <a:lnTo>
                    <a:pt x="102" y="236"/>
                  </a:lnTo>
                  <a:lnTo>
                    <a:pt x="190" y="0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081" name="Freeform 601"/>
            <p:cNvSpPr>
              <a:spLocks/>
            </p:cNvSpPr>
            <p:nvPr/>
          </p:nvSpPr>
          <p:spPr bwMode="auto">
            <a:xfrm>
              <a:off x="1596" y="2218"/>
              <a:ext cx="490" cy="700"/>
            </a:xfrm>
            <a:custGeom>
              <a:avLst/>
              <a:gdLst/>
              <a:ahLst/>
              <a:cxnLst>
                <a:cxn ang="0">
                  <a:pos x="410" y="10"/>
                </a:cxn>
                <a:cxn ang="0">
                  <a:pos x="410" y="12"/>
                </a:cxn>
                <a:cxn ang="0">
                  <a:pos x="398" y="22"/>
                </a:cxn>
                <a:cxn ang="0">
                  <a:pos x="382" y="28"/>
                </a:cxn>
                <a:cxn ang="0">
                  <a:pos x="350" y="28"/>
                </a:cxn>
                <a:cxn ang="0">
                  <a:pos x="320" y="16"/>
                </a:cxn>
                <a:cxn ang="0">
                  <a:pos x="308" y="4"/>
                </a:cxn>
                <a:cxn ang="0">
                  <a:pos x="306" y="0"/>
                </a:cxn>
                <a:cxn ang="0">
                  <a:pos x="248" y="12"/>
                </a:cxn>
                <a:cxn ang="0">
                  <a:pos x="210" y="14"/>
                </a:cxn>
                <a:cxn ang="0">
                  <a:pos x="174" y="4"/>
                </a:cxn>
                <a:cxn ang="0">
                  <a:pos x="170" y="18"/>
                </a:cxn>
                <a:cxn ang="0">
                  <a:pos x="150" y="44"/>
                </a:cxn>
                <a:cxn ang="0">
                  <a:pos x="120" y="68"/>
                </a:cxn>
                <a:cxn ang="0">
                  <a:pos x="88" y="88"/>
                </a:cxn>
                <a:cxn ang="0">
                  <a:pos x="72" y="94"/>
                </a:cxn>
                <a:cxn ang="0">
                  <a:pos x="68" y="118"/>
                </a:cxn>
                <a:cxn ang="0">
                  <a:pos x="50" y="150"/>
                </a:cxn>
                <a:cxn ang="0">
                  <a:pos x="28" y="178"/>
                </a:cxn>
                <a:cxn ang="0">
                  <a:pos x="10" y="190"/>
                </a:cxn>
                <a:cxn ang="0">
                  <a:pos x="4" y="192"/>
                </a:cxn>
                <a:cxn ang="0">
                  <a:pos x="14" y="202"/>
                </a:cxn>
                <a:cxn ang="0">
                  <a:pos x="20" y="214"/>
                </a:cxn>
                <a:cxn ang="0">
                  <a:pos x="20" y="246"/>
                </a:cxn>
                <a:cxn ang="0">
                  <a:pos x="14" y="278"/>
                </a:cxn>
                <a:cxn ang="0">
                  <a:pos x="8" y="302"/>
                </a:cxn>
                <a:cxn ang="0">
                  <a:pos x="18" y="328"/>
                </a:cxn>
                <a:cxn ang="0">
                  <a:pos x="16" y="362"/>
                </a:cxn>
                <a:cxn ang="0">
                  <a:pos x="10" y="396"/>
                </a:cxn>
                <a:cxn ang="0">
                  <a:pos x="0" y="422"/>
                </a:cxn>
                <a:cxn ang="0">
                  <a:pos x="18" y="452"/>
                </a:cxn>
                <a:cxn ang="0">
                  <a:pos x="22" y="472"/>
                </a:cxn>
                <a:cxn ang="0">
                  <a:pos x="20" y="494"/>
                </a:cxn>
                <a:cxn ang="0">
                  <a:pos x="34" y="510"/>
                </a:cxn>
                <a:cxn ang="0">
                  <a:pos x="42" y="530"/>
                </a:cxn>
                <a:cxn ang="0">
                  <a:pos x="54" y="572"/>
                </a:cxn>
                <a:cxn ang="0">
                  <a:pos x="68" y="582"/>
                </a:cxn>
                <a:cxn ang="0">
                  <a:pos x="86" y="604"/>
                </a:cxn>
                <a:cxn ang="0">
                  <a:pos x="94" y="624"/>
                </a:cxn>
                <a:cxn ang="0">
                  <a:pos x="98" y="648"/>
                </a:cxn>
                <a:cxn ang="0">
                  <a:pos x="134" y="658"/>
                </a:cxn>
                <a:cxn ang="0">
                  <a:pos x="158" y="670"/>
                </a:cxn>
                <a:cxn ang="0">
                  <a:pos x="172" y="682"/>
                </a:cxn>
                <a:cxn ang="0">
                  <a:pos x="178" y="692"/>
                </a:cxn>
                <a:cxn ang="0">
                  <a:pos x="178" y="700"/>
                </a:cxn>
                <a:cxn ang="0">
                  <a:pos x="196" y="700"/>
                </a:cxn>
                <a:cxn ang="0">
                  <a:pos x="226" y="698"/>
                </a:cxn>
                <a:cxn ang="0">
                  <a:pos x="284" y="682"/>
                </a:cxn>
                <a:cxn ang="0">
                  <a:pos x="336" y="650"/>
                </a:cxn>
                <a:cxn ang="0">
                  <a:pos x="384" y="606"/>
                </a:cxn>
                <a:cxn ang="0">
                  <a:pos x="422" y="550"/>
                </a:cxn>
                <a:cxn ang="0">
                  <a:pos x="454" y="486"/>
                </a:cxn>
                <a:cxn ang="0">
                  <a:pos x="476" y="412"/>
                </a:cxn>
                <a:cxn ang="0">
                  <a:pos x="488" y="332"/>
                </a:cxn>
                <a:cxn ang="0">
                  <a:pos x="490" y="290"/>
                </a:cxn>
                <a:cxn ang="0">
                  <a:pos x="484" y="210"/>
                </a:cxn>
                <a:cxn ang="0">
                  <a:pos x="468" y="136"/>
                </a:cxn>
                <a:cxn ang="0">
                  <a:pos x="444" y="70"/>
                </a:cxn>
                <a:cxn ang="0">
                  <a:pos x="410" y="10"/>
                </a:cxn>
              </a:cxnLst>
              <a:rect l="0" t="0" r="r" b="b"/>
              <a:pathLst>
                <a:path w="490" h="700">
                  <a:moveTo>
                    <a:pt x="410" y="10"/>
                  </a:moveTo>
                  <a:lnTo>
                    <a:pt x="410" y="10"/>
                  </a:lnTo>
                  <a:lnTo>
                    <a:pt x="410" y="12"/>
                  </a:lnTo>
                  <a:lnTo>
                    <a:pt x="410" y="12"/>
                  </a:lnTo>
                  <a:lnTo>
                    <a:pt x="404" y="18"/>
                  </a:lnTo>
                  <a:lnTo>
                    <a:pt x="398" y="22"/>
                  </a:lnTo>
                  <a:lnTo>
                    <a:pt x="390" y="26"/>
                  </a:lnTo>
                  <a:lnTo>
                    <a:pt x="382" y="28"/>
                  </a:lnTo>
                  <a:lnTo>
                    <a:pt x="366" y="30"/>
                  </a:lnTo>
                  <a:lnTo>
                    <a:pt x="350" y="28"/>
                  </a:lnTo>
                  <a:lnTo>
                    <a:pt x="334" y="22"/>
                  </a:lnTo>
                  <a:lnTo>
                    <a:pt x="320" y="16"/>
                  </a:lnTo>
                  <a:lnTo>
                    <a:pt x="312" y="8"/>
                  </a:lnTo>
                  <a:lnTo>
                    <a:pt x="308" y="4"/>
                  </a:lnTo>
                  <a:lnTo>
                    <a:pt x="306" y="0"/>
                  </a:lnTo>
                  <a:lnTo>
                    <a:pt x="306" y="0"/>
                  </a:lnTo>
                  <a:lnTo>
                    <a:pt x="284" y="6"/>
                  </a:lnTo>
                  <a:lnTo>
                    <a:pt x="248" y="12"/>
                  </a:lnTo>
                  <a:lnTo>
                    <a:pt x="230" y="14"/>
                  </a:lnTo>
                  <a:lnTo>
                    <a:pt x="210" y="14"/>
                  </a:lnTo>
                  <a:lnTo>
                    <a:pt x="192" y="10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0" y="18"/>
                  </a:lnTo>
                  <a:lnTo>
                    <a:pt x="162" y="30"/>
                  </a:lnTo>
                  <a:lnTo>
                    <a:pt x="150" y="44"/>
                  </a:lnTo>
                  <a:lnTo>
                    <a:pt x="136" y="56"/>
                  </a:lnTo>
                  <a:lnTo>
                    <a:pt x="120" y="68"/>
                  </a:lnTo>
                  <a:lnTo>
                    <a:pt x="104" y="80"/>
                  </a:lnTo>
                  <a:lnTo>
                    <a:pt x="88" y="88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72" y="104"/>
                  </a:lnTo>
                  <a:lnTo>
                    <a:pt x="68" y="118"/>
                  </a:lnTo>
                  <a:lnTo>
                    <a:pt x="60" y="134"/>
                  </a:lnTo>
                  <a:lnTo>
                    <a:pt x="50" y="150"/>
                  </a:lnTo>
                  <a:lnTo>
                    <a:pt x="40" y="164"/>
                  </a:lnTo>
                  <a:lnTo>
                    <a:pt x="28" y="178"/>
                  </a:lnTo>
                  <a:lnTo>
                    <a:pt x="16" y="188"/>
                  </a:lnTo>
                  <a:lnTo>
                    <a:pt x="10" y="190"/>
                  </a:lnTo>
                  <a:lnTo>
                    <a:pt x="4" y="192"/>
                  </a:lnTo>
                  <a:lnTo>
                    <a:pt x="4" y="192"/>
                  </a:lnTo>
                  <a:lnTo>
                    <a:pt x="10" y="196"/>
                  </a:lnTo>
                  <a:lnTo>
                    <a:pt x="14" y="202"/>
                  </a:lnTo>
                  <a:lnTo>
                    <a:pt x="18" y="208"/>
                  </a:lnTo>
                  <a:lnTo>
                    <a:pt x="20" y="214"/>
                  </a:lnTo>
                  <a:lnTo>
                    <a:pt x="22" y="230"/>
                  </a:lnTo>
                  <a:lnTo>
                    <a:pt x="20" y="246"/>
                  </a:lnTo>
                  <a:lnTo>
                    <a:pt x="18" y="262"/>
                  </a:lnTo>
                  <a:lnTo>
                    <a:pt x="14" y="278"/>
                  </a:lnTo>
                  <a:lnTo>
                    <a:pt x="8" y="302"/>
                  </a:lnTo>
                  <a:lnTo>
                    <a:pt x="8" y="302"/>
                  </a:lnTo>
                  <a:lnTo>
                    <a:pt x="14" y="314"/>
                  </a:lnTo>
                  <a:lnTo>
                    <a:pt x="18" y="328"/>
                  </a:lnTo>
                  <a:lnTo>
                    <a:pt x="18" y="346"/>
                  </a:lnTo>
                  <a:lnTo>
                    <a:pt x="16" y="362"/>
                  </a:lnTo>
                  <a:lnTo>
                    <a:pt x="14" y="380"/>
                  </a:lnTo>
                  <a:lnTo>
                    <a:pt x="10" y="396"/>
                  </a:lnTo>
                  <a:lnTo>
                    <a:pt x="0" y="422"/>
                  </a:lnTo>
                  <a:lnTo>
                    <a:pt x="0" y="422"/>
                  </a:lnTo>
                  <a:lnTo>
                    <a:pt x="10" y="436"/>
                  </a:lnTo>
                  <a:lnTo>
                    <a:pt x="18" y="452"/>
                  </a:lnTo>
                  <a:lnTo>
                    <a:pt x="20" y="462"/>
                  </a:lnTo>
                  <a:lnTo>
                    <a:pt x="22" y="472"/>
                  </a:lnTo>
                  <a:lnTo>
                    <a:pt x="20" y="494"/>
                  </a:lnTo>
                  <a:lnTo>
                    <a:pt x="20" y="494"/>
                  </a:lnTo>
                  <a:lnTo>
                    <a:pt x="28" y="502"/>
                  </a:lnTo>
                  <a:lnTo>
                    <a:pt x="34" y="510"/>
                  </a:lnTo>
                  <a:lnTo>
                    <a:pt x="38" y="520"/>
                  </a:lnTo>
                  <a:lnTo>
                    <a:pt x="42" y="530"/>
                  </a:lnTo>
                  <a:lnTo>
                    <a:pt x="48" y="552"/>
                  </a:lnTo>
                  <a:lnTo>
                    <a:pt x="54" y="572"/>
                  </a:lnTo>
                  <a:lnTo>
                    <a:pt x="54" y="572"/>
                  </a:lnTo>
                  <a:lnTo>
                    <a:pt x="68" y="582"/>
                  </a:lnTo>
                  <a:lnTo>
                    <a:pt x="78" y="594"/>
                  </a:lnTo>
                  <a:lnTo>
                    <a:pt x="86" y="604"/>
                  </a:lnTo>
                  <a:lnTo>
                    <a:pt x="90" y="614"/>
                  </a:lnTo>
                  <a:lnTo>
                    <a:pt x="94" y="624"/>
                  </a:lnTo>
                  <a:lnTo>
                    <a:pt x="96" y="634"/>
                  </a:lnTo>
                  <a:lnTo>
                    <a:pt x="98" y="648"/>
                  </a:lnTo>
                  <a:lnTo>
                    <a:pt x="98" y="648"/>
                  </a:lnTo>
                  <a:lnTo>
                    <a:pt x="134" y="658"/>
                  </a:lnTo>
                  <a:lnTo>
                    <a:pt x="146" y="664"/>
                  </a:lnTo>
                  <a:lnTo>
                    <a:pt x="158" y="670"/>
                  </a:lnTo>
                  <a:lnTo>
                    <a:pt x="166" y="676"/>
                  </a:lnTo>
                  <a:lnTo>
                    <a:pt x="172" y="682"/>
                  </a:lnTo>
                  <a:lnTo>
                    <a:pt x="176" y="686"/>
                  </a:lnTo>
                  <a:lnTo>
                    <a:pt x="178" y="692"/>
                  </a:lnTo>
                  <a:lnTo>
                    <a:pt x="178" y="692"/>
                  </a:lnTo>
                  <a:lnTo>
                    <a:pt x="178" y="700"/>
                  </a:lnTo>
                  <a:lnTo>
                    <a:pt x="178" y="700"/>
                  </a:lnTo>
                  <a:lnTo>
                    <a:pt x="196" y="700"/>
                  </a:lnTo>
                  <a:lnTo>
                    <a:pt x="196" y="700"/>
                  </a:lnTo>
                  <a:lnTo>
                    <a:pt x="226" y="698"/>
                  </a:lnTo>
                  <a:lnTo>
                    <a:pt x="256" y="692"/>
                  </a:lnTo>
                  <a:lnTo>
                    <a:pt x="284" y="682"/>
                  </a:lnTo>
                  <a:lnTo>
                    <a:pt x="310" y="668"/>
                  </a:lnTo>
                  <a:lnTo>
                    <a:pt x="336" y="650"/>
                  </a:lnTo>
                  <a:lnTo>
                    <a:pt x="360" y="630"/>
                  </a:lnTo>
                  <a:lnTo>
                    <a:pt x="384" y="606"/>
                  </a:lnTo>
                  <a:lnTo>
                    <a:pt x="404" y="580"/>
                  </a:lnTo>
                  <a:lnTo>
                    <a:pt x="422" y="550"/>
                  </a:lnTo>
                  <a:lnTo>
                    <a:pt x="440" y="520"/>
                  </a:lnTo>
                  <a:lnTo>
                    <a:pt x="454" y="486"/>
                  </a:lnTo>
                  <a:lnTo>
                    <a:pt x="468" y="450"/>
                  </a:lnTo>
                  <a:lnTo>
                    <a:pt x="476" y="412"/>
                  </a:lnTo>
                  <a:lnTo>
                    <a:pt x="484" y="372"/>
                  </a:lnTo>
                  <a:lnTo>
                    <a:pt x="488" y="332"/>
                  </a:lnTo>
                  <a:lnTo>
                    <a:pt x="490" y="290"/>
                  </a:lnTo>
                  <a:lnTo>
                    <a:pt x="490" y="290"/>
                  </a:lnTo>
                  <a:lnTo>
                    <a:pt x="488" y="250"/>
                  </a:lnTo>
                  <a:lnTo>
                    <a:pt x="484" y="210"/>
                  </a:lnTo>
                  <a:lnTo>
                    <a:pt x="478" y="174"/>
                  </a:lnTo>
                  <a:lnTo>
                    <a:pt x="468" y="136"/>
                  </a:lnTo>
                  <a:lnTo>
                    <a:pt x="458" y="102"/>
                  </a:lnTo>
                  <a:lnTo>
                    <a:pt x="444" y="70"/>
                  </a:lnTo>
                  <a:lnTo>
                    <a:pt x="428" y="38"/>
                  </a:lnTo>
                  <a:lnTo>
                    <a:pt x="410" y="10"/>
                  </a:lnTo>
                  <a:lnTo>
                    <a:pt x="410" y="10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05082" name="Text Box 602"/>
          <p:cNvSpPr txBox="1">
            <a:spLocks noChangeArrowheads="1"/>
          </p:cNvSpPr>
          <p:nvPr/>
        </p:nvSpPr>
        <p:spPr bwMode="auto">
          <a:xfrm>
            <a:off x="4716463" y="2708275"/>
            <a:ext cx="1431925" cy="536575"/>
          </a:xfrm>
          <a:prstGeom prst="rect">
            <a:avLst/>
          </a:prstGeom>
          <a:solidFill>
            <a:srgbClr val="FFFF00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cs-CZ" sz="1400">
                <a:latin typeface="Arial" charset="0"/>
              </a:rPr>
              <a:t>Semenotvorné</a:t>
            </a:r>
          </a:p>
          <a:p>
            <a:pPr algn="ctr"/>
            <a:r>
              <a:rPr lang="cs-CZ" sz="1400">
                <a:latin typeface="Arial" charset="0"/>
              </a:rPr>
              <a:t> kanálky</a:t>
            </a:r>
          </a:p>
        </p:txBody>
      </p:sp>
      <p:sp>
        <p:nvSpPr>
          <p:cNvPr id="405083" name="Text Box 603"/>
          <p:cNvSpPr txBox="1">
            <a:spLocks noChangeArrowheads="1"/>
          </p:cNvSpPr>
          <p:nvPr/>
        </p:nvSpPr>
        <p:spPr bwMode="auto">
          <a:xfrm>
            <a:off x="6084888" y="908050"/>
            <a:ext cx="803275" cy="323850"/>
          </a:xfrm>
          <a:prstGeom prst="rect">
            <a:avLst/>
          </a:prstGeom>
          <a:solidFill>
            <a:srgbClr val="FFFF00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cs-CZ" sz="1400">
                <a:latin typeface="Arial" charset="0"/>
              </a:rPr>
              <a:t>VARLE</a:t>
            </a:r>
          </a:p>
        </p:txBody>
      </p:sp>
      <p:sp>
        <p:nvSpPr>
          <p:cNvPr id="405084" name="Text Box 604"/>
          <p:cNvSpPr txBox="1">
            <a:spLocks noChangeArrowheads="1"/>
          </p:cNvSpPr>
          <p:nvPr/>
        </p:nvSpPr>
        <p:spPr bwMode="auto">
          <a:xfrm>
            <a:off x="6011863" y="476250"/>
            <a:ext cx="909637" cy="304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cs-CZ" sz="1400">
                <a:latin typeface="Arial" charset="0"/>
              </a:rPr>
              <a:t>nadvarle</a:t>
            </a:r>
          </a:p>
        </p:txBody>
      </p:sp>
      <p:sp>
        <p:nvSpPr>
          <p:cNvPr id="405085" name="Line 605"/>
          <p:cNvSpPr>
            <a:spLocks noChangeShapeType="1"/>
          </p:cNvSpPr>
          <p:nvPr/>
        </p:nvSpPr>
        <p:spPr bwMode="auto">
          <a:xfrm flipV="1">
            <a:off x="6156325" y="2205038"/>
            <a:ext cx="1152525" cy="7191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05086" name="Line 606"/>
          <p:cNvSpPr>
            <a:spLocks noChangeShapeType="1"/>
          </p:cNvSpPr>
          <p:nvPr/>
        </p:nvSpPr>
        <p:spPr bwMode="auto">
          <a:xfrm flipH="1" flipV="1">
            <a:off x="5508625" y="1052513"/>
            <a:ext cx="5032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05087" name="Line 607"/>
          <p:cNvSpPr>
            <a:spLocks noChangeShapeType="1"/>
          </p:cNvSpPr>
          <p:nvPr/>
        </p:nvSpPr>
        <p:spPr bwMode="auto">
          <a:xfrm flipH="1" flipV="1">
            <a:off x="5219700" y="620713"/>
            <a:ext cx="7921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05088" name="Text Box 608"/>
          <p:cNvSpPr txBox="1">
            <a:spLocks noChangeArrowheads="1"/>
          </p:cNvSpPr>
          <p:nvPr/>
        </p:nvSpPr>
        <p:spPr bwMode="auto">
          <a:xfrm>
            <a:off x="7019925" y="3573463"/>
            <a:ext cx="1644650" cy="323850"/>
          </a:xfrm>
          <a:prstGeom prst="rect">
            <a:avLst/>
          </a:prstGeom>
          <a:solidFill>
            <a:srgbClr val="FFFF00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cs-CZ" sz="1400">
                <a:latin typeface="Arial" charset="0"/>
              </a:rPr>
              <a:t>Leydigovy buňky</a:t>
            </a:r>
          </a:p>
        </p:txBody>
      </p:sp>
      <p:sp>
        <p:nvSpPr>
          <p:cNvPr id="405089" name="Line 609"/>
          <p:cNvSpPr>
            <a:spLocks noChangeShapeType="1"/>
          </p:cNvSpPr>
          <p:nvPr/>
        </p:nvSpPr>
        <p:spPr bwMode="auto">
          <a:xfrm flipV="1">
            <a:off x="7740650" y="2492375"/>
            <a:ext cx="0" cy="1008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05090" name="Text Box 610"/>
          <p:cNvSpPr txBox="1">
            <a:spLocks noChangeArrowheads="1"/>
          </p:cNvSpPr>
          <p:nvPr/>
        </p:nvSpPr>
        <p:spPr bwMode="auto">
          <a:xfrm>
            <a:off x="593725" y="2271713"/>
            <a:ext cx="180975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endParaRPr lang="en-US" sz="2000" b="0">
              <a:latin typeface="Arial" charset="0"/>
            </a:endParaRPr>
          </a:p>
        </p:txBody>
      </p:sp>
      <p:sp>
        <p:nvSpPr>
          <p:cNvPr id="405091" name="Text Box 611"/>
          <p:cNvSpPr txBox="1">
            <a:spLocks noChangeArrowheads="1"/>
          </p:cNvSpPr>
          <p:nvPr/>
        </p:nvSpPr>
        <p:spPr bwMode="auto">
          <a:xfrm>
            <a:off x="250825" y="2276475"/>
            <a:ext cx="4271963" cy="13112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000" b="0">
                <a:latin typeface="Arial" charset="0"/>
              </a:rPr>
              <a:t>  tvořeny semenotvornými kanálky, </a:t>
            </a:r>
          </a:p>
          <a:p>
            <a:pPr>
              <a:buFont typeface="Wingdings" pitchFamily="2" charset="2"/>
              <a:buNone/>
            </a:pPr>
            <a:r>
              <a:rPr lang="cs-CZ" sz="2000" b="0">
                <a:latin typeface="Arial" charset="0"/>
              </a:rPr>
              <a:t>    kolem nichž se nacházejí </a:t>
            </a:r>
          </a:p>
          <a:p>
            <a:r>
              <a:rPr lang="cs-CZ" sz="2000" b="0">
                <a:latin typeface="Arial" charset="0"/>
              </a:rPr>
              <a:t>    </a:t>
            </a:r>
            <a:r>
              <a:rPr lang="cs-CZ" sz="2000">
                <a:latin typeface="Arial" charset="0"/>
              </a:rPr>
              <a:t>Leydigovy buňky</a:t>
            </a:r>
            <a:r>
              <a:rPr lang="cs-CZ" sz="2000" b="0">
                <a:latin typeface="Arial" charset="0"/>
              </a:rPr>
              <a:t> produkující</a:t>
            </a:r>
          </a:p>
          <a:p>
            <a:r>
              <a:rPr lang="cs-CZ" sz="2000" b="0">
                <a:latin typeface="Arial" charset="0"/>
              </a:rPr>
              <a:t>    mužské pohlavní hormony</a:t>
            </a:r>
          </a:p>
        </p:txBody>
      </p:sp>
      <p:sp>
        <p:nvSpPr>
          <p:cNvPr id="405092" name="Text Box 612"/>
          <p:cNvSpPr txBox="1">
            <a:spLocks noChangeArrowheads="1"/>
          </p:cNvSpPr>
          <p:nvPr/>
        </p:nvSpPr>
        <p:spPr bwMode="auto">
          <a:xfrm>
            <a:off x="250825" y="3789363"/>
            <a:ext cx="3910013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cs-CZ" sz="2000" b="0">
                <a:latin typeface="Arial" charset="0"/>
              </a:rPr>
              <a:t>  hormon </a:t>
            </a:r>
            <a:r>
              <a:rPr lang="cs-CZ" sz="2400" u="sng">
                <a:latin typeface="Arial Black" pitchFamily="34" charset="0"/>
              </a:rPr>
              <a:t>TESTOSTERON</a:t>
            </a:r>
          </a:p>
        </p:txBody>
      </p:sp>
      <p:sp>
        <p:nvSpPr>
          <p:cNvPr id="405093" name="Text Box 613"/>
          <p:cNvSpPr txBox="1">
            <a:spLocks noChangeArrowheads="1"/>
          </p:cNvSpPr>
          <p:nvPr/>
        </p:nvSpPr>
        <p:spPr bwMode="auto">
          <a:xfrm>
            <a:off x="755650" y="4292600"/>
            <a:ext cx="6040438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cs-CZ" sz="2000" b="0">
                <a:latin typeface="Arial" charset="0"/>
              </a:rPr>
              <a:t> ovlivňuje růst a vývoj mužských pohlavních znaků</a:t>
            </a:r>
          </a:p>
        </p:txBody>
      </p:sp>
      <p:sp>
        <p:nvSpPr>
          <p:cNvPr id="405094" name="Text Box 614"/>
          <p:cNvSpPr txBox="1">
            <a:spLocks noChangeArrowheads="1"/>
          </p:cNvSpPr>
          <p:nvPr/>
        </p:nvSpPr>
        <p:spPr bwMode="auto">
          <a:xfrm>
            <a:off x="755650" y="4724400"/>
            <a:ext cx="6935788" cy="7016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000" b="0">
                <a:latin typeface="Arial" charset="0"/>
              </a:rPr>
              <a:t> podporuje též tvorbu bílkovin, a tím nárůst svalové hmoty </a:t>
            </a:r>
          </a:p>
          <a:p>
            <a:pPr>
              <a:buFont typeface="Wingdings" pitchFamily="2" charset="2"/>
              <a:buNone/>
            </a:pPr>
            <a:r>
              <a:rPr lang="cs-CZ" sz="2000" b="0">
                <a:latin typeface="Arial" charset="0"/>
              </a:rPr>
              <a:t>   (má anabolický účinek)</a:t>
            </a:r>
          </a:p>
        </p:txBody>
      </p:sp>
      <p:sp>
        <p:nvSpPr>
          <p:cNvPr id="405096" name="Text Box 616"/>
          <p:cNvSpPr txBox="1">
            <a:spLocks noChangeArrowheads="1"/>
          </p:cNvSpPr>
          <p:nvPr/>
        </p:nvSpPr>
        <p:spPr bwMode="auto">
          <a:xfrm>
            <a:off x="755650" y="5445125"/>
            <a:ext cx="4530725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cs-CZ" sz="2000" b="0">
                <a:latin typeface="Arial" charset="0"/>
              </a:rPr>
              <a:t> urychluje zánik růstových chrupavek</a:t>
            </a:r>
          </a:p>
        </p:txBody>
      </p:sp>
      <p:sp>
        <p:nvSpPr>
          <p:cNvPr id="405099" name="Rectangle 619"/>
          <p:cNvSpPr>
            <a:spLocks noChangeArrowheads="1"/>
          </p:cNvSpPr>
          <p:nvPr/>
        </p:nvSpPr>
        <p:spPr bwMode="auto">
          <a:xfrm>
            <a:off x="8618538" y="0"/>
            <a:ext cx="52546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II-22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66">
                <a:gamma/>
                <a:tint val="0"/>
                <a:invGamma/>
              </a:srgbClr>
            </a:gs>
            <a:gs pos="100000">
              <a:srgbClr val="66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4" name="WordArt 4"/>
          <p:cNvSpPr>
            <a:spLocks noChangeArrowheads="1" noChangeShapeType="1" noTextEdit="1"/>
          </p:cNvSpPr>
          <p:nvPr/>
        </p:nvSpPr>
        <p:spPr bwMode="auto">
          <a:xfrm>
            <a:off x="684213" y="260350"/>
            <a:ext cx="7991475" cy="122237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cs-CZ" sz="24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HYPOTHALAMOHYPOFYSÁRNÍ   SYSTÉM</a:t>
            </a:r>
          </a:p>
        </p:txBody>
      </p:sp>
      <p:sp>
        <p:nvSpPr>
          <p:cNvPr id="399365" name="Text Box 5"/>
          <p:cNvSpPr txBox="1">
            <a:spLocks noChangeArrowheads="1"/>
          </p:cNvSpPr>
          <p:nvPr/>
        </p:nvSpPr>
        <p:spPr bwMode="auto">
          <a:xfrm>
            <a:off x="1763713" y="1628775"/>
            <a:ext cx="5903912" cy="7016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cs-CZ" sz="2000" b="0">
                <a:latin typeface="Arial" charset="0"/>
              </a:rPr>
              <a:t> </a:t>
            </a:r>
            <a:r>
              <a:rPr lang="cs-CZ" sz="2000">
                <a:latin typeface="Arial" charset="0"/>
              </a:rPr>
              <a:t>NEJVÝZNAMNĚJŠÍ  HIERARCHICKÝ  SYSTÉM </a:t>
            </a:r>
          </a:p>
          <a:p>
            <a:pPr algn="ctr"/>
            <a:r>
              <a:rPr lang="cs-CZ" sz="2000">
                <a:latin typeface="Arial" charset="0"/>
              </a:rPr>
              <a:t>HORMONÁLNÍ  REGULACE  ČLOVĚKA</a:t>
            </a:r>
          </a:p>
        </p:txBody>
      </p:sp>
      <p:pic>
        <p:nvPicPr>
          <p:cNvPr id="39936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420938"/>
            <a:ext cx="7200900" cy="39560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99368" name="Text Box 8"/>
          <p:cNvSpPr txBox="1">
            <a:spLocks noChangeArrowheads="1"/>
          </p:cNvSpPr>
          <p:nvPr/>
        </p:nvSpPr>
        <p:spPr bwMode="auto">
          <a:xfrm>
            <a:off x="2627313" y="5876925"/>
            <a:ext cx="2133600" cy="542925"/>
          </a:xfrm>
          <a:prstGeom prst="rect">
            <a:avLst/>
          </a:prstGeom>
          <a:solidFill>
            <a:srgbClr val="FFFF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cs-CZ" sz="1400">
                <a:latin typeface="Arial" charset="0"/>
              </a:rPr>
              <a:t>ADENOHYPOFÝZA</a:t>
            </a:r>
          </a:p>
          <a:p>
            <a:pPr algn="ctr"/>
            <a:r>
              <a:rPr lang="cs-CZ" sz="1400">
                <a:latin typeface="Arial" charset="0"/>
              </a:rPr>
              <a:t>(přední lalok hypofýzy)</a:t>
            </a:r>
          </a:p>
        </p:txBody>
      </p:sp>
      <p:sp>
        <p:nvSpPr>
          <p:cNvPr id="399369" name="Text Box 9"/>
          <p:cNvSpPr txBox="1">
            <a:spLocks noChangeArrowheads="1"/>
          </p:cNvSpPr>
          <p:nvPr/>
        </p:nvSpPr>
        <p:spPr bwMode="auto">
          <a:xfrm>
            <a:off x="5364163" y="5876925"/>
            <a:ext cx="2044700" cy="542925"/>
          </a:xfrm>
          <a:prstGeom prst="rect">
            <a:avLst/>
          </a:prstGeom>
          <a:solidFill>
            <a:srgbClr val="FFFF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cs-CZ" sz="1400">
                <a:latin typeface="Arial" charset="0"/>
              </a:rPr>
              <a:t>NEUROHYPOFÝZA</a:t>
            </a:r>
          </a:p>
          <a:p>
            <a:pPr algn="ctr"/>
            <a:r>
              <a:rPr lang="cs-CZ" sz="1400">
                <a:latin typeface="Arial" charset="0"/>
              </a:rPr>
              <a:t>(zadní lalok hypofýzy)</a:t>
            </a:r>
          </a:p>
        </p:txBody>
      </p:sp>
      <p:sp>
        <p:nvSpPr>
          <p:cNvPr id="399370" name="Text Box 10"/>
          <p:cNvSpPr txBox="1">
            <a:spLocks noChangeArrowheads="1"/>
          </p:cNvSpPr>
          <p:nvPr/>
        </p:nvSpPr>
        <p:spPr bwMode="auto">
          <a:xfrm>
            <a:off x="5000625" y="2924175"/>
            <a:ext cx="1708150" cy="330200"/>
          </a:xfrm>
          <a:prstGeom prst="rect">
            <a:avLst/>
          </a:prstGeom>
          <a:solidFill>
            <a:srgbClr val="FFFF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cs-CZ" sz="1400">
                <a:latin typeface="Arial" charset="0"/>
              </a:rPr>
              <a:t>HYPOTHALAMUS</a:t>
            </a:r>
          </a:p>
        </p:txBody>
      </p:sp>
      <p:sp>
        <p:nvSpPr>
          <p:cNvPr id="399371" name="AutoShape 11"/>
          <p:cNvSpPr>
            <a:spLocks noChangeArrowheads="1"/>
          </p:cNvSpPr>
          <p:nvPr/>
        </p:nvSpPr>
        <p:spPr bwMode="auto">
          <a:xfrm rot="2401179">
            <a:off x="4500563" y="5300663"/>
            <a:ext cx="144462" cy="504825"/>
          </a:xfrm>
          <a:prstGeom prst="upArrow">
            <a:avLst>
              <a:gd name="adj1" fmla="val 50000"/>
              <a:gd name="adj2" fmla="val 87363"/>
            </a:avLst>
          </a:prstGeom>
          <a:solidFill>
            <a:srgbClr val="FFFF00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399372" name="AutoShape 12"/>
          <p:cNvSpPr>
            <a:spLocks noChangeArrowheads="1"/>
          </p:cNvSpPr>
          <p:nvPr/>
        </p:nvSpPr>
        <p:spPr bwMode="auto">
          <a:xfrm rot="19198821" flipH="1">
            <a:off x="5508625" y="5300663"/>
            <a:ext cx="144463" cy="504825"/>
          </a:xfrm>
          <a:prstGeom prst="upArrow">
            <a:avLst>
              <a:gd name="adj1" fmla="val 50000"/>
              <a:gd name="adj2" fmla="val 87362"/>
            </a:avLst>
          </a:prstGeom>
          <a:solidFill>
            <a:srgbClr val="FFFF00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399373" name="Rectangle 13"/>
          <p:cNvSpPr>
            <a:spLocks noChangeArrowheads="1"/>
          </p:cNvSpPr>
          <p:nvPr/>
        </p:nvSpPr>
        <p:spPr bwMode="auto">
          <a:xfrm>
            <a:off x="8618538" y="0"/>
            <a:ext cx="52546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II-23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66">
                <a:gamma/>
                <a:tint val="0"/>
                <a:invGamma/>
              </a:srgbClr>
            </a:gs>
            <a:gs pos="100000">
              <a:srgbClr val="66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4" name="WordArt 4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7991475" cy="1081088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cs-CZ" sz="24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HYPOTHALAMOHYPOFYSÁRNÍ   SYSTÉM</a:t>
            </a:r>
          </a:p>
        </p:txBody>
      </p:sp>
      <p:sp>
        <p:nvSpPr>
          <p:cNvPr id="409605" name="Text Box 5"/>
          <p:cNvSpPr txBox="1">
            <a:spLocks noChangeArrowheads="1"/>
          </p:cNvSpPr>
          <p:nvPr/>
        </p:nvSpPr>
        <p:spPr bwMode="auto">
          <a:xfrm>
            <a:off x="755650" y="1773238"/>
            <a:ext cx="7599363" cy="7016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cs-CZ" sz="2000" b="0">
                <a:latin typeface="Arial" charset="0"/>
              </a:rPr>
              <a:t>Nejvyšší postavení v něm zaujímají neurosekreční buňky spodiny </a:t>
            </a:r>
          </a:p>
          <a:p>
            <a:r>
              <a:rPr lang="cs-CZ" sz="2000" b="0">
                <a:latin typeface="Arial" charset="0"/>
              </a:rPr>
              <a:t>mezimozku (hypothalamu), které tvoří </a:t>
            </a:r>
            <a:r>
              <a:rPr lang="cs-CZ" sz="2000">
                <a:latin typeface="Arial" charset="0"/>
              </a:rPr>
              <a:t>dvě odlišné skupiny:</a:t>
            </a:r>
          </a:p>
        </p:txBody>
      </p:sp>
      <p:pic>
        <p:nvPicPr>
          <p:cNvPr id="40960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2852738"/>
            <a:ext cx="2808288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9609" name="Text Box 9"/>
          <p:cNvSpPr txBox="1">
            <a:spLocks noChangeArrowheads="1"/>
          </p:cNvSpPr>
          <p:nvPr/>
        </p:nvSpPr>
        <p:spPr bwMode="auto">
          <a:xfrm>
            <a:off x="5795963" y="5157788"/>
            <a:ext cx="1811337" cy="323850"/>
          </a:xfrm>
          <a:prstGeom prst="rect">
            <a:avLst/>
          </a:prstGeom>
          <a:solidFill>
            <a:srgbClr val="FF99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cs-CZ" sz="1400">
                <a:latin typeface="Arial" charset="0"/>
              </a:rPr>
              <a:t>NEUROHYPOFÝZA</a:t>
            </a:r>
          </a:p>
        </p:txBody>
      </p:sp>
      <p:sp>
        <p:nvSpPr>
          <p:cNvPr id="409610" name="Text Box 10"/>
          <p:cNvSpPr txBox="1">
            <a:spLocks noChangeArrowheads="1"/>
          </p:cNvSpPr>
          <p:nvPr/>
        </p:nvSpPr>
        <p:spPr bwMode="auto">
          <a:xfrm>
            <a:off x="1835150" y="6021388"/>
            <a:ext cx="1811338" cy="323850"/>
          </a:xfrm>
          <a:prstGeom prst="rect">
            <a:avLst/>
          </a:prstGeom>
          <a:solidFill>
            <a:srgbClr val="FF99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cs-CZ" sz="1400">
                <a:latin typeface="Arial" charset="0"/>
              </a:rPr>
              <a:t>ADENOHYPOFÝZA</a:t>
            </a:r>
          </a:p>
        </p:txBody>
      </p:sp>
      <p:sp>
        <p:nvSpPr>
          <p:cNvPr id="409611" name="Oval 11"/>
          <p:cNvSpPr>
            <a:spLocks noChangeArrowheads="1"/>
          </p:cNvSpPr>
          <p:nvPr/>
        </p:nvSpPr>
        <p:spPr bwMode="auto">
          <a:xfrm rot="-1323200">
            <a:off x="3492500" y="3141663"/>
            <a:ext cx="1368425" cy="936625"/>
          </a:xfrm>
          <a:prstGeom prst="ellips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409612" name="Oval 12"/>
          <p:cNvSpPr>
            <a:spLocks noChangeArrowheads="1"/>
          </p:cNvSpPr>
          <p:nvPr/>
        </p:nvSpPr>
        <p:spPr bwMode="auto">
          <a:xfrm rot="-1323200">
            <a:off x="5076825" y="3500438"/>
            <a:ext cx="935038" cy="711200"/>
          </a:xfrm>
          <a:prstGeom prst="ellips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409613" name="Line 13"/>
          <p:cNvSpPr>
            <a:spLocks noChangeShapeType="1"/>
          </p:cNvSpPr>
          <p:nvPr/>
        </p:nvSpPr>
        <p:spPr bwMode="auto">
          <a:xfrm flipH="1">
            <a:off x="4643438" y="2492375"/>
            <a:ext cx="1079500" cy="576263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09614" name="Line 14"/>
          <p:cNvSpPr>
            <a:spLocks noChangeShapeType="1"/>
          </p:cNvSpPr>
          <p:nvPr/>
        </p:nvSpPr>
        <p:spPr bwMode="auto">
          <a:xfrm flipH="1">
            <a:off x="5795963" y="2492375"/>
            <a:ext cx="142875" cy="1008063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09616" name="Text Box 16"/>
          <p:cNvSpPr txBox="1">
            <a:spLocks noChangeArrowheads="1"/>
          </p:cNvSpPr>
          <p:nvPr/>
        </p:nvSpPr>
        <p:spPr bwMode="auto">
          <a:xfrm>
            <a:off x="684213" y="2924175"/>
            <a:ext cx="2430462" cy="1387475"/>
          </a:xfrm>
          <a:prstGeom prst="rect">
            <a:avLst/>
          </a:prstGeom>
          <a:solidFill>
            <a:srgbClr val="FFFF00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42900" algn="ctr"/>
            <a:r>
              <a:rPr lang="cs-CZ" sz="1400">
                <a:latin typeface="Arial" charset="0"/>
              </a:rPr>
              <a:t>Vysílají svá zakončení </a:t>
            </a:r>
          </a:p>
          <a:p>
            <a:pPr marL="342900" indent="-342900" algn="ctr"/>
            <a:r>
              <a:rPr lang="cs-CZ" sz="1400">
                <a:latin typeface="Arial" charset="0"/>
              </a:rPr>
              <a:t>ke kapilárním kličkám</a:t>
            </a:r>
          </a:p>
          <a:p>
            <a:pPr marL="342900" indent="-342900" algn="ctr"/>
            <a:r>
              <a:rPr lang="cs-CZ" sz="1400">
                <a:latin typeface="Arial" charset="0"/>
              </a:rPr>
              <a:t>hypofysárního stonku, </a:t>
            </a:r>
          </a:p>
          <a:p>
            <a:pPr marL="342900" indent="-342900" algn="ctr"/>
            <a:r>
              <a:rPr lang="cs-CZ" sz="1400">
                <a:latin typeface="Arial" charset="0"/>
              </a:rPr>
              <a:t>kterými prochází krev, </a:t>
            </a:r>
          </a:p>
          <a:p>
            <a:pPr marL="342900" indent="-342900" algn="ctr"/>
            <a:r>
              <a:rPr lang="cs-CZ" sz="1400">
                <a:latin typeface="Arial" charset="0"/>
              </a:rPr>
              <a:t>zásobující přední lalok</a:t>
            </a:r>
          </a:p>
          <a:p>
            <a:pPr marL="342900" indent="-342900" algn="ctr"/>
            <a:r>
              <a:rPr lang="cs-CZ" sz="1400">
                <a:latin typeface="Arial" charset="0"/>
              </a:rPr>
              <a:t>hypofýzy (adenohypofýzu)</a:t>
            </a:r>
          </a:p>
        </p:txBody>
      </p:sp>
      <p:sp>
        <p:nvSpPr>
          <p:cNvPr id="409617" name="Text Box 17"/>
          <p:cNvSpPr txBox="1">
            <a:spLocks noChangeArrowheads="1"/>
          </p:cNvSpPr>
          <p:nvPr/>
        </p:nvSpPr>
        <p:spPr bwMode="auto">
          <a:xfrm>
            <a:off x="468313" y="4508500"/>
            <a:ext cx="2808287" cy="1174750"/>
          </a:xfrm>
          <a:prstGeom prst="rect">
            <a:avLst/>
          </a:prstGeom>
          <a:solidFill>
            <a:srgbClr val="FFFF00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cs-CZ" sz="1400">
                <a:latin typeface="Arial" charset="0"/>
              </a:rPr>
              <a:t>Tyto neurony hypothalamu</a:t>
            </a:r>
          </a:p>
          <a:p>
            <a:r>
              <a:rPr lang="cs-CZ" sz="1400">
                <a:latin typeface="Arial" charset="0"/>
              </a:rPr>
              <a:t>produkují  </a:t>
            </a:r>
            <a:r>
              <a:rPr lang="cs-CZ" sz="1400" u="sng">
                <a:latin typeface="Arial" charset="0"/>
              </a:rPr>
              <a:t>regulační hormony</a:t>
            </a:r>
            <a:r>
              <a:rPr lang="cs-CZ" sz="1400">
                <a:latin typeface="Arial" charset="0"/>
              </a:rPr>
              <a:t>, </a:t>
            </a:r>
          </a:p>
          <a:p>
            <a:r>
              <a:rPr lang="cs-CZ" sz="1400">
                <a:latin typeface="Arial" charset="0"/>
              </a:rPr>
              <a:t>(stimulující, inhibující) a řídí</a:t>
            </a:r>
          </a:p>
          <a:p>
            <a:r>
              <a:rPr lang="cs-CZ" sz="1400">
                <a:latin typeface="Arial" charset="0"/>
              </a:rPr>
              <a:t>tak sekreci </a:t>
            </a:r>
            <a:r>
              <a:rPr lang="cs-CZ" sz="1400" u="sng">
                <a:latin typeface="Arial" charset="0"/>
              </a:rPr>
              <a:t>tropních hormonů</a:t>
            </a:r>
          </a:p>
          <a:p>
            <a:r>
              <a:rPr lang="cs-CZ" sz="1400">
                <a:latin typeface="Arial" charset="0"/>
              </a:rPr>
              <a:t>adenohypofýzy</a:t>
            </a:r>
          </a:p>
        </p:txBody>
      </p:sp>
      <p:sp>
        <p:nvSpPr>
          <p:cNvPr id="409618" name="Text Box 18"/>
          <p:cNvSpPr txBox="1">
            <a:spLocks noChangeArrowheads="1"/>
          </p:cNvSpPr>
          <p:nvPr/>
        </p:nvSpPr>
        <p:spPr bwMode="auto">
          <a:xfrm>
            <a:off x="6300788" y="2924175"/>
            <a:ext cx="2589212" cy="1174750"/>
          </a:xfrm>
          <a:prstGeom prst="rect">
            <a:avLst/>
          </a:prstGeom>
          <a:solidFill>
            <a:srgbClr val="FFFF00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cs-CZ" sz="1400">
                <a:latin typeface="Arial" charset="0"/>
              </a:rPr>
              <a:t>Vysílají svá zakončení</a:t>
            </a:r>
          </a:p>
          <a:p>
            <a:pPr algn="ctr"/>
            <a:r>
              <a:rPr lang="cs-CZ" sz="1400">
                <a:latin typeface="Arial" charset="0"/>
              </a:rPr>
              <a:t>do zadního laloku hypofýzy </a:t>
            </a:r>
          </a:p>
          <a:p>
            <a:pPr algn="ctr"/>
            <a:r>
              <a:rPr lang="cs-CZ" sz="1400">
                <a:latin typeface="Arial" charset="0"/>
              </a:rPr>
              <a:t>(neurohypofýsy) a produkují</a:t>
            </a:r>
          </a:p>
          <a:p>
            <a:pPr algn="ctr"/>
            <a:r>
              <a:rPr lang="cs-CZ" sz="1400">
                <a:latin typeface="Arial" charset="0"/>
              </a:rPr>
              <a:t> </a:t>
            </a:r>
            <a:r>
              <a:rPr lang="cs-CZ" sz="1400" u="sng">
                <a:latin typeface="Arial" charset="0"/>
              </a:rPr>
              <a:t>neurohypofysární hormony</a:t>
            </a:r>
          </a:p>
          <a:p>
            <a:pPr algn="ctr"/>
            <a:r>
              <a:rPr lang="cs-CZ" sz="1400">
                <a:latin typeface="Arial" charset="0"/>
              </a:rPr>
              <a:t>(OXYTOCIN, ADH)</a:t>
            </a:r>
          </a:p>
        </p:txBody>
      </p:sp>
      <p:sp>
        <p:nvSpPr>
          <p:cNvPr id="409619" name="Line 19"/>
          <p:cNvSpPr>
            <a:spLocks noChangeShapeType="1"/>
          </p:cNvSpPr>
          <p:nvPr/>
        </p:nvSpPr>
        <p:spPr bwMode="auto">
          <a:xfrm>
            <a:off x="3132138" y="3860800"/>
            <a:ext cx="1655762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09620" name="Line 20"/>
          <p:cNvSpPr>
            <a:spLocks noChangeShapeType="1"/>
          </p:cNvSpPr>
          <p:nvPr/>
        </p:nvSpPr>
        <p:spPr bwMode="auto">
          <a:xfrm flipH="1">
            <a:off x="5580063" y="4076700"/>
            <a:ext cx="792162" cy="1296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8618538" y="0"/>
            <a:ext cx="52546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II-24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09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9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9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09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09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09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0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1" grpId="0" animBg="1"/>
      <p:bldP spid="409612" grpId="0" animBg="1"/>
      <p:bldP spid="409613" grpId="0" animBg="1"/>
      <p:bldP spid="409614" grpId="0" animBg="1"/>
      <p:bldP spid="409616" grpId="0" animBg="1"/>
      <p:bldP spid="409617" grpId="0" animBg="1"/>
      <p:bldP spid="409618" grpId="0" animBg="1"/>
      <p:bldP spid="409619" grpId="0" animBg="1"/>
      <p:bldP spid="4096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66">
                <a:gamma/>
                <a:tint val="0"/>
                <a:invGamma/>
              </a:srgbClr>
            </a:gs>
            <a:gs pos="100000">
              <a:srgbClr val="66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61" name="AutoShape 13"/>
          <p:cNvSpPr>
            <a:spLocks noChangeArrowheads="1"/>
          </p:cNvSpPr>
          <p:nvPr/>
        </p:nvSpPr>
        <p:spPr bwMode="auto">
          <a:xfrm>
            <a:off x="539750" y="188913"/>
            <a:ext cx="8064500" cy="503237"/>
          </a:xfrm>
          <a:prstGeom prst="roundRect">
            <a:avLst>
              <a:gd name="adj" fmla="val 16667"/>
            </a:avLst>
          </a:prstGeom>
          <a:solidFill>
            <a:srgbClr val="CC00CC"/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cs-CZ" sz="2800">
                <a:solidFill>
                  <a:schemeClr val="bg1"/>
                </a:solidFill>
                <a:latin typeface="Arial" charset="0"/>
              </a:rPr>
              <a:t>HORMONY HYPOTALAMU</a:t>
            </a:r>
          </a:p>
        </p:txBody>
      </p:sp>
      <p:sp>
        <p:nvSpPr>
          <p:cNvPr id="309262" name="WordArt 14"/>
          <p:cNvSpPr>
            <a:spLocks noChangeArrowheads="1" noChangeShapeType="1" noTextEdit="1"/>
          </p:cNvSpPr>
          <p:nvPr/>
        </p:nvSpPr>
        <p:spPr bwMode="auto">
          <a:xfrm>
            <a:off x="3132138" y="836613"/>
            <a:ext cx="3289300" cy="471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0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CC"/>
                </a:solidFill>
                <a:latin typeface="Arial Black"/>
              </a:rPr>
              <a:t>Regulační hormony</a:t>
            </a:r>
          </a:p>
        </p:txBody>
      </p:sp>
      <p:sp>
        <p:nvSpPr>
          <p:cNvPr id="309266" name="Text Box 18"/>
          <p:cNvSpPr txBox="1">
            <a:spLocks noChangeArrowheads="1"/>
          </p:cNvSpPr>
          <p:nvPr/>
        </p:nvSpPr>
        <p:spPr bwMode="auto">
          <a:xfrm>
            <a:off x="1187450" y="1916113"/>
            <a:ext cx="6767513" cy="850900"/>
          </a:xfrm>
          <a:prstGeom prst="rect">
            <a:avLst/>
          </a:prstGeom>
          <a:solidFill>
            <a:srgbClr val="FFFF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600">
                <a:latin typeface="Arial" charset="0"/>
              </a:rPr>
              <a:t>Vznikají </a:t>
            </a:r>
            <a:r>
              <a:rPr lang="cs-CZ" sz="1600">
                <a:solidFill>
                  <a:srgbClr val="FF0000"/>
                </a:solidFill>
                <a:latin typeface="Arial" charset="0"/>
              </a:rPr>
              <a:t>v tělech nervových buněk hypothalamu</a:t>
            </a:r>
            <a:r>
              <a:rPr lang="cs-CZ" sz="1600">
                <a:latin typeface="Arial" charset="0"/>
              </a:rPr>
              <a:t>, jejichž axony jsou krátké a končí ještě v hypothalamu,kde vylučují regulační hormony</a:t>
            </a:r>
          </a:p>
          <a:p>
            <a:pPr algn="ctr"/>
            <a:r>
              <a:rPr lang="cs-CZ" sz="1600">
                <a:latin typeface="Arial" charset="0"/>
              </a:rPr>
              <a:t>do portálního oběhu v adenohypofýze </a:t>
            </a:r>
          </a:p>
        </p:txBody>
      </p:sp>
      <p:sp>
        <p:nvSpPr>
          <p:cNvPr id="309277" name="Rectangle 29"/>
          <p:cNvSpPr>
            <a:spLocks noChangeArrowheads="1"/>
          </p:cNvSpPr>
          <p:nvPr/>
        </p:nvSpPr>
        <p:spPr bwMode="auto">
          <a:xfrm>
            <a:off x="7019925" y="6237288"/>
            <a:ext cx="18716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r>
              <a:rPr lang="cs-CZ" sz="1200">
                <a:solidFill>
                  <a:srgbClr val="FF33CC"/>
                </a:solidFill>
                <a:latin typeface="Arial" charset="0"/>
                <a:hlinkClick r:id="rId2" action="ppaction://hlinkfile"/>
              </a:rPr>
              <a:t>Tabulky\Typ chemické struktury.doc</a:t>
            </a:r>
            <a:endParaRPr lang="cs-CZ" sz="1200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309264" name="Text Box 16"/>
          <p:cNvSpPr txBox="1">
            <a:spLocks noChangeArrowheads="1"/>
          </p:cNvSpPr>
          <p:nvPr/>
        </p:nvSpPr>
        <p:spPr bwMode="auto">
          <a:xfrm>
            <a:off x="684213" y="3068638"/>
            <a:ext cx="1870075" cy="666750"/>
          </a:xfrm>
          <a:prstGeom prst="rect">
            <a:avLst/>
          </a:prstGeom>
          <a:solidFill>
            <a:srgbClr val="CC00CC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chemeClr val="bg1"/>
                </a:solidFill>
                <a:latin typeface="Arial" charset="0"/>
              </a:rPr>
              <a:t>STIMULAČNÍ</a:t>
            </a:r>
            <a:r>
              <a:rPr lang="cs-CZ" sz="160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ctr"/>
            <a:r>
              <a:rPr lang="cs-CZ">
                <a:solidFill>
                  <a:schemeClr val="bg1"/>
                </a:solidFill>
                <a:latin typeface="Arial" charset="0"/>
              </a:rPr>
              <a:t>LIBERELINY</a:t>
            </a:r>
          </a:p>
        </p:txBody>
      </p:sp>
      <p:sp>
        <p:nvSpPr>
          <p:cNvPr id="309272" name="Text Box 24"/>
          <p:cNvSpPr txBox="1">
            <a:spLocks noChangeArrowheads="1"/>
          </p:cNvSpPr>
          <p:nvPr/>
        </p:nvSpPr>
        <p:spPr bwMode="auto">
          <a:xfrm>
            <a:off x="1116013" y="4724400"/>
            <a:ext cx="1733550" cy="30480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>
                <a:latin typeface="Arial" charset="0"/>
              </a:rPr>
              <a:t>Kortikoliberin </a:t>
            </a:r>
          </a:p>
        </p:txBody>
      </p:sp>
      <p:sp>
        <p:nvSpPr>
          <p:cNvPr id="309273" name="Text Box 25"/>
          <p:cNvSpPr txBox="1">
            <a:spLocks noChangeArrowheads="1"/>
          </p:cNvSpPr>
          <p:nvPr/>
        </p:nvSpPr>
        <p:spPr bwMode="auto">
          <a:xfrm>
            <a:off x="1331913" y="5157788"/>
            <a:ext cx="1708150" cy="30480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400">
                <a:latin typeface="Arial" charset="0"/>
              </a:rPr>
              <a:t>Somatoliberin</a:t>
            </a:r>
          </a:p>
        </p:txBody>
      </p:sp>
      <p:sp>
        <p:nvSpPr>
          <p:cNvPr id="309274" name="Text Box 26"/>
          <p:cNvSpPr txBox="1">
            <a:spLocks noChangeArrowheads="1"/>
          </p:cNvSpPr>
          <p:nvPr/>
        </p:nvSpPr>
        <p:spPr bwMode="auto">
          <a:xfrm>
            <a:off x="900113" y="5589588"/>
            <a:ext cx="1492250" cy="30480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400">
                <a:latin typeface="Arial" charset="0"/>
              </a:rPr>
              <a:t>Tyreoliberin</a:t>
            </a:r>
          </a:p>
        </p:txBody>
      </p:sp>
      <p:sp>
        <p:nvSpPr>
          <p:cNvPr id="309275" name="Text Box 27"/>
          <p:cNvSpPr txBox="1">
            <a:spLocks noChangeArrowheads="1"/>
          </p:cNvSpPr>
          <p:nvPr/>
        </p:nvSpPr>
        <p:spPr bwMode="auto">
          <a:xfrm>
            <a:off x="1331913" y="6021388"/>
            <a:ext cx="1797050" cy="30480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400">
                <a:latin typeface="Arial" charset="0"/>
              </a:rPr>
              <a:t>Gonadoliberin </a:t>
            </a:r>
          </a:p>
        </p:txBody>
      </p:sp>
      <p:sp>
        <p:nvSpPr>
          <p:cNvPr id="309278" name="Text Box 30"/>
          <p:cNvSpPr txBox="1">
            <a:spLocks noChangeArrowheads="1"/>
          </p:cNvSpPr>
          <p:nvPr/>
        </p:nvSpPr>
        <p:spPr bwMode="auto">
          <a:xfrm>
            <a:off x="395288" y="4724400"/>
            <a:ext cx="755650" cy="3667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>
                <a:latin typeface="Arial Black" pitchFamily="34" charset="0"/>
              </a:rPr>
              <a:t>CRH</a:t>
            </a:r>
          </a:p>
        </p:txBody>
      </p:sp>
      <p:sp>
        <p:nvSpPr>
          <p:cNvPr id="309279" name="Text Box 31"/>
          <p:cNvSpPr txBox="1">
            <a:spLocks noChangeArrowheads="1"/>
          </p:cNvSpPr>
          <p:nvPr/>
        </p:nvSpPr>
        <p:spPr bwMode="auto">
          <a:xfrm>
            <a:off x="395288" y="5157788"/>
            <a:ext cx="1187450" cy="3667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>
                <a:latin typeface="Arial Black" pitchFamily="34" charset="0"/>
              </a:rPr>
              <a:t>GH - RH</a:t>
            </a:r>
          </a:p>
        </p:txBody>
      </p:sp>
      <p:sp>
        <p:nvSpPr>
          <p:cNvPr id="309280" name="Text Box 32"/>
          <p:cNvSpPr txBox="1">
            <a:spLocks noChangeArrowheads="1"/>
          </p:cNvSpPr>
          <p:nvPr/>
        </p:nvSpPr>
        <p:spPr bwMode="auto">
          <a:xfrm>
            <a:off x="395288" y="5589588"/>
            <a:ext cx="742950" cy="3667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>
                <a:latin typeface="Arial Black" pitchFamily="34" charset="0"/>
              </a:rPr>
              <a:t>TRH</a:t>
            </a:r>
          </a:p>
        </p:txBody>
      </p:sp>
      <p:sp>
        <p:nvSpPr>
          <p:cNvPr id="309281" name="Text Box 33"/>
          <p:cNvSpPr txBox="1">
            <a:spLocks noChangeArrowheads="1"/>
          </p:cNvSpPr>
          <p:nvPr/>
        </p:nvSpPr>
        <p:spPr bwMode="auto">
          <a:xfrm>
            <a:off x="395288" y="6021388"/>
            <a:ext cx="1149350" cy="3667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>
                <a:latin typeface="Arial Black" pitchFamily="34" charset="0"/>
              </a:rPr>
              <a:t>Gn - RH</a:t>
            </a:r>
          </a:p>
        </p:txBody>
      </p:sp>
      <p:sp>
        <p:nvSpPr>
          <p:cNvPr id="309283" name="Text Box 35"/>
          <p:cNvSpPr txBox="1">
            <a:spLocks noChangeArrowheads="1"/>
          </p:cNvSpPr>
          <p:nvPr/>
        </p:nvSpPr>
        <p:spPr bwMode="auto">
          <a:xfrm>
            <a:off x="6300788" y="4652963"/>
            <a:ext cx="1098550" cy="3667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>
                <a:latin typeface="Arial Black" pitchFamily="34" charset="0"/>
              </a:rPr>
              <a:t>GH - IH</a:t>
            </a:r>
          </a:p>
        </p:txBody>
      </p:sp>
      <p:sp>
        <p:nvSpPr>
          <p:cNvPr id="309284" name="Text Box 36"/>
          <p:cNvSpPr txBox="1">
            <a:spLocks noChangeArrowheads="1"/>
          </p:cNvSpPr>
          <p:nvPr/>
        </p:nvSpPr>
        <p:spPr bwMode="auto">
          <a:xfrm>
            <a:off x="6372225" y="5084763"/>
            <a:ext cx="654050" cy="3667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>
                <a:latin typeface="Arial Black" pitchFamily="34" charset="0"/>
              </a:rPr>
              <a:t>PIH</a:t>
            </a:r>
          </a:p>
        </p:txBody>
      </p:sp>
      <p:sp>
        <p:nvSpPr>
          <p:cNvPr id="309285" name="Text Box 37"/>
          <p:cNvSpPr txBox="1">
            <a:spLocks noChangeArrowheads="1"/>
          </p:cNvSpPr>
          <p:nvPr/>
        </p:nvSpPr>
        <p:spPr bwMode="auto">
          <a:xfrm>
            <a:off x="7308850" y="4724400"/>
            <a:ext cx="1631950" cy="30480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400">
                <a:latin typeface="Arial" charset="0"/>
              </a:rPr>
              <a:t>Somatostatin</a:t>
            </a:r>
          </a:p>
        </p:txBody>
      </p:sp>
      <p:sp>
        <p:nvSpPr>
          <p:cNvPr id="309286" name="Text Box 38"/>
          <p:cNvSpPr txBox="1">
            <a:spLocks noChangeArrowheads="1"/>
          </p:cNvSpPr>
          <p:nvPr/>
        </p:nvSpPr>
        <p:spPr bwMode="auto">
          <a:xfrm>
            <a:off x="6948488" y="5084763"/>
            <a:ext cx="1708150" cy="30480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400">
                <a:latin typeface="Arial" charset="0"/>
              </a:rPr>
              <a:t>Prolaktostatin</a:t>
            </a:r>
          </a:p>
        </p:txBody>
      </p:sp>
      <p:sp>
        <p:nvSpPr>
          <p:cNvPr id="309290" name="Text Box 42"/>
          <p:cNvSpPr txBox="1">
            <a:spLocks noChangeArrowheads="1"/>
          </p:cNvSpPr>
          <p:nvPr/>
        </p:nvSpPr>
        <p:spPr bwMode="auto">
          <a:xfrm>
            <a:off x="179388" y="1412875"/>
            <a:ext cx="8772525" cy="396875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2000">
                <a:latin typeface="Arial" charset="0"/>
              </a:rPr>
              <a:t>Nepůsobí přímo na cílové orgány, ale ovlivňují syntézu jiných hormonů</a:t>
            </a:r>
          </a:p>
        </p:txBody>
      </p:sp>
      <p:sp>
        <p:nvSpPr>
          <p:cNvPr id="309270" name="Text Box 22"/>
          <p:cNvSpPr txBox="1">
            <a:spLocks noChangeArrowheads="1"/>
          </p:cNvSpPr>
          <p:nvPr/>
        </p:nvSpPr>
        <p:spPr bwMode="auto">
          <a:xfrm>
            <a:off x="250825" y="3933825"/>
            <a:ext cx="2808288" cy="54292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400">
                <a:latin typeface="Arial" charset="0"/>
              </a:rPr>
              <a:t>Působí stimulačně na sekreci </a:t>
            </a:r>
          </a:p>
          <a:p>
            <a:pPr algn="ctr"/>
            <a:r>
              <a:rPr lang="cs-CZ" sz="1400">
                <a:latin typeface="Arial" charset="0"/>
              </a:rPr>
              <a:t>hormonů adenohypofýzy</a:t>
            </a:r>
          </a:p>
        </p:txBody>
      </p:sp>
      <p:sp>
        <p:nvSpPr>
          <p:cNvPr id="309265" name="Text Box 17"/>
          <p:cNvSpPr txBox="1">
            <a:spLocks noChangeArrowheads="1"/>
          </p:cNvSpPr>
          <p:nvPr/>
        </p:nvSpPr>
        <p:spPr bwMode="auto">
          <a:xfrm>
            <a:off x="6516688" y="3068638"/>
            <a:ext cx="1871662" cy="666750"/>
          </a:xfrm>
          <a:prstGeom prst="rect">
            <a:avLst/>
          </a:prstGeom>
          <a:solidFill>
            <a:srgbClr val="CC00CC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chemeClr val="bg1"/>
                </a:solidFill>
                <a:latin typeface="Arial" charset="0"/>
              </a:rPr>
              <a:t>INHIBIČNÍ </a:t>
            </a:r>
          </a:p>
          <a:p>
            <a:pPr algn="ctr"/>
            <a:r>
              <a:rPr lang="cs-CZ">
                <a:solidFill>
                  <a:schemeClr val="bg1"/>
                </a:solidFill>
                <a:latin typeface="Arial" charset="0"/>
              </a:rPr>
              <a:t> STATINY</a:t>
            </a:r>
          </a:p>
        </p:txBody>
      </p:sp>
      <p:sp>
        <p:nvSpPr>
          <p:cNvPr id="309271" name="Text Box 23"/>
          <p:cNvSpPr txBox="1">
            <a:spLocks noChangeArrowheads="1"/>
          </p:cNvSpPr>
          <p:nvPr/>
        </p:nvSpPr>
        <p:spPr bwMode="auto">
          <a:xfrm>
            <a:off x="6084888" y="4005263"/>
            <a:ext cx="2741612" cy="54292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400">
                <a:latin typeface="Arial" charset="0"/>
              </a:rPr>
              <a:t>Působí inhibičně na sekreci</a:t>
            </a:r>
          </a:p>
          <a:p>
            <a:pPr algn="ctr"/>
            <a:r>
              <a:rPr lang="cs-CZ" sz="1400">
                <a:latin typeface="Arial" charset="0"/>
              </a:rPr>
              <a:t>hormonů adenohypofýzy</a:t>
            </a:r>
          </a:p>
        </p:txBody>
      </p:sp>
      <p:sp>
        <p:nvSpPr>
          <p:cNvPr id="309299" name="Text Box 51"/>
          <p:cNvSpPr txBox="1">
            <a:spLocks noChangeArrowheads="1"/>
          </p:cNvSpPr>
          <p:nvPr/>
        </p:nvSpPr>
        <p:spPr bwMode="auto">
          <a:xfrm>
            <a:off x="3419475" y="6092825"/>
            <a:ext cx="1792288" cy="304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cs-CZ" sz="1400">
                <a:latin typeface="Arial" charset="0"/>
              </a:rPr>
              <a:t>ADENOHYPOFÝZA</a:t>
            </a:r>
          </a:p>
        </p:txBody>
      </p:sp>
      <p:pic>
        <p:nvPicPr>
          <p:cNvPr id="309301" name="Picture 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3573463"/>
            <a:ext cx="2746375" cy="27892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9297" name="Rectangle 49"/>
          <p:cNvSpPr>
            <a:spLocks noChangeArrowheads="1"/>
          </p:cNvSpPr>
          <p:nvPr/>
        </p:nvSpPr>
        <p:spPr bwMode="auto">
          <a:xfrm>
            <a:off x="5076825" y="4221163"/>
            <a:ext cx="863600" cy="201612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309300" name="Text Box 52"/>
          <p:cNvSpPr txBox="1">
            <a:spLocks noChangeArrowheads="1"/>
          </p:cNvSpPr>
          <p:nvPr/>
        </p:nvSpPr>
        <p:spPr bwMode="auto">
          <a:xfrm>
            <a:off x="4643438" y="3429000"/>
            <a:ext cx="1701800" cy="323850"/>
          </a:xfrm>
          <a:prstGeom prst="rect">
            <a:avLst/>
          </a:prstGeom>
          <a:solidFill>
            <a:srgbClr val="FF99FF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cs-CZ" sz="1400">
                <a:latin typeface="Arial" charset="0"/>
              </a:rPr>
              <a:t>HYPOTHALAMUS</a:t>
            </a:r>
          </a:p>
        </p:txBody>
      </p:sp>
      <p:sp>
        <p:nvSpPr>
          <p:cNvPr id="309302" name="Line 54"/>
          <p:cNvSpPr>
            <a:spLocks noChangeShapeType="1"/>
          </p:cNvSpPr>
          <p:nvPr/>
        </p:nvSpPr>
        <p:spPr bwMode="auto">
          <a:xfrm>
            <a:off x="3348038" y="2205038"/>
            <a:ext cx="647700" cy="14398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09303" name="Oval 55"/>
          <p:cNvSpPr>
            <a:spLocks noChangeArrowheads="1"/>
          </p:cNvSpPr>
          <p:nvPr/>
        </p:nvSpPr>
        <p:spPr bwMode="auto">
          <a:xfrm>
            <a:off x="3779838" y="3716338"/>
            <a:ext cx="576262" cy="433387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309304" name="Rectangle 56"/>
          <p:cNvSpPr>
            <a:spLocks noChangeArrowheads="1"/>
          </p:cNvSpPr>
          <p:nvPr/>
        </p:nvSpPr>
        <p:spPr bwMode="auto">
          <a:xfrm rot="-1331056">
            <a:off x="5084763" y="4132263"/>
            <a:ext cx="503237" cy="57467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309306" name="Oval 58"/>
          <p:cNvSpPr>
            <a:spLocks noChangeArrowheads="1"/>
          </p:cNvSpPr>
          <p:nvPr/>
        </p:nvSpPr>
        <p:spPr bwMode="auto">
          <a:xfrm rot="1964984">
            <a:off x="4560888" y="4238625"/>
            <a:ext cx="935037" cy="1068388"/>
          </a:xfrm>
          <a:prstGeom prst="ellipse">
            <a:avLst/>
          </a:prstGeom>
          <a:solidFill>
            <a:schemeClr val="bg1"/>
          </a:solidFill>
          <a:ln w="19050" algn="ctr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309307" name="Rectangle 59"/>
          <p:cNvSpPr>
            <a:spLocks noChangeArrowheads="1"/>
          </p:cNvSpPr>
          <p:nvPr/>
        </p:nvSpPr>
        <p:spPr bwMode="auto">
          <a:xfrm>
            <a:off x="3203575" y="4365625"/>
            <a:ext cx="792163" cy="6477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309308" name="Freeform 60"/>
          <p:cNvSpPr>
            <a:spLocks/>
          </p:cNvSpPr>
          <p:nvPr/>
        </p:nvSpPr>
        <p:spPr bwMode="auto">
          <a:xfrm>
            <a:off x="3203575" y="4581525"/>
            <a:ext cx="647700" cy="1871663"/>
          </a:xfrm>
          <a:custGeom>
            <a:avLst/>
            <a:gdLst/>
            <a:ahLst/>
            <a:cxnLst>
              <a:cxn ang="0">
                <a:pos x="492" y="189"/>
              </a:cxn>
              <a:cxn ang="0">
                <a:pos x="265" y="370"/>
              </a:cxn>
              <a:cxn ang="0">
                <a:pos x="174" y="461"/>
              </a:cxn>
              <a:cxn ang="0">
                <a:pos x="129" y="597"/>
              </a:cxn>
              <a:cxn ang="0">
                <a:pos x="129" y="778"/>
              </a:cxn>
              <a:cxn ang="0">
                <a:pos x="174" y="914"/>
              </a:cxn>
              <a:cxn ang="0">
                <a:pos x="265" y="1050"/>
              </a:cxn>
              <a:cxn ang="0">
                <a:pos x="38" y="1050"/>
              </a:cxn>
              <a:cxn ang="0">
                <a:pos x="38" y="234"/>
              </a:cxn>
              <a:cxn ang="0">
                <a:pos x="265" y="7"/>
              </a:cxn>
              <a:cxn ang="0">
                <a:pos x="492" y="189"/>
              </a:cxn>
            </a:cxnLst>
            <a:rect l="0" t="0" r="r" b="b"/>
            <a:pathLst>
              <a:path w="492" h="1186">
                <a:moveTo>
                  <a:pt x="492" y="189"/>
                </a:moveTo>
                <a:cubicBezTo>
                  <a:pt x="492" y="249"/>
                  <a:pt x="318" y="325"/>
                  <a:pt x="265" y="370"/>
                </a:cubicBezTo>
                <a:cubicBezTo>
                  <a:pt x="212" y="415"/>
                  <a:pt x="197" y="423"/>
                  <a:pt x="174" y="461"/>
                </a:cubicBezTo>
                <a:cubicBezTo>
                  <a:pt x="151" y="499"/>
                  <a:pt x="136" y="544"/>
                  <a:pt x="129" y="597"/>
                </a:cubicBezTo>
                <a:cubicBezTo>
                  <a:pt x="122" y="650"/>
                  <a:pt x="122" y="725"/>
                  <a:pt x="129" y="778"/>
                </a:cubicBezTo>
                <a:cubicBezTo>
                  <a:pt x="136" y="831"/>
                  <a:pt x="151" y="869"/>
                  <a:pt x="174" y="914"/>
                </a:cubicBezTo>
                <a:cubicBezTo>
                  <a:pt x="197" y="959"/>
                  <a:pt x="288" y="1027"/>
                  <a:pt x="265" y="1050"/>
                </a:cubicBezTo>
                <a:cubicBezTo>
                  <a:pt x="242" y="1073"/>
                  <a:pt x="76" y="1186"/>
                  <a:pt x="38" y="1050"/>
                </a:cubicBezTo>
                <a:cubicBezTo>
                  <a:pt x="0" y="914"/>
                  <a:pt x="0" y="408"/>
                  <a:pt x="38" y="234"/>
                </a:cubicBezTo>
                <a:cubicBezTo>
                  <a:pt x="76" y="60"/>
                  <a:pt x="189" y="14"/>
                  <a:pt x="265" y="7"/>
                </a:cubicBezTo>
                <a:cubicBezTo>
                  <a:pt x="341" y="0"/>
                  <a:pt x="492" y="129"/>
                  <a:pt x="492" y="189"/>
                </a:cubicBezTo>
                <a:close/>
              </a:path>
            </a:pathLst>
          </a:custGeom>
          <a:solidFill>
            <a:schemeClr val="bg1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09309" name="Oval 61"/>
          <p:cNvSpPr>
            <a:spLocks noChangeArrowheads="1"/>
          </p:cNvSpPr>
          <p:nvPr/>
        </p:nvSpPr>
        <p:spPr bwMode="auto">
          <a:xfrm rot="-1388566">
            <a:off x="3276600" y="4941888"/>
            <a:ext cx="719138" cy="287337"/>
          </a:xfrm>
          <a:prstGeom prst="ellipse">
            <a:avLst/>
          </a:prstGeom>
          <a:solidFill>
            <a:schemeClr val="bg1"/>
          </a:solidFill>
          <a:ln w="19050" algn="ctr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309310" name="Freeform 62"/>
          <p:cNvSpPr>
            <a:spLocks/>
          </p:cNvSpPr>
          <p:nvPr/>
        </p:nvSpPr>
        <p:spPr bwMode="auto">
          <a:xfrm>
            <a:off x="4475163" y="4759325"/>
            <a:ext cx="719137" cy="1649413"/>
          </a:xfrm>
          <a:custGeom>
            <a:avLst/>
            <a:gdLst/>
            <a:ahLst/>
            <a:cxnLst>
              <a:cxn ang="0">
                <a:pos x="24" y="37"/>
              </a:cxn>
              <a:cxn ang="0">
                <a:pos x="34" y="156"/>
              </a:cxn>
              <a:cxn ang="0">
                <a:pos x="61" y="165"/>
              </a:cxn>
              <a:cxn ang="0">
                <a:pos x="88" y="248"/>
              </a:cxn>
              <a:cxn ang="0">
                <a:pos x="162" y="284"/>
              </a:cxn>
              <a:cxn ang="0">
                <a:pos x="189" y="293"/>
              </a:cxn>
              <a:cxn ang="0">
                <a:pos x="253" y="376"/>
              </a:cxn>
              <a:cxn ang="0">
                <a:pos x="271" y="431"/>
              </a:cxn>
              <a:cxn ang="0">
                <a:pos x="280" y="458"/>
              </a:cxn>
              <a:cxn ang="0">
                <a:pos x="335" y="522"/>
              </a:cxn>
              <a:cxn ang="0">
                <a:pos x="308" y="815"/>
              </a:cxn>
              <a:cxn ang="0">
                <a:pos x="290" y="851"/>
              </a:cxn>
              <a:cxn ang="0">
                <a:pos x="262" y="860"/>
              </a:cxn>
              <a:cxn ang="0">
                <a:pos x="207" y="906"/>
              </a:cxn>
              <a:cxn ang="0">
                <a:pos x="372" y="961"/>
              </a:cxn>
              <a:cxn ang="0">
                <a:pos x="418" y="760"/>
              </a:cxn>
              <a:cxn ang="0">
                <a:pos x="280" y="275"/>
              </a:cxn>
              <a:cxn ang="0">
                <a:pos x="207" y="193"/>
              </a:cxn>
              <a:cxn ang="0">
                <a:pos x="189" y="156"/>
              </a:cxn>
              <a:cxn ang="0">
                <a:pos x="143" y="111"/>
              </a:cxn>
              <a:cxn ang="0">
                <a:pos x="70" y="1"/>
              </a:cxn>
              <a:cxn ang="0">
                <a:pos x="34" y="10"/>
              </a:cxn>
              <a:cxn ang="0">
                <a:pos x="24" y="37"/>
              </a:cxn>
            </a:cxnLst>
            <a:rect l="0" t="0" r="r" b="b"/>
            <a:pathLst>
              <a:path w="453" h="1039">
                <a:moveTo>
                  <a:pt x="24" y="37"/>
                </a:moveTo>
                <a:cubicBezTo>
                  <a:pt x="27" y="77"/>
                  <a:pt x="23" y="118"/>
                  <a:pt x="34" y="156"/>
                </a:cubicBezTo>
                <a:cubicBezTo>
                  <a:pt x="37" y="165"/>
                  <a:pt x="56" y="157"/>
                  <a:pt x="61" y="165"/>
                </a:cubicBezTo>
                <a:cubicBezTo>
                  <a:pt x="62" y="166"/>
                  <a:pt x="83" y="234"/>
                  <a:pt x="88" y="248"/>
                </a:cubicBezTo>
                <a:cubicBezTo>
                  <a:pt x="95" y="271"/>
                  <a:pt x="155" y="282"/>
                  <a:pt x="162" y="284"/>
                </a:cubicBezTo>
                <a:cubicBezTo>
                  <a:pt x="171" y="287"/>
                  <a:pt x="189" y="293"/>
                  <a:pt x="189" y="293"/>
                </a:cubicBezTo>
                <a:cubicBezTo>
                  <a:pt x="206" y="345"/>
                  <a:pt x="202" y="359"/>
                  <a:pt x="253" y="376"/>
                </a:cubicBezTo>
                <a:cubicBezTo>
                  <a:pt x="259" y="394"/>
                  <a:pt x="265" y="413"/>
                  <a:pt x="271" y="431"/>
                </a:cubicBezTo>
                <a:cubicBezTo>
                  <a:pt x="274" y="440"/>
                  <a:pt x="273" y="451"/>
                  <a:pt x="280" y="458"/>
                </a:cubicBezTo>
                <a:cubicBezTo>
                  <a:pt x="302" y="479"/>
                  <a:pt x="318" y="497"/>
                  <a:pt x="335" y="522"/>
                </a:cubicBezTo>
                <a:cubicBezTo>
                  <a:pt x="329" y="585"/>
                  <a:pt x="297" y="736"/>
                  <a:pt x="308" y="815"/>
                </a:cubicBezTo>
                <a:cubicBezTo>
                  <a:pt x="302" y="827"/>
                  <a:pt x="300" y="842"/>
                  <a:pt x="290" y="851"/>
                </a:cubicBezTo>
                <a:cubicBezTo>
                  <a:pt x="283" y="858"/>
                  <a:pt x="270" y="855"/>
                  <a:pt x="262" y="860"/>
                </a:cubicBezTo>
                <a:cubicBezTo>
                  <a:pt x="242" y="872"/>
                  <a:pt x="226" y="892"/>
                  <a:pt x="207" y="906"/>
                </a:cubicBezTo>
                <a:cubicBezTo>
                  <a:pt x="141" y="1039"/>
                  <a:pt x="144" y="981"/>
                  <a:pt x="372" y="961"/>
                </a:cubicBezTo>
                <a:cubicBezTo>
                  <a:pt x="409" y="904"/>
                  <a:pt x="409" y="826"/>
                  <a:pt x="418" y="760"/>
                </a:cubicBezTo>
                <a:cubicBezTo>
                  <a:pt x="410" y="612"/>
                  <a:pt x="453" y="359"/>
                  <a:pt x="280" y="275"/>
                </a:cubicBezTo>
                <a:cubicBezTo>
                  <a:pt x="253" y="247"/>
                  <a:pt x="226" y="226"/>
                  <a:pt x="207" y="193"/>
                </a:cubicBezTo>
                <a:cubicBezTo>
                  <a:pt x="200" y="181"/>
                  <a:pt x="197" y="167"/>
                  <a:pt x="189" y="156"/>
                </a:cubicBezTo>
                <a:cubicBezTo>
                  <a:pt x="176" y="139"/>
                  <a:pt x="143" y="111"/>
                  <a:pt x="143" y="111"/>
                </a:cubicBezTo>
                <a:cubicBezTo>
                  <a:pt x="122" y="69"/>
                  <a:pt x="96" y="39"/>
                  <a:pt x="70" y="1"/>
                </a:cubicBezTo>
                <a:cubicBezTo>
                  <a:pt x="58" y="4"/>
                  <a:pt x="41" y="0"/>
                  <a:pt x="34" y="10"/>
                </a:cubicBezTo>
                <a:cubicBezTo>
                  <a:pt x="28" y="18"/>
                  <a:pt x="0" y="135"/>
                  <a:pt x="24" y="37"/>
                </a:cubicBezTo>
                <a:close/>
              </a:path>
            </a:pathLst>
          </a:custGeom>
          <a:solidFill>
            <a:schemeClr val="bg1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09311" name="Freeform 63"/>
          <p:cNvSpPr>
            <a:spLocks/>
          </p:cNvSpPr>
          <p:nvPr/>
        </p:nvSpPr>
        <p:spPr bwMode="auto">
          <a:xfrm>
            <a:off x="5384800" y="3802063"/>
            <a:ext cx="536575" cy="436562"/>
          </a:xfrm>
          <a:custGeom>
            <a:avLst/>
            <a:gdLst/>
            <a:ahLst/>
            <a:cxnLst>
              <a:cxn ang="0">
                <a:pos x="0" y="183"/>
              </a:cxn>
              <a:cxn ang="0">
                <a:pos x="73" y="165"/>
              </a:cxn>
              <a:cxn ang="0">
                <a:pos x="192" y="74"/>
              </a:cxn>
              <a:cxn ang="0">
                <a:pos x="283" y="0"/>
              </a:cxn>
              <a:cxn ang="0">
                <a:pos x="320" y="74"/>
              </a:cxn>
              <a:cxn ang="0">
                <a:pos x="329" y="101"/>
              </a:cxn>
              <a:cxn ang="0">
                <a:pos x="338" y="128"/>
              </a:cxn>
              <a:cxn ang="0">
                <a:pos x="302" y="238"/>
              </a:cxn>
              <a:cxn ang="0">
                <a:pos x="183" y="275"/>
              </a:cxn>
              <a:cxn ang="0">
                <a:pos x="46" y="238"/>
              </a:cxn>
              <a:cxn ang="0">
                <a:pos x="0" y="183"/>
              </a:cxn>
            </a:cxnLst>
            <a:rect l="0" t="0" r="r" b="b"/>
            <a:pathLst>
              <a:path w="338" h="275">
                <a:moveTo>
                  <a:pt x="0" y="183"/>
                </a:moveTo>
                <a:cubicBezTo>
                  <a:pt x="24" y="177"/>
                  <a:pt x="49" y="173"/>
                  <a:pt x="73" y="165"/>
                </a:cubicBezTo>
                <a:cubicBezTo>
                  <a:pt x="97" y="157"/>
                  <a:pt x="169" y="93"/>
                  <a:pt x="192" y="74"/>
                </a:cubicBezTo>
                <a:cubicBezTo>
                  <a:pt x="225" y="47"/>
                  <a:pt x="242" y="15"/>
                  <a:pt x="283" y="0"/>
                </a:cubicBezTo>
                <a:cubicBezTo>
                  <a:pt x="316" y="33"/>
                  <a:pt x="299" y="10"/>
                  <a:pt x="320" y="74"/>
                </a:cubicBezTo>
                <a:cubicBezTo>
                  <a:pt x="323" y="83"/>
                  <a:pt x="326" y="92"/>
                  <a:pt x="329" y="101"/>
                </a:cubicBezTo>
                <a:cubicBezTo>
                  <a:pt x="332" y="110"/>
                  <a:pt x="338" y="128"/>
                  <a:pt x="338" y="128"/>
                </a:cubicBezTo>
                <a:cubicBezTo>
                  <a:pt x="338" y="130"/>
                  <a:pt x="320" y="224"/>
                  <a:pt x="302" y="238"/>
                </a:cubicBezTo>
                <a:cubicBezTo>
                  <a:pt x="277" y="257"/>
                  <a:pt x="213" y="265"/>
                  <a:pt x="183" y="275"/>
                </a:cubicBezTo>
                <a:cubicBezTo>
                  <a:pt x="141" y="266"/>
                  <a:pt x="86" y="261"/>
                  <a:pt x="46" y="238"/>
                </a:cubicBezTo>
                <a:cubicBezTo>
                  <a:pt x="24" y="226"/>
                  <a:pt x="17" y="200"/>
                  <a:pt x="0" y="183"/>
                </a:cubicBezTo>
                <a:close/>
              </a:path>
            </a:pathLst>
          </a:custGeom>
          <a:solidFill>
            <a:schemeClr val="bg1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09312" name="Freeform 64"/>
          <p:cNvSpPr>
            <a:spLocks/>
          </p:cNvSpPr>
          <p:nvPr/>
        </p:nvSpPr>
        <p:spPr bwMode="auto">
          <a:xfrm rot="-6024470">
            <a:off x="3513931" y="4199732"/>
            <a:ext cx="536575" cy="436562"/>
          </a:xfrm>
          <a:custGeom>
            <a:avLst/>
            <a:gdLst/>
            <a:ahLst/>
            <a:cxnLst>
              <a:cxn ang="0">
                <a:pos x="0" y="183"/>
              </a:cxn>
              <a:cxn ang="0">
                <a:pos x="73" y="165"/>
              </a:cxn>
              <a:cxn ang="0">
                <a:pos x="192" y="74"/>
              </a:cxn>
              <a:cxn ang="0">
                <a:pos x="283" y="0"/>
              </a:cxn>
              <a:cxn ang="0">
                <a:pos x="320" y="74"/>
              </a:cxn>
              <a:cxn ang="0">
                <a:pos x="329" y="101"/>
              </a:cxn>
              <a:cxn ang="0">
                <a:pos x="338" y="128"/>
              </a:cxn>
              <a:cxn ang="0">
                <a:pos x="302" y="238"/>
              </a:cxn>
              <a:cxn ang="0">
                <a:pos x="183" y="275"/>
              </a:cxn>
              <a:cxn ang="0">
                <a:pos x="46" y="238"/>
              </a:cxn>
              <a:cxn ang="0">
                <a:pos x="0" y="183"/>
              </a:cxn>
            </a:cxnLst>
            <a:rect l="0" t="0" r="r" b="b"/>
            <a:pathLst>
              <a:path w="338" h="275">
                <a:moveTo>
                  <a:pt x="0" y="183"/>
                </a:moveTo>
                <a:cubicBezTo>
                  <a:pt x="24" y="177"/>
                  <a:pt x="49" y="173"/>
                  <a:pt x="73" y="165"/>
                </a:cubicBezTo>
                <a:cubicBezTo>
                  <a:pt x="97" y="157"/>
                  <a:pt x="169" y="93"/>
                  <a:pt x="192" y="74"/>
                </a:cubicBezTo>
                <a:cubicBezTo>
                  <a:pt x="225" y="47"/>
                  <a:pt x="242" y="15"/>
                  <a:pt x="283" y="0"/>
                </a:cubicBezTo>
                <a:cubicBezTo>
                  <a:pt x="316" y="33"/>
                  <a:pt x="299" y="10"/>
                  <a:pt x="320" y="74"/>
                </a:cubicBezTo>
                <a:cubicBezTo>
                  <a:pt x="323" y="83"/>
                  <a:pt x="326" y="92"/>
                  <a:pt x="329" y="101"/>
                </a:cubicBezTo>
                <a:cubicBezTo>
                  <a:pt x="332" y="110"/>
                  <a:pt x="338" y="128"/>
                  <a:pt x="338" y="128"/>
                </a:cubicBezTo>
                <a:cubicBezTo>
                  <a:pt x="338" y="130"/>
                  <a:pt x="320" y="224"/>
                  <a:pt x="302" y="238"/>
                </a:cubicBezTo>
                <a:cubicBezTo>
                  <a:pt x="277" y="257"/>
                  <a:pt x="213" y="265"/>
                  <a:pt x="183" y="275"/>
                </a:cubicBezTo>
                <a:cubicBezTo>
                  <a:pt x="141" y="266"/>
                  <a:pt x="86" y="261"/>
                  <a:pt x="46" y="238"/>
                </a:cubicBezTo>
                <a:cubicBezTo>
                  <a:pt x="24" y="226"/>
                  <a:pt x="17" y="200"/>
                  <a:pt x="0" y="183"/>
                </a:cubicBezTo>
                <a:close/>
              </a:path>
            </a:pathLst>
          </a:custGeom>
          <a:solidFill>
            <a:schemeClr val="bg1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09313" name="Freeform 65"/>
          <p:cNvSpPr>
            <a:spLocks/>
          </p:cNvSpPr>
          <p:nvPr/>
        </p:nvSpPr>
        <p:spPr bwMode="auto">
          <a:xfrm>
            <a:off x="3203575" y="4221163"/>
            <a:ext cx="441325" cy="347662"/>
          </a:xfrm>
          <a:custGeom>
            <a:avLst/>
            <a:gdLst/>
            <a:ahLst/>
            <a:cxnLst>
              <a:cxn ang="0">
                <a:pos x="173" y="60"/>
              </a:cxn>
              <a:cxn ang="0">
                <a:pos x="82" y="105"/>
              </a:cxn>
              <a:cxn ang="0">
                <a:pos x="37" y="15"/>
              </a:cxn>
              <a:cxn ang="0">
                <a:pos x="37" y="196"/>
              </a:cxn>
              <a:cxn ang="0">
                <a:pos x="263" y="151"/>
              </a:cxn>
              <a:cxn ang="0">
                <a:pos x="173" y="60"/>
              </a:cxn>
            </a:cxnLst>
            <a:rect l="0" t="0" r="r" b="b"/>
            <a:pathLst>
              <a:path w="278" h="219">
                <a:moveTo>
                  <a:pt x="173" y="60"/>
                </a:moveTo>
                <a:cubicBezTo>
                  <a:pt x="143" y="52"/>
                  <a:pt x="105" y="112"/>
                  <a:pt x="82" y="105"/>
                </a:cubicBezTo>
                <a:cubicBezTo>
                  <a:pt x="59" y="98"/>
                  <a:pt x="44" y="0"/>
                  <a:pt x="37" y="15"/>
                </a:cubicBezTo>
                <a:cubicBezTo>
                  <a:pt x="30" y="30"/>
                  <a:pt x="0" y="173"/>
                  <a:pt x="37" y="196"/>
                </a:cubicBezTo>
                <a:cubicBezTo>
                  <a:pt x="74" y="219"/>
                  <a:pt x="248" y="174"/>
                  <a:pt x="263" y="151"/>
                </a:cubicBezTo>
                <a:cubicBezTo>
                  <a:pt x="278" y="128"/>
                  <a:pt x="203" y="68"/>
                  <a:pt x="173" y="60"/>
                </a:cubicBezTo>
                <a:close/>
              </a:path>
            </a:pathLst>
          </a:custGeom>
          <a:solidFill>
            <a:schemeClr val="bg1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09314" name="Rectangle 66"/>
          <p:cNvSpPr>
            <a:spLocks noChangeArrowheads="1"/>
          </p:cNvSpPr>
          <p:nvPr/>
        </p:nvSpPr>
        <p:spPr bwMode="auto">
          <a:xfrm>
            <a:off x="8618538" y="0"/>
            <a:ext cx="52546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II-25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66">
                <a:gamma/>
                <a:tint val="0"/>
                <a:invGamma/>
              </a:srgbClr>
            </a:gs>
            <a:gs pos="100000">
              <a:srgbClr val="66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4" name="AutoShape 4"/>
          <p:cNvSpPr>
            <a:spLocks noChangeArrowheads="1"/>
          </p:cNvSpPr>
          <p:nvPr/>
        </p:nvSpPr>
        <p:spPr bwMode="auto">
          <a:xfrm>
            <a:off x="539750" y="260350"/>
            <a:ext cx="8064500" cy="573088"/>
          </a:xfrm>
          <a:prstGeom prst="roundRect">
            <a:avLst>
              <a:gd name="adj" fmla="val 16667"/>
            </a:avLst>
          </a:prstGeom>
          <a:solidFill>
            <a:srgbClr val="CC00CC"/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cs-CZ" sz="2800">
                <a:solidFill>
                  <a:schemeClr val="bg1"/>
                </a:solidFill>
                <a:latin typeface="Arial" charset="0"/>
              </a:rPr>
              <a:t>HORMONY HYPOTALAMU</a:t>
            </a:r>
          </a:p>
        </p:txBody>
      </p:sp>
      <p:sp>
        <p:nvSpPr>
          <p:cNvPr id="312325" name="WordArt 5"/>
          <p:cNvSpPr>
            <a:spLocks noChangeArrowheads="1" noChangeShapeType="1" noTextEdit="1"/>
          </p:cNvSpPr>
          <p:nvPr/>
        </p:nvSpPr>
        <p:spPr bwMode="auto">
          <a:xfrm>
            <a:off x="3132138" y="981075"/>
            <a:ext cx="3097212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0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CC"/>
                </a:solidFill>
                <a:latin typeface="Arial Black"/>
              </a:rPr>
              <a:t>Cílové hormony</a:t>
            </a:r>
          </a:p>
        </p:txBody>
      </p:sp>
      <p:sp>
        <p:nvSpPr>
          <p:cNvPr id="312326" name="Text Box 6"/>
          <p:cNvSpPr txBox="1">
            <a:spLocks noChangeArrowheads="1"/>
          </p:cNvSpPr>
          <p:nvPr/>
        </p:nvSpPr>
        <p:spPr bwMode="auto">
          <a:xfrm>
            <a:off x="808038" y="1936750"/>
            <a:ext cx="184150" cy="366713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312327" name="Text Box 7"/>
          <p:cNvSpPr txBox="1">
            <a:spLocks noChangeArrowheads="1"/>
          </p:cNvSpPr>
          <p:nvPr/>
        </p:nvSpPr>
        <p:spPr bwMode="auto">
          <a:xfrm>
            <a:off x="2771775" y="1628775"/>
            <a:ext cx="3949700" cy="396875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000">
                <a:latin typeface="Arial" charset="0"/>
              </a:rPr>
              <a:t>Působí přímo na cílové orgány </a:t>
            </a:r>
          </a:p>
        </p:txBody>
      </p:sp>
      <p:sp>
        <p:nvSpPr>
          <p:cNvPr id="312328" name="Text Box 8"/>
          <p:cNvSpPr txBox="1">
            <a:spLocks noChangeArrowheads="1"/>
          </p:cNvSpPr>
          <p:nvPr/>
        </p:nvSpPr>
        <p:spPr bwMode="auto">
          <a:xfrm>
            <a:off x="1908175" y="2133600"/>
            <a:ext cx="5568950" cy="941388"/>
          </a:xfrm>
          <a:prstGeom prst="rect">
            <a:avLst/>
          </a:prstGeom>
          <a:solidFill>
            <a:srgbClr val="FFFF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>
                <a:latin typeface="Arial" charset="0"/>
              </a:rPr>
              <a:t>Vznikají v tělech nervových buněk hypothalamu </a:t>
            </a:r>
          </a:p>
          <a:p>
            <a:r>
              <a:rPr lang="cs-CZ">
                <a:latin typeface="Arial" charset="0"/>
              </a:rPr>
              <a:t>a prostřednictvím axonů proudí  tyto hormony </a:t>
            </a:r>
          </a:p>
          <a:p>
            <a:r>
              <a:rPr lang="cs-CZ">
                <a:latin typeface="Arial" charset="0"/>
              </a:rPr>
              <a:t>do neurohypofýzy, která je následně sekretuje</a:t>
            </a:r>
          </a:p>
        </p:txBody>
      </p:sp>
      <p:sp>
        <p:nvSpPr>
          <p:cNvPr id="312330" name="Text Box 10"/>
          <p:cNvSpPr txBox="1">
            <a:spLocks noChangeArrowheads="1"/>
          </p:cNvSpPr>
          <p:nvPr/>
        </p:nvSpPr>
        <p:spPr bwMode="auto">
          <a:xfrm>
            <a:off x="447675" y="3952875"/>
            <a:ext cx="184150" cy="366713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312331" name="Text Box 11"/>
          <p:cNvSpPr txBox="1">
            <a:spLocks noChangeArrowheads="1"/>
          </p:cNvSpPr>
          <p:nvPr/>
        </p:nvSpPr>
        <p:spPr bwMode="auto">
          <a:xfrm>
            <a:off x="395288" y="3644900"/>
            <a:ext cx="3857625" cy="64135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>
                <a:latin typeface="Arial" charset="0"/>
              </a:rPr>
              <a:t>  hypotamické axony prostupují </a:t>
            </a:r>
          </a:p>
          <a:p>
            <a:pPr>
              <a:buFont typeface="Wingdings" pitchFamily="2" charset="2"/>
              <a:buNone/>
            </a:pPr>
            <a:r>
              <a:rPr lang="cs-CZ">
                <a:latin typeface="Arial" charset="0"/>
              </a:rPr>
              <a:t>     celou neurohypofýzou</a:t>
            </a:r>
            <a:r>
              <a:rPr lang="cs-CZ" i="1">
                <a:latin typeface="Arial" charset="0"/>
              </a:rPr>
              <a:t> </a:t>
            </a:r>
          </a:p>
        </p:txBody>
      </p:sp>
      <p:sp>
        <p:nvSpPr>
          <p:cNvPr id="312332" name="Text Box 12"/>
          <p:cNvSpPr txBox="1">
            <a:spLocks noChangeArrowheads="1"/>
          </p:cNvSpPr>
          <p:nvPr/>
        </p:nvSpPr>
        <p:spPr bwMode="auto">
          <a:xfrm>
            <a:off x="395288" y="4508500"/>
            <a:ext cx="4006850" cy="64135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>
                <a:latin typeface="Arial" charset="0"/>
              </a:rPr>
              <a:t>  na konci neurohypofýzy</a:t>
            </a:r>
          </a:p>
          <a:p>
            <a:pPr>
              <a:buFont typeface="Wingdings" pitchFamily="2" charset="2"/>
              <a:buNone/>
            </a:pPr>
            <a:r>
              <a:rPr lang="cs-CZ">
                <a:latin typeface="Arial" charset="0"/>
              </a:rPr>
              <a:t>     se nacházejí axonální zakončení</a:t>
            </a:r>
          </a:p>
        </p:txBody>
      </p:sp>
      <p:sp>
        <p:nvSpPr>
          <p:cNvPr id="312333" name="Text Box 13"/>
          <p:cNvSpPr txBox="1">
            <a:spLocks noChangeArrowheads="1"/>
          </p:cNvSpPr>
          <p:nvPr/>
        </p:nvSpPr>
        <p:spPr bwMode="auto">
          <a:xfrm>
            <a:off x="395288" y="5300663"/>
            <a:ext cx="3867150" cy="1190625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>
                <a:latin typeface="Arial" charset="0"/>
              </a:rPr>
              <a:t>  v</a:t>
            </a:r>
            <a:r>
              <a:rPr lang="cs-CZ" sz="1600">
                <a:latin typeface="Arial" charset="0"/>
              </a:rPr>
              <a:t> </a:t>
            </a:r>
            <a:r>
              <a:rPr lang="cs-CZ">
                <a:latin typeface="Arial" charset="0"/>
              </a:rPr>
              <a:t>místě axonálního zakončení</a:t>
            </a:r>
          </a:p>
          <a:p>
            <a:pPr>
              <a:buFont typeface="Wingdings" pitchFamily="2" charset="2"/>
              <a:buNone/>
            </a:pPr>
            <a:r>
              <a:rPr lang="cs-CZ">
                <a:latin typeface="Arial" charset="0"/>
              </a:rPr>
              <a:t>     se mění elektrický signál </a:t>
            </a:r>
          </a:p>
          <a:p>
            <a:r>
              <a:rPr lang="cs-CZ">
                <a:latin typeface="Arial" charset="0"/>
              </a:rPr>
              <a:t>     na chemický signál </a:t>
            </a:r>
            <a:r>
              <a:rPr lang="cs-CZ">
                <a:latin typeface="Arial" charset="0"/>
                <a:cs typeface="Arial" charset="0"/>
              </a:rPr>
              <a:t>→ hormon </a:t>
            </a:r>
          </a:p>
          <a:p>
            <a:r>
              <a:rPr lang="cs-CZ">
                <a:latin typeface="Arial" charset="0"/>
                <a:cs typeface="Arial" charset="0"/>
              </a:rPr>
              <a:t>     je vyloučen do krve</a:t>
            </a:r>
            <a:endParaRPr lang="cs-CZ">
              <a:latin typeface="Arial" charset="0"/>
            </a:endParaRPr>
          </a:p>
        </p:txBody>
      </p:sp>
      <p:pic>
        <p:nvPicPr>
          <p:cNvPr id="312336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3284538"/>
            <a:ext cx="4030662" cy="32305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2338" name="Rectangle 18"/>
          <p:cNvSpPr>
            <a:spLocks noChangeArrowheads="1"/>
          </p:cNvSpPr>
          <p:nvPr/>
        </p:nvSpPr>
        <p:spPr bwMode="auto">
          <a:xfrm>
            <a:off x="6804025" y="4076700"/>
            <a:ext cx="1655763" cy="144145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312339" name="Text Box 19"/>
          <p:cNvSpPr txBox="1">
            <a:spLocks noChangeArrowheads="1"/>
          </p:cNvSpPr>
          <p:nvPr/>
        </p:nvSpPr>
        <p:spPr bwMode="auto">
          <a:xfrm>
            <a:off x="7002463" y="3859213"/>
            <a:ext cx="1711325" cy="749300"/>
          </a:xfrm>
          <a:prstGeom prst="rect">
            <a:avLst/>
          </a:prstGeom>
          <a:solidFill>
            <a:srgbClr val="FF99FF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cs-CZ" sz="1400">
                <a:latin typeface="Arial" charset="0"/>
              </a:rPr>
              <a:t>Tělo neuronů</a:t>
            </a:r>
          </a:p>
          <a:p>
            <a:r>
              <a:rPr lang="cs-CZ" sz="1400">
                <a:latin typeface="Arial" charset="0"/>
              </a:rPr>
              <a:t>syntetizuje </a:t>
            </a:r>
          </a:p>
          <a:p>
            <a:r>
              <a:rPr lang="cs-CZ" sz="1400">
                <a:latin typeface="Arial" charset="0"/>
              </a:rPr>
              <a:t>OXYTOCIN a ADH</a:t>
            </a:r>
          </a:p>
        </p:txBody>
      </p:sp>
      <p:sp>
        <p:nvSpPr>
          <p:cNvPr id="312341" name="Text Box 21"/>
          <p:cNvSpPr txBox="1">
            <a:spLocks noChangeArrowheads="1"/>
          </p:cNvSpPr>
          <p:nvPr/>
        </p:nvSpPr>
        <p:spPr bwMode="auto">
          <a:xfrm>
            <a:off x="6726238" y="5640388"/>
            <a:ext cx="2079625" cy="749300"/>
          </a:xfrm>
          <a:prstGeom prst="rect">
            <a:avLst/>
          </a:prstGeom>
          <a:solidFill>
            <a:srgbClr val="FF99FF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cs-CZ" sz="1400">
                <a:latin typeface="Arial" charset="0"/>
              </a:rPr>
              <a:t>NEUROHYPOFÝZA </a:t>
            </a:r>
          </a:p>
          <a:p>
            <a:pPr algn="ctr"/>
            <a:r>
              <a:rPr lang="cs-CZ" sz="1400">
                <a:latin typeface="Arial" charset="0"/>
              </a:rPr>
              <a:t>vylučuje oba hormony</a:t>
            </a:r>
          </a:p>
          <a:p>
            <a:pPr algn="ctr"/>
            <a:r>
              <a:rPr lang="cs-CZ" sz="1400">
                <a:latin typeface="Arial" charset="0"/>
              </a:rPr>
              <a:t>do krve</a:t>
            </a:r>
          </a:p>
        </p:txBody>
      </p:sp>
      <p:sp>
        <p:nvSpPr>
          <p:cNvPr id="312342" name="Oval 22"/>
          <p:cNvSpPr>
            <a:spLocks noChangeArrowheads="1"/>
          </p:cNvSpPr>
          <p:nvPr/>
        </p:nvSpPr>
        <p:spPr bwMode="auto">
          <a:xfrm rot="2534169">
            <a:off x="5651500" y="3357563"/>
            <a:ext cx="936625" cy="649287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312343" name="Rectangle 23"/>
          <p:cNvSpPr>
            <a:spLocks noChangeArrowheads="1"/>
          </p:cNvSpPr>
          <p:nvPr/>
        </p:nvSpPr>
        <p:spPr bwMode="auto">
          <a:xfrm>
            <a:off x="8618538" y="0"/>
            <a:ext cx="52546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II-26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66">
                <a:gamma/>
                <a:tint val="0"/>
                <a:invGamma/>
              </a:srgbClr>
            </a:gs>
            <a:gs pos="100000">
              <a:srgbClr val="66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40" name="WordArt 4"/>
          <p:cNvSpPr>
            <a:spLocks noChangeArrowheads="1" noChangeShapeType="1" noTextEdit="1"/>
          </p:cNvSpPr>
          <p:nvPr/>
        </p:nvSpPr>
        <p:spPr bwMode="auto">
          <a:xfrm>
            <a:off x="468313" y="549275"/>
            <a:ext cx="37433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HYPOFÝZA</a:t>
            </a:r>
          </a:p>
        </p:txBody>
      </p:sp>
      <p:sp>
        <p:nvSpPr>
          <p:cNvPr id="398341" name="WordArt 5"/>
          <p:cNvSpPr>
            <a:spLocks noChangeArrowheads="1" noChangeShapeType="1" noTextEdit="1"/>
          </p:cNvSpPr>
          <p:nvPr/>
        </p:nvSpPr>
        <p:spPr bwMode="auto">
          <a:xfrm>
            <a:off x="539750" y="1628775"/>
            <a:ext cx="302418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- podvěsek mozkový</a:t>
            </a:r>
          </a:p>
        </p:txBody>
      </p:sp>
      <p:pic>
        <p:nvPicPr>
          <p:cNvPr id="39834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76250"/>
            <a:ext cx="3527425" cy="2303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98343" name="Text Box 7"/>
          <p:cNvSpPr txBox="1">
            <a:spLocks noChangeArrowheads="1"/>
          </p:cNvSpPr>
          <p:nvPr/>
        </p:nvSpPr>
        <p:spPr bwMode="auto">
          <a:xfrm>
            <a:off x="8005763" y="1535113"/>
            <a:ext cx="781050" cy="304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cs-CZ" sz="1400">
                <a:latin typeface="Arial" charset="0"/>
              </a:rPr>
              <a:t>šišinka</a:t>
            </a:r>
          </a:p>
        </p:txBody>
      </p:sp>
      <p:sp>
        <p:nvSpPr>
          <p:cNvPr id="398344" name="Text Box 8"/>
          <p:cNvSpPr txBox="1">
            <a:spLocks noChangeArrowheads="1"/>
          </p:cNvSpPr>
          <p:nvPr/>
        </p:nvSpPr>
        <p:spPr bwMode="auto">
          <a:xfrm>
            <a:off x="7883525" y="908050"/>
            <a:ext cx="996950" cy="5794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cs-CZ" b="0">
                <a:latin typeface="Times New Roman" pitchFamily="18" charset="0"/>
              </a:rPr>
              <a:t> </a:t>
            </a:r>
            <a:r>
              <a:rPr lang="cs-CZ" sz="1400">
                <a:latin typeface="Arial" charset="0"/>
              </a:rPr>
              <a:t>mozková</a:t>
            </a:r>
          </a:p>
          <a:p>
            <a:pPr algn="ctr"/>
            <a:r>
              <a:rPr lang="cs-CZ" sz="1400">
                <a:latin typeface="Arial" charset="0"/>
              </a:rPr>
              <a:t> komora</a:t>
            </a:r>
          </a:p>
        </p:txBody>
      </p:sp>
      <p:sp>
        <p:nvSpPr>
          <p:cNvPr id="398345" name="Text Box 9"/>
          <p:cNvSpPr txBox="1">
            <a:spLocks noChangeArrowheads="1"/>
          </p:cNvSpPr>
          <p:nvPr/>
        </p:nvSpPr>
        <p:spPr bwMode="auto">
          <a:xfrm>
            <a:off x="3744913" y="1916113"/>
            <a:ext cx="1168400" cy="323850"/>
          </a:xfrm>
          <a:prstGeom prst="rect">
            <a:avLst/>
          </a:prstGeom>
          <a:solidFill>
            <a:srgbClr val="FFFF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cs-CZ" sz="1400">
                <a:latin typeface="Arial" charset="0"/>
              </a:rPr>
              <a:t>HYPOFÝZA</a:t>
            </a:r>
          </a:p>
        </p:txBody>
      </p:sp>
      <p:sp>
        <p:nvSpPr>
          <p:cNvPr id="398346" name="Text Box 10"/>
          <p:cNvSpPr txBox="1">
            <a:spLocks noChangeArrowheads="1"/>
          </p:cNvSpPr>
          <p:nvPr/>
        </p:nvSpPr>
        <p:spPr bwMode="auto">
          <a:xfrm>
            <a:off x="3706813" y="1555750"/>
            <a:ext cx="1381125" cy="304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cs-CZ" sz="1400">
                <a:latin typeface="Arial" charset="0"/>
              </a:rPr>
              <a:t>hypothalamus</a:t>
            </a:r>
          </a:p>
        </p:txBody>
      </p:sp>
      <p:sp>
        <p:nvSpPr>
          <p:cNvPr id="398347" name="Text Box 11"/>
          <p:cNvSpPr txBox="1">
            <a:spLocks noChangeArrowheads="1"/>
          </p:cNvSpPr>
          <p:nvPr/>
        </p:nvSpPr>
        <p:spPr bwMode="auto">
          <a:xfrm>
            <a:off x="952500" y="3090863"/>
            <a:ext cx="180975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398348" name="Text Box 12"/>
          <p:cNvSpPr txBox="1">
            <a:spLocks noChangeArrowheads="1"/>
          </p:cNvSpPr>
          <p:nvPr/>
        </p:nvSpPr>
        <p:spPr bwMode="auto">
          <a:xfrm>
            <a:off x="377825" y="2514600"/>
            <a:ext cx="180975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endParaRPr lang="en-US">
              <a:latin typeface="Arial" charset="0"/>
            </a:endParaRPr>
          </a:p>
        </p:txBody>
      </p:sp>
      <p:pic>
        <p:nvPicPr>
          <p:cNvPr id="39835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2420938"/>
            <a:ext cx="3024187" cy="4103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98352" name="Text Box 16"/>
          <p:cNvSpPr txBox="1">
            <a:spLocks noChangeArrowheads="1"/>
          </p:cNvSpPr>
          <p:nvPr/>
        </p:nvSpPr>
        <p:spPr bwMode="auto">
          <a:xfrm>
            <a:off x="0" y="4508500"/>
            <a:ext cx="1811338" cy="323850"/>
          </a:xfrm>
          <a:prstGeom prst="rect">
            <a:avLst/>
          </a:prstGeom>
          <a:solidFill>
            <a:srgbClr val="FF99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cs-CZ" sz="1400">
                <a:latin typeface="Arial" charset="0"/>
              </a:rPr>
              <a:t>ADENOHYPOFÝZA</a:t>
            </a:r>
          </a:p>
        </p:txBody>
      </p:sp>
      <p:sp>
        <p:nvSpPr>
          <p:cNvPr id="398351" name="Text Box 15"/>
          <p:cNvSpPr txBox="1">
            <a:spLocks noChangeArrowheads="1"/>
          </p:cNvSpPr>
          <p:nvPr/>
        </p:nvSpPr>
        <p:spPr bwMode="auto">
          <a:xfrm>
            <a:off x="2160588" y="6308725"/>
            <a:ext cx="1811337" cy="323850"/>
          </a:xfrm>
          <a:prstGeom prst="rect">
            <a:avLst/>
          </a:prstGeom>
          <a:solidFill>
            <a:srgbClr val="FF99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cs-CZ" sz="1400">
                <a:latin typeface="Arial" charset="0"/>
              </a:rPr>
              <a:t>NEUROHYPOFÝZA</a:t>
            </a:r>
          </a:p>
        </p:txBody>
      </p:sp>
      <p:sp>
        <p:nvSpPr>
          <p:cNvPr id="398354" name="Line 18"/>
          <p:cNvSpPr>
            <a:spLocks noChangeShapeType="1"/>
          </p:cNvSpPr>
          <p:nvPr/>
        </p:nvSpPr>
        <p:spPr bwMode="auto">
          <a:xfrm>
            <a:off x="936625" y="4941888"/>
            <a:ext cx="64770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98355" name="Line 19"/>
          <p:cNvSpPr>
            <a:spLocks noChangeShapeType="1"/>
          </p:cNvSpPr>
          <p:nvPr/>
        </p:nvSpPr>
        <p:spPr bwMode="auto">
          <a:xfrm flipH="1" flipV="1">
            <a:off x="2808288" y="5661025"/>
            <a:ext cx="431800" cy="577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98356" name="Text Box 20"/>
          <p:cNvSpPr txBox="1">
            <a:spLocks noChangeArrowheads="1"/>
          </p:cNvSpPr>
          <p:nvPr/>
        </p:nvSpPr>
        <p:spPr bwMode="auto">
          <a:xfrm>
            <a:off x="4140200" y="3573463"/>
            <a:ext cx="4611688" cy="542925"/>
          </a:xfrm>
          <a:prstGeom prst="rect">
            <a:avLst/>
          </a:prstGeom>
          <a:solidFill>
            <a:srgbClr val="FFFF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2900" indent="-342900"/>
            <a:r>
              <a:rPr lang="cs-CZ" sz="1400">
                <a:latin typeface="Arial" charset="0"/>
              </a:rPr>
              <a:t>1.  TROPNÍ HORMONY</a:t>
            </a:r>
            <a:r>
              <a:rPr lang="cs-CZ" sz="1400">
                <a:latin typeface="Arial" charset="0"/>
                <a:cs typeface="Arial" charset="0"/>
              </a:rPr>
              <a:t>→ řídí činnost jiných žláz</a:t>
            </a:r>
          </a:p>
          <a:p>
            <a:pPr marL="342900" indent="-342900"/>
            <a:r>
              <a:rPr lang="cs-CZ" sz="1400">
                <a:latin typeface="Arial" charset="0"/>
                <a:cs typeface="Arial" charset="0"/>
              </a:rPr>
              <a:t>2.  CÍLOVÉ HORMONY→ řídí konečnou cílovou tkáň</a:t>
            </a:r>
            <a:endParaRPr lang="cs-CZ" sz="1400">
              <a:latin typeface="Arial" charset="0"/>
            </a:endParaRPr>
          </a:p>
        </p:txBody>
      </p:sp>
      <p:sp>
        <p:nvSpPr>
          <p:cNvPr id="398357" name="Text Box 21"/>
          <p:cNvSpPr txBox="1">
            <a:spLocks noChangeArrowheads="1"/>
          </p:cNvSpPr>
          <p:nvPr/>
        </p:nvSpPr>
        <p:spPr bwMode="auto">
          <a:xfrm>
            <a:off x="4284663" y="4221163"/>
            <a:ext cx="4641850" cy="5175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cs-CZ" sz="1400">
                <a:latin typeface="Arial" charset="0"/>
              </a:rPr>
              <a:t>Sekrece obou typů hormonů je řízena hypothalamem</a:t>
            </a:r>
          </a:p>
          <a:p>
            <a:r>
              <a:rPr lang="cs-CZ" sz="1400">
                <a:latin typeface="Arial" charset="0"/>
              </a:rPr>
              <a:t>(prostřednictvím regulačních hormonů)</a:t>
            </a:r>
          </a:p>
        </p:txBody>
      </p:sp>
      <p:sp>
        <p:nvSpPr>
          <p:cNvPr id="398358" name="Text Box 22"/>
          <p:cNvSpPr txBox="1">
            <a:spLocks noChangeArrowheads="1"/>
          </p:cNvSpPr>
          <p:nvPr/>
        </p:nvSpPr>
        <p:spPr bwMode="auto">
          <a:xfrm>
            <a:off x="3492500" y="5084763"/>
            <a:ext cx="5148263" cy="6413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/>
            <a:r>
              <a:rPr lang="cs-CZ" i="1" u="sng">
                <a:latin typeface="Arial" charset="0"/>
              </a:rPr>
              <a:t>NEUROHYPOFÝZA vylučuje (neprodukuje !) </a:t>
            </a:r>
          </a:p>
          <a:p>
            <a:pPr algn="ctr"/>
            <a:r>
              <a:rPr lang="cs-CZ" i="1" u="sng">
                <a:latin typeface="Arial" charset="0"/>
              </a:rPr>
              <a:t>pouze dva hormony:</a:t>
            </a:r>
          </a:p>
        </p:txBody>
      </p:sp>
      <p:sp>
        <p:nvSpPr>
          <p:cNvPr id="398359" name="Text Box 23"/>
          <p:cNvSpPr txBox="1">
            <a:spLocks noChangeArrowheads="1"/>
          </p:cNvSpPr>
          <p:nvPr/>
        </p:nvSpPr>
        <p:spPr bwMode="auto">
          <a:xfrm>
            <a:off x="4284663" y="5876925"/>
            <a:ext cx="1439862" cy="542925"/>
          </a:xfrm>
          <a:prstGeom prst="rect">
            <a:avLst/>
          </a:prstGeom>
          <a:solidFill>
            <a:srgbClr val="FFFF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2900" indent="-342900"/>
            <a:r>
              <a:rPr lang="cs-CZ" sz="1400">
                <a:latin typeface="Arial" charset="0"/>
              </a:rPr>
              <a:t>1.  OXYTOCIN </a:t>
            </a:r>
          </a:p>
          <a:p>
            <a:pPr marL="342900" indent="-342900"/>
            <a:r>
              <a:rPr lang="cs-CZ" sz="1400">
                <a:latin typeface="Arial" charset="0"/>
              </a:rPr>
              <a:t>2.  ADH </a:t>
            </a:r>
          </a:p>
        </p:txBody>
      </p:sp>
      <p:sp>
        <p:nvSpPr>
          <p:cNvPr id="398360" name="AutoShape 24"/>
          <p:cNvSpPr>
            <a:spLocks/>
          </p:cNvSpPr>
          <p:nvPr/>
        </p:nvSpPr>
        <p:spPr bwMode="auto">
          <a:xfrm>
            <a:off x="5795963" y="5949950"/>
            <a:ext cx="287337" cy="431800"/>
          </a:xfrm>
          <a:prstGeom prst="rightBrace">
            <a:avLst>
              <a:gd name="adj1" fmla="val 37569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398361" name="Text Box 25"/>
          <p:cNvSpPr txBox="1">
            <a:spLocks noChangeArrowheads="1"/>
          </p:cNvSpPr>
          <p:nvPr/>
        </p:nvSpPr>
        <p:spPr bwMode="auto">
          <a:xfrm>
            <a:off x="6084888" y="6021388"/>
            <a:ext cx="1520825" cy="304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cs-CZ" sz="1400">
                <a:latin typeface="Arial" charset="0"/>
              </a:rPr>
              <a:t>Cílové hormony</a:t>
            </a:r>
          </a:p>
        </p:txBody>
      </p:sp>
      <p:sp>
        <p:nvSpPr>
          <p:cNvPr id="398362" name="Text Box 26"/>
          <p:cNvSpPr txBox="1">
            <a:spLocks noChangeArrowheads="1"/>
          </p:cNvSpPr>
          <p:nvPr/>
        </p:nvSpPr>
        <p:spPr bwMode="auto">
          <a:xfrm>
            <a:off x="3419475" y="3068638"/>
            <a:ext cx="5540375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cs-CZ" i="1" u="sng">
                <a:latin typeface="Arial" charset="0"/>
              </a:rPr>
              <a:t>ADENOHYPOFÝZA produkuje dva typy hormonů:</a:t>
            </a:r>
          </a:p>
        </p:txBody>
      </p:sp>
      <p:sp>
        <p:nvSpPr>
          <p:cNvPr id="398365" name="Rectangle 29"/>
          <p:cNvSpPr>
            <a:spLocks noChangeArrowheads="1"/>
          </p:cNvSpPr>
          <p:nvPr/>
        </p:nvSpPr>
        <p:spPr bwMode="auto">
          <a:xfrm>
            <a:off x="8618538" y="0"/>
            <a:ext cx="52546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II-27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66">
                <a:gamma/>
                <a:tint val="0"/>
                <a:invGamma/>
              </a:srgbClr>
            </a:gs>
            <a:gs pos="100000">
              <a:srgbClr val="66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341438"/>
            <a:ext cx="4248150" cy="509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0278" name="Rectangle 6"/>
          <p:cNvSpPr>
            <a:spLocks noChangeArrowheads="1"/>
          </p:cNvSpPr>
          <p:nvPr/>
        </p:nvSpPr>
        <p:spPr bwMode="auto">
          <a:xfrm>
            <a:off x="3203575" y="2492375"/>
            <a:ext cx="1485900" cy="350838"/>
          </a:xfrm>
          <a:prstGeom prst="rect">
            <a:avLst/>
          </a:prstGeom>
          <a:solidFill>
            <a:srgbClr val="00FF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>
                <a:latin typeface="Arial" charset="0"/>
              </a:rPr>
              <a:t>kůra nadledvin</a:t>
            </a:r>
          </a:p>
        </p:txBody>
      </p:sp>
      <p:sp>
        <p:nvSpPr>
          <p:cNvPr id="310279" name="Rectangle 7"/>
          <p:cNvSpPr>
            <a:spLocks noChangeArrowheads="1"/>
          </p:cNvSpPr>
          <p:nvPr/>
        </p:nvSpPr>
        <p:spPr bwMode="auto">
          <a:xfrm>
            <a:off x="3492500" y="3933825"/>
            <a:ext cx="1114425" cy="282575"/>
          </a:xfrm>
          <a:prstGeom prst="rect">
            <a:avLst/>
          </a:prstGeom>
          <a:solidFill>
            <a:srgbClr val="00FF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>
                <a:latin typeface="Arial" charset="0"/>
              </a:rPr>
              <a:t>štítná žláza</a:t>
            </a:r>
          </a:p>
        </p:txBody>
      </p:sp>
      <p:sp>
        <p:nvSpPr>
          <p:cNvPr id="310280" name="Rectangle 8"/>
          <p:cNvSpPr>
            <a:spLocks noChangeArrowheads="1"/>
          </p:cNvSpPr>
          <p:nvPr/>
        </p:nvSpPr>
        <p:spPr bwMode="auto">
          <a:xfrm>
            <a:off x="3708400" y="4365625"/>
            <a:ext cx="792163" cy="287338"/>
          </a:xfrm>
          <a:prstGeom prst="rect">
            <a:avLst/>
          </a:prstGeom>
          <a:solidFill>
            <a:srgbClr val="00FF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>
                <a:latin typeface="Arial" charset="0"/>
              </a:rPr>
              <a:t>varlata</a:t>
            </a:r>
          </a:p>
        </p:txBody>
      </p:sp>
      <p:sp>
        <p:nvSpPr>
          <p:cNvPr id="310281" name="Rectangle 9"/>
          <p:cNvSpPr>
            <a:spLocks noChangeArrowheads="1"/>
          </p:cNvSpPr>
          <p:nvPr/>
        </p:nvSpPr>
        <p:spPr bwMode="auto">
          <a:xfrm>
            <a:off x="3635375" y="5300663"/>
            <a:ext cx="1008063" cy="288925"/>
          </a:xfrm>
          <a:prstGeom prst="rect">
            <a:avLst/>
          </a:prstGeom>
          <a:solidFill>
            <a:srgbClr val="00FF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>
                <a:latin typeface="Arial" charset="0"/>
              </a:rPr>
              <a:t>vaječníky</a:t>
            </a:r>
          </a:p>
        </p:txBody>
      </p:sp>
      <p:sp>
        <p:nvSpPr>
          <p:cNvPr id="310282" name="Rectangle 10"/>
          <p:cNvSpPr>
            <a:spLocks noChangeArrowheads="1"/>
          </p:cNvSpPr>
          <p:nvPr/>
        </p:nvSpPr>
        <p:spPr bwMode="auto">
          <a:xfrm>
            <a:off x="2843213" y="5661025"/>
            <a:ext cx="890587" cy="492125"/>
          </a:xfrm>
          <a:prstGeom prst="rect">
            <a:avLst/>
          </a:prstGeom>
          <a:solidFill>
            <a:srgbClr val="FFFF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>
                <a:latin typeface="Arial" charset="0"/>
              </a:rPr>
              <a:t>Kosti</a:t>
            </a:r>
          </a:p>
          <a:p>
            <a:pPr algn="ctr"/>
            <a:r>
              <a:rPr lang="cs-CZ" sz="1400">
                <a:latin typeface="Arial" charset="0"/>
              </a:rPr>
              <a:t> svaly</a:t>
            </a:r>
          </a:p>
        </p:txBody>
      </p:sp>
      <p:sp>
        <p:nvSpPr>
          <p:cNvPr id="310283" name="Rectangle 11"/>
          <p:cNvSpPr>
            <a:spLocks noChangeArrowheads="1"/>
          </p:cNvSpPr>
          <p:nvPr/>
        </p:nvSpPr>
        <p:spPr bwMode="auto">
          <a:xfrm>
            <a:off x="611188" y="5805488"/>
            <a:ext cx="1114425" cy="282575"/>
          </a:xfrm>
          <a:prstGeom prst="rect">
            <a:avLst/>
          </a:prstGeom>
          <a:solidFill>
            <a:srgbClr val="FFFF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>
                <a:latin typeface="Arial" charset="0"/>
              </a:rPr>
              <a:t>Prsní žláza</a:t>
            </a:r>
          </a:p>
        </p:txBody>
      </p:sp>
      <p:sp>
        <p:nvSpPr>
          <p:cNvPr id="310284" name="AutoShape 12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539750" y="404813"/>
            <a:ext cx="8064500" cy="51435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cs-CZ" sz="2800">
                <a:solidFill>
                  <a:schemeClr val="bg1"/>
                </a:solidFill>
                <a:latin typeface="Arial" charset="0"/>
              </a:rPr>
              <a:t>HORMONY ADENOHYPOFÝZY</a:t>
            </a:r>
          </a:p>
        </p:txBody>
      </p:sp>
      <p:sp>
        <p:nvSpPr>
          <p:cNvPr id="310288" name="Text Box 16"/>
          <p:cNvSpPr txBox="1">
            <a:spLocks noChangeArrowheads="1"/>
          </p:cNvSpPr>
          <p:nvPr/>
        </p:nvSpPr>
        <p:spPr bwMode="auto">
          <a:xfrm>
            <a:off x="5219700" y="1852613"/>
            <a:ext cx="2749550" cy="392112"/>
          </a:xfrm>
          <a:prstGeom prst="rect">
            <a:avLst/>
          </a:prstGeom>
          <a:solidFill>
            <a:srgbClr val="00FF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latin typeface="Arial Black" pitchFamily="34" charset="0"/>
              </a:rPr>
              <a:t>ACTH, TSH, FSH, LH</a:t>
            </a:r>
          </a:p>
        </p:txBody>
      </p:sp>
      <p:sp>
        <p:nvSpPr>
          <p:cNvPr id="310289" name="Text Box 17"/>
          <p:cNvSpPr txBox="1">
            <a:spLocks noChangeArrowheads="1"/>
          </p:cNvSpPr>
          <p:nvPr/>
        </p:nvSpPr>
        <p:spPr bwMode="auto">
          <a:xfrm>
            <a:off x="6011863" y="4797425"/>
            <a:ext cx="1238250" cy="392113"/>
          </a:xfrm>
          <a:prstGeom prst="rect">
            <a:avLst/>
          </a:prstGeom>
          <a:solidFill>
            <a:srgbClr val="FFFF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>
                <a:latin typeface="Arial Black" pitchFamily="34" charset="0"/>
              </a:rPr>
              <a:t>GH, PRL</a:t>
            </a:r>
          </a:p>
        </p:txBody>
      </p:sp>
      <p:sp>
        <p:nvSpPr>
          <p:cNvPr id="310290" name="Text Box 18"/>
          <p:cNvSpPr txBox="1">
            <a:spLocks noChangeArrowheads="1"/>
          </p:cNvSpPr>
          <p:nvPr/>
        </p:nvSpPr>
        <p:spPr bwMode="auto">
          <a:xfrm>
            <a:off x="5076825" y="2357438"/>
            <a:ext cx="3765550" cy="1190625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latin typeface="Arial" charset="0"/>
              </a:rPr>
              <a:t>Působí stimulačně na </a:t>
            </a:r>
            <a:r>
              <a:rPr lang="cs-CZ">
                <a:latin typeface="Arial Black" pitchFamily="34" charset="0"/>
              </a:rPr>
              <a:t>periferní </a:t>
            </a:r>
          </a:p>
          <a:p>
            <a:r>
              <a:rPr lang="cs-CZ">
                <a:latin typeface="Arial Black" pitchFamily="34" charset="0"/>
              </a:rPr>
              <a:t>endokrinní žlázy</a:t>
            </a:r>
            <a:r>
              <a:rPr lang="cs-CZ">
                <a:latin typeface="Arial" charset="0"/>
              </a:rPr>
              <a:t> (nikoliv přímo</a:t>
            </a:r>
          </a:p>
          <a:p>
            <a:r>
              <a:rPr lang="cs-CZ">
                <a:latin typeface="Arial" charset="0"/>
              </a:rPr>
              <a:t>na cílové orgány), které poté</a:t>
            </a:r>
          </a:p>
          <a:p>
            <a:r>
              <a:rPr lang="cs-CZ">
                <a:latin typeface="Arial" charset="0"/>
              </a:rPr>
              <a:t>vylučují konečný hormon</a:t>
            </a:r>
          </a:p>
        </p:txBody>
      </p:sp>
      <p:sp>
        <p:nvSpPr>
          <p:cNvPr id="310291" name="Text Box 19"/>
          <p:cNvSpPr txBox="1">
            <a:spLocks noChangeArrowheads="1"/>
          </p:cNvSpPr>
          <p:nvPr/>
        </p:nvSpPr>
        <p:spPr bwMode="auto">
          <a:xfrm>
            <a:off x="5148263" y="5300663"/>
            <a:ext cx="3714750" cy="366712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>
                <a:latin typeface="Arial" charset="0"/>
              </a:rPr>
              <a:t>Působí přímo na </a:t>
            </a:r>
            <a:r>
              <a:rPr lang="cs-CZ">
                <a:latin typeface="Arial Black" pitchFamily="34" charset="0"/>
              </a:rPr>
              <a:t>cílové orgány</a:t>
            </a:r>
            <a:endParaRPr lang="cs-CZ">
              <a:latin typeface="Arial" charset="0"/>
            </a:endParaRPr>
          </a:p>
        </p:txBody>
      </p:sp>
      <p:sp>
        <p:nvSpPr>
          <p:cNvPr id="310293" name="Text Box 21"/>
          <p:cNvSpPr txBox="1">
            <a:spLocks noChangeArrowheads="1"/>
          </p:cNvSpPr>
          <p:nvPr/>
        </p:nvSpPr>
        <p:spPr bwMode="auto">
          <a:xfrm>
            <a:off x="6372225" y="3500438"/>
            <a:ext cx="579438" cy="701675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4000">
                <a:solidFill>
                  <a:schemeClr val="hlink"/>
                </a:solidFill>
                <a:latin typeface="Arial Black" pitchFamily="34" charset="0"/>
              </a:rPr>
              <a:t>X</a:t>
            </a:r>
          </a:p>
        </p:txBody>
      </p:sp>
      <p:sp>
        <p:nvSpPr>
          <p:cNvPr id="310294" name="WordArt 22"/>
          <p:cNvSpPr>
            <a:spLocks noChangeArrowheads="1" noChangeShapeType="1" noTextEdit="1"/>
          </p:cNvSpPr>
          <p:nvPr/>
        </p:nvSpPr>
        <p:spPr bwMode="auto">
          <a:xfrm>
            <a:off x="5148263" y="1341438"/>
            <a:ext cx="3024187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0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/>
              </a:rPr>
              <a:t>Tropní hormony</a:t>
            </a:r>
          </a:p>
        </p:txBody>
      </p:sp>
      <p:sp>
        <p:nvSpPr>
          <p:cNvPr id="310295" name="WordArt 23"/>
          <p:cNvSpPr>
            <a:spLocks noChangeArrowheads="1" noChangeShapeType="1" noTextEdit="1"/>
          </p:cNvSpPr>
          <p:nvPr/>
        </p:nvSpPr>
        <p:spPr bwMode="auto">
          <a:xfrm>
            <a:off x="5219700" y="4365625"/>
            <a:ext cx="266382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0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/>
              </a:rPr>
              <a:t>Cílové hormony</a:t>
            </a:r>
          </a:p>
        </p:txBody>
      </p:sp>
      <p:sp>
        <p:nvSpPr>
          <p:cNvPr id="310296" name="Rectangle 24"/>
          <p:cNvSpPr>
            <a:spLocks noChangeArrowheads="1"/>
          </p:cNvSpPr>
          <p:nvPr/>
        </p:nvSpPr>
        <p:spPr bwMode="auto">
          <a:xfrm>
            <a:off x="6877050" y="6165850"/>
            <a:ext cx="18716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r>
              <a:rPr lang="cs-CZ" sz="1200">
                <a:solidFill>
                  <a:srgbClr val="FF33CC"/>
                </a:solidFill>
                <a:latin typeface="Arial" charset="0"/>
                <a:hlinkClick r:id="rId4" action="ppaction://hlinkfile"/>
              </a:rPr>
              <a:t>Tabulky\Typ chemické struktury.doc</a:t>
            </a:r>
            <a:endParaRPr lang="cs-CZ" sz="1200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310297" name="Rectangle 25"/>
          <p:cNvSpPr>
            <a:spLocks noChangeArrowheads="1"/>
          </p:cNvSpPr>
          <p:nvPr/>
        </p:nvSpPr>
        <p:spPr bwMode="auto">
          <a:xfrm>
            <a:off x="8618538" y="0"/>
            <a:ext cx="52546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II-28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66">
                <a:gamma/>
                <a:tint val="0"/>
                <a:invGamma/>
              </a:srgbClr>
            </a:gs>
            <a:gs pos="100000">
              <a:srgbClr val="66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00" name="AutoShape 4"/>
          <p:cNvSpPr>
            <a:spLocks noChangeArrowheads="1"/>
          </p:cNvSpPr>
          <p:nvPr/>
        </p:nvSpPr>
        <p:spPr bwMode="auto">
          <a:xfrm>
            <a:off x="539750" y="260350"/>
            <a:ext cx="8064500" cy="573088"/>
          </a:xfrm>
          <a:prstGeom prst="roundRect">
            <a:avLst>
              <a:gd name="adj" fmla="val 16667"/>
            </a:avLst>
          </a:prstGeom>
          <a:solidFill>
            <a:srgbClr val="CC00CC"/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en-US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1306" name="AutoShape 10"/>
          <p:cNvSpPr>
            <a:spLocks noChangeArrowheads="1"/>
          </p:cNvSpPr>
          <p:nvPr/>
        </p:nvSpPr>
        <p:spPr bwMode="auto">
          <a:xfrm>
            <a:off x="1042988" y="1365250"/>
            <a:ext cx="2603500" cy="3778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latin typeface="Arial" charset="0"/>
              </a:rPr>
              <a:t>HYPOTHALAMUS</a:t>
            </a:r>
          </a:p>
        </p:txBody>
      </p:sp>
      <p:sp>
        <p:nvSpPr>
          <p:cNvPr id="311307" name="AutoShape 11"/>
          <p:cNvSpPr>
            <a:spLocks noChangeArrowheads="1"/>
          </p:cNvSpPr>
          <p:nvPr/>
        </p:nvSpPr>
        <p:spPr bwMode="auto">
          <a:xfrm>
            <a:off x="1187450" y="3163888"/>
            <a:ext cx="2232025" cy="42068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latin typeface="Arial" charset="0"/>
              </a:rPr>
              <a:t>ADENOHYPOFÝZA</a:t>
            </a:r>
          </a:p>
        </p:txBody>
      </p:sp>
      <p:sp>
        <p:nvSpPr>
          <p:cNvPr id="311309" name="AutoShape 13"/>
          <p:cNvSpPr>
            <a:spLocks noChangeArrowheads="1"/>
          </p:cNvSpPr>
          <p:nvPr/>
        </p:nvSpPr>
        <p:spPr bwMode="auto">
          <a:xfrm>
            <a:off x="2195513" y="1844675"/>
            <a:ext cx="215900" cy="1139825"/>
          </a:xfrm>
          <a:prstGeom prst="downArrow">
            <a:avLst>
              <a:gd name="adj1" fmla="val 50000"/>
              <a:gd name="adj2" fmla="val 131985"/>
            </a:avLst>
          </a:prstGeom>
          <a:solidFill>
            <a:schemeClr val="tx2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11310" name="Text Box 14"/>
          <p:cNvSpPr txBox="1">
            <a:spLocks noChangeArrowheads="1"/>
          </p:cNvSpPr>
          <p:nvPr/>
        </p:nvSpPr>
        <p:spPr bwMode="auto">
          <a:xfrm>
            <a:off x="611188" y="2084388"/>
            <a:ext cx="1295400" cy="606425"/>
          </a:xfrm>
          <a:prstGeom prst="rect">
            <a:avLst/>
          </a:prstGeom>
          <a:solidFill>
            <a:srgbClr val="CC00CC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600">
                <a:solidFill>
                  <a:schemeClr val="bg1"/>
                </a:solidFill>
                <a:latin typeface="Arial" charset="0"/>
              </a:rPr>
              <a:t>Uvolňující libereliny</a:t>
            </a:r>
          </a:p>
        </p:txBody>
      </p:sp>
      <p:sp>
        <p:nvSpPr>
          <p:cNvPr id="311311" name="AutoShape 15"/>
          <p:cNvSpPr>
            <a:spLocks noChangeArrowheads="1"/>
          </p:cNvSpPr>
          <p:nvPr/>
        </p:nvSpPr>
        <p:spPr bwMode="auto">
          <a:xfrm>
            <a:off x="5219700" y="1365250"/>
            <a:ext cx="2603500" cy="3778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latin typeface="Arial" charset="0"/>
              </a:rPr>
              <a:t>HYPOTHALAMUS</a:t>
            </a:r>
          </a:p>
        </p:txBody>
      </p:sp>
      <p:sp>
        <p:nvSpPr>
          <p:cNvPr id="311312" name="AutoShape 16"/>
          <p:cNvSpPr>
            <a:spLocks noChangeArrowheads="1"/>
          </p:cNvSpPr>
          <p:nvPr/>
        </p:nvSpPr>
        <p:spPr bwMode="auto">
          <a:xfrm>
            <a:off x="6443663" y="1844675"/>
            <a:ext cx="215900" cy="1200150"/>
          </a:xfrm>
          <a:prstGeom prst="downArrow">
            <a:avLst>
              <a:gd name="adj1" fmla="val 50000"/>
              <a:gd name="adj2" fmla="val 138971"/>
            </a:avLst>
          </a:prstGeom>
          <a:solidFill>
            <a:schemeClr val="tx2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11313" name="AutoShape 17"/>
          <p:cNvSpPr>
            <a:spLocks noChangeArrowheads="1"/>
          </p:cNvSpPr>
          <p:nvPr/>
        </p:nvSpPr>
        <p:spPr bwMode="auto">
          <a:xfrm>
            <a:off x="5508625" y="3224213"/>
            <a:ext cx="2232025" cy="42068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latin typeface="Arial" charset="0"/>
              </a:rPr>
              <a:t>ADENOHYPOFÝZA</a:t>
            </a:r>
          </a:p>
        </p:txBody>
      </p:sp>
      <p:sp>
        <p:nvSpPr>
          <p:cNvPr id="311314" name="Text Box 18"/>
          <p:cNvSpPr txBox="1">
            <a:spLocks noChangeArrowheads="1"/>
          </p:cNvSpPr>
          <p:nvPr/>
        </p:nvSpPr>
        <p:spPr bwMode="auto">
          <a:xfrm>
            <a:off x="7019925" y="2060575"/>
            <a:ext cx="1296988" cy="606425"/>
          </a:xfrm>
          <a:prstGeom prst="rect">
            <a:avLst/>
          </a:prstGeom>
          <a:solidFill>
            <a:srgbClr val="CC00CC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600">
                <a:solidFill>
                  <a:schemeClr val="bg1"/>
                </a:solidFill>
                <a:latin typeface="Arial" charset="0"/>
              </a:rPr>
              <a:t>Inhibiční </a:t>
            </a:r>
          </a:p>
          <a:p>
            <a:pPr algn="ctr"/>
            <a:r>
              <a:rPr lang="cs-CZ" sz="1600">
                <a:solidFill>
                  <a:schemeClr val="bg1"/>
                </a:solidFill>
                <a:latin typeface="Arial" charset="0"/>
              </a:rPr>
              <a:t>statiny</a:t>
            </a:r>
          </a:p>
        </p:txBody>
      </p:sp>
      <p:sp>
        <p:nvSpPr>
          <p:cNvPr id="311316" name="AutoShape 20"/>
          <p:cNvSpPr>
            <a:spLocks noChangeArrowheads="1"/>
          </p:cNvSpPr>
          <p:nvPr/>
        </p:nvSpPr>
        <p:spPr bwMode="auto">
          <a:xfrm>
            <a:off x="1908175" y="3763963"/>
            <a:ext cx="790575" cy="1200150"/>
          </a:xfrm>
          <a:prstGeom prst="downArrow">
            <a:avLst>
              <a:gd name="adj1" fmla="val 50000"/>
              <a:gd name="adj2" fmla="val 37952"/>
            </a:avLst>
          </a:prstGeom>
          <a:solidFill>
            <a:srgbClr val="00FF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11317" name="AutoShape 21"/>
          <p:cNvSpPr>
            <a:spLocks noChangeArrowheads="1"/>
          </p:cNvSpPr>
          <p:nvPr/>
        </p:nvSpPr>
        <p:spPr bwMode="auto">
          <a:xfrm>
            <a:off x="6516688" y="3824288"/>
            <a:ext cx="142875" cy="1079500"/>
          </a:xfrm>
          <a:prstGeom prst="downArrow">
            <a:avLst>
              <a:gd name="adj1" fmla="val 50000"/>
              <a:gd name="adj2" fmla="val 188889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11318" name="Text Box 22"/>
          <p:cNvSpPr txBox="1">
            <a:spLocks noChangeArrowheads="1"/>
          </p:cNvSpPr>
          <p:nvPr/>
        </p:nvSpPr>
        <p:spPr bwMode="auto">
          <a:xfrm>
            <a:off x="404813" y="5060950"/>
            <a:ext cx="3905250" cy="666750"/>
          </a:xfrm>
          <a:prstGeom prst="rect">
            <a:avLst/>
          </a:prstGeom>
          <a:solidFill>
            <a:srgbClr val="00FF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>
                <a:latin typeface="Arial" charset="0"/>
              </a:rPr>
              <a:t>Libereliny stimulují sekreci</a:t>
            </a:r>
          </a:p>
          <a:p>
            <a:pPr algn="ctr"/>
            <a:r>
              <a:rPr lang="cs-CZ">
                <a:latin typeface="Arial" charset="0"/>
              </a:rPr>
              <a:t>tropních hormonů adenohypofýzy</a:t>
            </a:r>
          </a:p>
        </p:txBody>
      </p:sp>
      <p:sp>
        <p:nvSpPr>
          <p:cNvPr id="311319" name="Text Box 23"/>
          <p:cNvSpPr txBox="1">
            <a:spLocks noChangeArrowheads="1"/>
          </p:cNvSpPr>
          <p:nvPr/>
        </p:nvSpPr>
        <p:spPr bwMode="auto">
          <a:xfrm>
            <a:off x="4581525" y="5060950"/>
            <a:ext cx="3905250" cy="666750"/>
          </a:xfrm>
          <a:prstGeom prst="rect">
            <a:avLst/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>
                <a:latin typeface="Arial" charset="0"/>
              </a:rPr>
              <a:t>Statiny inhibují sekreci</a:t>
            </a:r>
          </a:p>
          <a:p>
            <a:pPr algn="ctr"/>
            <a:r>
              <a:rPr lang="cs-CZ">
                <a:latin typeface="Arial" charset="0"/>
              </a:rPr>
              <a:t>tropních hormonů adenohypofýzy</a:t>
            </a:r>
          </a:p>
        </p:txBody>
      </p:sp>
      <p:sp>
        <p:nvSpPr>
          <p:cNvPr id="311320" name="Text Box 24"/>
          <p:cNvSpPr txBox="1">
            <a:spLocks noChangeArrowheads="1"/>
          </p:cNvSpPr>
          <p:nvPr/>
        </p:nvSpPr>
        <p:spPr bwMode="auto">
          <a:xfrm>
            <a:off x="3154363" y="4024313"/>
            <a:ext cx="2709862" cy="396875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2000">
                <a:latin typeface="Arial" charset="0"/>
              </a:rPr>
              <a:t>Tropní hormony (TH)</a:t>
            </a:r>
          </a:p>
        </p:txBody>
      </p:sp>
      <p:sp>
        <p:nvSpPr>
          <p:cNvPr id="311321" name="Text Box 25"/>
          <p:cNvSpPr txBox="1">
            <a:spLocks noChangeArrowheads="1"/>
          </p:cNvSpPr>
          <p:nvPr/>
        </p:nvSpPr>
        <p:spPr bwMode="auto">
          <a:xfrm>
            <a:off x="2927350" y="2122488"/>
            <a:ext cx="3162300" cy="396875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2000">
                <a:latin typeface="Arial" charset="0"/>
              </a:rPr>
              <a:t>Regulační hormony (RH)</a:t>
            </a:r>
          </a:p>
        </p:txBody>
      </p:sp>
      <p:sp>
        <p:nvSpPr>
          <p:cNvPr id="311323" name="WordArt 27"/>
          <p:cNvSpPr>
            <a:spLocks noChangeArrowheads="1" noChangeShapeType="1" noTextEdit="1"/>
          </p:cNvSpPr>
          <p:nvPr/>
        </p:nvSpPr>
        <p:spPr bwMode="auto">
          <a:xfrm>
            <a:off x="755650" y="404813"/>
            <a:ext cx="7345363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Hypothalamo - adenohypofysární systém</a:t>
            </a:r>
          </a:p>
        </p:txBody>
      </p:sp>
      <p:sp>
        <p:nvSpPr>
          <p:cNvPr id="311324" name="Rectangle 28"/>
          <p:cNvSpPr>
            <a:spLocks noChangeArrowheads="1"/>
          </p:cNvSpPr>
          <p:nvPr/>
        </p:nvSpPr>
        <p:spPr bwMode="auto">
          <a:xfrm>
            <a:off x="8618538" y="0"/>
            <a:ext cx="52546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II-29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1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1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1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1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1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1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1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1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1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1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1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6" grpId="0" animBg="1"/>
      <p:bldP spid="311307" grpId="0" animBg="1"/>
      <p:bldP spid="311309" grpId="0" animBg="1"/>
      <p:bldP spid="311310" grpId="0" animBg="1"/>
      <p:bldP spid="311311" grpId="0" animBg="1"/>
      <p:bldP spid="311312" grpId="0" animBg="1"/>
      <p:bldP spid="311313" grpId="0" animBg="1"/>
      <p:bldP spid="311314" grpId="0" animBg="1"/>
      <p:bldP spid="311316" grpId="0" animBg="1"/>
      <p:bldP spid="311317" grpId="0" animBg="1"/>
      <p:bldP spid="311318" grpId="0" animBg="1"/>
      <p:bldP spid="311319" grpId="0" animBg="1"/>
      <p:bldP spid="311320" grpId="0"/>
      <p:bldP spid="3113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99FF66">
                <a:gamma/>
                <a:tint val="0"/>
                <a:invGamma/>
              </a:srgbClr>
            </a:gs>
            <a:gs pos="100000">
              <a:srgbClr val="99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539750" y="2492375"/>
            <a:ext cx="7991475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1.  Klasifikace hormonů</a:t>
            </a:r>
          </a:p>
          <a:p>
            <a:pPr algn="ctr"/>
            <a:r>
              <a:rPr lang="cs-CZ" sz="28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podle chemické struktury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8701088" y="0"/>
            <a:ext cx="44291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66">
                <a:gamma/>
                <a:tint val="0"/>
                <a:invGamma/>
              </a:srgbClr>
            </a:gs>
            <a:gs pos="100000">
              <a:srgbClr val="66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AutoShape 4"/>
          <p:cNvSpPr>
            <a:spLocks noChangeArrowheads="1"/>
          </p:cNvSpPr>
          <p:nvPr/>
        </p:nvSpPr>
        <p:spPr bwMode="auto">
          <a:xfrm>
            <a:off x="3635375" y="981075"/>
            <a:ext cx="1873250" cy="792163"/>
          </a:xfrm>
          <a:prstGeom prst="downArrowCallout">
            <a:avLst>
              <a:gd name="adj1" fmla="val 16356"/>
              <a:gd name="adj2" fmla="val 59118"/>
              <a:gd name="adj3" fmla="val 14731"/>
              <a:gd name="adj4" fmla="val 66667"/>
            </a:avLst>
          </a:prstGeom>
          <a:solidFill>
            <a:srgbClr val="FF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000">
                <a:solidFill>
                  <a:schemeClr val="bg1"/>
                </a:solidFill>
                <a:latin typeface="Arial" charset="0"/>
              </a:rPr>
              <a:t>TKÁNĚ</a:t>
            </a:r>
          </a:p>
        </p:txBody>
      </p:sp>
      <p:sp>
        <p:nvSpPr>
          <p:cNvPr id="105505" name="AutoShape 33"/>
          <p:cNvSpPr>
            <a:spLocks noChangeArrowheads="1"/>
          </p:cNvSpPr>
          <p:nvPr/>
        </p:nvSpPr>
        <p:spPr bwMode="auto">
          <a:xfrm>
            <a:off x="611188" y="260350"/>
            <a:ext cx="7921625" cy="5762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600">
              <a:latin typeface="Arial" charset="0"/>
            </a:endParaRPr>
          </a:p>
        </p:txBody>
      </p:sp>
      <p:sp>
        <p:nvSpPr>
          <p:cNvPr id="105506" name="WordArt 34"/>
          <p:cNvSpPr>
            <a:spLocks noChangeArrowheads="1" noChangeShapeType="1" noTextEdit="1"/>
          </p:cNvSpPr>
          <p:nvPr/>
        </p:nvSpPr>
        <p:spPr bwMode="auto">
          <a:xfrm>
            <a:off x="1258888" y="333375"/>
            <a:ext cx="67691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MÍSTO SYNTÉZY HORMONU V TĚLE</a:t>
            </a:r>
          </a:p>
        </p:txBody>
      </p:sp>
      <p:sp>
        <p:nvSpPr>
          <p:cNvPr id="105508" name="Text Box 36"/>
          <p:cNvSpPr txBox="1">
            <a:spLocks noChangeArrowheads="1"/>
          </p:cNvSpPr>
          <p:nvPr/>
        </p:nvSpPr>
        <p:spPr bwMode="auto">
          <a:xfrm>
            <a:off x="2178050" y="1844675"/>
            <a:ext cx="5111750" cy="1190625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>
                <a:latin typeface="Arial" charset="0"/>
              </a:rPr>
              <a:t>Žlázové buňky nejsou seskupeny do orgánu, </a:t>
            </a:r>
          </a:p>
          <a:p>
            <a:pPr algn="ctr"/>
            <a:r>
              <a:rPr lang="cs-CZ">
                <a:latin typeface="Arial" charset="0"/>
              </a:rPr>
              <a:t>ale jsou rozptýleny ve tkáních </a:t>
            </a:r>
          </a:p>
          <a:p>
            <a:pPr algn="ctr"/>
            <a:r>
              <a:rPr lang="cs-CZ">
                <a:latin typeface="Arial" charset="0"/>
              </a:rPr>
              <a:t>(tvoří tzv. </a:t>
            </a:r>
            <a:r>
              <a:rPr lang="cs-CZ">
                <a:solidFill>
                  <a:schemeClr val="hlink"/>
                </a:solidFill>
                <a:latin typeface="Arial" charset="0"/>
              </a:rPr>
              <a:t>difuzní endokrinní systém</a:t>
            </a:r>
            <a:r>
              <a:rPr lang="cs-CZ">
                <a:latin typeface="Arial" charset="0"/>
              </a:rPr>
              <a:t>), </a:t>
            </a:r>
          </a:p>
          <a:p>
            <a:pPr algn="ctr"/>
            <a:r>
              <a:rPr lang="cs-CZ">
                <a:latin typeface="Arial" charset="0"/>
              </a:rPr>
              <a:t>které slouží primárně k jiným účelům</a:t>
            </a:r>
          </a:p>
        </p:txBody>
      </p:sp>
      <p:sp>
        <p:nvSpPr>
          <p:cNvPr id="105510" name="Text Box 38"/>
          <p:cNvSpPr txBox="1">
            <a:spLocks noChangeArrowheads="1"/>
          </p:cNvSpPr>
          <p:nvPr/>
        </p:nvSpPr>
        <p:spPr bwMode="auto">
          <a:xfrm>
            <a:off x="158750" y="2392363"/>
            <a:ext cx="184150" cy="33655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1600">
              <a:latin typeface="Arial" charset="0"/>
            </a:endParaRPr>
          </a:p>
        </p:txBody>
      </p:sp>
      <p:sp>
        <p:nvSpPr>
          <p:cNvPr id="105519" name="AutoShape 47"/>
          <p:cNvSpPr>
            <a:spLocks noChangeArrowheads="1"/>
          </p:cNvSpPr>
          <p:nvPr/>
        </p:nvSpPr>
        <p:spPr bwMode="auto">
          <a:xfrm>
            <a:off x="468313" y="1412875"/>
            <a:ext cx="1081087" cy="50482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>
                <a:latin typeface="Arial" charset="0"/>
              </a:rPr>
              <a:t>MOZEK</a:t>
            </a:r>
          </a:p>
        </p:txBody>
      </p:sp>
      <p:sp>
        <p:nvSpPr>
          <p:cNvPr id="105520" name="AutoShape 48"/>
          <p:cNvSpPr>
            <a:spLocks noChangeArrowheads="1"/>
          </p:cNvSpPr>
          <p:nvPr/>
        </p:nvSpPr>
        <p:spPr bwMode="auto">
          <a:xfrm>
            <a:off x="468313" y="2060575"/>
            <a:ext cx="1081087" cy="50482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>
                <a:latin typeface="Arial" charset="0"/>
              </a:rPr>
              <a:t>SRDCE</a:t>
            </a:r>
          </a:p>
        </p:txBody>
      </p:sp>
      <p:sp>
        <p:nvSpPr>
          <p:cNvPr id="105521" name="AutoShape 49"/>
          <p:cNvSpPr>
            <a:spLocks noChangeArrowheads="1"/>
          </p:cNvSpPr>
          <p:nvPr/>
        </p:nvSpPr>
        <p:spPr bwMode="auto">
          <a:xfrm>
            <a:off x="468313" y="4797425"/>
            <a:ext cx="1871662" cy="50482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>
                <a:latin typeface="Arial" charset="0"/>
              </a:rPr>
              <a:t>TLUSTÉ STŘEVO</a:t>
            </a:r>
          </a:p>
        </p:txBody>
      </p:sp>
      <p:sp>
        <p:nvSpPr>
          <p:cNvPr id="105522" name="AutoShape 50"/>
          <p:cNvSpPr>
            <a:spLocks noChangeArrowheads="1"/>
          </p:cNvSpPr>
          <p:nvPr/>
        </p:nvSpPr>
        <p:spPr bwMode="auto">
          <a:xfrm>
            <a:off x="468313" y="3357563"/>
            <a:ext cx="1081087" cy="50482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>
                <a:latin typeface="Arial" charset="0"/>
              </a:rPr>
              <a:t>JÁTRA</a:t>
            </a:r>
          </a:p>
        </p:txBody>
      </p:sp>
      <p:sp>
        <p:nvSpPr>
          <p:cNvPr id="105523" name="AutoShape 51"/>
          <p:cNvSpPr>
            <a:spLocks noChangeArrowheads="1"/>
          </p:cNvSpPr>
          <p:nvPr/>
        </p:nvSpPr>
        <p:spPr bwMode="auto">
          <a:xfrm>
            <a:off x="468313" y="4076700"/>
            <a:ext cx="1800225" cy="50482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>
                <a:latin typeface="Arial" charset="0"/>
              </a:rPr>
              <a:t>TENKÉ STŘEVO</a:t>
            </a:r>
          </a:p>
        </p:txBody>
      </p:sp>
      <p:sp>
        <p:nvSpPr>
          <p:cNvPr id="105524" name="AutoShape 52"/>
          <p:cNvSpPr>
            <a:spLocks noChangeArrowheads="1"/>
          </p:cNvSpPr>
          <p:nvPr/>
        </p:nvSpPr>
        <p:spPr bwMode="auto">
          <a:xfrm>
            <a:off x="468313" y="2708275"/>
            <a:ext cx="1296987" cy="50482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>
                <a:latin typeface="Arial" charset="0"/>
              </a:rPr>
              <a:t>ŽALUDEK</a:t>
            </a:r>
          </a:p>
        </p:txBody>
      </p:sp>
      <p:sp>
        <p:nvSpPr>
          <p:cNvPr id="105529" name="AutoShape 57"/>
          <p:cNvSpPr>
            <a:spLocks noChangeArrowheads="1"/>
          </p:cNvSpPr>
          <p:nvPr/>
        </p:nvSpPr>
        <p:spPr bwMode="auto">
          <a:xfrm>
            <a:off x="468313" y="5445125"/>
            <a:ext cx="1081087" cy="50482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>
                <a:latin typeface="Arial" charset="0"/>
              </a:rPr>
              <a:t>LEDVINY</a:t>
            </a:r>
          </a:p>
        </p:txBody>
      </p:sp>
      <p:sp>
        <p:nvSpPr>
          <p:cNvPr id="105530" name="Text Box 58"/>
          <p:cNvSpPr txBox="1">
            <a:spLocks noChangeArrowheads="1"/>
          </p:cNvSpPr>
          <p:nvPr/>
        </p:nvSpPr>
        <p:spPr bwMode="auto">
          <a:xfrm>
            <a:off x="4500563" y="3716338"/>
            <a:ext cx="3509962" cy="581025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>
                <a:latin typeface="Arial" charset="0"/>
              </a:rPr>
              <a:t>Některé mají specifické, jiné zcela </a:t>
            </a:r>
          </a:p>
          <a:p>
            <a:r>
              <a:rPr lang="cs-CZ" sz="1600">
                <a:latin typeface="Arial" charset="0"/>
              </a:rPr>
              <a:t>všeobecné účinky</a:t>
            </a:r>
          </a:p>
        </p:txBody>
      </p:sp>
      <p:sp>
        <p:nvSpPr>
          <p:cNvPr id="105531" name="Text Box 59"/>
          <p:cNvSpPr txBox="1">
            <a:spLocks noChangeArrowheads="1"/>
          </p:cNvSpPr>
          <p:nvPr/>
        </p:nvSpPr>
        <p:spPr bwMode="auto">
          <a:xfrm>
            <a:off x="4475163" y="4437063"/>
            <a:ext cx="3235325" cy="82550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>
                <a:latin typeface="Arial" charset="0"/>
              </a:rPr>
              <a:t>Většinou mají rozsáhlejší okruh</a:t>
            </a:r>
          </a:p>
          <a:p>
            <a:r>
              <a:rPr lang="cs-CZ" sz="1600">
                <a:latin typeface="Arial" charset="0"/>
              </a:rPr>
              <a:t>cílových tkání než hormony </a:t>
            </a:r>
          </a:p>
          <a:p>
            <a:r>
              <a:rPr lang="cs-CZ" sz="1600">
                <a:latin typeface="Arial" charset="0"/>
              </a:rPr>
              <a:t>endokrinních žláz</a:t>
            </a:r>
          </a:p>
        </p:txBody>
      </p:sp>
      <p:sp>
        <p:nvSpPr>
          <p:cNvPr id="105533" name="Text Box 61"/>
          <p:cNvSpPr txBox="1">
            <a:spLocks noChangeArrowheads="1"/>
          </p:cNvSpPr>
          <p:nvPr/>
        </p:nvSpPr>
        <p:spPr bwMode="auto">
          <a:xfrm>
            <a:off x="2555875" y="3213100"/>
            <a:ext cx="4146550" cy="392113"/>
          </a:xfrm>
          <a:prstGeom prst="rect">
            <a:avLst/>
          </a:prstGeom>
          <a:solidFill>
            <a:srgbClr val="FFFF00"/>
          </a:solidFill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>
                <a:latin typeface="Arial" charset="0"/>
              </a:rPr>
              <a:t>Produkují tzv. TKÁŇOVÉ HORMONY</a:t>
            </a:r>
          </a:p>
        </p:txBody>
      </p:sp>
      <p:sp>
        <p:nvSpPr>
          <p:cNvPr id="105535" name="Text Box 63"/>
          <p:cNvSpPr txBox="1">
            <a:spLocks noChangeArrowheads="1"/>
          </p:cNvSpPr>
          <p:nvPr/>
        </p:nvSpPr>
        <p:spPr bwMode="auto">
          <a:xfrm>
            <a:off x="4500563" y="5445125"/>
            <a:ext cx="3730625" cy="82550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>
                <a:latin typeface="Arial" charset="0"/>
              </a:rPr>
              <a:t>Vykazují účinek i na vzdálené buňky </a:t>
            </a:r>
          </a:p>
          <a:p>
            <a:r>
              <a:rPr lang="cs-CZ" sz="1600">
                <a:latin typeface="Arial" charset="0"/>
              </a:rPr>
              <a:t>(endokrinní) i lokálně na buňky </a:t>
            </a:r>
          </a:p>
          <a:p>
            <a:r>
              <a:rPr lang="cs-CZ" sz="1600">
                <a:latin typeface="Arial" charset="0"/>
              </a:rPr>
              <a:t>v bezprostředním okolí (parakrinní)</a:t>
            </a:r>
          </a:p>
        </p:txBody>
      </p:sp>
      <p:sp>
        <p:nvSpPr>
          <p:cNvPr id="105536" name="AutoShape 64"/>
          <p:cNvSpPr>
            <a:spLocks noChangeArrowheads="1"/>
          </p:cNvSpPr>
          <p:nvPr/>
        </p:nvSpPr>
        <p:spPr bwMode="auto">
          <a:xfrm rot="10699969" flipH="1">
            <a:off x="3779838" y="3716338"/>
            <a:ext cx="647700" cy="431800"/>
          </a:xfrm>
          <a:custGeom>
            <a:avLst/>
            <a:gdLst>
              <a:gd name="G0" fmla="+- 14268 0 0"/>
              <a:gd name="G1" fmla="+- 4235 0 0"/>
              <a:gd name="G2" fmla="+- 12158 0 4235"/>
              <a:gd name="G3" fmla="+- G2 0 4235"/>
              <a:gd name="G4" fmla="*/ G3 32768 32059"/>
              <a:gd name="G5" fmla="*/ G4 1 2"/>
              <a:gd name="G6" fmla="+- 21600 0 14268"/>
              <a:gd name="G7" fmla="*/ G6 4235 6079"/>
              <a:gd name="G8" fmla="+- G7 14268 0"/>
              <a:gd name="T0" fmla="*/ 14268 w 21600"/>
              <a:gd name="T1" fmla="*/ 0 h 21600"/>
              <a:gd name="T2" fmla="*/ 14268 w 21600"/>
              <a:gd name="T3" fmla="*/ 12158 h 21600"/>
              <a:gd name="T4" fmla="*/ 1885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268" y="0"/>
                </a:lnTo>
                <a:lnTo>
                  <a:pt x="14268" y="4235"/>
                </a:lnTo>
                <a:lnTo>
                  <a:pt x="12427" y="4235"/>
                </a:lnTo>
                <a:cubicBezTo>
                  <a:pt x="5564" y="4235"/>
                  <a:pt x="0" y="7782"/>
                  <a:pt x="0" y="12158"/>
                </a:cubicBezTo>
                <a:lnTo>
                  <a:pt x="0" y="21600"/>
                </a:lnTo>
                <a:lnTo>
                  <a:pt x="3770" y="21600"/>
                </a:lnTo>
                <a:lnTo>
                  <a:pt x="3770" y="12158"/>
                </a:lnTo>
                <a:cubicBezTo>
                  <a:pt x="3770" y="9819"/>
                  <a:pt x="7646" y="7923"/>
                  <a:pt x="12427" y="7923"/>
                </a:cubicBezTo>
                <a:lnTo>
                  <a:pt x="14268" y="7923"/>
                </a:lnTo>
                <a:lnTo>
                  <a:pt x="14268" y="12158"/>
                </a:lnTo>
                <a:close/>
              </a:path>
            </a:pathLst>
          </a:custGeom>
          <a:solidFill>
            <a:srgbClr val="FF7C80"/>
          </a:solidFill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5537" name="AutoShape 65"/>
          <p:cNvSpPr>
            <a:spLocks noChangeArrowheads="1"/>
          </p:cNvSpPr>
          <p:nvPr/>
        </p:nvSpPr>
        <p:spPr bwMode="auto">
          <a:xfrm rot="10699969" flipH="1">
            <a:off x="3779838" y="4581525"/>
            <a:ext cx="647700" cy="431800"/>
          </a:xfrm>
          <a:custGeom>
            <a:avLst/>
            <a:gdLst>
              <a:gd name="G0" fmla="+- 14268 0 0"/>
              <a:gd name="G1" fmla="+- 4235 0 0"/>
              <a:gd name="G2" fmla="+- 12158 0 4235"/>
              <a:gd name="G3" fmla="+- G2 0 4235"/>
              <a:gd name="G4" fmla="*/ G3 32768 32059"/>
              <a:gd name="G5" fmla="*/ G4 1 2"/>
              <a:gd name="G6" fmla="+- 21600 0 14268"/>
              <a:gd name="G7" fmla="*/ G6 4235 6079"/>
              <a:gd name="G8" fmla="+- G7 14268 0"/>
              <a:gd name="T0" fmla="*/ 14268 w 21600"/>
              <a:gd name="T1" fmla="*/ 0 h 21600"/>
              <a:gd name="T2" fmla="*/ 14268 w 21600"/>
              <a:gd name="T3" fmla="*/ 12158 h 21600"/>
              <a:gd name="T4" fmla="*/ 1885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268" y="0"/>
                </a:lnTo>
                <a:lnTo>
                  <a:pt x="14268" y="4235"/>
                </a:lnTo>
                <a:lnTo>
                  <a:pt x="12427" y="4235"/>
                </a:lnTo>
                <a:cubicBezTo>
                  <a:pt x="5564" y="4235"/>
                  <a:pt x="0" y="7782"/>
                  <a:pt x="0" y="12158"/>
                </a:cubicBezTo>
                <a:lnTo>
                  <a:pt x="0" y="21600"/>
                </a:lnTo>
                <a:lnTo>
                  <a:pt x="3770" y="21600"/>
                </a:lnTo>
                <a:lnTo>
                  <a:pt x="3770" y="12158"/>
                </a:lnTo>
                <a:cubicBezTo>
                  <a:pt x="3770" y="9819"/>
                  <a:pt x="7646" y="7923"/>
                  <a:pt x="12427" y="7923"/>
                </a:cubicBezTo>
                <a:lnTo>
                  <a:pt x="14268" y="7923"/>
                </a:lnTo>
                <a:lnTo>
                  <a:pt x="14268" y="12158"/>
                </a:lnTo>
                <a:close/>
              </a:path>
            </a:pathLst>
          </a:custGeom>
          <a:solidFill>
            <a:srgbClr val="FF7C80"/>
          </a:solidFill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5538" name="AutoShape 66"/>
          <p:cNvSpPr>
            <a:spLocks noChangeArrowheads="1"/>
          </p:cNvSpPr>
          <p:nvPr/>
        </p:nvSpPr>
        <p:spPr bwMode="auto">
          <a:xfrm rot="10699969" flipH="1">
            <a:off x="3779838" y="5661025"/>
            <a:ext cx="647700" cy="431800"/>
          </a:xfrm>
          <a:custGeom>
            <a:avLst/>
            <a:gdLst>
              <a:gd name="G0" fmla="+- 14268 0 0"/>
              <a:gd name="G1" fmla="+- 4235 0 0"/>
              <a:gd name="G2" fmla="+- 12158 0 4235"/>
              <a:gd name="G3" fmla="+- G2 0 4235"/>
              <a:gd name="G4" fmla="*/ G3 32768 32059"/>
              <a:gd name="G5" fmla="*/ G4 1 2"/>
              <a:gd name="G6" fmla="+- 21600 0 14268"/>
              <a:gd name="G7" fmla="*/ G6 4235 6079"/>
              <a:gd name="G8" fmla="+- G7 14268 0"/>
              <a:gd name="T0" fmla="*/ 14268 w 21600"/>
              <a:gd name="T1" fmla="*/ 0 h 21600"/>
              <a:gd name="T2" fmla="*/ 14268 w 21600"/>
              <a:gd name="T3" fmla="*/ 12158 h 21600"/>
              <a:gd name="T4" fmla="*/ 1885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268" y="0"/>
                </a:lnTo>
                <a:lnTo>
                  <a:pt x="14268" y="4235"/>
                </a:lnTo>
                <a:lnTo>
                  <a:pt x="12427" y="4235"/>
                </a:lnTo>
                <a:cubicBezTo>
                  <a:pt x="5564" y="4235"/>
                  <a:pt x="0" y="7782"/>
                  <a:pt x="0" y="12158"/>
                </a:cubicBezTo>
                <a:lnTo>
                  <a:pt x="0" y="21600"/>
                </a:lnTo>
                <a:lnTo>
                  <a:pt x="3770" y="21600"/>
                </a:lnTo>
                <a:lnTo>
                  <a:pt x="3770" y="12158"/>
                </a:lnTo>
                <a:cubicBezTo>
                  <a:pt x="3770" y="9819"/>
                  <a:pt x="7646" y="7923"/>
                  <a:pt x="12427" y="7923"/>
                </a:cubicBezTo>
                <a:lnTo>
                  <a:pt x="14268" y="7923"/>
                </a:lnTo>
                <a:lnTo>
                  <a:pt x="14268" y="12158"/>
                </a:lnTo>
                <a:close/>
              </a:path>
            </a:pathLst>
          </a:custGeom>
          <a:solidFill>
            <a:srgbClr val="FF7C80"/>
          </a:solidFill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5540" name="Rectangle 68"/>
          <p:cNvSpPr>
            <a:spLocks noChangeArrowheads="1"/>
          </p:cNvSpPr>
          <p:nvPr/>
        </p:nvSpPr>
        <p:spPr bwMode="auto">
          <a:xfrm>
            <a:off x="8618538" y="0"/>
            <a:ext cx="52546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II-30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66">
                <a:gamma/>
                <a:tint val="0"/>
                <a:invGamma/>
              </a:srgbClr>
            </a:gs>
            <a:gs pos="100000">
              <a:srgbClr val="66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2" name="AutoShape 4"/>
          <p:cNvSpPr>
            <a:spLocks noChangeArrowheads="1"/>
          </p:cNvSpPr>
          <p:nvPr/>
        </p:nvSpPr>
        <p:spPr bwMode="auto">
          <a:xfrm>
            <a:off x="2051050" y="1052513"/>
            <a:ext cx="4968875" cy="792162"/>
          </a:xfrm>
          <a:prstGeom prst="downArrowCallout">
            <a:avLst>
              <a:gd name="adj1" fmla="val 24219"/>
              <a:gd name="adj2" fmla="val 41410"/>
              <a:gd name="adj3" fmla="val 20847"/>
              <a:gd name="adj4" fmla="val 66667"/>
            </a:avLst>
          </a:prstGeom>
          <a:solidFill>
            <a:srgbClr val="FF0066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000">
                <a:solidFill>
                  <a:schemeClr val="bg1"/>
                </a:solidFill>
                <a:latin typeface="Arial" charset="0"/>
              </a:rPr>
              <a:t>SPECIALIZOVANÉ  NERVOVÉ  BUŇKY</a:t>
            </a:r>
          </a:p>
        </p:txBody>
      </p:sp>
      <p:sp>
        <p:nvSpPr>
          <p:cNvPr id="186376" name="AutoShape 8"/>
          <p:cNvSpPr>
            <a:spLocks noChangeArrowheads="1"/>
          </p:cNvSpPr>
          <p:nvPr/>
        </p:nvSpPr>
        <p:spPr bwMode="auto">
          <a:xfrm>
            <a:off x="250825" y="260350"/>
            <a:ext cx="8569325" cy="5762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Arial" charset="0"/>
            </a:endParaRPr>
          </a:p>
        </p:txBody>
      </p:sp>
      <p:sp>
        <p:nvSpPr>
          <p:cNvPr id="186377" name="WordArt 9"/>
          <p:cNvSpPr>
            <a:spLocks noChangeArrowheads="1" noChangeShapeType="1" noTextEdit="1"/>
          </p:cNvSpPr>
          <p:nvPr/>
        </p:nvSpPr>
        <p:spPr bwMode="auto">
          <a:xfrm>
            <a:off x="1187450" y="331788"/>
            <a:ext cx="67691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MÍSTO SYNTÉZY HORMONU V TĚLE</a:t>
            </a:r>
          </a:p>
        </p:txBody>
      </p:sp>
      <p:sp>
        <p:nvSpPr>
          <p:cNvPr id="186379" name="Text Box 11"/>
          <p:cNvSpPr txBox="1">
            <a:spLocks noChangeArrowheads="1"/>
          </p:cNvSpPr>
          <p:nvPr/>
        </p:nvSpPr>
        <p:spPr bwMode="auto">
          <a:xfrm>
            <a:off x="3276600" y="2852738"/>
            <a:ext cx="2736850" cy="392112"/>
          </a:xfrm>
          <a:prstGeom prst="rect">
            <a:avLst/>
          </a:prstGeom>
          <a:solidFill>
            <a:srgbClr val="FFFF00"/>
          </a:solidFill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>
                <a:latin typeface="Arial" charset="0"/>
              </a:rPr>
              <a:t> tzv. NEUROHORMONY</a:t>
            </a:r>
          </a:p>
        </p:txBody>
      </p:sp>
      <p:sp>
        <p:nvSpPr>
          <p:cNvPr id="186384" name="Text Box 16"/>
          <p:cNvSpPr txBox="1">
            <a:spLocks noChangeArrowheads="1"/>
          </p:cNvSpPr>
          <p:nvPr/>
        </p:nvSpPr>
        <p:spPr bwMode="auto">
          <a:xfrm>
            <a:off x="522288" y="1844675"/>
            <a:ext cx="8362950" cy="915988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>
                <a:latin typeface="Arial" charset="0"/>
              </a:rPr>
              <a:t>Specializované nervové buňky HYPOTHALAMU (část mezimozku),</a:t>
            </a:r>
          </a:p>
          <a:p>
            <a:pPr algn="ctr"/>
            <a:r>
              <a:rPr lang="cs-CZ">
                <a:latin typeface="Arial" charset="0"/>
              </a:rPr>
              <a:t>které syntetizují hormony na svých buněčných tělech a dopravují je</a:t>
            </a:r>
          </a:p>
          <a:p>
            <a:pPr algn="ctr"/>
            <a:r>
              <a:rPr lang="cs-CZ">
                <a:latin typeface="Arial" charset="0"/>
              </a:rPr>
              <a:t> na místa potřeby (ne vždy funguje hypothalamus také jako sekreční orgán)</a:t>
            </a:r>
          </a:p>
        </p:txBody>
      </p:sp>
      <p:pic>
        <p:nvPicPr>
          <p:cNvPr id="186386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4005263"/>
            <a:ext cx="3527425" cy="252095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186388" name="Text Box 20"/>
          <p:cNvSpPr txBox="1">
            <a:spLocks noChangeArrowheads="1"/>
          </p:cNvSpPr>
          <p:nvPr/>
        </p:nvSpPr>
        <p:spPr bwMode="auto">
          <a:xfrm>
            <a:off x="5286375" y="6264275"/>
            <a:ext cx="1152525" cy="30480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400">
                <a:latin typeface="Arial" charset="0"/>
              </a:rPr>
              <a:t>HYPOFÝZA</a:t>
            </a:r>
          </a:p>
        </p:txBody>
      </p:sp>
      <p:pic>
        <p:nvPicPr>
          <p:cNvPr id="186391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429000"/>
            <a:ext cx="2663825" cy="3240088"/>
          </a:xfrm>
          <a:prstGeom prst="rect">
            <a:avLst/>
          </a:prstGeom>
          <a:noFill/>
          <a:ln w="31750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186393" name="Text Box 25"/>
          <p:cNvSpPr txBox="1">
            <a:spLocks noChangeArrowheads="1"/>
          </p:cNvSpPr>
          <p:nvPr/>
        </p:nvSpPr>
        <p:spPr bwMode="auto">
          <a:xfrm>
            <a:off x="3059113" y="6308725"/>
            <a:ext cx="1309687" cy="300038"/>
          </a:xfrm>
          <a:prstGeom prst="rect">
            <a:avLst/>
          </a:prstGeom>
          <a:solidFill>
            <a:srgbClr val="FF9999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200">
                <a:latin typeface="Arial" charset="0"/>
              </a:rPr>
              <a:t>Neurohypofýza</a:t>
            </a:r>
          </a:p>
        </p:txBody>
      </p:sp>
      <p:sp>
        <p:nvSpPr>
          <p:cNvPr id="186394" name="Text Box 26"/>
          <p:cNvSpPr txBox="1">
            <a:spLocks noChangeArrowheads="1"/>
          </p:cNvSpPr>
          <p:nvPr/>
        </p:nvSpPr>
        <p:spPr bwMode="auto">
          <a:xfrm>
            <a:off x="395288" y="5084763"/>
            <a:ext cx="1344612" cy="300037"/>
          </a:xfrm>
          <a:prstGeom prst="rect">
            <a:avLst/>
          </a:prstGeom>
          <a:solidFill>
            <a:srgbClr val="FF9999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200">
                <a:latin typeface="Arial" charset="0"/>
              </a:rPr>
              <a:t>Adenohypofýza</a:t>
            </a:r>
          </a:p>
        </p:txBody>
      </p:sp>
      <p:sp>
        <p:nvSpPr>
          <p:cNvPr id="186395" name="Line 27"/>
          <p:cNvSpPr>
            <a:spLocks noChangeShapeType="1"/>
          </p:cNvSpPr>
          <p:nvPr/>
        </p:nvSpPr>
        <p:spPr bwMode="auto">
          <a:xfrm>
            <a:off x="1403350" y="5445125"/>
            <a:ext cx="287338" cy="360363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86396" name="Line 28"/>
          <p:cNvSpPr>
            <a:spLocks noChangeShapeType="1"/>
          </p:cNvSpPr>
          <p:nvPr/>
        </p:nvSpPr>
        <p:spPr bwMode="auto">
          <a:xfrm flipH="1" flipV="1">
            <a:off x="3132138" y="5805488"/>
            <a:ext cx="287337" cy="431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86398" name="Text Box 30"/>
          <p:cNvSpPr txBox="1">
            <a:spLocks noChangeArrowheads="1"/>
          </p:cNvSpPr>
          <p:nvPr/>
        </p:nvSpPr>
        <p:spPr bwMode="auto">
          <a:xfrm>
            <a:off x="3851275" y="5876925"/>
            <a:ext cx="1924050" cy="365125"/>
          </a:xfrm>
          <a:prstGeom prst="rect">
            <a:avLst/>
          </a:prstGeom>
          <a:solidFill>
            <a:srgbClr val="FF0066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600">
                <a:solidFill>
                  <a:schemeClr val="bg1"/>
                </a:solidFill>
                <a:latin typeface="Arial" charset="0"/>
              </a:rPr>
              <a:t>HYPOTHALAMUS</a:t>
            </a:r>
          </a:p>
        </p:txBody>
      </p:sp>
      <p:sp>
        <p:nvSpPr>
          <p:cNvPr id="186399" name="Oval 31"/>
          <p:cNvSpPr>
            <a:spLocks noChangeArrowheads="1"/>
          </p:cNvSpPr>
          <p:nvPr/>
        </p:nvSpPr>
        <p:spPr bwMode="auto">
          <a:xfrm>
            <a:off x="827088" y="3429000"/>
            <a:ext cx="2952750" cy="1871663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86400" name="Line 32"/>
          <p:cNvSpPr>
            <a:spLocks noChangeShapeType="1"/>
          </p:cNvSpPr>
          <p:nvPr/>
        </p:nvSpPr>
        <p:spPr bwMode="auto">
          <a:xfrm flipH="1" flipV="1">
            <a:off x="2484438" y="4437063"/>
            <a:ext cx="2016125" cy="1368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86401" name="Rectangle 33"/>
          <p:cNvSpPr>
            <a:spLocks noChangeArrowheads="1"/>
          </p:cNvSpPr>
          <p:nvPr/>
        </p:nvSpPr>
        <p:spPr bwMode="auto">
          <a:xfrm>
            <a:off x="8618538" y="0"/>
            <a:ext cx="52546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II-31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9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99FF66">
                <a:gamma/>
                <a:shade val="46275"/>
                <a:invGamma/>
              </a:srgbClr>
            </a:gs>
            <a:gs pos="100000">
              <a:srgbClr val="99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31" name="Rectangle 59"/>
          <p:cNvSpPr>
            <a:spLocks noChangeArrowheads="1"/>
          </p:cNvSpPr>
          <p:nvPr/>
        </p:nvSpPr>
        <p:spPr bwMode="auto">
          <a:xfrm>
            <a:off x="3132138" y="5157788"/>
            <a:ext cx="2952750" cy="647700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tint val="0"/>
                  <a:invGamma/>
                </a:srgbClr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>
                <a:solidFill>
                  <a:srgbClr val="0000CC"/>
                </a:solidFill>
                <a:latin typeface="Arial" charset="0"/>
              </a:rPr>
              <a:t>ENDOKRINNÍ</a:t>
            </a:r>
          </a:p>
          <a:p>
            <a:pPr algn="ctr"/>
            <a:r>
              <a:rPr lang="cs-CZ" sz="1600">
                <a:solidFill>
                  <a:srgbClr val="0000CC"/>
                </a:solidFill>
                <a:latin typeface="Arial" charset="0"/>
              </a:rPr>
              <a:t> SYSTÉM</a:t>
            </a:r>
          </a:p>
        </p:txBody>
      </p:sp>
      <p:sp>
        <p:nvSpPr>
          <p:cNvPr id="156681" name="Oval 9"/>
          <p:cNvSpPr>
            <a:spLocks noChangeArrowheads="1"/>
          </p:cNvSpPr>
          <p:nvPr/>
        </p:nvSpPr>
        <p:spPr bwMode="auto">
          <a:xfrm>
            <a:off x="1692275" y="1125538"/>
            <a:ext cx="5832475" cy="172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en-US" sz="2000">
              <a:latin typeface="Arial" charset="0"/>
            </a:endParaRPr>
          </a:p>
        </p:txBody>
      </p:sp>
      <p:sp>
        <p:nvSpPr>
          <p:cNvPr id="156682" name="AutoShape 10"/>
          <p:cNvSpPr>
            <a:spLocks noChangeArrowheads="1"/>
          </p:cNvSpPr>
          <p:nvPr/>
        </p:nvSpPr>
        <p:spPr bwMode="auto">
          <a:xfrm>
            <a:off x="2051050" y="1412875"/>
            <a:ext cx="2232025" cy="1152525"/>
          </a:xfrm>
          <a:prstGeom prst="star8">
            <a:avLst>
              <a:gd name="adj" fmla="val 38083"/>
            </a:avLst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i="1">
                <a:solidFill>
                  <a:schemeClr val="bg1"/>
                </a:solidFill>
                <a:latin typeface="Arial" charset="0"/>
              </a:rPr>
              <a:t>HYPOFYSOTROPNÍ</a:t>
            </a:r>
          </a:p>
          <a:p>
            <a:pPr algn="ctr"/>
            <a:r>
              <a:rPr lang="cs-CZ" sz="1400" i="1">
                <a:solidFill>
                  <a:schemeClr val="bg1"/>
                </a:solidFill>
                <a:latin typeface="Arial" charset="0"/>
              </a:rPr>
              <a:t>NEURONY</a:t>
            </a:r>
          </a:p>
        </p:txBody>
      </p:sp>
      <p:sp>
        <p:nvSpPr>
          <p:cNvPr id="156683" name="AutoShape 11"/>
          <p:cNvSpPr>
            <a:spLocks noChangeArrowheads="1"/>
          </p:cNvSpPr>
          <p:nvPr/>
        </p:nvSpPr>
        <p:spPr bwMode="auto">
          <a:xfrm>
            <a:off x="4716463" y="1412875"/>
            <a:ext cx="2303462" cy="1150938"/>
          </a:xfrm>
          <a:prstGeom prst="star8">
            <a:avLst>
              <a:gd name="adj" fmla="val 38083"/>
            </a:avLst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i="1">
                <a:solidFill>
                  <a:schemeClr val="bg1"/>
                </a:solidFill>
                <a:latin typeface="Arial" charset="0"/>
              </a:rPr>
              <a:t>NEUROHYPOFYSÁRNÍ</a:t>
            </a:r>
          </a:p>
          <a:p>
            <a:pPr algn="ctr"/>
            <a:r>
              <a:rPr lang="cs-CZ" sz="1400" i="1">
                <a:solidFill>
                  <a:schemeClr val="bg1"/>
                </a:solidFill>
                <a:latin typeface="Arial" charset="0"/>
              </a:rPr>
              <a:t>NEURONY</a:t>
            </a:r>
          </a:p>
        </p:txBody>
      </p:sp>
      <p:sp>
        <p:nvSpPr>
          <p:cNvPr id="156686" name="Text Box 14"/>
          <p:cNvSpPr txBox="1">
            <a:spLocks noChangeArrowheads="1"/>
          </p:cNvSpPr>
          <p:nvPr/>
        </p:nvSpPr>
        <p:spPr bwMode="auto">
          <a:xfrm>
            <a:off x="3635375" y="1125538"/>
            <a:ext cx="19351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cs-CZ" sz="2000">
                <a:solidFill>
                  <a:srgbClr val="FF0000"/>
                </a:solidFill>
                <a:latin typeface="Arial" charset="0"/>
              </a:rPr>
              <a:t>Hypothalamus</a:t>
            </a:r>
          </a:p>
        </p:txBody>
      </p:sp>
      <p:sp>
        <p:nvSpPr>
          <p:cNvPr id="156692" name="Freeform 20"/>
          <p:cNvSpPr>
            <a:spLocks/>
          </p:cNvSpPr>
          <p:nvPr/>
        </p:nvSpPr>
        <p:spPr bwMode="auto">
          <a:xfrm rot="328088">
            <a:off x="3779838" y="2852738"/>
            <a:ext cx="1595437" cy="1801812"/>
          </a:xfrm>
          <a:custGeom>
            <a:avLst/>
            <a:gdLst/>
            <a:ahLst/>
            <a:cxnLst>
              <a:cxn ang="0">
                <a:pos x="166" y="90"/>
              </a:cxn>
              <a:cxn ang="0">
                <a:pos x="302" y="317"/>
              </a:cxn>
              <a:cxn ang="0">
                <a:pos x="302" y="499"/>
              </a:cxn>
              <a:cxn ang="0">
                <a:pos x="166" y="726"/>
              </a:cxn>
              <a:cxn ang="0">
                <a:pos x="30" y="998"/>
              </a:cxn>
              <a:cxn ang="0">
                <a:pos x="30" y="1179"/>
              </a:cxn>
              <a:cxn ang="0">
                <a:pos x="211" y="1361"/>
              </a:cxn>
              <a:cxn ang="0">
                <a:pos x="438" y="1406"/>
              </a:cxn>
              <a:cxn ang="0">
                <a:pos x="665" y="1361"/>
              </a:cxn>
              <a:cxn ang="0">
                <a:pos x="756" y="1315"/>
              </a:cxn>
              <a:cxn ang="0">
                <a:pos x="892" y="1361"/>
              </a:cxn>
              <a:cxn ang="0">
                <a:pos x="1073" y="1315"/>
              </a:cxn>
              <a:cxn ang="0">
                <a:pos x="1209" y="1179"/>
              </a:cxn>
              <a:cxn ang="0">
                <a:pos x="1209" y="1043"/>
              </a:cxn>
              <a:cxn ang="0">
                <a:pos x="1164" y="907"/>
              </a:cxn>
              <a:cxn ang="0">
                <a:pos x="1073" y="771"/>
              </a:cxn>
              <a:cxn ang="0">
                <a:pos x="983" y="635"/>
              </a:cxn>
              <a:cxn ang="0">
                <a:pos x="937" y="408"/>
              </a:cxn>
              <a:cxn ang="0">
                <a:pos x="937" y="227"/>
              </a:cxn>
              <a:cxn ang="0">
                <a:pos x="983" y="0"/>
              </a:cxn>
            </a:cxnLst>
            <a:rect l="0" t="0" r="r" b="b"/>
            <a:pathLst>
              <a:path w="1232" h="1406">
                <a:moveTo>
                  <a:pt x="166" y="90"/>
                </a:moveTo>
                <a:cubicBezTo>
                  <a:pt x="222" y="169"/>
                  <a:pt x="279" y="249"/>
                  <a:pt x="302" y="317"/>
                </a:cubicBezTo>
                <a:cubicBezTo>
                  <a:pt x="325" y="385"/>
                  <a:pt x="325" y="431"/>
                  <a:pt x="302" y="499"/>
                </a:cubicBezTo>
                <a:cubicBezTo>
                  <a:pt x="279" y="567"/>
                  <a:pt x="211" y="643"/>
                  <a:pt x="166" y="726"/>
                </a:cubicBezTo>
                <a:cubicBezTo>
                  <a:pt x="121" y="809"/>
                  <a:pt x="53" y="923"/>
                  <a:pt x="30" y="998"/>
                </a:cubicBezTo>
                <a:cubicBezTo>
                  <a:pt x="7" y="1073"/>
                  <a:pt x="0" y="1119"/>
                  <a:pt x="30" y="1179"/>
                </a:cubicBezTo>
                <a:cubicBezTo>
                  <a:pt x="60" y="1239"/>
                  <a:pt x="143" y="1323"/>
                  <a:pt x="211" y="1361"/>
                </a:cubicBezTo>
                <a:cubicBezTo>
                  <a:pt x="279" y="1399"/>
                  <a:pt x="362" y="1406"/>
                  <a:pt x="438" y="1406"/>
                </a:cubicBezTo>
                <a:cubicBezTo>
                  <a:pt x="514" y="1406"/>
                  <a:pt x="612" y="1376"/>
                  <a:pt x="665" y="1361"/>
                </a:cubicBezTo>
                <a:cubicBezTo>
                  <a:pt x="718" y="1346"/>
                  <a:pt x="718" y="1315"/>
                  <a:pt x="756" y="1315"/>
                </a:cubicBezTo>
                <a:cubicBezTo>
                  <a:pt x="794" y="1315"/>
                  <a:pt x="839" y="1361"/>
                  <a:pt x="892" y="1361"/>
                </a:cubicBezTo>
                <a:cubicBezTo>
                  <a:pt x="945" y="1361"/>
                  <a:pt x="1020" y="1345"/>
                  <a:pt x="1073" y="1315"/>
                </a:cubicBezTo>
                <a:cubicBezTo>
                  <a:pt x="1126" y="1285"/>
                  <a:pt x="1186" y="1224"/>
                  <a:pt x="1209" y="1179"/>
                </a:cubicBezTo>
                <a:cubicBezTo>
                  <a:pt x="1232" y="1134"/>
                  <a:pt x="1216" y="1088"/>
                  <a:pt x="1209" y="1043"/>
                </a:cubicBezTo>
                <a:cubicBezTo>
                  <a:pt x="1202" y="998"/>
                  <a:pt x="1187" y="952"/>
                  <a:pt x="1164" y="907"/>
                </a:cubicBezTo>
                <a:cubicBezTo>
                  <a:pt x="1141" y="862"/>
                  <a:pt x="1103" y="816"/>
                  <a:pt x="1073" y="771"/>
                </a:cubicBezTo>
                <a:cubicBezTo>
                  <a:pt x="1043" y="726"/>
                  <a:pt x="1006" y="696"/>
                  <a:pt x="983" y="635"/>
                </a:cubicBezTo>
                <a:cubicBezTo>
                  <a:pt x="960" y="574"/>
                  <a:pt x="945" y="476"/>
                  <a:pt x="937" y="408"/>
                </a:cubicBezTo>
                <a:cubicBezTo>
                  <a:pt x="929" y="340"/>
                  <a:pt x="929" y="295"/>
                  <a:pt x="937" y="227"/>
                </a:cubicBezTo>
                <a:cubicBezTo>
                  <a:pt x="945" y="159"/>
                  <a:pt x="975" y="45"/>
                  <a:pt x="983" y="0"/>
                </a:cubicBezTo>
              </a:path>
            </a:pathLst>
          </a:cu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6693" name="Freeform 21"/>
          <p:cNvSpPr>
            <a:spLocks/>
          </p:cNvSpPr>
          <p:nvPr/>
        </p:nvSpPr>
        <p:spPr bwMode="auto">
          <a:xfrm>
            <a:off x="4067175" y="3573463"/>
            <a:ext cx="720725" cy="1008062"/>
          </a:xfrm>
          <a:custGeom>
            <a:avLst/>
            <a:gdLst/>
            <a:ahLst/>
            <a:cxnLst>
              <a:cxn ang="0">
                <a:pos x="309" y="675"/>
              </a:cxn>
              <a:cxn ang="0">
                <a:pos x="327" y="593"/>
              </a:cxn>
              <a:cxn ang="0">
                <a:pos x="352" y="528"/>
              </a:cxn>
              <a:cxn ang="0">
                <a:pos x="345" y="448"/>
              </a:cxn>
              <a:cxn ang="0">
                <a:pos x="291" y="346"/>
              </a:cxn>
              <a:cxn ang="0">
                <a:pos x="227" y="273"/>
              </a:cxn>
              <a:cxn ang="0">
                <a:pos x="181" y="209"/>
              </a:cxn>
              <a:cxn ang="0">
                <a:pos x="108" y="127"/>
              </a:cxn>
              <a:cxn ang="0">
                <a:pos x="35" y="60"/>
              </a:cxn>
              <a:cxn ang="0">
                <a:pos x="0" y="0"/>
              </a:cxn>
            </a:cxnLst>
            <a:rect l="0" t="0" r="r" b="b"/>
            <a:pathLst>
              <a:path w="355" h="675">
                <a:moveTo>
                  <a:pt x="309" y="675"/>
                </a:moveTo>
                <a:cubicBezTo>
                  <a:pt x="314" y="661"/>
                  <a:pt x="320" y="617"/>
                  <a:pt x="327" y="593"/>
                </a:cubicBezTo>
                <a:cubicBezTo>
                  <a:pt x="334" y="569"/>
                  <a:pt x="349" y="552"/>
                  <a:pt x="352" y="528"/>
                </a:cubicBezTo>
                <a:cubicBezTo>
                  <a:pt x="355" y="504"/>
                  <a:pt x="355" y="478"/>
                  <a:pt x="345" y="448"/>
                </a:cubicBezTo>
                <a:cubicBezTo>
                  <a:pt x="335" y="418"/>
                  <a:pt x="311" y="375"/>
                  <a:pt x="291" y="346"/>
                </a:cubicBezTo>
                <a:cubicBezTo>
                  <a:pt x="271" y="317"/>
                  <a:pt x="245" y="296"/>
                  <a:pt x="227" y="273"/>
                </a:cubicBezTo>
                <a:cubicBezTo>
                  <a:pt x="209" y="250"/>
                  <a:pt x="201" y="233"/>
                  <a:pt x="181" y="209"/>
                </a:cubicBezTo>
                <a:cubicBezTo>
                  <a:pt x="161" y="185"/>
                  <a:pt x="132" y="152"/>
                  <a:pt x="108" y="127"/>
                </a:cubicBezTo>
                <a:cubicBezTo>
                  <a:pt x="84" y="102"/>
                  <a:pt x="53" y="81"/>
                  <a:pt x="35" y="60"/>
                </a:cubicBezTo>
                <a:cubicBezTo>
                  <a:pt x="17" y="39"/>
                  <a:pt x="6" y="10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6697" name="Text Box 25"/>
          <p:cNvSpPr txBox="1">
            <a:spLocks noChangeArrowheads="1"/>
          </p:cNvSpPr>
          <p:nvPr/>
        </p:nvSpPr>
        <p:spPr bwMode="auto">
          <a:xfrm>
            <a:off x="2195513" y="3573463"/>
            <a:ext cx="17954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cs-CZ" sz="1400">
                <a:latin typeface="Arial" charset="0"/>
              </a:rPr>
              <a:t>ADENOHYPOFÝZA</a:t>
            </a:r>
          </a:p>
        </p:txBody>
      </p:sp>
      <p:sp>
        <p:nvSpPr>
          <p:cNvPr id="156698" name="Text Box 26"/>
          <p:cNvSpPr txBox="1">
            <a:spLocks noChangeArrowheads="1"/>
          </p:cNvSpPr>
          <p:nvPr/>
        </p:nvSpPr>
        <p:spPr bwMode="auto">
          <a:xfrm>
            <a:off x="5364163" y="3573463"/>
            <a:ext cx="17954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cs-CZ" sz="1400">
                <a:latin typeface="Arial" charset="0"/>
              </a:rPr>
              <a:t>NEUROHYPOFÝZA</a:t>
            </a:r>
          </a:p>
        </p:txBody>
      </p:sp>
      <p:sp>
        <p:nvSpPr>
          <p:cNvPr id="156701" name="AutoShape 29"/>
          <p:cNvSpPr>
            <a:spLocks noChangeArrowheads="1"/>
          </p:cNvSpPr>
          <p:nvPr/>
        </p:nvSpPr>
        <p:spPr bwMode="auto">
          <a:xfrm>
            <a:off x="4356100" y="692150"/>
            <a:ext cx="287338" cy="433388"/>
          </a:xfrm>
          <a:prstGeom prst="downArrow">
            <a:avLst>
              <a:gd name="adj1" fmla="val 50000"/>
              <a:gd name="adj2" fmla="val 37707"/>
            </a:avLst>
          </a:prstGeom>
          <a:solidFill>
            <a:srgbClr val="FF0000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6702" name="AutoShape 30"/>
          <p:cNvSpPr>
            <a:spLocks noChangeArrowheads="1"/>
          </p:cNvSpPr>
          <p:nvPr/>
        </p:nvSpPr>
        <p:spPr bwMode="auto">
          <a:xfrm rot="2493320">
            <a:off x="7308850" y="1268413"/>
            <a:ext cx="288925" cy="647700"/>
          </a:xfrm>
          <a:prstGeom prst="downArrow">
            <a:avLst>
              <a:gd name="adj1" fmla="val 50000"/>
              <a:gd name="adj2" fmla="val 56044"/>
            </a:avLst>
          </a:prstGeom>
          <a:solidFill>
            <a:srgbClr val="FF0000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6704" name="AutoShape 32"/>
          <p:cNvSpPr>
            <a:spLocks noChangeArrowheads="1"/>
          </p:cNvSpPr>
          <p:nvPr/>
        </p:nvSpPr>
        <p:spPr bwMode="auto">
          <a:xfrm rot="19106680" flipH="1">
            <a:off x="1547813" y="1268413"/>
            <a:ext cx="287337" cy="647700"/>
          </a:xfrm>
          <a:prstGeom prst="downArrow">
            <a:avLst>
              <a:gd name="adj1" fmla="val 50000"/>
              <a:gd name="adj2" fmla="val 56354"/>
            </a:avLst>
          </a:prstGeom>
          <a:solidFill>
            <a:srgbClr val="FF0000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6705" name="Rectangle 33"/>
          <p:cNvSpPr>
            <a:spLocks noChangeArrowheads="1"/>
          </p:cNvSpPr>
          <p:nvPr/>
        </p:nvSpPr>
        <p:spPr bwMode="auto">
          <a:xfrm>
            <a:off x="323850" y="908050"/>
            <a:ext cx="1296988" cy="792163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tint val="0"/>
                  <a:invGamma/>
                </a:srgbClr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>
                <a:latin typeface="Arial" charset="0"/>
              </a:rPr>
              <a:t>Podněty</a:t>
            </a:r>
          </a:p>
          <a:p>
            <a:pPr algn="ctr"/>
            <a:r>
              <a:rPr lang="cs-CZ" sz="1400">
                <a:latin typeface="Arial" charset="0"/>
              </a:rPr>
              <a:t>ze zevního</a:t>
            </a:r>
          </a:p>
          <a:p>
            <a:pPr algn="ctr"/>
            <a:r>
              <a:rPr lang="cs-CZ" sz="1400">
                <a:latin typeface="Arial" charset="0"/>
              </a:rPr>
              <a:t>prostředí</a:t>
            </a:r>
          </a:p>
        </p:txBody>
      </p:sp>
      <p:sp>
        <p:nvSpPr>
          <p:cNvPr id="156706" name="Rectangle 34"/>
          <p:cNvSpPr>
            <a:spLocks noChangeArrowheads="1"/>
          </p:cNvSpPr>
          <p:nvPr/>
        </p:nvSpPr>
        <p:spPr bwMode="auto">
          <a:xfrm>
            <a:off x="7524750" y="908050"/>
            <a:ext cx="1223963" cy="863600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tint val="0"/>
                  <a:invGamma/>
                </a:srgbClr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>
                <a:latin typeface="Arial" charset="0"/>
              </a:rPr>
              <a:t>Podněty</a:t>
            </a:r>
          </a:p>
          <a:p>
            <a:pPr algn="ctr"/>
            <a:r>
              <a:rPr lang="cs-CZ" sz="1400">
                <a:latin typeface="Arial" charset="0"/>
              </a:rPr>
              <a:t>z vnitřního </a:t>
            </a:r>
          </a:p>
          <a:p>
            <a:pPr algn="ctr"/>
            <a:r>
              <a:rPr lang="cs-CZ" sz="1400">
                <a:latin typeface="Arial" charset="0"/>
              </a:rPr>
              <a:t>prostředí</a:t>
            </a:r>
          </a:p>
        </p:txBody>
      </p:sp>
      <p:sp>
        <p:nvSpPr>
          <p:cNvPr id="156699" name="Rectangle 27"/>
          <p:cNvSpPr>
            <a:spLocks noChangeArrowheads="1"/>
          </p:cNvSpPr>
          <p:nvPr/>
        </p:nvSpPr>
        <p:spPr bwMode="auto">
          <a:xfrm>
            <a:off x="2843213" y="333375"/>
            <a:ext cx="3313112" cy="430213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tint val="0"/>
                  <a:invGamma/>
                </a:srgbClr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cs-CZ" sz="2000" b="0">
                <a:latin typeface="Arial" charset="0"/>
              </a:rPr>
              <a:t>Vyšší mozková centra</a:t>
            </a:r>
          </a:p>
        </p:txBody>
      </p:sp>
      <p:sp>
        <p:nvSpPr>
          <p:cNvPr id="156707" name="Line 35"/>
          <p:cNvSpPr>
            <a:spLocks noChangeShapeType="1"/>
          </p:cNvSpPr>
          <p:nvPr/>
        </p:nvSpPr>
        <p:spPr bwMode="auto">
          <a:xfrm flipV="1">
            <a:off x="1619250" y="549275"/>
            <a:ext cx="1223963" cy="576263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lg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6708" name="Line 36"/>
          <p:cNvSpPr>
            <a:spLocks noChangeShapeType="1"/>
          </p:cNvSpPr>
          <p:nvPr/>
        </p:nvSpPr>
        <p:spPr bwMode="auto">
          <a:xfrm flipH="1" flipV="1">
            <a:off x="6156325" y="549275"/>
            <a:ext cx="1368425" cy="719138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lg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6712" name="Freeform 40"/>
          <p:cNvSpPr>
            <a:spLocks/>
          </p:cNvSpPr>
          <p:nvPr/>
        </p:nvSpPr>
        <p:spPr bwMode="auto">
          <a:xfrm>
            <a:off x="4918075" y="2349500"/>
            <a:ext cx="601663" cy="1944688"/>
          </a:xfrm>
          <a:custGeom>
            <a:avLst/>
            <a:gdLst/>
            <a:ahLst/>
            <a:cxnLst>
              <a:cxn ang="0">
                <a:pos x="379" y="0"/>
              </a:cxn>
              <a:cxn ang="0">
                <a:pos x="152" y="91"/>
              </a:cxn>
              <a:cxn ang="0">
                <a:pos x="38" y="275"/>
              </a:cxn>
              <a:cxn ang="0">
                <a:pos x="11" y="504"/>
              </a:cxn>
              <a:cxn ang="0">
                <a:pos x="1" y="705"/>
              </a:cxn>
              <a:cxn ang="0">
                <a:pos x="16" y="862"/>
              </a:cxn>
              <a:cxn ang="0">
                <a:pos x="61" y="998"/>
              </a:cxn>
              <a:cxn ang="0">
                <a:pos x="107" y="1089"/>
              </a:cxn>
              <a:cxn ang="0">
                <a:pos x="152" y="1225"/>
              </a:cxn>
            </a:cxnLst>
            <a:rect l="0" t="0" r="r" b="b"/>
            <a:pathLst>
              <a:path w="379" h="1225">
                <a:moveTo>
                  <a:pt x="379" y="0"/>
                </a:moveTo>
                <a:cubicBezTo>
                  <a:pt x="292" y="26"/>
                  <a:pt x="209" y="45"/>
                  <a:pt x="152" y="91"/>
                </a:cubicBezTo>
                <a:cubicBezTo>
                  <a:pt x="95" y="137"/>
                  <a:pt x="62" y="206"/>
                  <a:pt x="38" y="275"/>
                </a:cubicBezTo>
                <a:cubicBezTo>
                  <a:pt x="14" y="344"/>
                  <a:pt x="17" y="432"/>
                  <a:pt x="11" y="504"/>
                </a:cubicBezTo>
                <a:cubicBezTo>
                  <a:pt x="5" y="576"/>
                  <a:pt x="0" y="645"/>
                  <a:pt x="1" y="705"/>
                </a:cubicBezTo>
                <a:cubicBezTo>
                  <a:pt x="2" y="765"/>
                  <a:pt x="6" y="813"/>
                  <a:pt x="16" y="862"/>
                </a:cubicBezTo>
                <a:cubicBezTo>
                  <a:pt x="26" y="911"/>
                  <a:pt x="46" y="960"/>
                  <a:pt x="61" y="998"/>
                </a:cubicBezTo>
                <a:cubicBezTo>
                  <a:pt x="76" y="1036"/>
                  <a:pt x="92" y="1051"/>
                  <a:pt x="107" y="1089"/>
                </a:cubicBezTo>
                <a:cubicBezTo>
                  <a:pt x="122" y="1127"/>
                  <a:pt x="145" y="1195"/>
                  <a:pt x="152" y="1225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6715" name="Freeform 43"/>
          <p:cNvSpPr>
            <a:spLocks/>
          </p:cNvSpPr>
          <p:nvPr/>
        </p:nvSpPr>
        <p:spPr bwMode="auto">
          <a:xfrm>
            <a:off x="3779838" y="2349500"/>
            <a:ext cx="576262" cy="129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6" y="136"/>
              </a:cxn>
              <a:cxn ang="0">
                <a:pos x="226" y="272"/>
              </a:cxn>
              <a:cxn ang="0">
                <a:pos x="317" y="408"/>
              </a:cxn>
              <a:cxn ang="0">
                <a:pos x="379" y="650"/>
              </a:cxn>
              <a:cxn ang="0">
                <a:pos x="389" y="742"/>
              </a:cxn>
              <a:cxn ang="0">
                <a:pos x="352" y="797"/>
              </a:cxn>
            </a:cxnLst>
            <a:rect l="0" t="0" r="r" b="b"/>
            <a:pathLst>
              <a:path w="393" h="797">
                <a:moveTo>
                  <a:pt x="0" y="0"/>
                </a:moveTo>
                <a:cubicBezTo>
                  <a:pt x="49" y="45"/>
                  <a:pt x="98" y="91"/>
                  <a:pt x="136" y="136"/>
                </a:cubicBezTo>
                <a:cubicBezTo>
                  <a:pt x="174" y="181"/>
                  <a:pt x="196" y="227"/>
                  <a:pt x="226" y="272"/>
                </a:cubicBezTo>
                <a:cubicBezTo>
                  <a:pt x="256" y="317"/>
                  <a:pt x="292" y="345"/>
                  <a:pt x="317" y="408"/>
                </a:cubicBezTo>
                <a:cubicBezTo>
                  <a:pt x="342" y="471"/>
                  <a:pt x="367" y="594"/>
                  <a:pt x="379" y="650"/>
                </a:cubicBezTo>
                <a:cubicBezTo>
                  <a:pt x="391" y="706"/>
                  <a:pt x="393" y="718"/>
                  <a:pt x="389" y="742"/>
                </a:cubicBezTo>
                <a:cubicBezTo>
                  <a:pt x="385" y="766"/>
                  <a:pt x="360" y="786"/>
                  <a:pt x="352" y="797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6716" name="Line 44"/>
          <p:cNvSpPr>
            <a:spLocks noChangeShapeType="1"/>
          </p:cNvSpPr>
          <p:nvPr/>
        </p:nvSpPr>
        <p:spPr bwMode="auto">
          <a:xfrm flipH="1">
            <a:off x="2555875" y="2708275"/>
            <a:ext cx="1439863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6717" name="Line 45"/>
          <p:cNvSpPr>
            <a:spLocks noChangeShapeType="1"/>
          </p:cNvSpPr>
          <p:nvPr/>
        </p:nvSpPr>
        <p:spPr bwMode="auto">
          <a:xfrm>
            <a:off x="5003800" y="2708275"/>
            <a:ext cx="2087563" cy="714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6720" name="Text Box 48"/>
          <p:cNvSpPr txBox="1">
            <a:spLocks noChangeArrowheads="1"/>
          </p:cNvSpPr>
          <p:nvPr/>
        </p:nvSpPr>
        <p:spPr bwMode="auto">
          <a:xfrm>
            <a:off x="250825" y="2636838"/>
            <a:ext cx="2305050" cy="5270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cs-CZ" sz="1400">
                <a:latin typeface="Arial" charset="0"/>
              </a:rPr>
              <a:t>RH = </a:t>
            </a:r>
            <a:r>
              <a:rPr lang="cs-CZ" sz="1400" u="sng">
                <a:latin typeface="Arial" charset="0"/>
              </a:rPr>
              <a:t>uvolňující hormony</a:t>
            </a:r>
          </a:p>
          <a:p>
            <a:r>
              <a:rPr lang="cs-CZ" sz="1400">
                <a:latin typeface="Arial" charset="0"/>
              </a:rPr>
              <a:t>IH = </a:t>
            </a:r>
            <a:r>
              <a:rPr lang="cs-CZ" sz="1400" u="sng">
                <a:latin typeface="Arial" charset="0"/>
              </a:rPr>
              <a:t>inhibující hormony</a:t>
            </a:r>
          </a:p>
        </p:txBody>
      </p:sp>
      <p:sp>
        <p:nvSpPr>
          <p:cNvPr id="156721" name="Text Box 49"/>
          <p:cNvSpPr txBox="1">
            <a:spLocks noChangeArrowheads="1"/>
          </p:cNvSpPr>
          <p:nvPr/>
        </p:nvSpPr>
        <p:spPr bwMode="auto">
          <a:xfrm>
            <a:off x="7143750" y="2635250"/>
            <a:ext cx="1706563" cy="5270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cs-CZ" sz="1400">
                <a:latin typeface="Arial" charset="0"/>
              </a:rPr>
              <a:t>ADH = </a:t>
            </a:r>
            <a:r>
              <a:rPr lang="cs-CZ" sz="1400" u="sng">
                <a:latin typeface="Arial" charset="0"/>
              </a:rPr>
              <a:t>vazopresin</a:t>
            </a:r>
          </a:p>
          <a:p>
            <a:r>
              <a:rPr lang="cs-CZ" sz="1400" u="sng">
                <a:latin typeface="Arial" charset="0"/>
              </a:rPr>
              <a:t>oxytocin</a:t>
            </a:r>
          </a:p>
        </p:txBody>
      </p:sp>
      <p:sp>
        <p:nvSpPr>
          <p:cNvPr id="156724" name="Freeform 52"/>
          <p:cNvSpPr>
            <a:spLocks/>
          </p:cNvSpPr>
          <p:nvPr/>
        </p:nvSpPr>
        <p:spPr bwMode="auto">
          <a:xfrm rot="314884">
            <a:off x="3846513" y="3714750"/>
            <a:ext cx="636587" cy="865188"/>
          </a:xfrm>
          <a:custGeom>
            <a:avLst/>
            <a:gdLst/>
            <a:ahLst/>
            <a:cxnLst>
              <a:cxn ang="0">
                <a:pos x="204" y="0"/>
              </a:cxn>
              <a:cxn ang="0">
                <a:pos x="159" y="136"/>
              </a:cxn>
              <a:cxn ang="0">
                <a:pos x="23" y="318"/>
              </a:cxn>
              <a:cxn ang="0">
                <a:pos x="23" y="408"/>
              </a:cxn>
              <a:cxn ang="0">
                <a:pos x="113" y="454"/>
              </a:cxn>
              <a:cxn ang="0">
                <a:pos x="204" y="499"/>
              </a:cxn>
              <a:cxn ang="0">
                <a:pos x="204" y="590"/>
              </a:cxn>
              <a:cxn ang="0">
                <a:pos x="204" y="499"/>
              </a:cxn>
              <a:cxn ang="0">
                <a:pos x="295" y="454"/>
              </a:cxn>
              <a:cxn ang="0">
                <a:pos x="386" y="408"/>
              </a:cxn>
              <a:cxn ang="0">
                <a:pos x="386" y="318"/>
              </a:cxn>
              <a:cxn ang="0">
                <a:pos x="340" y="272"/>
              </a:cxn>
              <a:cxn ang="0">
                <a:pos x="295" y="227"/>
              </a:cxn>
              <a:cxn ang="0">
                <a:pos x="250" y="136"/>
              </a:cxn>
              <a:cxn ang="0">
                <a:pos x="204" y="0"/>
              </a:cxn>
            </a:cxnLst>
            <a:rect l="0" t="0" r="r" b="b"/>
            <a:pathLst>
              <a:path w="401" h="590">
                <a:moveTo>
                  <a:pt x="204" y="0"/>
                </a:moveTo>
                <a:cubicBezTo>
                  <a:pt x="189" y="0"/>
                  <a:pt x="189" y="83"/>
                  <a:pt x="159" y="136"/>
                </a:cubicBezTo>
                <a:cubicBezTo>
                  <a:pt x="129" y="189"/>
                  <a:pt x="46" y="273"/>
                  <a:pt x="23" y="318"/>
                </a:cubicBezTo>
                <a:cubicBezTo>
                  <a:pt x="0" y="363"/>
                  <a:pt x="8" y="385"/>
                  <a:pt x="23" y="408"/>
                </a:cubicBezTo>
                <a:cubicBezTo>
                  <a:pt x="38" y="431"/>
                  <a:pt x="83" y="439"/>
                  <a:pt x="113" y="454"/>
                </a:cubicBezTo>
                <a:cubicBezTo>
                  <a:pt x="143" y="469"/>
                  <a:pt x="189" y="476"/>
                  <a:pt x="204" y="499"/>
                </a:cubicBezTo>
                <a:cubicBezTo>
                  <a:pt x="219" y="522"/>
                  <a:pt x="204" y="590"/>
                  <a:pt x="204" y="590"/>
                </a:cubicBezTo>
                <a:cubicBezTo>
                  <a:pt x="204" y="590"/>
                  <a:pt x="189" y="522"/>
                  <a:pt x="204" y="499"/>
                </a:cubicBezTo>
                <a:cubicBezTo>
                  <a:pt x="219" y="476"/>
                  <a:pt x="265" y="469"/>
                  <a:pt x="295" y="454"/>
                </a:cubicBezTo>
                <a:cubicBezTo>
                  <a:pt x="325" y="439"/>
                  <a:pt x="371" y="431"/>
                  <a:pt x="386" y="408"/>
                </a:cubicBezTo>
                <a:cubicBezTo>
                  <a:pt x="401" y="385"/>
                  <a:pt x="394" y="341"/>
                  <a:pt x="386" y="318"/>
                </a:cubicBezTo>
                <a:cubicBezTo>
                  <a:pt x="378" y="295"/>
                  <a:pt x="355" y="287"/>
                  <a:pt x="340" y="272"/>
                </a:cubicBezTo>
                <a:cubicBezTo>
                  <a:pt x="325" y="257"/>
                  <a:pt x="310" y="250"/>
                  <a:pt x="295" y="227"/>
                </a:cubicBezTo>
                <a:cubicBezTo>
                  <a:pt x="280" y="204"/>
                  <a:pt x="265" y="174"/>
                  <a:pt x="250" y="136"/>
                </a:cubicBezTo>
                <a:cubicBezTo>
                  <a:pt x="235" y="98"/>
                  <a:pt x="219" y="0"/>
                  <a:pt x="204" y="0"/>
                </a:cubicBezTo>
                <a:close/>
              </a:path>
            </a:pathLst>
          </a:custGeom>
          <a:solidFill>
            <a:srgbClr val="FFFF00"/>
          </a:solidFill>
          <a:ln w="76200" cap="flat" cmpd="sng">
            <a:solidFill>
              <a:srgbClr val="FF2D2D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6725" name="Freeform 53"/>
          <p:cNvSpPr>
            <a:spLocks/>
          </p:cNvSpPr>
          <p:nvPr/>
        </p:nvSpPr>
        <p:spPr bwMode="auto">
          <a:xfrm rot="185829">
            <a:off x="2268538" y="4508500"/>
            <a:ext cx="1800225" cy="1584325"/>
          </a:xfrm>
          <a:custGeom>
            <a:avLst/>
            <a:gdLst/>
            <a:ahLst/>
            <a:cxnLst>
              <a:cxn ang="0">
                <a:pos x="1406" y="0"/>
              </a:cxn>
              <a:cxn ang="0">
                <a:pos x="1360" y="91"/>
              </a:cxn>
              <a:cxn ang="0">
                <a:pos x="1270" y="182"/>
              </a:cxn>
              <a:cxn ang="0">
                <a:pos x="1224" y="363"/>
              </a:cxn>
              <a:cxn ang="0">
                <a:pos x="1224" y="499"/>
              </a:cxn>
              <a:cxn ang="0">
                <a:pos x="1224" y="590"/>
              </a:cxn>
              <a:cxn ang="0">
                <a:pos x="1224" y="771"/>
              </a:cxn>
              <a:cxn ang="0">
                <a:pos x="1134" y="862"/>
              </a:cxn>
              <a:cxn ang="0">
                <a:pos x="998" y="907"/>
              </a:cxn>
              <a:cxn ang="0">
                <a:pos x="816" y="907"/>
              </a:cxn>
              <a:cxn ang="0">
                <a:pos x="635" y="907"/>
              </a:cxn>
              <a:cxn ang="0">
                <a:pos x="408" y="953"/>
              </a:cxn>
              <a:cxn ang="0">
                <a:pos x="136" y="862"/>
              </a:cxn>
              <a:cxn ang="0">
                <a:pos x="0" y="907"/>
              </a:cxn>
            </a:cxnLst>
            <a:rect l="0" t="0" r="r" b="b"/>
            <a:pathLst>
              <a:path w="1406" h="960">
                <a:moveTo>
                  <a:pt x="1406" y="0"/>
                </a:moveTo>
                <a:cubicBezTo>
                  <a:pt x="1394" y="30"/>
                  <a:pt x="1383" y="61"/>
                  <a:pt x="1360" y="91"/>
                </a:cubicBezTo>
                <a:cubicBezTo>
                  <a:pt x="1337" y="121"/>
                  <a:pt x="1293" y="137"/>
                  <a:pt x="1270" y="182"/>
                </a:cubicBezTo>
                <a:cubicBezTo>
                  <a:pt x="1247" y="227"/>
                  <a:pt x="1232" y="310"/>
                  <a:pt x="1224" y="363"/>
                </a:cubicBezTo>
                <a:cubicBezTo>
                  <a:pt x="1216" y="416"/>
                  <a:pt x="1224" y="461"/>
                  <a:pt x="1224" y="499"/>
                </a:cubicBezTo>
                <a:cubicBezTo>
                  <a:pt x="1224" y="537"/>
                  <a:pt x="1224" y="545"/>
                  <a:pt x="1224" y="590"/>
                </a:cubicBezTo>
                <a:cubicBezTo>
                  <a:pt x="1224" y="635"/>
                  <a:pt x="1239" y="726"/>
                  <a:pt x="1224" y="771"/>
                </a:cubicBezTo>
                <a:cubicBezTo>
                  <a:pt x="1209" y="816"/>
                  <a:pt x="1171" y="839"/>
                  <a:pt x="1134" y="862"/>
                </a:cubicBezTo>
                <a:cubicBezTo>
                  <a:pt x="1097" y="885"/>
                  <a:pt x="1051" y="900"/>
                  <a:pt x="998" y="907"/>
                </a:cubicBezTo>
                <a:cubicBezTo>
                  <a:pt x="945" y="914"/>
                  <a:pt x="876" y="907"/>
                  <a:pt x="816" y="907"/>
                </a:cubicBezTo>
                <a:cubicBezTo>
                  <a:pt x="756" y="907"/>
                  <a:pt x="703" y="899"/>
                  <a:pt x="635" y="907"/>
                </a:cubicBezTo>
                <a:cubicBezTo>
                  <a:pt x="567" y="915"/>
                  <a:pt x="491" y="960"/>
                  <a:pt x="408" y="953"/>
                </a:cubicBezTo>
                <a:cubicBezTo>
                  <a:pt x="325" y="946"/>
                  <a:pt x="204" y="870"/>
                  <a:pt x="136" y="862"/>
                </a:cubicBezTo>
                <a:cubicBezTo>
                  <a:pt x="68" y="854"/>
                  <a:pt x="23" y="900"/>
                  <a:pt x="0" y="907"/>
                </a:cubicBezTo>
              </a:path>
            </a:pathLst>
          </a:custGeom>
          <a:noFill/>
          <a:ln w="76200" cap="flat" cmpd="sng">
            <a:solidFill>
              <a:srgbClr val="FF2D2D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6726" name="Freeform 54"/>
          <p:cNvSpPr>
            <a:spLocks/>
          </p:cNvSpPr>
          <p:nvPr/>
        </p:nvSpPr>
        <p:spPr bwMode="auto">
          <a:xfrm>
            <a:off x="3851275" y="3933825"/>
            <a:ext cx="587375" cy="442913"/>
          </a:xfrm>
          <a:custGeom>
            <a:avLst/>
            <a:gdLst/>
            <a:ahLst/>
            <a:cxnLst>
              <a:cxn ang="0">
                <a:pos x="125" y="55"/>
              </a:cxn>
              <a:cxn ang="0">
                <a:pos x="182" y="136"/>
              </a:cxn>
              <a:cxn ang="0">
                <a:pos x="318" y="136"/>
              </a:cxn>
              <a:cxn ang="0">
                <a:pos x="363" y="181"/>
              </a:cxn>
              <a:cxn ang="0">
                <a:pos x="273" y="272"/>
              </a:cxn>
              <a:cxn ang="0">
                <a:pos x="227" y="226"/>
              </a:cxn>
              <a:cxn ang="0">
                <a:pos x="91" y="272"/>
              </a:cxn>
              <a:cxn ang="0">
                <a:pos x="0" y="226"/>
              </a:cxn>
              <a:cxn ang="0">
                <a:pos x="91" y="226"/>
              </a:cxn>
              <a:cxn ang="0">
                <a:pos x="182" y="181"/>
              </a:cxn>
              <a:cxn ang="0">
                <a:pos x="227" y="90"/>
              </a:cxn>
              <a:cxn ang="0">
                <a:pos x="182" y="0"/>
              </a:cxn>
            </a:cxnLst>
            <a:rect l="0" t="0" r="r" b="b"/>
            <a:pathLst>
              <a:path w="370" h="279">
                <a:moveTo>
                  <a:pt x="125" y="55"/>
                </a:moveTo>
                <a:cubicBezTo>
                  <a:pt x="133" y="63"/>
                  <a:pt x="150" y="123"/>
                  <a:pt x="182" y="136"/>
                </a:cubicBezTo>
                <a:cubicBezTo>
                  <a:pt x="214" y="149"/>
                  <a:pt x="288" y="129"/>
                  <a:pt x="318" y="136"/>
                </a:cubicBezTo>
                <a:cubicBezTo>
                  <a:pt x="348" y="143"/>
                  <a:pt x="370" y="158"/>
                  <a:pt x="363" y="181"/>
                </a:cubicBezTo>
                <a:cubicBezTo>
                  <a:pt x="356" y="204"/>
                  <a:pt x="296" y="265"/>
                  <a:pt x="273" y="272"/>
                </a:cubicBezTo>
                <a:cubicBezTo>
                  <a:pt x="250" y="279"/>
                  <a:pt x="257" y="226"/>
                  <a:pt x="227" y="226"/>
                </a:cubicBezTo>
                <a:cubicBezTo>
                  <a:pt x="197" y="226"/>
                  <a:pt x="129" y="272"/>
                  <a:pt x="91" y="272"/>
                </a:cubicBezTo>
                <a:cubicBezTo>
                  <a:pt x="53" y="272"/>
                  <a:pt x="0" y="234"/>
                  <a:pt x="0" y="226"/>
                </a:cubicBezTo>
                <a:cubicBezTo>
                  <a:pt x="0" y="218"/>
                  <a:pt x="61" y="233"/>
                  <a:pt x="91" y="226"/>
                </a:cubicBezTo>
                <a:cubicBezTo>
                  <a:pt x="121" y="219"/>
                  <a:pt x="159" y="204"/>
                  <a:pt x="182" y="181"/>
                </a:cubicBezTo>
                <a:cubicBezTo>
                  <a:pt x="205" y="158"/>
                  <a:pt x="227" y="120"/>
                  <a:pt x="227" y="90"/>
                </a:cubicBezTo>
                <a:cubicBezTo>
                  <a:pt x="227" y="60"/>
                  <a:pt x="189" y="15"/>
                  <a:pt x="182" y="0"/>
                </a:cubicBezTo>
              </a:path>
            </a:pathLst>
          </a:custGeom>
          <a:noFill/>
          <a:ln w="57150" cap="flat" cmpd="sng">
            <a:solidFill>
              <a:srgbClr val="FF2D2D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6727" name="Freeform 55"/>
          <p:cNvSpPr>
            <a:spLocks/>
          </p:cNvSpPr>
          <p:nvPr/>
        </p:nvSpPr>
        <p:spPr bwMode="auto">
          <a:xfrm flipH="1">
            <a:off x="5148263" y="4365625"/>
            <a:ext cx="1295400" cy="1584325"/>
          </a:xfrm>
          <a:custGeom>
            <a:avLst/>
            <a:gdLst/>
            <a:ahLst/>
            <a:cxnLst>
              <a:cxn ang="0">
                <a:pos x="1406" y="0"/>
              </a:cxn>
              <a:cxn ang="0">
                <a:pos x="1360" y="91"/>
              </a:cxn>
              <a:cxn ang="0">
                <a:pos x="1270" y="182"/>
              </a:cxn>
              <a:cxn ang="0">
                <a:pos x="1224" y="363"/>
              </a:cxn>
              <a:cxn ang="0">
                <a:pos x="1224" y="499"/>
              </a:cxn>
              <a:cxn ang="0">
                <a:pos x="1224" y="590"/>
              </a:cxn>
              <a:cxn ang="0">
                <a:pos x="1224" y="771"/>
              </a:cxn>
              <a:cxn ang="0">
                <a:pos x="1134" y="862"/>
              </a:cxn>
              <a:cxn ang="0">
                <a:pos x="998" y="907"/>
              </a:cxn>
              <a:cxn ang="0">
                <a:pos x="816" y="907"/>
              </a:cxn>
              <a:cxn ang="0">
                <a:pos x="635" y="907"/>
              </a:cxn>
              <a:cxn ang="0">
                <a:pos x="408" y="953"/>
              </a:cxn>
              <a:cxn ang="0">
                <a:pos x="136" y="862"/>
              </a:cxn>
              <a:cxn ang="0">
                <a:pos x="0" y="907"/>
              </a:cxn>
            </a:cxnLst>
            <a:rect l="0" t="0" r="r" b="b"/>
            <a:pathLst>
              <a:path w="1406" h="960">
                <a:moveTo>
                  <a:pt x="1406" y="0"/>
                </a:moveTo>
                <a:cubicBezTo>
                  <a:pt x="1394" y="30"/>
                  <a:pt x="1383" y="61"/>
                  <a:pt x="1360" y="91"/>
                </a:cubicBezTo>
                <a:cubicBezTo>
                  <a:pt x="1337" y="121"/>
                  <a:pt x="1293" y="137"/>
                  <a:pt x="1270" y="182"/>
                </a:cubicBezTo>
                <a:cubicBezTo>
                  <a:pt x="1247" y="227"/>
                  <a:pt x="1232" y="310"/>
                  <a:pt x="1224" y="363"/>
                </a:cubicBezTo>
                <a:cubicBezTo>
                  <a:pt x="1216" y="416"/>
                  <a:pt x="1224" y="461"/>
                  <a:pt x="1224" y="499"/>
                </a:cubicBezTo>
                <a:cubicBezTo>
                  <a:pt x="1224" y="537"/>
                  <a:pt x="1224" y="545"/>
                  <a:pt x="1224" y="590"/>
                </a:cubicBezTo>
                <a:cubicBezTo>
                  <a:pt x="1224" y="635"/>
                  <a:pt x="1239" y="726"/>
                  <a:pt x="1224" y="771"/>
                </a:cubicBezTo>
                <a:cubicBezTo>
                  <a:pt x="1209" y="816"/>
                  <a:pt x="1171" y="839"/>
                  <a:pt x="1134" y="862"/>
                </a:cubicBezTo>
                <a:cubicBezTo>
                  <a:pt x="1097" y="885"/>
                  <a:pt x="1051" y="900"/>
                  <a:pt x="998" y="907"/>
                </a:cubicBezTo>
                <a:cubicBezTo>
                  <a:pt x="945" y="914"/>
                  <a:pt x="876" y="907"/>
                  <a:pt x="816" y="907"/>
                </a:cubicBezTo>
                <a:cubicBezTo>
                  <a:pt x="756" y="907"/>
                  <a:pt x="703" y="899"/>
                  <a:pt x="635" y="907"/>
                </a:cubicBezTo>
                <a:cubicBezTo>
                  <a:pt x="567" y="915"/>
                  <a:pt x="491" y="960"/>
                  <a:pt x="408" y="953"/>
                </a:cubicBezTo>
                <a:cubicBezTo>
                  <a:pt x="325" y="946"/>
                  <a:pt x="204" y="870"/>
                  <a:pt x="136" y="862"/>
                </a:cubicBezTo>
                <a:cubicBezTo>
                  <a:pt x="68" y="854"/>
                  <a:pt x="23" y="900"/>
                  <a:pt x="0" y="907"/>
                </a:cubicBezTo>
              </a:path>
            </a:pathLst>
          </a:custGeom>
          <a:noFill/>
          <a:ln w="76200" cap="flat" cmpd="sng">
            <a:solidFill>
              <a:srgbClr val="FF2D2D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6732" name="Oval 60"/>
          <p:cNvSpPr>
            <a:spLocks noChangeArrowheads="1"/>
          </p:cNvSpPr>
          <p:nvPr/>
        </p:nvSpPr>
        <p:spPr bwMode="auto">
          <a:xfrm>
            <a:off x="1979613" y="4437063"/>
            <a:ext cx="1079500" cy="43180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33CC"/>
              </a:gs>
            </a:gsLst>
            <a:lin ang="5400000" scaled="1"/>
          </a:gradFill>
          <a:ln w="9525" algn="ctr">
            <a:solidFill>
              <a:srgbClr val="66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>
                <a:latin typeface="Arial" charset="0"/>
              </a:rPr>
              <a:t>Štítní žláza</a:t>
            </a:r>
          </a:p>
        </p:txBody>
      </p:sp>
      <p:sp>
        <p:nvSpPr>
          <p:cNvPr id="156733" name="Oval 61"/>
          <p:cNvSpPr>
            <a:spLocks noChangeArrowheads="1"/>
          </p:cNvSpPr>
          <p:nvPr/>
        </p:nvSpPr>
        <p:spPr bwMode="auto">
          <a:xfrm>
            <a:off x="1979613" y="4941888"/>
            <a:ext cx="1079500" cy="3587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33CC"/>
              </a:gs>
            </a:gsLst>
            <a:lin ang="5400000" scaled="1"/>
          </a:gradFill>
          <a:ln w="9525" algn="ctr">
            <a:solidFill>
              <a:srgbClr val="66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>
                <a:latin typeface="Arial" charset="0"/>
              </a:rPr>
              <a:t>vaječníky</a:t>
            </a:r>
          </a:p>
        </p:txBody>
      </p:sp>
      <p:sp>
        <p:nvSpPr>
          <p:cNvPr id="156734" name="Oval 62"/>
          <p:cNvSpPr>
            <a:spLocks noChangeArrowheads="1"/>
          </p:cNvSpPr>
          <p:nvPr/>
        </p:nvSpPr>
        <p:spPr bwMode="auto">
          <a:xfrm>
            <a:off x="2051050" y="5300663"/>
            <a:ext cx="1008063" cy="43180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33CC"/>
              </a:gs>
            </a:gsLst>
            <a:lin ang="5400000" scaled="1"/>
          </a:gradFill>
          <a:ln w="9525" algn="ctr">
            <a:solidFill>
              <a:srgbClr val="66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>
                <a:latin typeface="Arial" charset="0"/>
              </a:rPr>
              <a:t>varlata</a:t>
            </a:r>
          </a:p>
        </p:txBody>
      </p:sp>
      <p:sp>
        <p:nvSpPr>
          <p:cNvPr id="156735" name="Oval 63"/>
          <p:cNvSpPr>
            <a:spLocks noChangeArrowheads="1"/>
          </p:cNvSpPr>
          <p:nvPr/>
        </p:nvSpPr>
        <p:spPr bwMode="auto">
          <a:xfrm>
            <a:off x="1979613" y="5734050"/>
            <a:ext cx="1223962" cy="50482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33CC"/>
              </a:gs>
            </a:gsLst>
            <a:lin ang="5400000" scaled="1"/>
          </a:gradFill>
          <a:ln w="9525" algn="ctr">
            <a:solidFill>
              <a:srgbClr val="66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>
                <a:latin typeface="Arial" charset="0"/>
              </a:rPr>
              <a:t>Kůra </a:t>
            </a:r>
          </a:p>
          <a:p>
            <a:pPr algn="ctr"/>
            <a:r>
              <a:rPr lang="cs-CZ" sz="1400">
                <a:latin typeface="Arial" charset="0"/>
              </a:rPr>
              <a:t>nadledvin</a:t>
            </a:r>
          </a:p>
        </p:txBody>
      </p:sp>
      <p:sp>
        <p:nvSpPr>
          <p:cNvPr id="156736" name="Freeform 64"/>
          <p:cNvSpPr>
            <a:spLocks/>
          </p:cNvSpPr>
          <p:nvPr/>
        </p:nvSpPr>
        <p:spPr bwMode="auto">
          <a:xfrm rot="2226037">
            <a:off x="3101975" y="5364163"/>
            <a:ext cx="663575" cy="512762"/>
          </a:xfrm>
          <a:custGeom>
            <a:avLst/>
            <a:gdLst/>
            <a:ahLst/>
            <a:cxnLst>
              <a:cxn ang="0">
                <a:pos x="1406" y="0"/>
              </a:cxn>
              <a:cxn ang="0">
                <a:pos x="1360" y="91"/>
              </a:cxn>
              <a:cxn ang="0">
                <a:pos x="1270" y="182"/>
              </a:cxn>
              <a:cxn ang="0">
                <a:pos x="1224" y="363"/>
              </a:cxn>
              <a:cxn ang="0">
                <a:pos x="1224" y="499"/>
              </a:cxn>
              <a:cxn ang="0">
                <a:pos x="1224" y="590"/>
              </a:cxn>
              <a:cxn ang="0">
                <a:pos x="1224" y="771"/>
              </a:cxn>
              <a:cxn ang="0">
                <a:pos x="1134" y="862"/>
              </a:cxn>
              <a:cxn ang="0">
                <a:pos x="998" y="907"/>
              </a:cxn>
              <a:cxn ang="0">
                <a:pos x="816" y="907"/>
              </a:cxn>
              <a:cxn ang="0">
                <a:pos x="635" y="907"/>
              </a:cxn>
              <a:cxn ang="0">
                <a:pos x="408" y="953"/>
              </a:cxn>
              <a:cxn ang="0">
                <a:pos x="136" y="862"/>
              </a:cxn>
              <a:cxn ang="0">
                <a:pos x="0" y="907"/>
              </a:cxn>
            </a:cxnLst>
            <a:rect l="0" t="0" r="r" b="b"/>
            <a:pathLst>
              <a:path w="1406" h="960">
                <a:moveTo>
                  <a:pt x="1406" y="0"/>
                </a:moveTo>
                <a:cubicBezTo>
                  <a:pt x="1394" y="30"/>
                  <a:pt x="1383" y="61"/>
                  <a:pt x="1360" y="91"/>
                </a:cubicBezTo>
                <a:cubicBezTo>
                  <a:pt x="1337" y="121"/>
                  <a:pt x="1293" y="137"/>
                  <a:pt x="1270" y="182"/>
                </a:cubicBezTo>
                <a:cubicBezTo>
                  <a:pt x="1247" y="227"/>
                  <a:pt x="1232" y="310"/>
                  <a:pt x="1224" y="363"/>
                </a:cubicBezTo>
                <a:cubicBezTo>
                  <a:pt x="1216" y="416"/>
                  <a:pt x="1224" y="461"/>
                  <a:pt x="1224" y="499"/>
                </a:cubicBezTo>
                <a:cubicBezTo>
                  <a:pt x="1224" y="537"/>
                  <a:pt x="1224" y="545"/>
                  <a:pt x="1224" y="590"/>
                </a:cubicBezTo>
                <a:cubicBezTo>
                  <a:pt x="1224" y="635"/>
                  <a:pt x="1239" y="726"/>
                  <a:pt x="1224" y="771"/>
                </a:cubicBezTo>
                <a:cubicBezTo>
                  <a:pt x="1209" y="816"/>
                  <a:pt x="1171" y="839"/>
                  <a:pt x="1134" y="862"/>
                </a:cubicBezTo>
                <a:cubicBezTo>
                  <a:pt x="1097" y="885"/>
                  <a:pt x="1051" y="900"/>
                  <a:pt x="998" y="907"/>
                </a:cubicBezTo>
                <a:cubicBezTo>
                  <a:pt x="945" y="914"/>
                  <a:pt x="876" y="907"/>
                  <a:pt x="816" y="907"/>
                </a:cubicBezTo>
                <a:cubicBezTo>
                  <a:pt x="756" y="907"/>
                  <a:pt x="703" y="899"/>
                  <a:pt x="635" y="907"/>
                </a:cubicBezTo>
                <a:cubicBezTo>
                  <a:pt x="567" y="915"/>
                  <a:pt x="491" y="960"/>
                  <a:pt x="408" y="953"/>
                </a:cubicBezTo>
                <a:cubicBezTo>
                  <a:pt x="325" y="946"/>
                  <a:pt x="204" y="870"/>
                  <a:pt x="136" y="862"/>
                </a:cubicBezTo>
                <a:cubicBezTo>
                  <a:pt x="68" y="854"/>
                  <a:pt x="23" y="900"/>
                  <a:pt x="0" y="907"/>
                </a:cubicBezTo>
              </a:path>
            </a:pathLst>
          </a:custGeom>
          <a:noFill/>
          <a:ln w="76200" cap="flat" cmpd="sng">
            <a:solidFill>
              <a:srgbClr val="FF2D2D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6738" name="Freeform 66"/>
          <p:cNvSpPr>
            <a:spLocks/>
          </p:cNvSpPr>
          <p:nvPr/>
        </p:nvSpPr>
        <p:spPr bwMode="auto">
          <a:xfrm rot="-3910768">
            <a:off x="5491957" y="4850606"/>
            <a:ext cx="833438" cy="1006475"/>
          </a:xfrm>
          <a:custGeom>
            <a:avLst/>
            <a:gdLst/>
            <a:ahLst/>
            <a:cxnLst>
              <a:cxn ang="0">
                <a:pos x="669" y="480"/>
              </a:cxn>
              <a:cxn ang="0">
                <a:pos x="652" y="454"/>
              </a:cxn>
              <a:cxn ang="0">
                <a:pos x="612" y="417"/>
              </a:cxn>
              <a:cxn ang="0">
                <a:pos x="601" y="376"/>
              </a:cxn>
              <a:cxn ang="0">
                <a:pos x="604" y="340"/>
              </a:cxn>
              <a:cxn ang="0">
                <a:pos x="619" y="336"/>
              </a:cxn>
              <a:cxn ang="0">
                <a:pos x="595" y="276"/>
              </a:cxn>
              <a:cxn ang="0">
                <a:pos x="592" y="269"/>
              </a:cxn>
              <a:cxn ang="0">
                <a:pos x="523" y="230"/>
              </a:cxn>
              <a:cxn ang="0">
                <a:pos x="428" y="188"/>
              </a:cxn>
              <a:cxn ang="0">
                <a:pos x="333" y="147"/>
              </a:cxn>
              <a:cxn ang="0">
                <a:pos x="218" y="86"/>
              </a:cxn>
              <a:cxn ang="0">
                <a:pos x="68" y="39"/>
              </a:cxn>
              <a:cxn ang="0">
                <a:pos x="0" y="0"/>
              </a:cxn>
            </a:cxnLst>
            <a:rect l="0" t="0" r="r" b="b"/>
            <a:pathLst>
              <a:path w="669" h="480">
                <a:moveTo>
                  <a:pt x="669" y="480"/>
                </a:moveTo>
                <a:cubicBezTo>
                  <a:pt x="665" y="472"/>
                  <a:pt x="662" y="465"/>
                  <a:pt x="652" y="454"/>
                </a:cubicBezTo>
                <a:cubicBezTo>
                  <a:pt x="642" y="443"/>
                  <a:pt x="620" y="430"/>
                  <a:pt x="612" y="417"/>
                </a:cubicBezTo>
                <a:cubicBezTo>
                  <a:pt x="603" y="404"/>
                  <a:pt x="602" y="389"/>
                  <a:pt x="601" y="376"/>
                </a:cubicBezTo>
                <a:cubicBezTo>
                  <a:pt x="600" y="363"/>
                  <a:pt x="601" y="347"/>
                  <a:pt x="604" y="340"/>
                </a:cubicBezTo>
                <a:cubicBezTo>
                  <a:pt x="607" y="333"/>
                  <a:pt x="620" y="347"/>
                  <a:pt x="619" y="336"/>
                </a:cubicBezTo>
                <a:cubicBezTo>
                  <a:pt x="618" y="325"/>
                  <a:pt x="599" y="287"/>
                  <a:pt x="595" y="276"/>
                </a:cubicBezTo>
                <a:cubicBezTo>
                  <a:pt x="591" y="265"/>
                  <a:pt x="604" y="277"/>
                  <a:pt x="592" y="269"/>
                </a:cubicBezTo>
                <a:cubicBezTo>
                  <a:pt x="580" y="261"/>
                  <a:pt x="550" y="243"/>
                  <a:pt x="523" y="230"/>
                </a:cubicBezTo>
                <a:cubicBezTo>
                  <a:pt x="496" y="217"/>
                  <a:pt x="459" y="202"/>
                  <a:pt x="428" y="188"/>
                </a:cubicBezTo>
                <a:cubicBezTo>
                  <a:pt x="396" y="174"/>
                  <a:pt x="368" y="163"/>
                  <a:pt x="333" y="147"/>
                </a:cubicBezTo>
                <a:cubicBezTo>
                  <a:pt x="298" y="129"/>
                  <a:pt x="261" y="104"/>
                  <a:pt x="218" y="86"/>
                </a:cubicBezTo>
                <a:cubicBezTo>
                  <a:pt x="173" y="69"/>
                  <a:pt x="104" y="54"/>
                  <a:pt x="68" y="39"/>
                </a:cubicBezTo>
                <a:cubicBezTo>
                  <a:pt x="31" y="25"/>
                  <a:pt x="11" y="6"/>
                  <a:pt x="0" y="0"/>
                </a:cubicBezTo>
              </a:path>
            </a:pathLst>
          </a:custGeom>
          <a:noFill/>
          <a:ln w="76200" cap="flat" cmpd="sng">
            <a:solidFill>
              <a:srgbClr val="FF2D2D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6737" name="Freeform 65"/>
          <p:cNvSpPr>
            <a:spLocks/>
          </p:cNvSpPr>
          <p:nvPr/>
        </p:nvSpPr>
        <p:spPr bwMode="auto">
          <a:xfrm flipH="1">
            <a:off x="2987675" y="5229225"/>
            <a:ext cx="863600" cy="215900"/>
          </a:xfrm>
          <a:custGeom>
            <a:avLst/>
            <a:gdLst/>
            <a:ahLst/>
            <a:cxnLst>
              <a:cxn ang="0">
                <a:pos x="1406" y="0"/>
              </a:cxn>
              <a:cxn ang="0">
                <a:pos x="1360" y="91"/>
              </a:cxn>
              <a:cxn ang="0">
                <a:pos x="1270" y="182"/>
              </a:cxn>
              <a:cxn ang="0">
                <a:pos x="1224" y="363"/>
              </a:cxn>
              <a:cxn ang="0">
                <a:pos x="1224" y="499"/>
              </a:cxn>
              <a:cxn ang="0">
                <a:pos x="1224" y="590"/>
              </a:cxn>
              <a:cxn ang="0">
                <a:pos x="1224" y="771"/>
              </a:cxn>
              <a:cxn ang="0">
                <a:pos x="1134" y="862"/>
              </a:cxn>
              <a:cxn ang="0">
                <a:pos x="998" y="907"/>
              </a:cxn>
              <a:cxn ang="0">
                <a:pos x="816" y="907"/>
              </a:cxn>
              <a:cxn ang="0">
                <a:pos x="635" y="907"/>
              </a:cxn>
              <a:cxn ang="0">
                <a:pos x="408" y="953"/>
              </a:cxn>
              <a:cxn ang="0">
                <a:pos x="136" y="862"/>
              </a:cxn>
              <a:cxn ang="0">
                <a:pos x="0" y="907"/>
              </a:cxn>
            </a:cxnLst>
            <a:rect l="0" t="0" r="r" b="b"/>
            <a:pathLst>
              <a:path w="1406" h="960">
                <a:moveTo>
                  <a:pt x="1406" y="0"/>
                </a:moveTo>
                <a:cubicBezTo>
                  <a:pt x="1394" y="30"/>
                  <a:pt x="1383" y="61"/>
                  <a:pt x="1360" y="91"/>
                </a:cubicBezTo>
                <a:cubicBezTo>
                  <a:pt x="1337" y="121"/>
                  <a:pt x="1293" y="137"/>
                  <a:pt x="1270" y="182"/>
                </a:cubicBezTo>
                <a:cubicBezTo>
                  <a:pt x="1247" y="227"/>
                  <a:pt x="1232" y="310"/>
                  <a:pt x="1224" y="363"/>
                </a:cubicBezTo>
                <a:cubicBezTo>
                  <a:pt x="1216" y="416"/>
                  <a:pt x="1224" y="461"/>
                  <a:pt x="1224" y="499"/>
                </a:cubicBezTo>
                <a:cubicBezTo>
                  <a:pt x="1224" y="537"/>
                  <a:pt x="1224" y="545"/>
                  <a:pt x="1224" y="590"/>
                </a:cubicBezTo>
                <a:cubicBezTo>
                  <a:pt x="1224" y="635"/>
                  <a:pt x="1239" y="726"/>
                  <a:pt x="1224" y="771"/>
                </a:cubicBezTo>
                <a:cubicBezTo>
                  <a:pt x="1209" y="816"/>
                  <a:pt x="1171" y="839"/>
                  <a:pt x="1134" y="862"/>
                </a:cubicBezTo>
                <a:cubicBezTo>
                  <a:pt x="1097" y="885"/>
                  <a:pt x="1051" y="900"/>
                  <a:pt x="998" y="907"/>
                </a:cubicBezTo>
                <a:cubicBezTo>
                  <a:pt x="945" y="914"/>
                  <a:pt x="876" y="907"/>
                  <a:pt x="816" y="907"/>
                </a:cubicBezTo>
                <a:cubicBezTo>
                  <a:pt x="756" y="907"/>
                  <a:pt x="703" y="899"/>
                  <a:pt x="635" y="907"/>
                </a:cubicBezTo>
                <a:cubicBezTo>
                  <a:pt x="567" y="915"/>
                  <a:pt x="491" y="960"/>
                  <a:pt x="408" y="953"/>
                </a:cubicBezTo>
                <a:cubicBezTo>
                  <a:pt x="325" y="946"/>
                  <a:pt x="204" y="870"/>
                  <a:pt x="136" y="862"/>
                </a:cubicBezTo>
                <a:cubicBezTo>
                  <a:pt x="68" y="854"/>
                  <a:pt x="23" y="900"/>
                  <a:pt x="0" y="907"/>
                </a:cubicBezTo>
              </a:path>
            </a:pathLst>
          </a:custGeom>
          <a:noFill/>
          <a:ln w="76200" cap="flat" cmpd="sng">
            <a:solidFill>
              <a:srgbClr val="FF2D2D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6740" name="Oval 68"/>
          <p:cNvSpPr>
            <a:spLocks noChangeArrowheads="1"/>
          </p:cNvSpPr>
          <p:nvPr/>
        </p:nvSpPr>
        <p:spPr bwMode="auto">
          <a:xfrm>
            <a:off x="6443663" y="5589588"/>
            <a:ext cx="1223962" cy="576262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33CC"/>
              </a:gs>
            </a:gsLst>
            <a:lin ang="5400000" scaled="1"/>
          </a:gradFill>
          <a:ln w="9525" algn="ctr">
            <a:solidFill>
              <a:srgbClr val="66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>
                <a:latin typeface="Arial" charset="0"/>
              </a:rPr>
              <a:t>Děloha </a:t>
            </a:r>
          </a:p>
          <a:p>
            <a:pPr algn="ctr"/>
            <a:r>
              <a:rPr lang="cs-CZ" sz="1400">
                <a:latin typeface="Arial" charset="0"/>
              </a:rPr>
              <a:t>a prsní žláza</a:t>
            </a:r>
          </a:p>
        </p:txBody>
      </p:sp>
      <p:sp>
        <p:nvSpPr>
          <p:cNvPr id="156741" name="Oval 69"/>
          <p:cNvSpPr>
            <a:spLocks noChangeArrowheads="1"/>
          </p:cNvSpPr>
          <p:nvPr/>
        </p:nvSpPr>
        <p:spPr bwMode="auto">
          <a:xfrm>
            <a:off x="6516688" y="5013325"/>
            <a:ext cx="1008062" cy="50482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33CC"/>
              </a:gs>
            </a:gsLst>
            <a:lin ang="5400000" scaled="1"/>
          </a:gradFill>
          <a:ln w="9525" algn="ctr">
            <a:solidFill>
              <a:srgbClr val="66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>
                <a:latin typeface="Arial" charset="0"/>
              </a:rPr>
              <a:t>ledviny</a:t>
            </a:r>
          </a:p>
        </p:txBody>
      </p:sp>
      <p:sp>
        <p:nvSpPr>
          <p:cNvPr id="156743" name="Freeform 71"/>
          <p:cNvSpPr>
            <a:spLocks/>
          </p:cNvSpPr>
          <p:nvPr/>
        </p:nvSpPr>
        <p:spPr bwMode="auto">
          <a:xfrm>
            <a:off x="3059113" y="4652963"/>
            <a:ext cx="720725" cy="792162"/>
          </a:xfrm>
          <a:custGeom>
            <a:avLst/>
            <a:gdLst/>
            <a:ahLst/>
            <a:cxnLst>
              <a:cxn ang="0">
                <a:pos x="669" y="480"/>
              </a:cxn>
              <a:cxn ang="0">
                <a:pos x="652" y="454"/>
              </a:cxn>
              <a:cxn ang="0">
                <a:pos x="612" y="417"/>
              </a:cxn>
              <a:cxn ang="0">
                <a:pos x="601" y="376"/>
              </a:cxn>
              <a:cxn ang="0">
                <a:pos x="604" y="340"/>
              </a:cxn>
              <a:cxn ang="0">
                <a:pos x="619" y="336"/>
              </a:cxn>
              <a:cxn ang="0">
                <a:pos x="595" y="276"/>
              </a:cxn>
              <a:cxn ang="0">
                <a:pos x="592" y="269"/>
              </a:cxn>
              <a:cxn ang="0">
                <a:pos x="523" y="230"/>
              </a:cxn>
              <a:cxn ang="0">
                <a:pos x="428" y="188"/>
              </a:cxn>
              <a:cxn ang="0">
                <a:pos x="333" y="147"/>
              </a:cxn>
              <a:cxn ang="0">
                <a:pos x="218" y="86"/>
              </a:cxn>
              <a:cxn ang="0">
                <a:pos x="68" y="39"/>
              </a:cxn>
              <a:cxn ang="0">
                <a:pos x="0" y="0"/>
              </a:cxn>
            </a:cxnLst>
            <a:rect l="0" t="0" r="r" b="b"/>
            <a:pathLst>
              <a:path w="669" h="480">
                <a:moveTo>
                  <a:pt x="669" y="480"/>
                </a:moveTo>
                <a:cubicBezTo>
                  <a:pt x="665" y="472"/>
                  <a:pt x="662" y="465"/>
                  <a:pt x="652" y="454"/>
                </a:cubicBezTo>
                <a:cubicBezTo>
                  <a:pt x="642" y="443"/>
                  <a:pt x="620" y="430"/>
                  <a:pt x="612" y="417"/>
                </a:cubicBezTo>
                <a:cubicBezTo>
                  <a:pt x="603" y="404"/>
                  <a:pt x="602" y="389"/>
                  <a:pt x="601" y="376"/>
                </a:cubicBezTo>
                <a:cubicBezTo>
                  <a:pt x="600" y="363"/>
                  <a:pt x="601" y="347"/>
                  <a:pt x="604" y="340"/>
                </a:cubicBezTo>
                <a:cubicBezTo>
                  <a:pt x="607" y="333"/>
                  <a:pt x="620" y="347"/>
                  <a:pt x="619" y="336"/>
                </a:cubicBezTo>
                <a:cubicBezTo>
                  <a:pt x="618" y="325"/>
                  <a:pt x="599" y="287"/>
                  <a:pt x="595" y="276"/>
                </a:cubicBezTo>
                <a:cubicBezTo>
                  <a:pt x="591" y="265"/>
                  <a:pt x="604" y="277"/>
                  <a:pt x="592" y="269"/>
                </a:cubicBezTo>
                <a:cubicBezTo>
                  <a:pt x="580" y="261"/>
                  <a:pt x="550" y="243"/>
                  <a:pt x="523" y="230"/>
                </a:cubicBezTo>
                <a:cubicBezTo>
                  <a:pt x="496" y="217"/>
                  <a:pt x="459" y="202"/>
                  <a:pt x="428" y="188"/>
                </a:cubicBezTo>
                <a:cubicBezTo>
                  <a:pt x="396" y="174"/>
                  <a:pt x="368" y="163"/>
                  <a:pt x="333" y="147"/>
                </a:cubicBezTo>
                <a:cubicBezTo>
                  <a:pt x="298" y="129"/>
                  <a:pt x="261" y="104"/>
                  <a:pt x="218" y="86"/>
                </a:cubicBezTo>
                <a:cubicBezTo>
                  <a:pt x="173" y="69"/>
                  <a:pt x="104" y="54"/>
                  <a:pt x="68" y="39"/>
                </a:cubicBezTo>
                <a:cubicBezTo>
                  <a:pt x="31" y="25"/>
                  <a:pt x="11" y="6"/>
                  <a:pt x="0" y="0"/>
                </a:cubicBezTo>
              </a:path>
            </a:pathLst>
          </a:custGeom>
          <a:noFill/>
          <a:ln w="76200" cap="flat" cmpd="sng">
            <a:solidFill>
              <a:srgbClr val="FF2D2D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6745" name="Text Box 73"/>
          <p:cNvSpPr txBox="1">
            <a:spLocks noChangeArrowheads="1"/>
          </p:cNvSpPr>
          <p:nvPr/>
        </p:nvSpPr>
        <p:spPr bwMode="auto">
          <a:xfrm>
            <a:off x="179388" y="3573463"/>
            <a:ext cx="1552575" cy="3143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cs-CZ" sz="1400">
                <a:latin typeface="Arial" charset="0"/>
              </a:rPr>
              <a:t>Tropní hormony</a:t>
            </a:r>
          </a:p>
        </p:txBody>
      </p:sp>
      <p:sp>
        <p:nvSpPr>
          <p:cNvPr id="156747" name="AutoShape 75"/>
          <p:cNvSpPr>
            <a:spLocks noChangeArrowheads="1"/>
          </p:cNvSpPr>
          <p:nvPr/>
        </p:nvSpPr>
        <p:spPr bwMode="auto">
          <a:xfrm>
            <a:off x="1763713" y="3644900"/>
            <a:ext cx="431800" cy="144463"/>
          </a:xfrm>
          <a:prstGeom prst="leftArrow">
            <a:avLst>
              <a:gd name="adj1" fmla="val 50000"/>
              <a:gd name="adj2" fmla="val 74725"/>
            </a:avLst>
          </a:prstGeom>
          <a:solidFill>
            <a:srgbClr val="FF2D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0">
              <a:solidFill>
                <a:srgbClr val="FF2D2D"/>
              </a:solidFill>
              <a:latin typeface="Arial" charset="0"/>
            </a:endParaRPr>
          </a:p>
        </p:txBody>
      </p:sp>
      <p:sp>
        <p:nvSpPr>
          <p:cNvPr id="156748" name="Text Box 76"/>
          <p:cNvSpPr txBox="1">
            <a:spLocks noChangeArrowheads="1"/>
          </p:cNvSpPr>
          <p:nvPr/>
        </p:nvSpPr>
        <p:spPr bwMode="auto">
          <a:xfrm>
            <a:off x="179388" y="4724400"/>
            <a:ext cx="1871662" cy="10445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cs-CZ" sz="2000" b="0">
                <a:latin typeface="Arial" charset="0"/>
              </a:rPr>
              <a:t> </a:t>
            </a:r>
          </a:p>
          <a:p>
            <a:pPr algn="ctr"/>
            <a:r>
              <a:rPr lang="cs-CZ" sz="1400">
                <a:latin typeface="Arial" charset="0"/>
              </a:rPr>
              <a:t>Konečné hormony</a:t>
            </a:r>
          </a:p>
          <a:p>
            <a:pPr algn="ctr"/>
            <a:endParaRPr lang="cs-CZ" sz="1400">
              <a:latin typeface="Arial" charset="0"/>
            </a:endParaRPr>
          </a:p>
          <a:p>
            <a:endParaRPr lang="cs-CZ" sz="1400">
              <a:latin typeface="Arial" charset="0"/>
            </a:endParaRPr>
          </a:p>
        </p:txBody>
      </p:sp>
      <p:sp>
        <p:nvSpPr>
          <p:cNvPr id="156755" name="Text Box 83"/>
          <p:cNvSpPr txBox="1">
            <a:spLocks noChangeArrowheads="1"/>
          </p:cNvSpPr>
          <p:nvPr/>
        </p:nvSpPr>
        <p:spPr bwMode="auto">
          <a:xfrm>
            <a:off x="7740650" y="5157788"/>
            <a:ext cx="579438" cy="3143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cs-CZ" sz="1400">
                <a:latin typeface="Arial" charset="0"/>
              </a:rPr>
              <a:t>ADH</a:t>
            </a:r>
          </a:p>
        </p:txBody>
      </p:sp>
      <p:sp>
        <p:nvSpPr>
          <p:cNvPr id="156756" name="Text Box 84"/>
          <p:cNvSpPr txBox="1">
            <a:spLocks noChangeArrowheads="1"/>
          </p:cNvSpPr>
          <p:nvPr/>
        </p:nvSpPr>
        <p:spPr bwMode="auto">
          <a:xfrm>
            <a:off x="7740650" y="5734050"/>
            <a:ext cx="950913" cy="3143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cs-CZ" sz="1400">
                <a:latin typeface="Arial" charset="0"/>
              </a:rPr>
              <a:t>Oxytocin</a:t>
            </a:r>
          </a:p>
        </p:txBody>
      </p:sp>
      <p:sp>
        <p:nvSpPr>
          <p:cNvPr id="156758" name="AutoShape 86"/>
          <p:cNvSpPr>
            <a:spLocks noChangeArrowheads="1"/>
          </p:cNvSpPr>
          <p:nvPr/>
        </p:nvSpPr>
        <p:spPr bwMode="auto">
          <a:xfrm rot="-93849463">
            <a:off x="2107407" y="3302794"/>
            <a:ext cx="503237" cy="180975"/>
          </a:xfrm>
          <a:prstGeom prst="leftArrow">
            <a:avLst>
              <a:gd name="adj1" fmla="val 50000"/>
              <a:gd name="adj2" fmla="val 6951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sz="2000" b="0">
              <a:solidFill>
                <a:srgbClr val="FF2D2D"/>
              </a:solidFill>
              <a:latin typeface="Arial" charset="0"/>
            </a:endParaRPr>
          </a:p>
        </p:txBody>
      </p:sp>
      <p:sp>
        <p:nvSpPr>
          <p:cNvPr id="156759" name="AutoShape 87"/>
          <p:cNvSpPr>
            <a:spLocks noChangeArrowheads="1"/>
          </p:cNvSpPr>
          <p:nvPr/>
        </p:nvSpPr>
        <p:spPr bwMode="auto">
          <a:xfrm rot="16200000">
            <a:off x="722313" y="4183062"/>
            <a:ext cx="647700" cy="149225"/>
          </a:xfrm>
          <a:prstGeom prst="leftArrow">
            <a:avLst>
              <a:gd name="adj1" fmla="val 50000"/>
              <a:gd name="adj2" fmla="val 108511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sz="2000" b="0">
              <a:solidFill>
                <a:srgbClr val="FF2D2D"/>
              </a:solidFill>
              <a:latin typeface="Arial" charset="0"/>
            </a:endParaRPr>
          </a:p>
        </p:txBody>
      </p:sp>
      <p:sp>
        <p:nvSpPr>
          <p:cNvPr id="156760" name="Text Box 88"/>
          <p:cNvSpPr txBox="1">
            <a:spLocks noChangeArrowheads="1"/>
          </p:cNvSpPr>
          <p:nvPr/>
        </p:nvSpPr>
        <p:spPr bwMode="auto">
          <a:xfrm>
            <a:off x="2555875" y="3213100"/>
            <a:ext cx="1655763" cy="314325"/>
          </a:xfrm>
          <a:prstGeom prst="rec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i="1">
                <a:latin typeface="Arial" charset="0"/>
              </a:rPr>
              <a:t>Uvolnění RH, (IH)</a:t>
            </a:r>
          </a:p>
        </p:txBody>
      </p:sp>
      <p:sp>
        <p:nvSpPr>
          <p:cNvPr id="156764" name="Text Box 92"/>
          <p:cNvSpPr txBox="1">
            <a:spLocks noChangeArrowheads="1"/>
          </p:cNvSpPr>
          <p:nvPr/>
        </p:nvSpPr>
        <p:spPr bwMode="auto">
          <a:xfrm>
            <a:off x="5148263" y="3213100"/>
            <a:ext cx="33591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cs-CZ" sz="1200">
                <a:latin typeface="Arial" charset="0"/>
              </a:rPr>
              <a:t> </a:t>
            </a:r>
            <a:r>
              <a:rPr lang="cs-CZ" sz="1200" b="0">
                <a:latin typeface="Arial" charset="0"/>
              </a:rPr>
              <a:t>Axonální proudění v neurosekrečních buňkách</a:t>
            </a:r>
          </a:p>
        </p:txBody>
      </p:sp>
      <p:sp>
        <p:nvSpPr>
          <p:cNvPr id="156765" name="Line 93"/>
          <p:cNvSpPr>
            <a:spLocks noChangeShapeType="1"/>
          </p:cNvSpPr>
          <p:nvPr/>
        </p:nvSpPr>
        <p:spPr bwMode="auto">
          <a:xfrm>
            <a:off x="4932363" y="3141663"/>
            <a:ext cx="2159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6767" name="Text Box 95"/>
          <p:cNvSpPr txBox="1">
            <a:spLocks noChangeArrowheads="1"/>
          </p:cNvSpPr>
          <p:nvPr/>
        </p:nvSpPr>
        <p:spPr bwMode="auto">
          <a:xfrm>
            <a:off x="5292725" y="4149725"/>
            <a:ext cx="2309813" cy="314325"/>
          </a:xfrm>
          <a:prstGeom prst="rec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 i="1">
                <a:latin typeface="Arial" charset="0"/>
              </a:rPr>
              <a:t>Uvolnění ADH, oxytocinu</a:t>
            </a:r>
          </a:p>
        </p:txBody>
      </p:sp>
      <p:sp>
        <p:nvSpPr>
          <p:cNvPr id="156768" name="Text Box 96"/>
          <p:cNvSpPr txBox="1">
            <a:spLocks noChangeArrowheads="1"/>
          </p:cNvSpPr>
          <p:nvPr/>
        </p:nvSpPr>
        <p:spPr bwMode="auto">
          <a:xfrm>
            <a:off x="2339975" y="3933825"/>
            <a:ext cx="1503363" cy="527050"/>
          </a:xfrm>
          <a:prstGeom prst="rec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 i="1">
                <a:latin typeface="Arial" charset="0"/>
              </a:rPr>
              <a:t>RH uvolňují </a:t>
            </a:r>
          </a:p>
          <a:p>
            <a:r>
              <a:rPr lang="cs-CZ" sz="1400" i="1">
                <a:latin typeface="Arial" charset="0"/>
              </a:rPr>
              <a:t>tropní hormony</a:t>
            </a:r>
          </a:p>
        </p:txBody>
      </p:sp>
      <p:sp>
        <p:nvSpPr>
          <p:cNvPr id="156770" name="Oval 98"/>
          <p:cNvSpPr>
            <a:spLocks noChangeArrowheads="1"/>
          </p:cNvSpPr>
          <p:nvPr/>
        </p:nvSpPr>
        <p:spPr bwMode="auto">
          <a:xfrm>
            <a:off x="4211638" y="2997200"/>
            <a:ext cx="793750" cy="144463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6772" name="Rectangle 100"/>
          <p:cNvSpPr>
            <a:spLocks noChangeArrowheads="1"/>
          </p:cNvSpPr>
          <p:nvPr/>
        </p:nvSpPr>
        <p:spPr bwMode="auto">
          <a:xfrm>
            <a:off x="8618538" y="0"/>
            <a:ext cx="52546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II-32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66">
                <a:gamma/>
                <a:tint val="0"/>
                <a:invGamma/>
              </a:srgbClr>
            </a:gs>
            <a:gs pos="100000">
              <a:srgbClr val="66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0899" name="Group 259"/>
          <p:cNvGraphicFramePr>
            <a:graphicFrameLocks noGrp="1"/>
          </p:cNvGraphicFramePr>
          <p:nvPr/>
        </p:nvGraphicFramePr>
        <p:xfrm>
          <a:off x="611188" y="2060575"/>
          <a:ext cx="7920037" cy="2811780"/>
        </p:xfrm>
        <a:graphic>
          <a:graphicData uri="http://schemas.openxmlformats.org/drawingml/2006/table">
            <a:tbl>
              <a:tblPr/>
              <a:tblGrid>
                <a:gridCol w="2592387"/>
                <a:gridCol w="2952750"/>
                <a:gridCol w="23749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Místo syntézy v buňce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Syntéza do zásoby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Peptidické hormony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DRSNÉ ENDOPLAZMATICKÉ RETIKULUM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Steroidní hormony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HLADKÉ ENDOPLAZMATICKÉ RETIKULUM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Aminoacidoderiváty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CYTOPLAZMA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0840" name="AutoShape 200"/>
          <p:cNvSpPr>
            <a:spLocks noChangeArrowheads="1"/>
          </p:cNvSpPr>
          <p:nvPr/>
        </p:nvSpPr>
        <p:spPr bwMode="auto">
          <a:xfrm>
            <a:off x="250825" y="476250"/>
            <a:ext cx="8569325" cy="5762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Arial" charset="0"/>
            </a:endParaRPr>
          </a:p>
        </p:txBody>
      </p:sp>
      <p:sp>
        <p:nvSpPr>
          <p:cNvPr id="240841" name="WordArt 201"/>
          <p:cNvSpPr>
            <a:spLocks noChangeArrowheads="1" noChangeShapeType="1" noTextEdit="1"/>
          </p:cNvSpPr>
          <p:nvPr/>
        </p:nvSpPr>
        <p:spPr bwMode="auto">
          <a:xfrm>
            <a:off x="1187450" y="549275"/>
            <a:ext cx="67691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MÍSTO SYNTÉZY HORMONU V BUŇCE</a:t>
            </a:r>
          </a:p>
        </p:txBody>
      </p:sp>
      <p:sp>
        <p:nvSpPr>
          <p:cNvPr id="240900" name="Rectangle 260"/>
          <p:cNvSpPr>
            <a:spLocks noChangeArrowheads="1"/>
          </p:cNvSpPr>
          <p:nvPr/>
        </p:nvSpPr>
        <p:spPr bwMode="auto">
          <a:xfrm>
            <a:off x="8618538" y="0"/>
            <a:ext cx="52546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II-33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66">
                <a:gamma/>
                <a:tint val="0"/>
                <a:invGamma/>
              </a:srgbClr>
            </a:gs>
            <a:gs pos="100000">
              <a:srgbClr val="66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8" name="AutoShape 4"/>
          <p:cNvSpPr>
            <a:spLocks noChangeArrowheads="1"/>
          </p:cNvSpPr>
          <p:nvPr/>
        </p:nvSpPr>
        <p:spPr bwMode="auto">
          <a:xfrm>
            <a:off x="250825" y="333375"/>
            <a:ext cx="8534400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50000">
                <a:srgbClr val="FF0000">
                  <a:gamma/>
                  <a:tint val="0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400">
                <a:latin typeface="Arial" charset="0"/>
              </a:rPr>
              <a:t>SYNTÉZA STEROIDNÍCH HORMONU V BUŇCE</a:t>
            </a:r>
          </a:p>
        </p:txBody>
      </p:sp>
      <p:sp>
        <p:nvSpPr>
          <p:cNvPr id="241681" name="Text Box 17"/>
          <p:cNvSpPr txBox="1">
            <a:spLocks noChangeArrowheads="1"/>
          </p:cNvSpPr>
          <p:nvPr/>
        </p:nvSpPr>
        <p:spPr bwMode="auto">
          <a:xfrm>
            <a:off x="2124075" y="2349500"/>
            <a:ext cx="1841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1400">
              <a:latin typeface="Arial" charset="0"/>
            </a:endParaRPr>
          </a:p>
        </p:txBody>
      </p:sp>
      <p:sp>
        <p:nvSpPr>
          <p:cNvPr id="241684" name="AutoShape 20"/>
          <p:cNvSpPr>
            <a:spLocks noChangeArrowheads="1"/>
          </p:cNvSpPr>
          <p:nvPr/>
        </p:nvSpPr>
        <p:spPr bwMode="auto">
          <a:xfrm>
            <a:off x="250825" y="1844675"/>
            <a:ext cx="1943100" cy="431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latin typeface="Arial" charset="0"/>
              </a:rPr>
              <a:t>CHOLESTEROL</a:t>
            </a:r>
          </a:p>
        </p:txBody>
      </p:sp>
      <p:sp>
        <p:nvSpPr>
          <p:cNvPr id="241685" name="Text Box 21"/>
          <p:cNvSpPr txBox="1">
            <a:spLocks noChangeArrowheads="1"/>
          </p:cNvSpPr>
          <p:nvPr/>
        </p:nvSpPr>
        <p:spPr bwMode="auto">
          <a:xfrm>
            <a:off x="2843213" y="1916113"/>
            <a:ext cx="6129337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>
                <a:latin typeface="Arial" charset="0"/>
              </a:rPr>
              <a:t>mateřská látka nezbytná pro syntézu steroidních hormonů </a:t>
            </a:r>
          </a:p>
          <a:p>
            <a:r>
              <a:rPr lang="cs-CZ" sz="1600">
                <a:latin typeface="Arial" charset="0"/>
              </a:rPr>
              <a:t>v endokrinních buňkách  </a:t>
            </a:r>
            <a:r>
              <a:rPr lang="cs-CZ" sz="1600">
                <a:latin typeface="Arial" charset="0"/>
                <a:cs typeface="Arial" charset="0"/>
              </a:rPr>
              <a:t>→  </a:t>
            </a:r>
            <a:r>
              <a:rPr lang="cs-CZ" sz="1600">
                <a:latin typeface="Arial" charset="0"/>
              </a:rPr>
              <a:t>jedině </a:t>
            </a:r>
            <a:r>
              <a:rPr lang="cs-CZ" sz="1600">
                <a:solidFill>
                  <a:srgbClr val="FF0000"/>
                </a:solidFill>
                <a:latin typeface="Arial" charset="0"/>
              </a:rPr>
              <a:t>kůra nadledvin</a:t>
            </a:r>
            <a:r>
              <a:rPr lang="cs-CZ" sz="1600">
                <a:latin typeface="Arial" charset="0"/>
              </a:rPr>
              <a:t> dokáže</a:t>
            </a:r>
          </a:p>
          <a:p>
            <a:r>
              <a:rPr lang="cs-CZ" sz="1600">
                <a:latin typeface="Arial" charset="0"/>
              </a:rPr>
              <a:t>syntetizovat cholesterol sama (přesto získává většinu z okolí)</a:t>
            </a:r>
          </a:p>
        </p:txBody>
      </p:sp>
      <p:sp>
        <p:nvSpPr>
          <p:cNvPr id="241686" name="AutoShape 22"/>
          <p:cNvSpPr>
            <a:spLocks noChangeArrowheads="1"/>
          </p:cNvSpPr>
          <p:nvPr/>
        </p:nvSpPr>
        <p:spPr bwMode="auto">
          <a:xfrm>
            <a:off x="2268538" y="1989138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1688" name="Text Box 24"/>
          <p:cNvSpPr txBox="1">
            <a:spLocks noChangeArrowheads="1"/>
          </p:cNvSpPr>
          <p:nvPr/>
        </p:nvSpPr>
        <p:spPr bwMode="auto">
          <a:xfrm>
            <a:off x="209550" y="1052513"/>
            <a:ext cx="8447088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>
                <a:latin typeface="Arial" charset="0"/>
              </a:rPr>
              <a:t>Steroidní hormony se tvoří v </a:t>
            </a:r>
            <a:r>
              <a:rPr lang="cs-CZ" sz="1600">
                <a:solidFill>
                  <a:srgbClr val="FF0000"/>
                </a:solidFill>
                <a:latin typeface="Arial" charset="0"/>
              </a:rPr>
              <a:t>nadledvinách</a:t>
            </a:r>
            <a:r>
              <a:rPr lang="cs-CZ" sz="1600">
                <a:latin typeface="Arial" charset="0"/>
              </a:rPr>
              <a:t>, </a:t>
            </a:r>
            <a:r>
              <a:rPr lang="cs-CZ" sz="1600">
                <a:solidFill>
                  <a:srgbClr val="FF0000"/>
                </a:solidFill>
                <a:latin typeface="Arial" charset="0"/>
              </a:rPr>
              <a:t>vaječnících</a:t>
            </a:r>
            <a:r>
              <a:rPr lang="cs-CZ" sz="1600">
                <a:latin typeface="Arial" charset="0"/>
              </a:rPr>
              <a:t>, </a:t>
            </a:r>
            <a:r>
              <a:rPr lang="cs-CZ" sz="1600">
                <a:solidFill>
                  <a:srgbClr val="FF0000"/>
                </a:solidFill>
                <a:latin typeface="Arial" charset="0"/>
              </a:rPr>
              <a:t>varlatech</a:t>
            </a:r>
            <a:r>
              <a:rPr lang="cs-CZ" sz="1600">
                <a:latin typeface="Arial" charset="0"/>
              </a:rPr>
              <a:t>, </a:t>
            </a:r>
            <a:r>
              <a:rPr lang="cs-CZ" sz="1600">
                <a:solidFill>
                  <a:srgbClr val="FF0000"/>
                </a:solidFill>
                <a:latin typeface="Arial" charset="0"/>
              </a:rPr>
              <a:t>placentě</a:t>
            </a:r>
            <a:r>
              <a:rPr lang="cs-CZ" sz="1600">
                <a:latin typeface="Arial" charset="0"/>
              </a:rPr>
              <a:t> a do jisté </a:t>
            </a:r>
          </a:p>
          <a:p>
            <a:r>
              <a:rPr lang="cs-CZ" sz="1600">
                <a:latin typeface="Arial" charset="0"/>
              </a:rPr>
              <a:t>míry i v </a:t>
            </a:r>
            <a:r>
              <a:rPr lang="cs-CZ" sz="1600">
                <a:solidFill>
                  <a:srgbClr val="FF0000"/>
                </a:solidFill>
                <a:latin typeface="Arial" charset="0"/>
              </a:rPr>
              <a:t>periferních tkáních</a:t>
            </a:r>
            <a:r>
              <a:rPr lang="cs-CZ" sz="1600">
                <a:latin typeface="Arial" charset="0"/>
              </a:rPr>
              <a:t>. </a:t>
            </a:r>
          </a:p>
        </p:txBody>
      </p:sp>
      <p:sp>
        <p:nvSpPr>
          <p:cNvPr id="241693" name="Text Box 29"/>
          <p:cNvSpPr txBox="1">
            <a:spLocks noChangeArrowheads="1"/>
          </p:cNvSpPr>
          <p:nvPr/>
        </p:nvSpPr>
        <p:spPr bwMode="auto">
          <a:xfrm>
            <a:off x="450850" y="3117850"/>
            <a:ext cx="8350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>
                <a:solidFill>
                  <a:srgbClr val="FF0000"/>
                </a:solidFill>
                <a:latin typeface="Arial" charset="0"/>
              </a:rPr>
              <a:t>Odkud se bere </a:t>
            </a:r>
            <a:r>
              <a:rPr lang="cs-CZ">
                <a:latin typeface="Arial" charset="0"/>
              </a:rPr>
              <a:t>cholesterol</a:t>
            </a:r>
            <a:r>
              <a:rPr lang="cs-CZ">
                <a:solidFill>
                  <a:srgbClr val="FF0000"/>
                </a:solidFill>
                <a:latin typeface="Arial" charset="0"/>
              </a:rPr>
              <a:t> pro syntézu hormonů v endokrinních buňkách ?</a:t>
            </a:r>
          </a:p>
        </p:txBody>
      </p:sp>
      <p:sp>
        <p:nvSpPr>
          <p:cNvPr id="241694" name="WordArt 30"/>
          <p:cNvSpPr>
            <a:spLocks noChangeArrowheads="1" noChangeShapeType="1" noTextEdit="1"/>
          </p:cNvSpPr>
          <p:nvPr/>
        </p:nvSpPr>
        <p:spPr bwMode="auto">
          <a:xfrm>
            <a:off x="4500563" y="2781300"/>
            <a:ext cx="288925" cy="249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X</a:t>
            </a:r>
          </a:p>
        </p:txBody>
      </p:sp>
      <p:sp>
        <p:nvSpPr>
          <p:cNvPr id="241698" name="Text Box 34"/>
          <p:cNvSpPr txBox="1">
            <a:spLocks noChangeArrowheads="1"/>
          </p:cNvSpPr>
          <p:nvPr/>
        </p:nvSpPr>
        <p:spPr bwMode="auto">
          <a:xfrm>
            <a:off x="2268538" y="5013325"/>
            <a:ext cx="4392612" cy="10795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600">
                <a:latin typeface="Arial" charset="0"/>
              </a:rPr>
              <a:t>Cholesterol se musí dostat z jater </a:t>
            </a:r>
          </a:p>
          <a:p>
            <a:pPr algn="ctr"/>
            <a:r>
              <a:rPr lang="cs-CZ" sz="1600">
                <a:latin typeface="Arial" charset="0"/>
              </a:rPr>
              <a:t>k příslušným endokrinním buňkám </a:t>
            </a:r>
          </a:p>
          <a:p>
            <a:pPr algn="ctr"/>
            <a:r>
              <a:rPr lang="cs-CZ" sz="1600">
                <a:latin typeface="Arial" charset="0"/>
              </a:rPr>
              <a:t>(ve vaječnících, varlatech, kůře nadledvin </a:t>
            </a:r>
          </a:p>
          <a:p>
            <a:pPr algn="ctr"/>
            <a:r>
              <a:rPr lang="cs-CZ" sz="1600">
                <a:latin typeface="Arial" charset="0"/>
              </a:rPr>
              <a:t>nebo v placentě)</a:t>
            </a:r>
          </a:p>
        </p:txBody>
      </p:sp>
      <p:sp>
        <p:nvSpPr>
          <p:cNvPr id="241699" name="Text Box 35"/>
          <p:cNvSpPr txBox="1">
            <a:spLocks noChangeArrowheads="1"/>
          </p:cNvSpPr>
          <p:nvPr/>
        </p:nvSpPr>
        <p:spPr bwMode="auto">
          <a:xfrm>
            <a:off x="2051050" y="3716338"/>
            <a:ext cx="5113338" cy="392112"/>
          </a:xfrm>
          <a:prstGeom prst="rect">
            <a:avLst/>
          </a:prstGeom>
          <a:solidFill>
            <a:srgbClr val="E1C2A3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>
                <a:latin typeface="Arial" charset="0"/>
              </a:rPr>
              <a:t>JÁTRA</a:t>
            </a:r>
            <a:r>
              <a:rPr lang="cs-CZ" sz="1600">
                <a:latin typeface="Arial" charset="0"/>
              </a:rPr>
              <a:t> = hlavní místo syntézy cholesterolu v těle</a:t>
            </a:r>
          </a:p>
        </p:txBody>
      </p:sp>
      <p:sp>
        <p:nvSpPr>
          <p:cNvPr id="241700" name="AutoShape 36"/>
          <p:cNvSpPr>
            <a:spLocks noChangeArrowheads="1"/>
          </p:cNvSpPr>
          <p:nvPr/>
        </p:nvSpPr>
        <p:spPr bwMode="auto">
          <a:xfrm>
            <a:off x="4284663" y="4292600"/>
            <a:ext cx="358775" cy="647700"/>
          </a:xfrm>
          <a:prstGeom prst="downArrow">
            <a:avLst>
              <a:gd name="adj1" fmla="val 24778"/>
              <a:gd name="adj2" fmla="val 6186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1701" name="WordArt 37"/>
          <p:cNvSpPr>
            <a:spLocks noChangeArrowheads="1" noChangeShapeType="1" noTextEdit="1"/>
          </p:cNvSpPr>
          <p:nvPr/>
        </p:nvSpPr>
        <p:spPr bwMode="auto">
          <a:xfrm>
            <a:off x="6948488" y="5229225"/>
            <a:ext cx="1165225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JAK ?</a:t>
            </a:r>
          </a:p>
        </p:txBody>
      </p:sp>
      <p:sp>
        <p:nvSpPr>
          <p:cNvPr id="241702" name="Rectangle 38"/>
          <p:cNvSpPr>
            <a:spLocks noChangeArrowheads="1"/>
          </p:cNvSpPr>
          <p:nvPr/>
        </p:nvSpPr>
        <p:spPr bwMode="auto">
          <a:xfrm>
            <a:off x="8618538" y="0"/>
            <a:ext cx="52546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II-34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416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416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1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1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1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98" grpId="0" animBg="1"/>
      <p:bldP spid="24170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66">
                <a:gamma/>
                <a:tint val="0"/>
                <a:invGamma/>
              </a:srgbClr>
            </a:gs>
            <a:gs pos="100000">
              <a:srgbClr val="66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16" name="AutoShape 28"/>
          <p:cNvSpPr>
            <a:spLocks noChangeArrowheads="1"/>
          </p:cNvSpPr>
          <p:nvPr/>
        </p:nvSpPr>
        <p:spPr bwMode="auto">
          <a:xfrm>
            <a:off x="250825" y="260350"/>
            <a:ext cx="8642350" cy="576263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2695" name="Text Box 7"/>
          <p:cNvSpPr txBox="1">
            <a:spLocks noChangeArrowheads="1"/>
          </p:cNvSpPr>
          <p:nvPr/>
        </p:nvSpPr>
        <p:spPr bwMode="auto">
          <a:xfrm>
            <a:off x="225425" y="981075"/>
            <a:ext cx="48514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242696" name="WordArt 8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827881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Transport cholesterolu do endokrinních buněk</a:t>
            </a:r>
          </a:p>
        </p:txBody>
      </p:sp>
      <p:sp>
        <p:nvSpPr>
          <p:cNvPr id="242701" name="Text Box 13"/>
          <p:cNvSpPr txBox="1">
            <a:spLocks noChangeArrowheads="1"/>
          </p:cNvSpPr>
          <p:nvPr/>
        </p:nvSpPr>
        <p:spPr bwMode="auto">
          <a:xfrm>
            <a:off x="395288" y="1196975"/>
            <a:ext cx="82962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600">
                <a:latin typeface="Arial" charset="0"/>
              </a:rPr>
              <a:t>Transport ovlivňuje jak samotná molekula cholesterolu, tak cílová endokrinní buňka</a:t>
            </a:r>
          </a:p>
        </p:txBody>
      </p:sp>
      <p:sp>
        <p:nvSpPr>
          <p:cNvPr id="242703" name="Text Box 15"/>
          <p:cNvSpPr txBox="1">
            <a:spLocks noChangeArrowheads="1"/>
          </p:cNvSpPr>
          <p:nvPr/>
        </p:nvSpPr>
        <p:spPr bwMode="auto">
          <a:xfrm>
            <a:off x="239713" y="1817688"/>
            <a:ext cx="3897312" cy="361950"/>
          </a:xfrm>
          <a:prstGeom prst="rect">
            <a:avLst/>
          </a:prstGeom>
          <a:solidFill>
            <a:srgbClr val="FFFF00"/>
          </a:solidFill>
          <a:ln w="25400" algn="ctr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600">
                <a:latin typeface="Arial" charset="0"/>
              </a:rPr>
              <a:t>CO MUSÍ SPLŇOVAT CHOLESTEROL:</a:t>
            </a:r>
          </a:p>
        </p:txBody>
      </p:sp>
      <p:sp>
        <p:nvSpPr>
          <p:cNvPr id="242704" name="Text Box 16"/>
          <p:cNvSpPr txBox="1">
            <a:spLocks noChangeArrowheads="1"/>
          </p:cNvSpPr>
          <p:nvPr/>
        </p:nvSpPr>
        <p:spPr bwMode="auto">
          <a:xfrm>
            <a:off x="4527550" y="1817688"/>
            <a:ext cx="4437063" cy="361950"/>
          </a:xfrm>
          <a:prstGeom prst="rect">
            <a:avLst/>
          </a:prstGeom>
          <a:solidFill>
            <a:srgbClr val="FFFF00"/>
          </a:solidFill>
          <a:ln w="25400" algn="ctr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600">
                <a:latin typeface="Arial" charset="0"/>
              </a:rPr>
              <a:t>CO MUSÍ SPLŇOVAT ENDOKRINNÍ BUŇKA:</a:t>
            </a:r>
          </a:p>
        </p:txBody>
      </p:sp>
      <p:sp>
        <p:nvSpPr>
          <p:cNvPr id="242705" name="Text Box 17"/>
          <p:cNvSpPr txBox="1">
            <a:spLocks noChangeArrowheads="1"/>
          </p:cNvSpPr>
          <p:nvPr/>
        </p:nvSpPr>
        <p:spPr bwMode="auto">
          <a:xfrm>
            <a:off x="611188" y="2349500"/>
            <a:ext cx="2995612" cy="155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600">
                <a:latin typeface="Arial" charset="0"/>
              </a:rPr>
              <a:t>Jako látka nerozpustná </a:t>
            </a:r>
          </a:p>
          <a:p>
            <a:pPr algn="ctr"/>
            <a:r>
              <a:rPr lang="cs-CZ" sz="1600">
                <a:latin typeface="Arial" charset="0"/>
              </a:rPr>
              <a:t>ve vodě se musí navázat </a:t>
            </a:r>
          </a:p>
          <a:p>
            <a:pPr algn="ctr"/>
            <a:r>
              <a:rPr lang="cs-CZ" sz="1600">
                <a:latin typeface="Arial" charset="0"/>
              </a:rPr>
              <a:t>na lipoproteinový nosič, </a:t>
            </a:r>
          </a:p>
          <a:p>
            <a:pPr algn="ctr"/>
            <a:r>
              <a:rPr lang="cs-CZ" sz="1600">
                <a:latin typeface="Arial" charset="0"/>
              </a:rPr>
              <a:t>neboť pouze ve vazbě na něj </a:t>
            </a:r>
          </a:p>
          <a:p>
            <a:pPr algn="ctr"/>
            <a:r>
              <a:rPr lang="cs-CZ" sz="1600">
                <a:latin typeface="Arial" charset="0"/>
              </a:rPr>
              <a:t>může být transportován krví </a:t>
            </a:r>
          </a:p>
          <a:p>
            <a:pPr algn="ctr"/>
            <a:r>
              <a:rPr lang="cs-CZ" sz="1600">
                <a:latin typeface="Arial" charset="0"/>
              </a:rPr>
              <a:t>k cílové endokrinní buňce</a:t>
            </a:r>
          </a:p>
        </p:txBody>
      </p:sp>
      <p:sp>
        <p:nvSpPr>
          <p:cNvPr id="242707" name="Text Box 19"/>
          <p:cNvSpPr txBox="1">
            <a:spLocks noChangeArrowheads="1"/>
          </p:cNvSpPr>
          <p:nvPr/>
        </p:nvSpPr>
        <p:spPr bwMode="auto">
          <a:xfrm>
            <a:off x="5272088" y="2347913"/>
            <a:ext cx="1841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1400">
              <a:latin typeface="Arial" charset="0"/>
            </a:endParaRPr>
          </a:p>
        </p:txBody>
      </p:sp>
      <p:sp>
        <p:nvSpPr>
          <p:cNvPr id="242708" name="Text Box 20"/>
          <p:cNvSpPr txBox="1">
            <a:spLocks noChangeArrowheads="1"/>
          </p:cNvSpPr>
          <p:nvPr/>
        </p:nvSpPr>
        <p:spPr bwMode="auto">
          <a:xfrm>
            <a:off x="5175250" y="2393950"/>
            <a:ext cx="3130550" cy="1314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600">
                <a:latin typeface="Arial" charset="0"/>
              </a:rPr>
              <a:t>Buňky produkující steroidní </a:t>
            </a:r>
          </a:p>
          <a:p>
            <a:pPr algn="ctr"/>
            <a:r>
              <a:rPr lang="cs-CZ" sz="1600">
                <a:latin typeface="Arial" charset="0"/>
              </a:rPr>
              <a:t>hormony musí mít na svém</a:t>
            </a:r>
          </a:p>
          <a:p>
            <a:pPr algn="ctr"/>
            <a:r>
              <a:rPr lang="cs-CZ" sz="1600">
                <a:latin typeface="Arial" charset="0"/>
              </a:rPr>
              <a:t> buněčném povrchu příslušné </a:t>
            </a:r>
          </a:p>
          <a:p>
            <a:pPr algn="ctr"/>
            <a:r>
              <a:rPr lang="cs-CZ" sz="1600">
                <a:latin typeface="Arial" charset="0"/>
              </a:rPr>
              <a:t>receptory pro lipoproteinové </a:t>
            </a:r>
          </a:p>
          <a:p>
            <a:pPr algn="ctr"/>
            <a:r>
              <a:rPr lang="cs-CZ" sz="1600">
                <a:latin typeface="Arial" charset="0"/>
              </a:rPr>
              <a:t>nosiče cholesterolu</a:t>
            </a:r>
          </a:p>
        </p:txBody>
      </p:sp>
      <p:sp>
        <p:nvSpPr>
          <p:cNvPr id="242709" name="Text Box 21"/>
          <p:cNvSpPr txBox="1">
            <a:spLocks noChangeArrowheads="1"/>
          </p:cNvSpPr>
          <p:nvPr/>
        </p:nvSpPr>
        <p:spPr bwMode="auto">
          <a:xfrm>
            <a:off x="5795963" y="4005263"/>
            <a:ext cx="1931987" cy="422275"/>
          </a:xfrm>
          <a:prstGeom prst="rect">
            <a:avLst/>
          </a:prstGeom>
          <a:solidFill>
            <a:srgbClr val="FF0066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2000">
                <a:solidFill>
                  <a:schemeClr val="tx2"/>
                </a:solidFill>
                <a:latin typeface="Arial" charset="0"/>
              </a:rPr>
              <a:t>LDL receptory</a:t>
            </a:r>
          </a:p>
        </p:txBody>
      </p:sp>
      <p:sp>
        <p:nvSpPr>
          <p:cNvPr id="242710" name="Text Box 22"/>
          <p:cNvSpPr txBox="1">
            <a:spLocks noChangeArrowheads="1"/>
          </p:cNvSpPr>
          <p:nvPr/>
        </p:nvSpPr>
        <p:spPr bwMode="auto">
          <a:xfrm>
            <a:off x="1258888" y="4076700"/>
            <a:ext cx="1579562" cy="422275"/>
          </a:xfrm>
          <a:prstGeom prst="rect">
            <a:avLst/>
          </a:prstGeom>
          <a:solidFill>
            <a:srgbClr val="FF0066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2000">
                <a:solidFill>
                  <a:schemeClr val="tx2"/>
                </a:solidFill>
                <a:latin typeface="Arial" charset="0"/>
              </a:rPr>
              <a:t>LDL nosiče</a:t>
            </a:r>
          </a:p>
        </p:txBody>
      </p:sp>
      <p:sp>
        <p:nvSpPr>
          <p:cNvPr id="242715" name="Text Box 27"/>
          <p:cNvSpPr txBox="1">
            <a:spLocks noChangeArrowheads="1"/>
          </p:cNvSpPr>
          <p:nvPr/>
        </p:nvSpPr>
        <p:spPr bwMode="auto">
          <a:xfrm>
            <a:off x="787400" y="5013325"/>
            <a:ext cx="7526338" cy="1044575"/>
          </a:xfrm>
          <a:prstGeom prst="rect">
            <a:avLst/>
          </a:prstGeom>
          <a:noFill/>
          <a:ln w="38100" algn="ctr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2000" b="0">
                <a:latin typeface="Arial" charset="0"/>
              </a:rPr>
              <a:t>Jakmile se tento LDL komplex naváže na membránový receptor, </a:t>
            </a:r>
          </a:p>
          <a:p>
            <a:pPr algn="ctr"/>
            <a:r>
              <a:rPr lang="cs-CZ" sz="2000" b="0">
                <a:latin typeface="Arial" charset="0"/>
              </a:rPr>
              <a:t>buňka pohltí komplex procesem endocytózy a získá tím </a:t>
            </a:r>
          </a:p>
          <a:p>
            <a:pPr algn="ctr"/>
            <a:r>
              <a:rPr lang="cs-CZ" sz="2000" b="0">
                <a:latin typeface="Arial" charset="0"/>
              </a:rPr>
              <a:t>cholesterol nezbytný pro syntézu svých steroidních hormonů</a:t>
            </a:r>
          </a:p>
        </p:txBody>
      </p:sp>
      <p:sp>
        <p:nvSpPr>
          <p:cNvPr id="242717" name="Rectangle 29"/>
          <p:cNvSpPr>
            <a:spLocks noChangeArrowheads="1"/>
          </p:cNvSpPr>
          <p:nvPr/>
        </p:nvSpPr>
        <p:spPr bwMode="auto">
          <a:xfrm>
            <a:off x="8618538" y="0"/>
            <a:ext cx="52546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II-35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66">
                <a:gamma/>
                <a:tint val="0"/>
                <a:invGamma/>
              </a:srgbClr>
            </a:gs>
            <a:gs pos="100000">
              <a:srgbClr val="66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917" name="AutoShape 61"/>
          <p:cNvSpPr>
            <a:spLocks noChangeArrowheads="1"/>
          </p:cNvSpPr>
          <p:nvPr/>
        </p:nvSpPr>
        <p:spPr bwMode="auto">
          <a:xfrm>
            <a:off x="250825" y="260350"/>
            <a:ext cx="8642350" cy="576263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2498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341438"/>
            <a:ext cx="3889375" cy="2813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9861" name="Text Box 5"/>
          <p:cNvSpPr txBox="1">
            <a:spLocks noChangeArrowheads="1"/>
          </p:cNvSpPr>
          <p:nvPr/>
        </p:nvSpPr>
        <p:spPr bwMode="auto">
          <a:xfrm>
            <a:off x="2554288" y="1152525"/>
            <a:ext cx="1138237" cy="3143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400">
                <a:solidFill>
                  <a:schemeClr val="bg1"/>
                </a:solidFill>
                <a:latin typeface="Arial" charset="0"/>
              </a:rPr>
              <a:t>cholesterol</a:t>
            </a:r>
          </a:p>
        </p:txBody>
      </p:sp>
      <p:sp>
        <p:nvSpPr>
          <p:cNvPr id="249862" name="Text Box 6"/>
          <p:cNvSpPr txBox="1">
            <a:spLocks noChangeArrowheads="1"/>
          </p:cNvSpPr>
          <p:nvPr/>
        </p:nvSpPr>
        <p:spPr bwMode="auto">
          <a:xfrm>
            <a:off x="4598988" y="2808288"/>
            <a:ext cx="1520825" cy="3143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400">
                <a:solidFill>
                  <a:schemeClr val="bg1"/>
                </a:solidFill>
                <a:latin typeface="Arial" charset="0"/>
              </a:rPr>
              <a:t>apolipoproteiny</a:t>
            </a:r>
          </a:p>
        </p:txBody>
      </p:sp>
      <p:sp>
        <p:nvSpPr>
          <p:cNvPr id="249863" name="Text Box 7"/>
          <p:cNvSpPr txBox="1">
            <a:spLocks noChangeArrowheads="1"/>
          </p:cNvSpPr>
          <p:nvPr/>
        </p:nvSpPr>
        <p:spPr bwMode="auto">
          <a:xfrm>
            <a:off x="1182688" y="1223963"/>
            <a:ext cx="1087437" cy="3143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400">
                <a:solidFill>
                  <a:schemeClr val="bg1"/>
                </a:solidFill>
                <a:latin typeface="Arial" charset="0"/>
              </a:rPr>
              <a:t>fosfolipidy</a:t>
            </a:r>
          </a:p>
        </p:txBody>
      </p:sp>
      <p:sp>
        <p:nvSpPr>
          <p:cNvPr id="249864" name="Text Box 8"/>
          <p:cNvSpPr txBox="1">
            <a:spLocks noChangeArrowheads="1"/>
          </p:cNvSpPr>
          <p:nvPr/>
        </p:nvSpPr>
        <p:spPr bwMode="auto">
          <a:xfrm>
            <a:off x="179388" y="1628775"/>
            <a:ext cx="1655762" cy="73977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400">
                <a:solidFill>
                  <a:schemeClr val="bg1"/>
                </a:solidFill>
                <a:latin typeface="Arial" charset="0"/>
              </a:rPr>
              <a:t>Triacylglyceroly</a:t>
            </a:r>
          </a:p>
          <a:p>
            <a:pPr algn="ctr"/>
            <a:r>
              <a:rPr lang="cs-CZ" sz="1400">
                <a:solidFill>
                  <a:schemeClr val="bg1"/>
                </a:solidFill>
                <a:latin typeface="Arial" charset="0"/>
              </a:rPr>
              <a:t>a cholesterol </a:t>
            </a:r>
          </a:p>
          <a:p>
            <a:pPr algn="ctr"/>
            <a:r>
              <a:rPr lang="cs-CZ" sz="1400">
                <a:solidFill>
                  <a:schemeClr val="bg1"/>
                </a:solidFill>
                <a:latin typeface="Arial" charset="0"/>
              </a:rPr>
              <a:t>ve formě esterů</a:t>
            </a:r>
          </a:p>
        </p:txBody>
      </p:sp>
      <p:sp>
        <p:nvSpPr>
          <p:cNvPr id="249867" name="AutoShape 11"/>
          <p:cNvSpPr>
            <a:spLocks noChangeArrowheads="1"/>
          </p:cNvSpPr>
          <p:nvPr/>
        </p:nvSpPr>
        <p:spPr bwMode="auto">
          <a:xfrm>
            <a:off x="4500563" y="3932238"/>
            <a:ext cx="2592387" cy="2449512"/>
          </a:xfrm>
          <a:custGeom>
            <a:avLst/>
            <a:gdLst>
              <a:gd name="G0" fmla="+- 1521 0 0"/>
              <a:gd name="G1" fmla="+- 21600 0 1521"/>
              <a:gd name="G2" fmla="+- 21600 0 1521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521" y="10800"/>
                </a:moveTo>
                <a:cubicBezTo>
                  <a:pt x="1521" y="15925"/>
                  <a:pt x="5675" y="20079"/>
                  <a:pt x="10800" y="20079"/>
                </a:cubicBezTo>
                <a:cubicBezTo>
                  <a:pt x="15925" y="20079"/>
                  <a:pt x="20079" y="15925"/>
                  <a:pt x="20079" y="10800"/>
                </a:cubicBezTo>
                <a:cubicBezTo>
                  <a:pt x="20079" y="5675"/>
                  <a:pt x="15925" y="1521"/>
                  <a:pt x="10800" y="1521"/>
                </a:cubicBezTo>
                <a:cubicBezTo>
                  <a:pt x="5675" y="1521"/>
                  <a:pt x="1521" y="5675"/>
                  <a:pt x="1521" y="10800"/>
                </a:cubicBezTo>
                <a:close/>
              </a:path>
            </a:pathLst>
          </a:custGeom>
          <a:solidFill>
            <a:srgbClr val="0066FF"/>
          </a:solidFill>
          <a:ln w="9525" algn="ctr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9868" name="Oval 12"/>
          <p:cNvSpPr>
            <a:spLocks noChangeArrowheads="1"/>
          </p:cNvSpPr>
          <p:nvPr/>
        </p:nvSpPr>
        <p:spPr bwMode="auto">
          <a:xfrm>
            <a:off x="4643438" y="4076700"/>
            <a:ext cx="2305050" cy="2160588"/>
          </a:xfrm>
          <a:prstGeom prst="ellipse">
            <a:avLst/>
          </a:prstGeom>
          <a:solidFill>
            <a:srgbClr val="B2B2B2"/>
          </a:solidFill>
          <a:ln w="38100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9869" name="Oval 13"/>
          <p:cNvSpPr>
            <a:spLocks noChangeArrowheads="1"/>
          </p:cNvSpPr>
          <p:nvPr/>
        </p:nvSpPr>
        <p:spPr bwMode="auto">
          <a:xfrm>
            <a:off x="5724525" y="4437063"/>
            <a:ext cx="241300" cy="239712"/>
          </a:xfrm>
          <a:prstGeom prst="ellipse">
            <a:avLst/>
          </a:prstGeom>
          <a:solidFill>
            <a:srgbClr val="FF0066"/>
          </a:soli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9870" name="Oval 14"/>
          <p:cNvSpPr>
            <a:spLocks noChangeArrowheads="1"/>
          </p:cNvSpPr>
          <p:nvPr/>
        </p:nvSpPr>
        <p:spPr bwMode="auto">
          <a:xfrm>
            <a:off x="5491163" y="4645025"/>
            <a:ext cx="241300" cy="239713"/>
          </a:xfrm>
          <a:prstGeom prst="ellipse">
            <a:avLst/>
          </a:prstGeom>
          <a:solidFill>
            <a:srgbClr val="FF0066"/>
          </a:soli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9871" name="Oval 15"/>
          <p:cNvSpPr>
            <a:spLocks noChangeArrowheads="1"/>
          </p:cNvSpPr>
          <p:nvPr/>
        </p:nvSpPr>
        <p:spPr bwMode="auto">
          <a:xfrm>
            <a:off x="5780088" y="4787900"/>
            <a:ext cx="241300" cy="239713"/>
          </a:xfrm>
          <a:prstGeom prst="ellipse">
            <a:avLst/>
          </a:prstGeom>
          <a:solidFill>
            <a:srgbClr val="FF0066"/>
          </a:soli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9872" name="Oval 16"/>
          <p:cNvSpPr>
            <a:spLocks noChangeArrowheads="1"/>
          </p:cNvSpPr>
          <p:nvPr/>
        </p:nvSpPr>
        <p:spPr bwMode="auto">
          <a:xfrm>
            <a:off x="6011863" y="4581525"/>
            <a:ext cx="241300" cy="239713"/>
          </a:xfrm>
          <a:prstGeom prst="ellipse">
            <a:avLst/>
          </a:prstGeom>
          <a:solidFill>
            <a:srgbClr val="FF0066"/>
          </a:soli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9873" name="Oval 17"/>
          <p:cNvSpPr>
            <a:spLocks noChangeArrowheads="1"/>
          </p:cNvSpPr>
          <p:nvPr/>
        </p:nvSpPr>
        <p:spPr bwMode="auto">
          <a:xfrm>
            <a:off x="5940425" y="4148138"/>
            <a:ext cx="241300" cy="239712"/>
          </a:xfrm>
          <a:prstGeom prst="ellipse">
            <a:avLst/>
          </a:prstGeom>
          <a:solidFill>
            <a:srgbClr val="FF0066"/>
          </a:soli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9874" name="Oval 18"/>
          <p:cNvSpPr>
            <a:spLocks noChangeArrowheads="1"/>
          </p:cNvSpPr>
          <p:nvPr/>
        </p:nvSpPr>
        <p:spPr bwMode="auto">
          <a:xfrm>
            <a:off x="6156325" y="4365625"/>
            <a:ext cx="241300" cy="239713"/>
          </a:xfrm>
          <a:prstGeom prst="ellipse">
            <a:avLst/>
          </a:prstGeom>
          <a:solidFill>
            <a:srgbClr val="FF0066"/>
          </a:soli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9875" name="Oval 19"/>
          <p:cNvSpPr>
            <a:spLocks noChangeArrowheads="1"/>
          </p:cNvSpPr>
          <p:nvPr/>
        </p:nvSpPr>
        <p:spPr bwMode="auto">
          <a:xfrm>
            <a:off x="5651500" y="4148138"/>
            <a:ext cx="241300" cy="239712"/>
          </a:xfrm>
          <a:prstGeom prst="ellipse">
            <a:avLst/>
          </a:prstGeom>
          <a:solidFill>
            <a:srgbClr val="FF0066"/>
          </a:soli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9877" name="Oval 21"/>
          <p:cNvSpPr>
            <a:spLocks noChangeArrowheads="1"/>
          </p:cNvSpPr>
          <p:nvPr/>
        </p:nvSpPr>
        <p:spPr bwMode="auto">
          <a:xfrm>
            <a:off x="6443663" y="4652963"/>
            <a:ext cx="241300" cy="239712"/>
          </a:xfrm>
          <a:prstGeom prst="ellipse">
            <a:avLst/>
          </a:prstGeom>
          <a:solidFill>
            <a:srgbClr val="FF0066"/>
          </a:soli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9878" name="Oval 22"/>
          <p:cNvSpPr>
            <a:spLocks noChangeArrowheads="1"/>
          </p:cNvSpPr>
          <p:nvPr/>
        </p:nvSpPr>
        <p:spPr bwMode="auto">
          <a:xfrm>
            <a:off x="6227763" y="4797425"/>
            <a:ext cx="241300" cy="239713"/>
          </a:xfrm>
          <a:prstGeom prst="ellipse">
            <a:avLst/>
          </a:prstGeom>
          <a:solidFill>
            <a:srgbClr val="FF0066"/>
          </a:soli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9879" name="Oval 23"/>
          <p:cNvSpPr>
            <a:spLocks noChangeArrowheads="1"/>
          </p:cNvSpPr>
          <p:nvPr/>
        </p:nvSpPr>
        <p:spPr bwMode="auto">
          <a:xfrm>
            <a:off x="6588125" y="5013325"/>
            <a:ext cx="241300" cy="239713"/>
          </a:xfrm>
          <a:prstGeom prst="ellipse">
            <a:avLst/>
          </a:prstGeom>
          <a:solidFill>
            <a:srgbClr val="FF0066"/>
          </a:soli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9880" name="Oval 24"/>
          <p:cNvSpPr>
            <a:spLocks noChangeArrowheads="1"/>
          </p:cNvSpPr>
          <p:nvPr/>
        </p:nvSpPr>
        <p:spPr bwMode="auto">
          <a:xfrm>
            <a:off x="5435600" y="4292600"/>
            <a:ext cx="241300" cy="239713"/>
          </a:xfrm>
          <a:prstGeom prst="ellipse">
            <a:avLst/>
          </a:prstGeom>
          <a:solidFill>
            <a:srgbClr val="FF0066"/>
          </a:soli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9881" name="Oval 25"/>
          <p:cNvSpPr>
            <a:spLocks noChangeArrowheads="1"/>
          </p:cNvSpPr>
          <p:nvPr/>
        </p:nvSpPr>
        <p:spPr bwMode="auto">
          <a:xfrm>
            <a:off x="5148263" y="4365625"/>
            <a:ext cx="241300" cy="239713"/>
          </a:xfrm>
          <a:prstGeom prst="ellipse">
            <a:avLst/>
          </a:prstGeom>
          <a:solidFill>
            <a:srgbClr val="FF0066"/>
          </a:soli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9882" name="Oval 26"/>
          <p:cNvSpPr>
            <a:spLocks noChangeArrowheads="1"/>
          </p:cNvSpPr>
          <p:nvPr/>
        </p:nvSpPr>
        <p:spPr bwMode="auto">
          <a:xfrm>
            <a:off x="5203825" y="4645025"/>
            <a:ext cx="241300" cy="239713"/>
          </a:xfrm>
          <a:prstGeom prst="ellipse">
            <a:avLst/>
          </a:prstGeom>
          <a:solidFill>
            <a:srgbClr val="FF0066"/>
          </a:soli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9883" name="Oval 27"/>
          <p:cNvSpPr>
            <a:spLocks noChangeArrowheads="1"/>
          </p:cNvSpPr>
          <p:nvPr/>
        </p:nvSpPr>
        <p:spPr bwMode="auto">
          <a:xfrm>
            <a:off x="5995988" y="5003800"/>
            <a:ext cx="241300" cy="239713"/>
          </a:xfrm>
          <a:prstGeom prst="ellipse">
            <a:avLst/>
          </a:prstGeom>
          <a:solidFill>
            <a:srgbClr val="FF0066"/>
          </a:soli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9884" name="Oval 28"/>
          <p:cNvSpPr>
            <a:spLocks noChangeArrowheads="1"/>
          </p:cNvSpPr>
          <p:nvPr/>
        </p:nvSpPr>
        <p:spPr bwMode="auto">
          <a:xfrm>
            <a:off x="6300788" y="5084763"/>
            <a:ext cx="241300" cy="239712"/>
          </a:xfrm>
          <a:prstGeom prst="ellipse">
            <a:avLst/>
          </a:prstGeom>
          <a:solidFill>
            <a:srgbClr val="FF0066"/>
          </a:soli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9885" name="Oval 29"/>
          <p:cNvSpPr>
            <a:spLocks noChangeArrowheads="1"/>
          </p:cNvSpPr>
          <p:nvPr/>
        </p:nvSpPr>
        <p:spPr bwMode="auto">
          <a:xfrm>
            <a:off x="6443663" y="5300663"/>
            <a:ext cx="241300" cy="239712"/>
          </a:xfrm>
          <a:prstGeom prst="ellipse">
            <a:avLst/>
          </a:prstGeom>
          <a:solidFill>
            <a:srgbClr val="FF0066"/>
          </a:soli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9886" name="Oval 30"/>
          <p:cNvSpPr>
            <a:spLocks noChangeArrowheads="1"/>
          </p:cNvSpPr>
          <p:nvPr/>
        </p:nvSpPr>
        <p:spPr bwMode="auto">
          <a:xfrm>
            <a:off x="6283325" y="5580063"/>
            <a:ext cx="241300" cy="239712"/>
          </a:xfrm>
          <a:prstGeom prst="ellipse">
            <a:avLst/>
          </a:prstGeom>
          <a:solidFill>
            <a:srgbClr val="FF0066"/>
          </a:soli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9887" name="Oval 31"/>
          <p:cNvSpPr>
            <a:spLocks noChangeArrowheads="1"/>
          </p:cNvSpPr>
          <p:nvPr/>
        </p:nvSpPr>
        <p:spPr bwMode="auto">
          <a:xfrm>
            <a:off x="6140450" y="5364163"/>
            <a:ext cx="241300" cy="239712"/>
          </a:xfrm>
          <a:prstGeom prst="ellipse">
            <a:avLst/>
          </a:prstGeom>
          <a:solidFill>
            <a:srgbClr val="FF0066"/>
          </a:soli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9888" name="Oval 32"/>
          <p:cNvSpPr>
            <a:spLocks noChangeArrowheads="1"/>
          </p:cNvSpPr>
          <p:nvPr/>
        </p:nvSpPr>
        <p:spPr bwMode="auto">
          <a:xfrm>
            <a:off x="4932363" y="4581525"/>
            <a:ext cx="241300" cy="239713"/>
          </a:xfrm>
          <a:prstGeom prst="ellipse">
            <a:avLst/>
          </a:prstGeom>
          <a:solidFill>
            <a:srgbClr val="FF0066"/>
          </a:soli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9889" name="Oval 33"/>
          <p:cNvSpPr>
            <a:spLocks noChangeArrowheads="1"/>
          </p:cNvSpPr>
          <p:nvPr/>
        </p:nvSpPr>
        <p:spPr bwMode="auto">
          <a:xfrm>
            <a:off x="5348288" y="4932363"/>
            <a:ext cx="241300" cy="239712"/>
          </a:xfrm>
          <a:prstGeom prst="ellipse">
            <a:avLst/>
          </a:prstGeom>
          <a:solidFill>
            <a:srgbClr val="FF0066"/>
          </a:soli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9890" name="Oval 34"/>
          <p:cNvSpPr>
            <a:spLocks noChangeArrowheads="1"/>
          </p:cNvSpPr>
          <p:nvPr/>
        </p:nvSpPr>
        <p:spPr bwMode="auto">
          <a:xfrm>
            <a:off x="5059363" y="4932363"/>
            <a:ext cx="241300" cy="239712"/>
          </a:xfrm>
          <a:prstGeom prst="ellipse">
            <a:avLst/>
          </a:prstGeom>
          <a:solidFill>
            <a:srgbClr val="FF0066"/>
          </a:soli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9891" name="Oval 35"/>
          <p:cNvSpPr>
            <a:spLocks noChangeArrowheads="1"/>
          </p:cNvSpPr>
          <p:nvPr/>
        </p:nvSpPr>
        <p:spPr bwMode="auto">
          <a:xfrm>
            <a:off x="5635625" y="5003800"/>
            <a:ext cx="241300" cy="239713"/>
          </a:xfrm>
          <a:prstGeom prst="ellipse">
            <a:avLst/>
          </a:prstGeom>
          <a:solidFill>
            <a:srgbClr val="FF0066"/>
          </a:soli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9892" name="Oval 36"/>
          <p:cNvSpPr>
            <a:spLocks noChangeArrowheads="1"/>
          </p:cNvSpPr>
          <p:nvPr/>
        </p:nvSpPr>
        <p:spPr bwMode="auto">
          <a:xfrm>
            <a:off x="5851525" y="5221288"/>
            <a:ext cx="241300" cy="239712"/>
          </a:xfrm>
          <a:prstGeom prst="ellipse">
            <a:avLst/>
          </a:prstGeom>
          <a:solidFill>
            <a:srgbClr val="FF0066"/>
          </a:soli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9893" name="Oval 37"/>
          <p:cNvSpPr>
            <a:spLocks noChangeArrowheads="1"/>
          </p:cNvSpPr>
          <p:nvPr/>
        </p:nvSpPr>
        <p:spPr bwMode="auto">
          <a:xfrm>
            <a:off x="6084888" y="5805488"/>
            <a:ext cx="241300" cy="239712"/>
          </a:xfrm>
          <a:prstGeom prst="ellipse">
            <a:avLst/>
          </a:prstGeom>
          <a:solidFill>
            <a:srgbClr val="FF0066"/>
          </a:soli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9894" name="Oval 38"/>
          <p:cNvSpPr>
            <a:spLocks noChangeArrowheads="1"/>
          </p:cNvSpPr>
          <p:nvPr/>
        </p:nvSpPr>
        <p:spPr bwMode="auto">
          <a:xfrm>
            <a:off x="5795963" y="5516563"/>
            <a:ext cx="241300" cy="239712"/>
          </a:xfrm>
          <a:prstGeom prst="ellipse">
            <a:avLst/>
          </a:prstGeom>
          <a:solidFill>
            <a:srgbClr val="FF0066"/>
          </a:soli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9895" name="Oval 39"/>
          <p:cNvSpPr>
            <a:spLocks noChangeArrowheads="1"/>
          </p:cNvSpPr>
          <p:nvPr/>
        </p:nvSpPr>
        <p:spPr bwMode="auto">
          <a:xfrm>
            <a:off x="5508625" y="5805488"/>
            <a:ext cx="241300" cy="239712"/>
          </a:xfrm>
          <a:prstGeom prst="ellipse">
            <a:avLst/>
          </a:prstGeom>
          <a:solidFill>
            <a:srgbClr val="FF0066"/>
          </a:soli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9896" name="Oval 40"/>
          <p:cNvSpPr>
            <a:spLocks noChangeArrowheads="1"/>
          </p:cNvSpPr>
          <p:nvPr/>
        </p:nvSpPr>
        <p:spPr bwMode="auto">
          <a:xfrm>
            <a:off x="4787900" y="4868863"/>
            <a:ext cx="241300" cy="239712"/>
          </a:xfrm>
          <a:prstGeom prst="ellipse">
            <a:avLst/>
          </a:prstGeom>
          <a:solidFill>
            <a:srgbClr val="FF0066"/>
          </a:soli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9897" name="Oval 41"/>
          <p:cNvSpPr>
            <a:spLocks noChangeArrowheads="1"/>
          </p:cNvSpPr>
          <p:nvPr/>
        </p:nvSpPr>
        <p:spPr bwMode="auto">
          <a:xfrm>
            <a:off x="4859338" y="5229225"/>
            <a:ext cx="241300" cy="239713"/>
          </a:xfrm>
          <a:prstGeom prst="ellipse">
            <a:avLst/>
          </a:prstGeom>
          <a:solidFill>
            <a:srgbClr val="FF0066"/>
          </a:soli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9898" name="Oval 42"/>
          <p:cNvSpPr>
            <a:spLocks noChangeArrowheads="1"/>
          </p:cNvSpPr>
          <p:nvPr/>
        </p:nvSpPr>
        <p:spPr bwMode="auto">
          <a:xfrm>
            <a:off x="5219700" y="5229225"/>
            <a:ext cx="241300" cy="239713"/>
          </a:xfrm>
          <a:prstGeom prst="ellipse">
            <a:avLst/>
          </a:prstGeom>
          <a:solidFill>
            <a:srgbClr val="FF0066"/>
          </a:soli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9899" name="Oval 43"/>
          <p:cNvSpPr>
            <a:spLocks noChangeArrowheads="1"/>
          </p:cNvSpPr>
          <p:nvPr/>
        </p:nvSpPr>
        <p:spPr bwMode="auto">
          <a:xfrm>
            <a:off x="5795963" y="5876925"/>
            <a:ext cx="241300" cy="239713"/>
          </a:xfrm>
          <a:prstGeom prst="ellipse">
            <a:avLst/>
          </a:prstGeom>
          <a:solidFill>
            <a:srgbClr val="FF0066"/>
          </a:soli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9900" name="Oval 44"/>
          <p:cNvSpPr>
            <a:spLocks noChangeArrowheads="1"/>
          </p:cNvSpPr>
          <p:nvPr/>
        </p:nvSpPr>
        <p:spPr bwMode="auto">
          <a:xfrm>
            <a:off x="5435600" y="5516563"/>
            <a:ext cx="241300" cy="239712"/>
          </a:xfrm>
          <a:prstGeom prst="ellipse">
            <a:avLst/>
          </a:prstGeom>
          <a:solidFill>
            <a:srgbClr val="FF0066"/>
          </a:soli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9901" name="Oval 45"/>
          <p:cNvSpPr>
            <a:spLocks noChangeArrowheads="1"/>
          </p:cNvSpPr>
          <p:nvPr/>
        </p:nvSpPr>
        <p:spPr bwMode="auto">
          <a:xfrm>
            <a:off x="4932363" y="5516563"/>
            <a:ext cx="241300" cy="239712"/>
          </a:xfrm>
          <a:prstGeom prst="ellipse">
            <a:avLst/>
          </a:prstGeom>
          <a:solidFill>
            <a:srgbClr val="FF0066"/>
          </a:soli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9902" name="Oval 46"/>
          <p:cNvSpPr>
            <a:spLocks noChangeArrowheads="1"/>
          </p:cNvSpPr>
          <p:nvPr/>
        </p:nvSpPr>
        <p:spPr bwMode="auto">
          <a:xfrm>
            <a:off x="5508625" y="5229225"/>
            <a:ext cx="241300" cy="239713"/>
          </a:xfrm>
          <a:prstGeom prst="ellipse">
            <a:avLst/>
          </a:prstGeom>
          <a:solidFill>
            <a:srgbClr val="FF0066"/>
          </a:soli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9903" name="Oval 47"/>
          <p:cNvSpPr>
            <a:spLocks noChangeArrowheads="1"/>
          </p:cNvSpPr>
          <p:nvPr/>
        </p:nvSpPr>
        <p:spPr bwMode="auto">
          <a:xfrm>
            <a:off x="5219700" y="5732463"/>
            <a:ext cx="241300" cy="239712"/>
          </a:xfrm>
          <a:prstGeom prst="ellipse">
            <a:avLst/>
          </a:prstGeom>
          <a:solidFill>
            <a:srgbClr val="FF0066"/>
          </a:soli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9905" name="AutoShape 49"/>
          <p:cNvSpPr>
            <a:spLocks noChangeArrowheads="1"/>
          </p:cNvSpPr>
          <p:nvPr/>
        </p:nvSpPr>
        <p:spPr bwMode="auto">
          <a:xfrm rot="-2828855">
            <a:off x="6407944" y="4040981"/>
            <a:ext cx="719138" cy="358775"/>
          </a:xfrm>
          <a:prstGeom prst="homePlate">
            <a:avLst>
              <a:gd name="adj" fmla="val 52486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9907" name="AutoShape 51"/>
          <p:cNvSpPr>
            <a:spLocks noChangeArrowheads="1"/>
          </p:cNvSpPr>
          <p:nvPr/>
        </p:nvSpPr>
        <p:spPr bwMode="auto">
          <a:xfrm rot="-13441326">
            <a:off x="4643438" y="6021388"/>
            <a:ext cx="720725" cy="358775"/>
          </a:xfrm>
          <a:prstGeom prst="homePlate">
            <a:avLst>
              <a:gd name="adj" fmla="val 52602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9912" name="Text Box 56"/>
          <p:cNvSpPr txBox="1">
            <a:spLocks noChangeArrowheads="1"/>
          </p:cNvSpPr>
          <p:nvPr/>
        </p:nvSpPr>
        <p:spPr bwMode="auto">
          <a:xfrm>
            <a:off x="900113" y="4941888"/>
            <a:ext cx="3444875" cy="376237"/>
          </a:xfrm>
          <a:prstGeom prst="rect">
            <a:avLst/>
          </a:prstGeom>
          <a:solidFill>
            <a:srgbClr val="FF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>
                <a:solidFill>
                  <a:schemeClr val="bg1"/>
                </a:solidFill>
                <a:latin typeface="Arial" charset="0"/>
              </a:rPr>
              <a:t>Cholesterol uvnitř LDL nosiče</a:t>
            </a:r>
          </a:p>
        </p:txBody>
      </p:sp>
      <p:sp>
        <p:nvSpPr>
          <p:cNvPr id="249913" name="Text Box 57"/>
          <p:cNvSpPr txBox="1">
            <a:spLocks noChangeArrowheads="1"/>
          </p:cNvSpPr>
          <p:nvPr/>
        </p:nvSpPr>
        <p:spPr bwMode="auto">
          <a:xfrm>
            <a:off x="7235825" y="4724400"/>
            <a:ext cx="1349375" cy="376238"/>
          </a:xfrm>
          <a:prstGeom prst="rect">
            <a:avLst/>
          </a:prstGeom>
          <a:solidFill>
            <a:srgbClr val="3399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>
                <a:solidFill>
                  <a:srgbClr val="FFFF00"/>
                </a:solidFill>
                <a:latin typeface="Arial" charset="0"/>
              </a:rPr>
              <a:t>fosfolipidy</a:t>
            </a:r>
          </a:p>
        </p:txBody>
      </p:sp>
      <p:sp>
        <p:nvSpPr>
          <p:cNvPr id="249914" name="Text Box 58"/>
          <p:cNvSpPr txBox="1">
            <a:spLocks noChangeArrowheads="1"/>
          </p:cNvSpPr>
          <p:nvPr/>
        </p:nvSpPr>
        <p:spPr bwMode="auto">
          <a:xfrm>
            <a:off x="6659563" y="6092825"/>
            <a:ext cx="1781175" cy="3762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>
                <a:solidFill>
                  <a:schemeClr val="tx2"/>
                </a:solidFill>
                <a:latin typeface="Arial" charset="0"/>
              </a:rPr>
              <a:t>apolipoprotein</a:t>
            </a:r>
          </a:p>
        </p:txBody>
      </p:sp>
      <p:sp>
        <p:nvSpPr>
          <p:cNvPr id="249915" name="AutoShape 59"/>
          <p:cNvSpPr>
            <a:spLocks noChangeArrowheads="1"/>
          </p:cNvSpPr>
          <p:nvPr/>
        </p:nvSpPr>
        <p:spPr bwMode="auto">
          <a:xfrm rot="1749978">
            <a:off x="6659563" y="5589588"/>
            <a:ext cx="719137" cy="358775"/>
          </a:xfrm>
          <a:prstGeom prst="homePlate">
            <a:avLst>
              <a:gd name="adj" fmla="val 52486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9916" name="WordArt 60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827881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Transport cholesterolu do endokrinních buněk</a:t>
            </a:r>
          </a:p>
        </p:txBody>
      </p:sp>
      <p:sp>
        <p:nvSpPr>
          <p:cNvPr id="249919" name="Rectangle 63"/>
          <p:cNvSpPr>
            <a:spLocks noChangeArrowheads="1"/>
          </p:cNvSpPr>
          <p:nvPr/>
        </p:nvSpPr>
        <p:spPr bwMode="auto">
          <a:xfrm>
            <a:off x="8618538" y="0"/>
            <a:ext cx="52546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II-36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33">
                <a:gamma/>
                <a:tint val="0"/>
                <a:invGamma/>
              </a:srgbClr>
            </a:gs>
            <a:gs pos="100000">
              <a:srgbClr val="66FF3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516" name="Picture 4" descr="kresle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1196975"/>
            <a:ext cx="5041900" cy="3240088"/>
          </a:xfrm>
          <a:prstGeom prst="rect">
            <a:avLst/>
          </a:prstGeom>
          <a:noFill/>
        </p:spPr>
      </p:pic>
      <p:sp>
        <p:nvSpPr>
          <p:cNvPr id="448517" name="AutoShape 5"/>
          <p:cNvSpPr>
            <a:spLocks noChangeArrowheads="1"/>
          </p:cNvSpPr>
          <p:nvPr/>
        </p:nvSpPr>
        <p:spPr bwMode="auto">
          <a:xfrm>
            <a:off x="250825" y="260350"/>
            <a:ext cx="8642350" cy="576263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48518" name="WordArt 6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827881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Transport cholesterolu do endokrinních buněk</a:t>
            </a:r>
          </a:p>
        </p:txBody>
      </p:sp>
      <p:sp>
        <p:nvSpPr>
          <p:cNvPr id="448521" name="AutoShape 9"/>
          <p:cNvSpPr>
            <a:spLocks noChangeArrowheads="1"/>
          </p:cNvSpPr>
          <p:nvPr/>
        </p:nvSpPr>
        <p:spPr bwMode="auto">
          <a:xfrm rot="16200000">
            <a:off x="5255419" y="2817019"/>
            <a:ext cx="1296988" cy="5111750"/>
          </a:xfrm>
          <a:prstGeom prst="can">
            <a:avLst>
              <a:gd name="adj" fmla="val 9214"/>
            </a:avLst>
          </a:prstGeom>
          <a:gradFill rotWithShape="1">
            <a:gsLst>
              <a:gs pos="0">
                <a:srgbClr val="CC0000">
                  <a:gamma/>
                  <a:shade val="4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3E0000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>
              <a:latin typeface="Lucida Sans" pitchFamily="34" charset="0"/>
            </a:endParaRPr>
          </a:p>
        </p:txBody>
      </p:sp>
      <p:grpSp>
        <p:nvGrpSpPr>
          <p:cNvPr id="448559" name="Group 47"/>
          <p:cNvGrpSpPr>
            <a:grpSpLocks/>
          </p:cNvGrpSpPr>
          <p:nvPr/>
        </p:nvGrpSpPr>
        <p:grpSpPr bwMode="auto">
          <a:xfrm rot="7554912">
            <a:off x="4421982" y="4874419"/>
            <a:ext cx="800100" cy="788987"/>
            <a:chOff x="2925" y="246"/>
            <a:chExt cx="855" cy="759"/>
          </a:xfrm>
        </p:grpSpPr>
        <p:sp>
          <p:nvSpPr>
            <p:cNvPr id="448560" name="AutoShape 48"/>
            <p:cNvSpPr>
              <a:spLocks noChangeArrowheads="1"/>
            </p:cNvSpPr>
            <p:nvPr/>
          </p:nvSpPr>
          <p:spPr bwMode="auto">
            <a:xfrm>
              <a:off x="2925" y="291"/>
              <a:ext cx="781" cy="714"/>
            </a:xfrm>
            <a:custGeom>
              <a:avLst/>
              <a:gdLst>
                <a:gd name="G0" fmla="+- 1521 0 0"/>
                <a:gd name="G1" fmla="+- 21600 0 1521"/>
                <a:gd name="G2" fmla="+- 21600 0 15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521" y="10800"/>
                  </a:moveTo>
                  <a:cubicBezTo>
                    <a:pt x="1521" y="15925"/>
                    <a:pt x="5675" y="20079"/>
                    <a:pt x="10800" y="20079"/>
                  </a:cubicBezTo>
                  <a:cubicBezTo>
                    <a:pt x="15925" y="20079"/>
                    <a:pt x="20079" y="15925"/>
                    <a:pt x="20079" y="10800"/>
                  </a:cubicBezTo>
                  <a:cubicBezTo>
                    <a:pt x="20079" y="5675"/>
                    <a:pt x="15925" y="1521"/>
                    <a:pt x="10800" y="1521"/>
                  </a:cubicBezTo>
                  <a:cubicBezTo>
                    <a:pt x="5675" y="1521"/>
                    <a:pt x="1521" y="5675"/>
                    <a:pt x="1521" y="10800"/>
                  </a:cubicBezTo>
                  <a:close/>
                </a:path>
              </a:pathLst>
            </a:custGeom>
            <a:solidFill>
              <a:srgbClr val="0066FF"/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48561" name="Oval 49"/>
            <p:cNvSpPr>
              <a:spLocks noChangeArrowheads="1"/>
            </p:cNvSpPr>
            <p:nvPr/>
          </p:nvSpPr>
          <p:spPr bwMode="auto">
            <a:xfrm>
              <a:off x="2968" y="334"/>
              <a:ext cx="695" cy="629"/>
            </a:xfrm>
            <a:prstGeom prst="ellipse">
              <a:avLst/>
            </a:prstGeom>
            <a:solidFill>
              <a:srgbClr val="B2B2B2"/>
            </a:solidFill>
            <a:ln w="38100" algn="ctr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48562" name="AutoShape 50"/>
            <p:cNvSpPr>
              <a:spLocks noChangeArrowheads="1"/>
            </p:cNvSpPr>
            <p:nvPr/>
          </p:nvSpPr>
          <p:spPr bwMode="auto">
            <a:xfrm rot="-2828855">
              <a:off x="3487" y="287"/>
              <a:ext cx="209" cy="127"/>
            </a:xfrm>
            <a:prstGeom prst="homePlate">
              <a:avLst>
                <a:gd name="adj" fmla="val 6089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48563" name="AutoShape 51"/>
            <p:cNvSpPr>
              <a:spLocks noChangeArrowheads="1"/>
            </p:cNvSpPr>
            <p:nvPr/>
          </p:nvSpPr>
          <p:spPr bwMode="auto">
            <a:xfrm rot="-18933387">
              <a:off x="3563" y="797"/>
              <a:ext cx="217" cy="136"/>
            </a:xfrm>
            <a:prstGeom prst="homePlate">
              <a:avLst>
                <a:gd name="adj" fmla="val 63129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48564" name="Oval 52"/>
            <p:cNvSpPr>
              <a:spLocks noChangeArrowheads="1"/>
            </p:cNvSpPr>
            <p:nvPr/>
          </p:nvSpPr>
          <p:spPr bwMode="auto">
            <a:xfrm>
              <a:off x="3107" y="754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F0066">
                    <a:gamma/>
                    <a:tint val="31765"/>
                    <a:invGamma/>
                  </a:srgb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48565" name="Oval 53"/>
            <p:cNvSpPr>
              <a:spLocks noChangeArrowheads="1"/>
            </p:cNvSpPr>
            <p:nvPr/>
          </p:nvSpPr>
          <p:spPr bwMode="auto">
            <a:xfrm>
              <a:off x="3243" y="800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F0066">
                    <a:gamma/>
                    <a:tint val="31765"/>
                    <a:invGamma/>
                  </a:srgb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48566" name="Oval 54"/>
            <p:cNvSpPr>
              <a:spLocks noChangeArrowheads="1"/>
            </p:cNvSpPr>
            <p:nvPr/>
          </p:nvSpPr>
          <p:spPr bwMode="auto">
            <a:xfrm>
              <a:off x="3379" y="754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F0066">
                    <a:gamma/>
                    <a:tint val="31765"/>
                    <a:invGamma/>
                  </a:srgb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48567" name="Oval 55"/>
            <p:cNvSpPr>
              <a:spLocks noChangeArrowheads="1"/>
            </p:cNvSpPr>
            <p:nvPr/>
          </p:nvSpPr>
          <p:spPr bwMode="auto">
            <a:xfrm>
              <a:off x="3515" y="618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F0066">
                    <a:gamma/>
                    <a:tint val="31765"/>
                    <a:invGamma/>
                  </a:srgb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48568" name="Oval 56"/>
            <p:cNvSpPr>
              <a:spLocks noChangeArrowheads="1"/>
            </p:cNvSpPr>
            <p:nvPr/>
          </p:nvSpPr>
          <p:spPr bwMode="auto">
            <a:xfrm>
              <a:off x="3243" y="664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F0066">
                    <a:gamma/>
                    <a:tint val="31765"/>
                    <a:invGamma/>
                  </a:srgb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48569" name="Oval 57"/>
            <p:cNvSpPr>
              <a:spLocks noChangeArrowheads="1"/>
            </p:cNvSpPr>
            <p:nvPr/>
          </p:nvSpPr>
          <p:spPr bwMode="auto">
            <a:xfrm>
              <a:off x="3379" y="618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F0066">
                    <a:gamma/>
                    <a:tint val="31765"/>
                    <a:invGamma/>
                  </a:srgb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48570" name="Oval 58"/>
            <p:cNvSpPr>
              <a:spLocks noChangeArrowheads="1"/>
            </p:cNvSpPr>
            <p:nvPr/>
          </p:nvSpPr>
          <p:spPr bwMode="auto">
            <a:xfrm>
              <a:off x="3470" y="482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F0066">
                    <a:gamma/>
                    <a:tint val="31765"/>
                    <a:invGamma/>
                  </a:srgb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48571" name="Oval 59"/>
            <p:cNvSpPr>
              <a:spLocks noChangeArrowheads="1"/>
            </p:cNvSpPr>
            <p:nvPr/>
          </p:nvSpPr>
          <p:spPr bwMode="auto">
            <a:xfrm>
              <a:off x="3334" y="392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F0066">
                    <a:gamma/>
                    <a:tint val="31765"/>
                    <a:invGamma/>
                  </a:srgb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48572" name="Oval 60"/>
            <p:cNvSpPr>
              <a:spLocks noChangeArrowheads="1"/>
            </p:cNvSpPr>
            <p:nvPr/>
          </p:nvSpPr>
          <p:spPr bwMode="auto">
            <a:xfrm>
              <a:off x="3288" y="528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F0066">
                    <a:gamma/>
                    <a:tint val="31765"/>
                    <a:invGamma/>
                  </a:srgb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48573" name="Oval 61"/>
            <p:cNvSpPr>
              <a:spLocks noChangeArrowheads="1"/>
            </p:cNvSpPr>
            <p:nvPr/>
          </p:nvSpPr>
          <p:spPr bwMode="auto">
            <a:xfrm>
              <a:off x="3198" y="392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F0066">
                    <a:gamma/>
                    <a:tint val="31765"/>
                    <a:invGamma/>
                  </a:srgb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48574" name="Oval 62"/>
            <p:cNvSpPr>
              <a:spLocks noChangeArrowheads="1"/>
            </p:cNvSpPr>
            <p:nvPr/>
          </p:nvSpPr>
          <p:spPr bwMode="auto">
            <a:xfrm>
              <a:off x="3016" y="618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F0066">
                    <a:gamma/>
                    <a:tint val="31765"/>
                    <a:invGamma/>
                  </a:srgb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48575" name="Oval 63"/>
            <p:cNvSpPr>
              <a:spLocks noChangeArrowheads="1"/>
            </p:cNvSpPr>
            <p:nvPr/>
          </p:nvSpPr>
          <p:spPr bwMode="auto">
            <a:xfrm>
              <a:off x="3061" y="482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F0066">
                    <a:gamma/>
                    <a:tint val="31765"/>
                    <a:invGamma/>
                  </a:srgb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48576" name="Oval 64"/>
            <p:cNvSpPr>
              <a:spLocks noChangeArrowheads="1"/>
            </p:cNvSpPr>
            <p:nvPr/>
          </p:nvSpPr>
          <p:spPr bwMode="auto">
            <a:xfrm>
              <a:off x="3152" y="573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F0066">
                    <a:gamma/>
                    <a:tint val="31765"/>
                    <a:invGamma/>
                  </a:srgb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448577" name="Group 65"/>
          <p:cNvGrpSpPr>
            <a:grpSpLocks/>
          </p:cNvGrpSpPr>
          <p:nvPr/>
        </p:nvGrpSpPr>
        <p:grpSpPr bwMode="auto">
          <a:xfrm rot="7554912">
            <a:off x="7590632" y="4947444"/>
            <a:ext cx="800100" cy="788987"/>
            <a:chOff x="2925" y="246"/>
            <a:chExt cx="855" cy="759"/>
          </a:xfrm>
        </p:grpSpPr>
        <p:sp>
          <p:nvSpPr>
            <p:cNvPr id="448578" name="AutoShape 66"/>
            <p:cNvSpPr>
              <a:spLocks noChangeArrowheads="1"/>
            </p:cNvSpPr>
            <p:nvPr/>
          </p:nvSpPr>
          <p:spPr bwMode="auto">
            <a:xfrm>
              <a:off x="2925" y="291"/>
              <a:ext cx="781" cy="714"/>
            </a:xfrm>
            <a:custGeom>
              <a:avLst/>
              <a:gdLst>
                <a:gd name="G0" fmla="+- 1521 0 0"/>
                <a:gd name="G1" fmla="+- 21600 0 1521"/>
                <a:gd name="G2" fmla="+- 21600 0 15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521" y="10800"/>
                  </a:moveTo>
                  <a:cubicBezTo>
                    <a:pt x="1521" y="15925"/>
                    <a:pt x="5675" y="20079"/>
                    <a:pt x="10800" y="20079"/>
                  </a:cubicBezTo>
                  <a:cubicBezTo>
                    <a:pt x="15925" y="20079"/>
                    <a:pt x="20079" y="15925"/>
                    <a:pt x="20079" y="10800"/>
                  </a:cubicBezTo>
                  <a:cubicBezTo>
                    <a:pt x="20079" y="5675"/>
                    <a:pt x="15925" y="1521"/>
                    <a:pt x="10800" y="1521"/>
                  </a:cubicBezTo>
                  <a:cubicBezTo>
                    <a:pt x="5675" y="1521"/>
                    <a:pt x="1521" y="5675"/>
                    <a:pt x="1521" y="10800"/>
                  </a:cubicBezTo>
                  <a:close/>
                </a:path>
              </a:pathLst>
            </a:custGeom>
            <a:solidFill>
              <a:srgbClr val="0066FF"/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48579" name="Oval 67"/>
            <p:cNvSpPr>
              <a:spLocks noChangeArrowheads="1"/>
            </p:cNvSpPr>
            <p:nvPr/>
          </p:nvSpPr>
          <p:spPr bwMode="auto">
            <a:xfrm>
              <a:off x="2968" y="334"/>
              <a:ext cx="695" cy="629"/>
            </a:xfrm>
            <a:prstGeom prst="ellipse">
              <a:avLst/>
            </a:prstGeom>
            <a:solidFill>
              <a:srgbClr val="B2B2B2"/>
            </a:solidFill>
            <a:ln w="38100" algn="ctr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48580" name="AutoShape 68"/>
            <p:cNvSpPr>
              <a:spLocks noChangeArrowheads="1"/>
            </p:cNvSpPr>
            <p:nvPr/>
          </p:nvSpPr>
          <p:spPr bwMode="auto">
            <a:xfrm rot="-2828855">
              <a:off x="3487" y="287"/>
              <a:ext cx="209" cy="127"/>
            </a:xfrm>
            <a:prstGeom prst="homePlate">
              <a:avLst>
                <a:gd name="adj" fmla="val 6089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48581" name="AutoShape 69"/>
            <p:cNvSpPr>
              <a:spLocks noChangeArrowheads="1"/>
            </p:cNvSpPr>
            <p:nvPr/>
          </p:nvSpPr>
          <p:spPr bwMode="auto">
            <a:xfrm rot="-18933387">
              <a:off x="3563" y="797"/>
              <a:ext cx="217" cy="136"/>
            </a:xfrm>
            <a:prstGeom prst="homePlate">
              <a:avLst>
                <a:gd name="adj" fmla="val 63129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48582" name="Oval 70"/>
            <p:cNvSpPr>
              <a:spLocks noChangeArrowheads="1"/>
            </p:cNvSpPr>
            <p:nvPr/>
          </p:nvSpPr>
          <p:spPr bwMode="auto">
            <a:xfrm>
              <a:off x="3107" y="754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F0066">
                    <a:gamma/>
                    <a:tint val="31765"/>
                    <a:invGamma/>
                  </a:srgb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48583" name="Oval 71"/>
            <p:cNvSpPr>
              <a:spLocks noChangeArrowheads="1"/>
            </p:cNvSpPr>
            <p:nvPr/>
          </p:nvSpPr>
          <p:spPr bwMode="auto">
            <a:xfrm>
              <a:off x="3243" y="800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F0066">
                    <a:gamma/>
                    <a:tint val="31765"/>
                    <a:invGamma/>
                  </a:srgb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48584" name="Oval 72"/>
            <p:cNvSpPr>
              <a:spLocks noChangeArrowheads="1"/>
            </p:cNvSpPr>
            <p:nvPr/>
          </p:nvSpPr>
          <p:spPr bwMode="auto">
            <a:xfrm>
              <a:off x="3379" y="754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F0066">
                    <a:gamma/>
                    <a:tint val="31765"/>
                    <a:invGamma/>
                  </a:srgb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48585" name="Oval 73"/>
            <p:cNvSpPr>
              <a:spLocks noChangeArrowheads="1"/>
            </p:cNvSpPr>
            <p:nvPr/>
          </p:nvSpPr>
          <p:spPr bwMode="auto">
            <a:xfrm>
              <a:off x="3515" y="618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F0066">
                    <a:gamma/>
                    <a:tint val="31765"/>
                    <a:invGamma/>
                  </a:srgb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48586" name="Oval 74"/>
            <p:cNvSpPr>
              <a:spLocks noChangeArrowheads="1"/>
            </p:cNvSpPr>
            <p:nvPr/>
          </p:nvSpPr>
          <p:spPr bwMode="auto">
            <a:xfrm>
              <a:off x="3243" y="664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F0066">
                    <a:gamma/>
                    <a:tint val="31765"/>
                    <a:invGamma/>
                  </a:srgb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48587" name="Oval 75"/>
            <p:cNvSpPr>
              <a:spLocks noChangeArrowheads="1"/>
            </p:cNvSpPr>
            <p:nvPr/>
          </p:nvSpPr>
          <p:spPr bwMode="auto">
            <a:xfrm>
              <a:off x="3379" y="618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F0066">
                    <a:gamma/>
                    <a:tint val="31765"/>
                    <a:invGamma/>
                  </a:srgb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48588" name="Oval 76"/>
            <p:cNvSpPr>
              <a:spLocks noChangeArrowheads="1"/>
            </p:cNvSpPr>
            <p:nvPr/>
          </p:nvSpPr>
          <p:spPr bwMode="auto">
            <a:xfrm>
              <a:off x="3470" y="482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F0066">
                    <a:gamma/>
                    <a:tint val="31765"/>
                    <a:invGamma/>
                  </a:srgb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48589" name="Oval 77"/>
            <p:cNvSpPr>
              <a:spLocks noChangeArrowheads="1"/>
            </p:cNvSpPr>
            <p:nvPr/>
          </p:nvSpPr>
          <p:spPr bwMode="auto">
            <a:xfrm>
              <a:off x="3334" y="392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F0066">
                    <a:gamma/>
                    <a:tint val="31765"/>
                    <a:invGamma/>
                  </a:srgb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48590" name="Oval 78"/>
            <p:cNvSpPr>
              <a:spLocks noChangeArrowheads="1"/>
            </p:cNvSpPr>
            <p:nvPr/>
          </p:nvSpPr>
          <p:spPr bwMode="auto">
            <a:xfrm>
              <a:off x="3288" y="528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F0066">
                    <a:gamma/>
                    <a:tint val="31765"/>
                    <a:invGamma/>
                  </a:srgb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48591" name="Oval 79"/>
            <p:cNvSpPr>
              <a:spLocks noChangeArrowheads="1"/>
            </p:cNvSpPr>
            <p:nvPr/>
          </p:nvSpPr>
          <p:spPr bwMode="auto">
            <a:xfrm>
              <a:off x="3198" y="392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F0066">
                    <a:gamma/>
                    <a:tint val="31765"/>
                    <a:invGamma/>
                  </a:srgb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48592" name="Oval 80"/>
            <p:cNvSpPr>
              <a:spLocks noChangeArrowheads="1"/>
            </p:cNvSpPr>
            <p:nvPr/>
          </p:nvSpPr>
          <p:spPr bwMode="auto">
            <a:xfrm>
              <a:off x="3016" y="618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F0066">
                    <a:gamma/>
                    <a:tint val="31765"/>
                    <a:invGamma/>
                  </a:srgb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48593" name="Oval 81"/>
            <p:cNvSpPr>
              <a:spLocks noChangeArrowheads="1"/>
            </p:cNvSpPr>
            <p:nvPr/>
          </p:nvSpPr>
          <p:spPr bwMode="auto">
            <a:xfrm>
              <a:off x="3061" y="482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F0066">
                    <a:gamma/>
                    <a:tint val="31765"/>
                    <a:invGamma/>
                  </a:srgb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48594" name="Oval 82"/>
            <p:cNvSpPr>
              <a:spLocks noChangeArrowheads="1"/>
            </p:cNvSpPr>
            <p:nvPr/>
          </p:nvSpPr>
          <p:spPr bwMode="auto">
            <a:xfrm>
              <a:off x="3152" y="573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F0066">
                    <a:gamma/>
                    <a:tint val="31765"/>
                    <a:invGamma/>
                  </a:srgb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448613" name="AutoShape 101"/>
          <p:cNvSpPr>
            <a:spLocks noChangeArrowheads="1"/>
          </p:cNvSpPr>
          <p:nvPr/>
        </p:nvSpPr>
        <p:spPr bwMode="auto">
          <a:xfrm>
            <a:off x="323850" y="5084763"/>
            <a:ext cx="2879725" cy="576262"/>
          </a:xfrm>
          <a:prstGeom prst="leftArrow">
            <a:avLst>
              <a:gd name="adj1" fmla="val 27444"/>
              <a:gd name="adj2" fmla="val 56080"/>
            </a:avLst>
          </a:prstGeom>
          <a:solidFill>
            <a:schemeClr val="bg2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448615" name="Text Box 103"/>
          <p:cNvSpPr txBox="1">
            <a:spLocks noChangeArrowheads="1"/>
          </p:cNvSpPr>
          <p:nvPr/>
        </p:nvSpPr>
        <p:spPr bwMode="auto">
          <a:xfrm>
            <a:off x="6011863" y="5229225"/>
            <a:ext cx="696912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cs-CZ">
                <a:solidFill>
                  <a:schemeClr val="bg1"/>
                </a:solidFill>
                <a:latin typeface="Lucida Sans" pitchFamily="34" charset="0"/>
              </a:rPr>
              <a:t>krev</a:t>
            </a:r>
          </a:p>
        </p:txBody>
      </p:sp>
      <p:sp>
        <p:nvSpPr>
          <p:cNvPr id="448616" name="Text Box 104"/>
          <p:cNvSpPr txBox="1">
            <a:spLocks noChangeArrowheads="1"/>
          </p:cNvSpPr>
          <p:nvPr/>
        </p:nvSpPr>
        <p:spPr bwMode="auto">
          <a:xfrm>
            <a:off x="2627313" y="4292600"/>
            <a:ext cx="148590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cs-CZ">
                <a:solidFill>
                  <a:srgbClr val="FF0066"/>
                </a:solidFill>
                <a:latin typeface="Lucida Sans" pitchFamily="34" charset="0"/>
              </a:rPr>
              <a:t>cholesterol</a:t>
            </a:r>
          </a:p>
        </p:txBody>
      </p:sp>
      <p:sp>
        <p:nvSpPr>
          <p:cNvPr id="448617" name="Line 105"/>
          <p:cNvSpPr>
            <a:spLocks noChangeShapeType="1"/>
          </p:cNvSpPr>
          <p:nvPr/>
        </p:nvSpPr>
        <p:spPr bwMode="auto">
          <a:xfrm>
            <a:off x="4211638" y="4437063"/>
            <a:ext cx="431800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48618" name="Text Box 106"/>
          <p:cNvSpPr txBox="1">
            <a:spLocks noChangeArrowheads="1"/>
          </p:cNvSpPr>
          <p:nvPr/>
        </p:nvSpPr>
        <p:spPr bwMode="auto">
          <a:xfrm>
            <a:off x="3492500" y="6237288"/>
            <a:ext cx="1909763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cs-CZ">
                <a:solidFill>
                  <a:schemeClr val="bg1"/>
                </a:solidFill>
                <a:latin typeface="Lucida Sans" pitchFamily="34" charset="0"/>
              </a:rPr>
              <a:t>apolipoprotein</a:t>
            </a:r>
          </a:p>
        </p:txBody>
      </p:sp>
      <p:sp>
        <p:nvSpPr>
          <p:cNvPr id="448619" name="Line 107"/>
          <p:cNvSpPr>
            <a:spLocks noChangeShapeType="1"/>
          </p:cNvSpPr>
          <p:nvPr/>
        </p:nvSpPr>
        <p:spPr bwMode="auto">
          <a:xfrm flipV="1">
            <a:off x="4356100" y="5661025"/>
            <a:ext cx="503238" cy="649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48622" name="AutoShape 110"/>
          <p:cNvSpPr>
            <a:spLocks noChangeArrowheads="1"/>
          </p:cNvSpPr>
          <p:nvPr/>
        </p:nvSpPr>
        <p:spPr bwMode="auto">
          <a:xfrm>
            <a:off x="5364163" y="981075"/>
            <a:ext cx="1800225" cy="936625"/>
          </a:xfrm>
          <a:prstGeom prst="cloudCallout">
            <a:avLst>
              <a:gd name="adj1" fmla="val -44356"/>
              <a:gd name="adj2" fmla="val 54574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/>
            <a:r>
              <a:rPr lang="cs-CZ" sz="1400">
                <a:latin typeface="Lucida Sans" pitchFamily="34" charset="0"/>
              </a:rPr>
              <a:t>… Vidím cíl naší cesty</a:t>
            </a:r>
          </a:p>
        </p:txBody>
      </p:sp>
      <p:sp>
        <p:nvSpPr>
          <p:cNvPr id="448624" name="AutoShape 112"/>
          <p:cNvSpPr>
            <a:spLocks noChangeArrowheads="1"/>
          </p:cNvSpPr>
          <p:nvPr/>
        </p:nvSpPr>
        <p:spPr bwMode="auto">
          <a:xfrm>
            <a:off x="395288" y="2565400"/>
            <a:ext cx="2879725" cy="576263"/>
          </a:xfrm>
          <a:prstGeom prst="leftArrow">
            <a:avLst>
              <a:gd name="adj1" fmla="val 27444"/>
              <a:gd name="adj2" fmla="val 56080"/>
            </a:avLst>
          </a:prstGeom>
          <a:solidFill>
            <a:schemeClr val="bg2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448625" name="Text Box 113"/>
          <p:cNvSpPr txBox="1">
            <a:spLocks noChangeArrowheads="1"/>
          </p:cNvSpPr>
          <p:nvPr/>
        </p:nvSpPr>
        <p:spPr bwMode="auto">
          <a:xfrm>
            <a:off x="323850" y="3500438"/>
            <a:ext cx="2949575" cy="9159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cs-CZ">
                <a:latin typeface="Arial" charset="0"/>
              </a:rPr>
              <a:t>Cesta krevní řečištěm </a:t>
            </a:r>
          </a:p>
          <a:p>
            <a:pPr algn="ctr"/>
            <a:r>
              <a:rPr lang="cs-CZ">
                <a:latin typeface="Arial" charset="0"/>
              </a:rPr>
              <a:t>směrem ke steroidogenní</a:t>
            </a:r>
          </a:p>
          <a:p>
            <a:pPr algn="ctr"/>
            <a:r>
              <a:rPr lang="cs-CZ">
                <a:latin typeface="Arial" charset="0"/>
              </a:rPr>
              <a:t>buňce</a:t>
            </a:r>
          </a:p>
        </p:txBody>
      </p:sp>
      <p:sp>
        <p:nvSpPr>
          <p:cNvPr id="448626" name="Rectangle 114"/>
          <p:cNvSpPr>
            <a:spLocks noChangeArrowheads="1"/>
          </p:cNvSpPr>
          <p:nvPr/>
        </p:nvSpPr>
        <p:spPr bwMode="auto">
          <a:xfrm>
            <a:off x="8618538" y="0"/>
            <a:ext cx="52546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II-37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66">
                <a:gamma/>
                <a:tint val="0"/>
                <a:invGamma/>
              </a:srgbClr>
            </a:gs>
            <a:gs pos="100000">
              <a:srgbClr val="66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086" name="AutoShape 134"/>
          <p:cNvSpPr>
            <a:spLocks noChangeArrowheads="1"/>
          </p:cNvSpPr>
          <p:nvPr/>
        </p:nvSpPr>
        <p:spPr bwMode="auto">
          <a:xfrm>
            <a:off x="250825" y="260350"/>
            <a:ext cx="8642350" cy="576263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3956" name="Freeform 4"/>
          <p:cNvSpPr>
            <a:spLocks/>
          </p:cNvSpPr>
          <p:nvPr/>
        </p:nvSpPr>
        <p:spPr bwMode="auto">
          <a:xfrm>
            <a:off x="1660525" y="1500188"/>
            <a:ext cx="5549900" cy="4822825"/>
          </a:xfrm>
          <a:custGeom>
            <a:avLst/>
            <a:gdLst/>
            <a:ahLst/>
            <a:cxnLst>
              <a:cxn ang="0">
                <a:pos x="926" y="2983"/>
              </a:cxn>
              <a:cxn ang="0">
                <a:pos x="1448" y="3028"/>
              </a:cxn>
              <a:cxn ang="0">
                <a:pos x="2094" y="3038"/>
              </a:cxn>
              <a:cxn ang="0">
                <a:pos x="2544" y="3028"/>
              </a:cxn>
              <a:cxn ang="0">
                <a:pos x="2794" y="2992"/>
              </a:cxn>
              <a:cxn ang="0">
                <a:pos x="3083" y="2884"/>
              </a:cxn>
              <a:cxn ang="0">
                <a:pos x="3336" y="2610"/>
              </a:cxn>
              <a:cxn ang="0">
                <a:pos x="3471" y="2061"/>
              </a:cxn>
              <a:cxn ang="0">
                <a:pos x="3488" y="1613"/>
              </a:cxn>
              <a:cxn ang="0">
                <a:pos x="3471" y="1275"/>
              </a:cxn>
              <a:cxn ang="0">
                <a:pos x="3345" y="608"/>
              </a:cxn>
              <a:cxn ang="0">
                <a:pos x="3007" y="205"/>
              </a:cxn>
              <a:cxn ang="0">
                <a:pos x="2492" y="50"/>
              </a:cxn>
              <a:cxn ang="0">
                <a:pos x="2024" y="4"/>
              </a:cxn>
              <a:cxn ang="0">
                <a:pos x="1498" y="23"/>
              </a:cxn>
              <a:cxn ang="0">
                <a:pos x="970" y="31"/>
              </a:cxn>
              <a:cxn ang="0">
                <a:pos x="602" y="86"/>
              </a:cxn>
              <a:cxn ang="0">
                <a:pos x="399" y="141"/>
              </a:cxn>
              <a:cxn ang="0">
                <a:pos x="198" y="315"/>
              </a:cxn>
              <a:cxn ang="0">
                <a:pos x="98" y="681"/>
              </a:cxn>
              <a:cxn ang="0">
                <a:pos x="58" y="1152"/>
              </a:cxn>
              <a:cxn ang="0">
                <a:pos x="32" y="1617"/>
              </a:cxn>
              <a:cxn ang="0">
                <a:pos x="6" y="2007"/>
              </a:cxn>
              <a:cxn ang="0">
                <a:pos x="70" y="2455"/>
              </a:cxn>
              <a:cxn ang="0">
                <a:pos x="406" y="2838"/>
              </a:cxn>
              <a:cxn ang="0">
                <a:pos x="926" y="2983"/>
              </a:cxn>
            </a:cxnLst>
            <a:rect l="0" t="0" r="r" b="b"/>
            <a:pathLst>
              <a:path w="3496" h="3038">
                <a:moveTo>
                  <a:pt x="926" y="2983"/>
                </a:moveTo>
                <a:cubicBezTo>
                  <a:pt x="1096" y="3012"/>
                  <a:pt x="1255" y="3019"/>
                  <a:pt x="1448" y="3028"/>
                </a:cubicBezTo>
                <a:cubicBezTo>
                  <a:pt x="1643" y="3037"/>
                  <a:pt x="1910" y="3038"/>
                  <a:pt x="2094" y="3038"/>
                </a:cubicBezTo>
                <a:cubicBezTo>
                  <a:pt x="2277" y="3038"/>
                  <a:pt x="2428" y="3036"/>
                  <a:pt x="2544" y="3028"/>
                </a:cubicBezTo>
                <a:cubicBezTo>
                  <a:pt x="2661" y="3020"/>
                  <a:pt x="2705" y="3016"/>
                  <a:pt x="2794" y="2992"/>
                </a:cubicBezTo>
                <a:cubicBezTo>
                  <a:pt x="2884" y="2968"/>
                  <a:pt x="2992" y="2948"/>
                  <a:pt x="3083" y="2884"/>
                </a:cubicBezTo>
                <a:cubicBezTo>
                  <a:pt x="3173" y="2820"/>
                  <a:pt x="3272" y="2747"/>
                  <a:pt x="3336" y="2610"/>
                </a:cubicBezTo>
                <a:cubicBezTo>
                  <a:pt x="3401" y="2473"/>
                  <a:pt x="3446" y="2227"/>
                  <a:pt x="3471" y="2061"/>
                </a:cubicBezTo>
                <a:cubicBezTo>
                  <a:pt x="3496" y="1895"/>
                  <a:pt x="3488" y="1744"/>
                  <a:pt x="3488" y="1613"/>
                </a:cubicBezTo>
                <a:cubicBezTo>
                  <a:pt x="3488" y="1482"/>
                  <a:pt x="3495" y="1442"/>
                  <a:pt x="3471" y="1275"/>
                </a:cubicBezTo>
                <a:cubicBezTo>
                  <a:pt x="3447" y="1108"/>
                  <a:pt x="3422" y="786"/>
                  <a:pt x="3345" y="608"/>
                </a:cubicBezTo>
                <a:cubicBezTo>
                  <a:pt x="3267" y="430"/>
                  <a:pt x="3149" y="298"/>
                  <a:pt x="3007" y="205"/>
                </a:cubicBezTo>
                <a:cubicBezTo>
                  <a:pt x="2865" y="112"/>
                  <a:pt x="2656" y="83"/>
                  <a:pt x="2492" y="50"/>
                </a:cubicBezTo>
                <a:cubicBezTo>
                  <a:pt x="2329" y="17"/>
                  <a:pt x="2190" y="8"/>
                  <a:pt x="2024" y="4"/>
                </a:cubicBezTo>
                <a:cubicBezTo>
                  <a:pt x="1858" y="0"/>
                  <a:pt x="1673" y="19"/>
                  <a:pt x="1498" y="23"/>
                </a:cubicBezTo>
                <a:cubicBezTo>
                  <a:pt x="1323" y="27"/>
                  <a:pt x="1119" y="20"/>
                  <a:pt x="970" y="31"/>
                </a:cubicBezTo>
                <a:cubicBezTo>
                  <a:pt x="820" y="42"/>
                  <a:pt x="697" y="68"/>
                  <a:pt x="602" y="86"/>
                </a:cubicBezTo>
                <a:cubicBezTo>
                  <a:pt x="507" y="104"/>
                  <a:pt x="466" y="103"/>
                  <a:pt x="399" y="141"/>
                </a:cubicBezTo>
                <a:cubicBezTo>
                  <a:pt x="332" y="179"/>
                  <a:pt x="248" y="225"/>
                  <a:pt x="198" y="315"/>
                </a:cubicBezTo>
                <a:cubicBezTo>
                  <a:pt x="148" y="405"/>
                  <a:pt x="121" y="542"/>
                  <a:pt x="98" y="681"/>
                </a:cubicBezTo>
                <a:cubicBezTo>
                  <a:pt x="75" y="820"/>
                  <a:pt x="69" y="996"/>
                  <a:pt x="58" y="1152"/>
                </a:cubicBezTo>
                <a:cubicBezTo>
                  <a:pt x="47" y="1308"/>
                  <a:pt x="41" y="1475"/>
                  <a:pt x="32" y="1617"/>
                </a:cubicBezTo>
                <a:cubicBezTo>
                  <a:pt x="23" y="1759"/>
                  <a:pt x="0" y="1867"/>
                  <a:pt x="6" y="2007"/>
                </a:cubicBezTo>
                <a:cubicBezTo>
                  <a:pt x="12" y="2147"/>
                  <a:pt x="3" y="2316"/>
                  <a:pt x="70" y="2455"/>
                </a:cubicBezTo>
                <a:cubicBezTo>
                  <a:pt x="137" y="2594"/>
                  <a:pt x="263" y="2750"/>
                  <a:pt x="406" y="2838"/>
                </a:cubicBezTo>
                <a:cubicBezTo>
                  <a:pt x="549" y="2926"/>
                  <a:pt x="818" y="2953"/>
                  <a:pt x="926" y="2983"/>
                </a:cubicBezTo>
                <a:close/>
              </a:path>
            </a:pathLst>
          </a:custGeom>
          <a:solidFill>
            <a:srgbClr val="FFFF00"/>
          </a:solidFill>
          <a:ln w="146050" cap="flat" cmpd="sng">
            <a:solidFill>
              <a:srgbClr val="CC66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3957" name="Freeform 5"/>
          <p:cNvSpPr>
            <a:spLocks/>
          </p:cNvSpPr>
          <p:nvPr/>
        </p:nvSpPr>
        <p:spPr bwMode="auto">
          <a:xfrm>
            <a:off x="1692275" y="1484313"/>
            <a:ext cx="5511800" cy="4857750"/>
          </a:xfrm>
          <a:custGeom>
            <a:avLst/>
            <a:gdLst/>
            <a:ahLst/>
            <a:cxnLst>
              <a:cxn ang="0">
                <a:pos x="928" y="2995"/>
              </a:cxn>
              <a:cxn ang="0">
                <a:pos x="1414" y="3049"/>
              </a:cxn>
              <a:cxn ang="0">
                <a:pos x="2050" y="3059"/>
              </a:cxn>
              <a:cxn ang="0">
                <a:pos x="2494" y="3049"/>
              </a:cxn>
              <a:cxn ang="0">
                <a:pos x="2693" y="3013"/>
              </a:cxn>
              <a:cxn ang="0">
                <a:pos x="3067" y="2885"/>
              </a:cxn>
              <a:cxn ang="0">
                <a:pos x="3342" y="2583"/>
              </a:cxn>
              <a:cxn ang="0">
                <a:pos x="3451" y="2099"/>
              </a:cxn>
              <a:cxn ang="0">
                <a:pos x="3470" y="1623"/>
              </a:cxn>
              <a:cxn ang="0">
                <a:pos x="3442" y="1230"/>
              </a:cxn>
              <a:cxn ang="0">
                <a:pos x="3302" y="581"/>
              </a:cxn>
              <a:cxn ang="0">
                <a:pos x="2973" y="224"/>
              </a:cxn>
              <a:cxn ang="0">
                <a:pos x="2439" y="60"/>
              </a:cxn>
              <a:cxn ang="0">
                <a:pos x="1981" y="14"/>
              </a:cxn>
              <a:cxn ang="0">
                <a:pos x="1413" y="5"/>
              </a:cxn>
              <a:cxn ang="0">
                <a:pos x="943" y="41"/>
              </a:cxn>
              <a:cxn ang="0">
                <a:pos x="579" y="96"/>
              </a:cxn>
              <a:cxn ang="0">
                <a:pos x="325" y="188"/>
              </a:cxn>
              <a:cxn ang="0">
                <a:pos x="133" y="362"/>
              </a:cxn>
              <a:cxn ang="0">
                <a:pos x="78" y="609"/>
              </a:cxn>
              <a:cxn ang="0">
                <a:pos x="151" y="752"/>
              </a:cxn>
              <a:cxn ang="0">
                <a:pos x="287" y="870"/>
              </a:cxn>
              <a:cxn ang="0">
                <a:pos x="481" y="1051"/>
              </a:cxn>
              <a:cxn ang="0">
                <a:pos x="556" y="1335"/>
              </a:cxn>
              <a:cxn ang="0">
                <a:pos x="529" y="1621"/>
              </a:cxn>
              <a:cxn ang="0">
                <a:pos x="374" y="1843"/>
              </a:cxn>
              <a:cxn ang="0">
                <a:pos x="203" y="1943"/>
              </a:cxn>
              <a:cxn ang="0">
                <a:pos x="69" y="2053"/>
              </a:cxn>
              <a:cxn ang="0">
                <a:pos x="5" y="2263"/>
              </a:cxn>
              <a:cxn ang="0">
                <a:pos x="38" y="2474"/>
              </a:cxn>
              <a:cxn ang="0">
                <a:pos x="182" y="2693"/>
              </a:cxn>
              <a:cxn ang="0">
                <a:pos x="401" y="2858"/>
              </a:cxn>
              <a:cxn ang="0">
                <a:pos x="599" y="2922"/>
              </a:cxn>
              <a:cxn ang="0">
                <a:pos x="928" y="2995"/>
              </a:cxn>
            </a:cxnLst>
            <a:rect l="0" t="0" r="r" b="b"/>
            <a:pathLst>
              <a:path w="3472" h="3060">
                <a:moveTo>
                  <a:pt x="928" y="2995"/>
                </a:moveTo>
                <a:cubicBezTo>
                  <a:pt x="1105" y="3033"/>
                  <a:pt x="1227" y="3038"/>
                  <a:pt x="1414" y="3049"/>
                </a:cubicBezTo>
                <a:cubicBezTo>
                  <a:pt x="1601" y="3060"/>
                  <a:pt x="1869" y="3059"/>
                  <a:pt x="2050" y="3059"/>
                </a:cubicBezTo>
                <a:cubicBezTo>
                  <a:pt x="2230" y="3059"/>
                  <a:pt x="2387" y="3057"/>
                  <a:pt x="2494" y="3049"/>
                </a:cubicBezTo>
                <a:cubicBezTo>
                  <a:pt x="2601" y="3041"/>
                  <a:pt x="2598" y="3040"/>
                  <a:pt x="2693" y="3013"/>
                </a:cubicBezTo>
                <a:cubicBezTo>
                  <a:pt x="2788" y="2986"/>
                  <a:pt x="2959" y="2957"/>
                  <a:pt x="3067" y="2885"/>
                </a:cubicBezTo>
                <a:cubicBezTo>
                  <a:pt x="3175" y="2813"/>
                  <a:pt x="3278" y="2714"/>
                  <a:pt x="3342" y="2583"/>
                </a:cubicBezTo>
                <a:cubicBezTo>
                  <a:pt x="3406" y="2452"/>
                  <a:pt x="3430" y="2259"/>
                  <a:pt x="3451" y="2099"/>
                </a:cubicBezTo>
                <a:cubicBezTo>
                  <a:pt x="3472" y="1939"/>
                  <a:pt x="3471" y="1768"/>
                  <a:pt x="3470" y="1623"/>
                </a:cubicBezTo>
                <a:cubicBezTo>
                  <a:pt x="3469" y="1478"/>
                  <a:pt x="3470" y="1404"/>
                  <a:pt x="3442" y="1230"/>
                </a:cubicBezTo>
                <a:cubicBezTo>
                  <a:pt x="3414" y="1056"/>
                  <a:pt x="3380" y="749"/>
                  <a:pt x="3302" y="581"/>
                </a:cubicBezTo>
                <a:cubicBezTo>
                  <a:pt x="3224" y="413"/>
                  <a:pt x="3117" y="311"/>
                  <a:pt x="2973" y="224"/>
                </a:cubicBezTo>
                <a:cubicBezTo>
                  <a:pt x="2829" y="137"/>
                  <a:pt x="2605" y="95"/>
                  <a:pt x="2439" y="60"/>
                </a:cubicBezTo>
                <a:cubicBezTo>
                  <a:pt x="2274" y="25"/>
                  <a:pt x="2152" y="23"/>
                  <a:pt x="1981" y="14"/>
                </a:cubicBezTo>
                <a:cubicBezTo>
                  <a:pt x="1810" y="5"/>
                  <a:pt x="1586" y="0"/>
                  <a:pt x="1413" y="5"/>
                </a:cubicBezTo>
                <a:cubicBezTo>
                  <a:pt x="1240" y="10"/>
                  <a:pt x="1082" y="26"/>
                  <a:pt x="943" y="41"/>
                </a:cubicBezTo>
                <a:cubicBezTo>
                  <a:pt x="804" y="56"/>
                  <a:pt x="682" y="72"/>
                  <a:pt x="579" y="96"/>
                </a:cubicBezTo>
                <a:cubicBezTo>
                  <a:pt x="476" y="120"/>
                  <a:pt x="399" y="144"/>
                  <a:pt x="325" y="188"/>
                </a:cubicBezTo>
                <a:cubicBezTo>
                  <a:pt x="251" y="232"/>
                  <a:pt x="174" y="292"/>
                  <a:pt x="133" y="362"/>
                </a:cubicBezTo>
                <a:cubicBezTo>
                  <a:pt x="92" y="432"/>
                  <a:pt x="75" y="544"/>
                  <a:pt x="78" y="609"/>
                </a:cubicBezTo>
                <a:cubicBezTo>
                  <a:pt x="81" y="674"/>
                  <a:pt x="116" y="709"/>
                  <a:pt x="151" y="752"/>
                </a:cubicBezTo>
                <a:cubicBezTo>
                  <a:pt x="186" y="795"/>
                  <a:pt x="231" y="820"/>
                  <a:pt x="287" y="870"/>
                </a:cubicBezTo>
                <a:cubicBezTo>
                  <a:pt x="342" y="920"/>
                  <a:pt x="436" y="973"/>
                  <a:pt x="481" y="1051"/>
                </a:cubicBezTo>
                <a:cubicBezTo>
                  <a:pt x="526" y="1128"/>
                  <a:pt x="548" y="1240"/>
                  <a:pt x="556" y="1335"/>
                </a:cubicBezTo>
                <a:cubicBezTo>
                  <a:pt x="565" y="1430"/>
                  <a:pt x="559" y="1537"/>
                  <a:pt x="529" y="1621"/>
                </a:cubicBezTo>
                <a:cubicBezTo>
                  <a:pt x="498" y="1706"/>
                  <a:pt x="428" y="1789"/>
                  <a:pt x="374" y="1843"/>
                </a:cubicBezTo>
                <a:cubicBezTo>
                  <a:pt x="320" y="1897"/>
                  <a:pt x="254" y="1908"/>
                  <a:pt x="203" y="1943"/>
                </a:cubicBezTo>
                <a:cubicBezTo>
                  <a:pt x="152" y="1978"/>
                  <a:pt x="102" y="2000"/>
                  <a:pt x="69" y="2053"/>
                </a:cubicBezTo>
                <a:cubicBezTo>
                  <a:pt x="36" y="2106"/>
                  <a:pt x="10" y="2193"/>
                  <a:pt x="5" y="2263"/>
                </a:cubicBezTo>
                <a:cubicBezTo>
                  <a:pt x="0" y="2333"/>
                  <a:pt x="9" y="2402"/>
                  <a:pt x="38" y="2474"/>
                </a:cubicBezTo>
                <a:cubicBezTo>
                  <a:pt x="67" y="2546"/>
                  <a:pt x="121" y="2629"/>
                  <a:pt x="182" y="2693"/>
                </a:cubicBezTo>
                <a:cubicBezTo>
                  <a:pt x="242" y="2757"/>
                  <a:pt x="331" y="2820"/>
                  <a:pt x="401" y="2858"/>
                </a:cubicBezTo>
                <a:cubicBezTo>
                  <a:pt x="470" y="2896"/>
                  <a:pt x="511" y="2899"/>
                  <a:pt x="599" y="2922"/>
                </a:cubicBezTo>
                <a:cubicBezTo>
                  <a:pt x="687" y="2945"/>
                  <a:pt x="859" y="2980"/>
                  <a:pt x="928" y="2995"/>
                </a:cubicBezTo>
                <a:close/>
              </a:path>
            </a:pathLst>
          </a:custGeom>
          <a:solidFill>
            <a:srgbClr val="FFFF00"/>
          </a:solidFill>
          <a:ln w="146050" cap="flat" cmpd="sng">
            <a:solidFill>
              <a:srgbClr val="CC66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3958" name="AutoShape 6"/>
          <p:cNvSpPr>
            <a:spLocks noChangeArrowheads="1"/>
          </p:cNvSpPr>
          <p:nvPr/>
        </p:nvSpPr>
        <p:spPr bwMode="auto">
          <a:xfrm>
            <a:off x="1160463" y="3138488"/>
            <a:ext cx="1239837" cy="1133475"/>
          </a:xfrm>
          <a:custGeom>
            <a:avLst/>
            <a:gdLst>
              <a:gd name="G0" fmla="+- 1521 0 0"/>
              <a:gd name="G1" fmla="+- 21600 0 1521"/>
              <a:gd name="G2" fmla="+- 21600 0 1521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521" y="10800"/>
                </a:moveTo>
                <a:cubicBezTo>
                  <a:pt x="1521" y="15925"/>
                  <a:pt x="5675" y="20079"/>
                  <a:pt x="10800" y="20079"/>
                </a:cubicBezTo>
                <a:cubicBezTo>
                  <a:pt x="15925" y="20079"/>
                  <a:pt x="20079" y="15925"/>
                  <a:pt x="20079" y="10800"/>
                </a:cubicBezTo>
                <a:cubicBezTo>
                  <a:pt x="20079" y="5675"/>
                  <a:pt x="15925" y="1521"/>
                  <a:pt x="10800" y="1521"/>
                </a:cubicBezTo>
                <a:cubicBezTo>
                  <a:pt x="5675" y="1521"/>
                  <a:pt x="1521" y="5675"/>
                  <a:pt x="1521" y="10800"/>
                </a:cubicBezTo>
                <a:close/>
              </a:path>
            </a:pathLst>
          </a:custGeom>
          <a:solidFill>
            <a:srgbClr val="0066FF"/>
          </a:solidFill>
          <a:ln w="9525" algn="ctr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3959" name="Oval 7"/>
          <p:cNvSpPr>
            <a:spLocks noChangeArrowheads="1"/>
          </p:cNvSpPr>
          <p:nvPr/>
        </p:nvSpPr>
        <p:spPr bwMode="auto">
          <a:xfrm>
            <a:off x="1228725" y="3206750"/>
            <a:ext cx="1103313" cy="998538"/>
          </a:xfrm>
          <a:prstGeom prst="ellipse">
            <a:avLst/>
          </a:prstGeom>
          <a:solidFill>
            <a:srgbClr val="B2B2B2"/>
          </a:solidFill>
          <a:ln w="38100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3984" name="AutoShape 32"/>
          <p:cNvSpPr>
            <a:spLocks noChangeArrowheads="1"/>
          </p:cNvSpPr>
          <p:nvPr/>
        </p:nvSpPr>
        <p:spPr bwMode="auto">
          <a:xfrm rot="-2828855">
            <a:off x="2052638" y="3132137"/>
            <a:ext cx="331788" cy="201613"/>
          </a:xfrm>
          <a:prstGeom prst="homePlate">
            <a:avLst>
              <a:gd name="adj" fmla="val 6089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3985" name="AutoShape 33"/>
          <p:cNvSpPr>
            <a:spLocks noChangeArrowheads="1"/>
          </p:cNvSpPr>
          <p:nvPr/>
        </p:nvSpPr>
        <p:spPr bwMode="auto">
          <a:xfrm rot="-18933387">
            <a:off x="2173288" y="3941763"/>
            <a:ext cx="344487" cy="215900"/>
          </a:xfrm>
          <a:prstGeom prst="homePlate">
            <a:avLst>
              <a:gd name="adj" fmla="val 63129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3986" name="AutoShape 34"/>
          <p:cNvSpPr>
            <a:spLocks noChangeArrowheads="1"/>
          </p:cNvSpPr>
          <p:nvPr/>
        </p:nvSpPr>
        <p:spPr bwMode="auto">
          <a:xfrm rot="19066956">
            <a:off x="2224088" y="2919413"/>
            <a:ext cx="390525" cy="273050"/>
          </a:xfrm>
          <a:prstGeom prst="chevron">
            <a:avLst>
              <a:gd name="adj" fmla="val 52323"/>
            </a:avLst>
          </a:prstGeom>
          <a:solidFill>
            <a:srgbClr val="D6009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3987" name="AutoShape 35"/>
          <p:cNvSpPr>
            <a:spLocks noChangeArrowheads="1"/>
          </p:cNvSpPr>
          <p:nvPr/>
        </p:nvSpPr>
        <p:spPr bwMode="auto">
          <a:xfrm rot="24092135">
            <a:off x="2332038" y="4090988"/>
            <a:ext cx="404812" cy="273050"/>
          </a:xfrm>
          <a:prstGeom prst="chevron">
            <a:avLst>
              <a:gd name="adj" fmla="val 63345"/>
            </a:avLst>
          </a:prstGeom>
          <a:solidFill>
            <a:srgbClr val="D6009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3988" name="AutoShape 36"/>
          <p:cNvSpPr>
            <a:spLocks noChangeArrowheads="1"/>
          </p:cNvSpPr>
          <p:nvPr/>
        </p:nvSpPr>
        <p:spPr bwMode="auto">
          <a:xfrm>
            <a:off x="1520825" y="3009900"/>
            <a:ext cx="390525" cy="273050"/>
          </a:xfrm>
          <a:prstGeom prst="chevron">
            <a:avLst>
              <a:gd name="adj" fmla="val 52323"/>
            </a:avLst>
          </a:prstGeom>
          <a:solidFill>
            <a:srgbClr val="D6009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3989" name="AutoShape 37"/>
          <p:cNvSpPr>
            <a:spLocks noChangeArrowheads="1"/>
          </p:cNvSpPr>
          <p:nvPr/>
        </p:nvSpPr>
        <p:spPr bwMode="auto">
          <a:xfrm rot="21831995">
            <a:off x="1449388" y="4090988"/>
            <a:ext cx="390525" cy="273050"/>
          </a:xfrm>
          <a:prstGeom prst="chevron">
            <a:avLst>
              <a:gd name="adj" fmla="val 52323"/>
            </a:avLst>
          </a:prstGeom>
          <a:solidFill>
            <a:srgbClr val="D6009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4002" name="Oval 50"/>
          <p:cNvSpPr>
            <a:spLocks noChangeArrowheads="1"/>
          </p:cNvSpPr>
          <p:nvPr/>
        </p:nvSpPr>
        <p:spPr bwMode="auto">
          <a:xfrm>
            <a:off x="1449388" y="3873500"/>
            <a:ext cx="142875" cy="144463"/>
          </a:xfrm>
          <a:prstGeom prst="ellipse">
            <a:avLst/>
          </a:prstGeom>
          <a:gradFill rotWithShape="1">
            <a:gsLst>
              <a:gs pos="0">
                <a:srgbClr val="FF0066">
                  <a:gamma/>
                  <a:tint val="31765"/>
                  <a:invGamma/>
                </a:srgbClr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4015" name="Oval 63"/>
          <p:cNvSpPr>
            <a:spLocks noChangeArrowheads="1"/>
          </p:cNvSpPr>
          <p:nvPr/>
        </p:nvSpPr>
        <p:spPr bwMode="auto">
          <a:xfrm>
            <a:off x="1665288" y="3946525"/>
            <a:ext cx="142875" cy="144463"/>
          </a:xfrm>
          <a:prstGeom prst="ellipse">
            <a:avLst/>
          </a:prstGeom>
          <a:gradFill rotWithShape="1">
            <a:gsLst>
              <a:gs pos="0">
                <a:srgbClr val="FF0066">
                  <a:gamma/>
                  <a:tint val="31765"/>
                  <a:invGamma/>
                </a:srgbClr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4016" name="Oval 64"/>
          <p:cNvSpPr>
            <a:spLocks noChangeArrowheads="1"/>
          </p:cNvSpPr>
          <p:nvPr/>
        </p:nvSpPr>
        <p:spPr bwMode="auto">
          <a:xfrm>
            <a:off x="1881188" y="3873500"/>
            <a:ext cx="142875" cy="144463"/>
          </a:xfrm>
          <a:prstGeom prst="ellipse">
            <a:avLst/>
          </a:prstGeom>
          <a:gradFill rotWithShape="1">
            <a:gsLst>
              <a:gs pos="0">
                <a:srgbClr val="FF0066">
                  <a:gamma/>
                  <a:tint val="31765"/>
                  <a:invGamma/>
                </a:srgbClr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4017" name="Oval 65"/>
          <p:cNvSpPr>
            <a:spLocks noChangeArrowheads="1"/>
          </p:cNvSpPr>
          <p:nvPr/>
        </p:nvSpPr>
        <p:spPr bwMode="auto">
          <a:xfrm>
            <a:off x="2097088" y="3657600"/>
            <a:ext cx="142875" cy="144463"/>
          </a:xfrm>
          <a:prstGeom prst="ellipse">
            <a:avLst/>
          </a:prstGeom>
          <a:gradFill rotWithShape="1">
            <a:gsLst>
              <a:gs pos="0">
                <a:srgbClr val="FF0066">
                  <a:gamma/>
                  <a:tint val="31765"/>
                  <a:invGamma/>
                </a:srgbClr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4018" name="Oval 66"/>
          <p:cNvSpPr>
            <a:spLocks noChangeArrowheads="1"/>
          </p:cNvSpPr>
          <p:nvPr/>
        </p:nvSpPr>
        <p:spPr bwMode="auto">
          <a:xfrm>
            <a:off x="1665288" y="3730625"/>
            <a:ext cx="142875" cy="144463"/>
          </a:xfrm>
          <a:prstGeom prst="ellipse">
            <a:avLst/>
          </a:prstGeom>
          <a:gradFill rotWithShape="1">
            <a:gsLst>
              <a:gs pos="0">
                <a:srgbClr val="FF0066">
                  <a:gamma/>
                  <a:tint val="31765"/>
                  <a:invGamma/>
                </a:srgbClr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4019" name="Oval 67"/>
          <p:cNvSpPr>
            <a:spLocks noChangeArrowheads="1"/>
          </p:cNvSpPr>
          <p:nvPr/>
        </p:nvSpPr>
        <p:spPr bwMode="auto">
          <a:xfrm>
            <a:off x="1881188" y="3657600"/>
            <a:ext cx="142875" cy="144463"/>
          </a:xfrm>
          <a:prstGeom prst="ellipse">
            <a:avLst/>
          </a:prstGeom>
          <a:gradFill rotWithShape="1">
            <a:gsLst>
              <a:gs pos="0">
                <a:srgbClr val="FF0066">
                  <a:gamma/>
                  <a:tint val="31765"/>
                  <a:invGamma/>
                </a:srgbClr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4020" name="Oval 68"/>
          <p:cNvSpPr>
            <a:spLocks noChangeArrowheads="1"/>
          </p:cNvSpPr>
          <p:nvPr/>
        </p:nvSpPr>
        <p:spPr bwMode="auto">
          <a:xfrm>
            <a:off x="2025650" y="3441700"/>
            <a:ext cx="142875" cy="144463"/>
          </a:xfrm>
          <a:prstGeom prst="ellipse">
            <a:avLst/>
          </a:prstGeom>
          <a:gradFill rotWithShape="1">
            <a:gsLst>
              <a:gs pos="0">
                <a:srgbClr val="FF0066">
                  <a:gamma/>
                  <a:tint val="31765"/>
                  <a:invGamma/>
                </a:srgbClr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4021" name="Oval 69"/>
          <p:cNvSpPr>
            <a:spLocks noChangeArrowheads="1"/>
          </p:cNvSpPr>
          <p:nvPr/>
        </p:nvSpPr>
        <p:spPr bwMode="auto">
          <a:xfrm>
            <a:off x="1809750" y="3298825"/>
            <a:ext cx="142875" cy="144463"/>
          </a:xfrm>
          <a:prstGeom prst="ellipse">
            <a:avLst/>
          </a:prstGeom>
          <a:gradFill rotWithShape="1">
            <a:gsLst>
              <a:gs pos="0">
                <a:srgbClr val="FF0066">
                  <a:gamma/>
                  <a:tint val="31765"/>
                  <a:invGamma/>
                </a:srgbClr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4022" name="Oval 70"/>
          <p:cNvSpPr>
            <a:spLocks noChangeArrowheads="1"/>
          </p:cNvSpPr>
          <p:nvPr/>
        </p:nvSpPr>
        <p:spPr bwMode="auto">
          <a:xfrm>
            <a:off x="1736725" y="3514725"/>
            <a:ext cx="142875" cy="144463"/>
          </a:xfrm>
          <a:prstGeom prst="ellipse">
            <a:avLst/>
          </a:prstGeom>
          <a:gradFill rotWithShape="1">
            <a:gsLst>
              <a:gs pos="0">
                <a:srgbClr val="FF0066">
                  <a:gamma/>
                  <a:tint val="31765"/>
                  <a:invGamma/>
                </a:srgbClr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4023" name="Oval 71"/>
          <p:cNvSpPr>
            <a:spLocks noChangeArrowheads="1"/>
          </p:cNvSpPr>
          <p:nvPr/>
        </p:nvSpPr>
        <p:spPr bwMode="auto">
          <a:xfrm>
            <a:off x="1593850" y="3298825"/>
            <a:ext cx="142875" cy="144463"/>
          </a:xfrm>
          <a:prstGeom prst="ellipse">
            <a:avLst/>
          </a:prstGeom>
          <a:gradFill rotWithShape="1">
            <a:gsLst>
              <a:gs pos="0">
                <a:srgbClr val="FF0066">
                  <a:gamma/>
                  <a:tint val="31765"/>
                  <a:invGamma/>
                </a:srgbClr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4024" name="Oval 72"/>
          <p:cNvSpPr>
            <a:spLocks noChangeArrowheads="1"/>
          </p:cNvSpPr>
          <p:nvPr/>
        </p:nvSpPr>
        <p:spPr bwMode="auto">
          <a:xfrm>
            <a:off x="1304925" y="3657600"/>
            <a:ext cx="142875" cy="144463"/>
          </a:xfrm>
          <a:prstGeom prst="ellipse">
            <a:avLst/>
          </a:prstGeom>
          <a:gradFill rotWithShape="1">
            <a:gsLst>
              <a:gs pos="0">
                <a:srgbClr val="FF0066">
                  <a:gamma/>
                  <a:tint val="31765"/>
                  <a:invGamma/>
                </a:srgbClr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4025" name="Oval 73"/>
          <p:cNvSpPr>
            <a:spLocks noChangeArrowheads="1"/>
          </p:cNvSpPr>
          <p:nvPr/>
        </p:nvSpPr>
        <p:spPr bwMode="auto">
          <a:xfrm>
            <a:off x="1376363" y="3441700"/>
            <a:ext cx="142875" cy="144463"/>
          </a:xfrm>
          <a:prstGeom prst="ellipse">
            <a:avLst/>
          </a:prstGeom>
          <a:gradFill rotWithShape="1">
            <a:gsLst>
              <a:gs pos="0">
                <a:srgbClr val="FF0066">
                  <a:gamma/>
                  <a:tint val="31765"/>
                  <a:invGamma/>
                </a:srgbClr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4026" name="Oval 74"/>
          <p:cNvSpPr>
            <a:spLocks noChangeArrowheads="1"/>
          </p:cNvSpPr>
          <p:nvPr/>
        </p:nvSpPr>
        <p:spPr bwMode="auto">
          <a:xfrm>
            <a:off x="1520825" y="3586163"/>
            <a:ext cx="142875" cy="144462"/>
          </a:xfrm>
          <a:prstGeom prst="ellipse">
            <a:avLst/>
          </a:prstGeom>
          <a:gradFill rotWithShape="1">
            <a:gsLst>
              <a:gs pos="0">
                <a:srgbClr val="FF0066">
                  <a:gamma/>
                  <a:tint val="31765"/>
                  <a:invGamma/>
                </a:srgbClr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4045" name="Oval 93"/>
          <p:cNvSpPr>
            <a:spLocks noChangeArrowheads="1"/>
          </p:cNvSpPr>
          <p:nvPr/>
        </p:nvSpPr>
        <p:spPr bwMode="auto">
          <a:xfrm>
            <a:off x="3017838" y="2847975"/>
            <a:ext cx="2025650" cy="1806575"/>
          </a:xfrm>
          <a:prstGeom prst="ellipse">
            <a:avLst/>
          </a:prstGeom>
          <a:solidFill>
            <a:srgbClr val="99FF66"/>
          </a:solidFill>
          <a:ln w="146050" algn="ctr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4046" name="AutoShape 94"/>
          <p:cNvSpPr>
            <a:spLocks noChangeArrowheads="1"/>
          </p:cNvSpPr>
          <p:nvPr/>
        </p:nvSpPr>
        <p:spPr bwMode="auto">
          <a:xfrm rot="24092135">
            <a:off x="4537075" y="4052888"/>
            <a:ext cx="404813" cy="273050"/>
          </a:xfrm>
          <a:prstGeom prst="chevron">
            <a:avLst>
              <a:gd name="adj" fmla="val 63345"/>
            </a:avLst>
          </a:prstGeom>
          <a:solidFill>
            <a:srgbClr val="D6009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4047" name="AutoShape 95"/>
          <p:cNvSpPr>
            <a:spLocks noChangeArrowheads="1"/>
          </p:cNvSpPr>
          <p:nvPr/>
        </p:nvSpPr>
        <p:spPr bwMode="auto">
          <a:xfrm rot="19066956">
            <a:off x="4424363" y="2957513"/>
            <a:ext cx="390525" cy="273050"/>
          </a:xfrm>
          <a:prstGeom prst="chevron">
            <a:avLst>
              <a:gd name="adj" fmla="val 52323"/>
            </a:avLst>
          </a:prstGeom>
          <a:solidFill>
            <a:srgbClr val="D6009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4048" name="AutoShape 96"/>
          <p:cNvSpPr>
            <a:spLocks noChangeArrowheads="1"/>
          </p:cNvSpPr>
          <p:nvPr/>
        </p:nvSpPr>
        <p:spPr bwMode="auto">
          <a:xfrm>
            <a:off x="3397250" y="3157538"/>
            <a:ext cx="1239838" cy="1133475"/>
          </a:xfrm>
          <a:custGeom>
            <a:avLst/>
            <a:gdLst>
              <a:gd name="G0" fmla="+- 1521 0 0"/>
              <a:gd name="G1" fmla="+- 21600 0 1521"/>
              <a:gd name="G2" fmla="+- 21600 0 1521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521" y="10800"/>
                </a:moveTo>
                <a:cubicBezTo>
                  <a:pt x="1521" y="15925"/>
                  <a:pt x="5675" y="20079"/>
                  <a:pt x="10800" y="20079"/>
                </a:cubicBezTo>
                <a:cubicBezTo>
                  <a:pt x="15925" y="20079"/>
                  <a:pt x="20079" y="15925"/>
                  <a:pt x="20079" y="10800"/>
                </a:cubicBezTo>
                <a:cubicBezTo>
                  <a:pt x="20079" y="5675"/>
                  <a:pt x="15925" y="1521"/>
                  <a:pt x="10800" y="1521"/>
                </a:cubicBezTo>
                <a:cubicBezTo>
                  <a:pt x="5675" y="1521"/>
                  <a:pt x="1521" y="5675"/>
                  <a:pt x="1521" y="10800"/>
                </a:cubicBezTo>
                <a:close/>
              </a:path>
            </a:pathLst>
          </a:custGeom>
          <a:solidFill>
            <a:srgbClr val="0066FF"/>
          </a:solidFill>
          <a:ln w="9525" algn="ctr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4049" name="Oval 97"/>
          <p:cNvSpPr>
            <a:spLocks noChangeArrowheads="1"/>
          </p:cNvSpPr>
          <p:nvPr/>
        </p:nvSpPr>
        <p:spPr bwMode="auto">
          <a:xfrm>
            <a:off x="3465513" y="3225800"/>
            <a:ext cx="1103312" cy="998538"/>
          </a:xfrm>
          <a:prstGeom prst="ellipse">
            <a:avLst/>
          </a:prstGeom>
          <a:solidFill>
            <a:srgbClr val="B2B2B2"/>
          </a:solidFill>
          <a:ln w="38100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4050" name="AutoShape 98"/>
          <p:cNvSpPr>
            <a:spLocks noChangeArrowheads="1"/>
          </p:cNvSpPr>
          <p:nvPr/>
        </p:nvSpPr>
        <p:spPr bwMode="auto">
          <a:xfrm rot="-2828855">
            <a:off x="4289425" y="3151188"/>
            <a:ext cx="331788" cy="201612"/>
          </a:xfrm>
          <a:prstGeom prst="homePlate">
            <a:avLst>
              <a:gd name="adj" fmla="val 60898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4051" name="AutoShape 99"/>
          <p:cNvSpPr>
            <a:spLocks noChangeArrowheads="1"/>
          </p:cNvSpPr>
          <p:nvPr/>
        </p:nvSpPr>
        <p:spPr bwMode="auto">
          <a:xfrm rot="-18933387">
            <a:off x="4410075" y="3960813"/>
            <a:ext cx="344488" cy="215900"/>
          </a:xfrm>
          <a:prstGeom prst="homePlate">
            <a:avLst>
              <a:gd name="adj" fmla="val 63129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4052" name="Oval 100"/>
          <p:cNvSpPr>
            <a:spLocks noChangeArrowheads="1"/>
          </p:cNvSpPr>
          <p:nvPr/>
        </p:nvSpPr>
        <p:spPr bwMode="auto">
          <a:xfrm>
            <a:off x="4117975" y="3749675"/>
            <a:ext cx="142875" cy="168275"/>
          </a:xfrm>
          <a:prstGeom prst="ellipse">
            <a:avLst/>
          </a:prstGeom>
          <a:gradFill rotWithShape="1">
            <a:gsLst>
              <a:gs pos="0">
                <a:srgbClr val="FF0066">
                  <a:gamma/>
                  <a:tint val="31765"/>
                  <a:invGamma/>
                </a:srgbClr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4053" name="Oval 101"/>
          <p:cNvSpPr>
            <a:spLocks noChangeArrowheads="1"/>
          </p:cNvSpPr>
          <p:nvPr/>
        </p:nvSpPr>
        <p:spPr bwMode="auto">
          <a:xfrm>
            <a:off x="4333875" y="3749675"/>
            <a:ext cx="142875" cy="168275"/>
          </a:xfrm>
          <a:prstGeom prst="ellipse">
            <a:avLst/>
          </a:prstGeom>
          <a:gradFill rotWithShape="1">
            <a:gsLst>
              <a:gs pos="0">
                <a:srgbClr val="FF0066">
                  <a:gamma/>
                  <a:tint val="31765"/>
                  <a:invGamma/>
                </a:srgbClr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4054" name="Oval 102"/>
          <p:cNvSpPr>
            <a:spLocks noChangeArrowheads="1"/>
          </p:cNvSpPr>
          <p:nvPr/>
        </p:nvSpPr>
        <p:spPr bwMode="auto">
          <a:xfrm>
            <a:off x="4046538" y="3533775"/>
            <a:ext cx="142875" cy="168275"/>
          </a:xfrm>
          <a:prstGeom prst="ellipse">
            <a:avLst/>
          </a:prstGeom>
          <a:gradFill rotWithShape="1">
            <a:gsLst>
              <a:gs pos="0">
                <a:srgbClr val="FF0066">
                  <a:gamma/>
                  <a:tint val="31765"/>
                  <a:invGamma/>
                </a:srgbClr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4055" name="Oval 103"/>
          <p:cNvSpPr>
            <a:spLocks noChangeArrowheads="1"/>
          </p:cNvSpPr>
          <p:nvPr/>
        </p:nvSpPr>
        <p:spPr bwMode="auto">
          <a:xfrm>
            <a:off x="4262438" y="3460750"/>
            <a:ext cx="142875" cy="168275"/>
          </a:xfrm>
          <a:prstGeom prst="ellipse">
            <a:avLst/>
          </a:prstGeom>
          <a:gradFill rotWithShape="1">
            <a:gsLst>
              <a:gs pos="0">
                <a:srgbClr val="FF0066">
                  <a:gamma/>
                  <a:tint val="31765"/>
                  <a:invGamma/>
                </a:srgbClr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4056" name="Oval 104"/>
          <p:cNvSpPr>
            <a:spLocks noChangeArrowheads="1"/>
          </p:cNvSpPr>
          <p:nvPr/>
        </p:nvSpPr>
        <p:spPr bwMode="auto">
          <a:xfrm>
            <a:off x="4046538" y="3317875"/>
            <a:ext cx="142875" cy="168275"/>
          </a:xfrm>
          <a:prstGeom prst="ellipse">
            <a:avLst/>
          </a:prstGeom>
          <a:gradFill rotWithShape="1">
            <a:gsLst>
              <a:gs pos="0">
                <a:srgbClr val="FF0066">
                  <a:gamma/>
                  <a:tint val="31765"/>
                  <a:invGamma/>
                </a:srgbClr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4057" name="Oval 105"/>
          <p:cNvSpPr>
            <a:spLocks noChangeArrowheads="1"/>
          </p:cNvSpPr>
          <p:nvPr/>
        </p:nvSpPr>
        <p:spPr bwMode="auto">
          <a:xfrm>
            <a:off x="3686175" y="3460750"/>
            <a:ext cx="142875" cy="168275"/>
          </a:xfrm>
          <a:prstGeom prst="ellipse">
            <a:avLst/>
          </a:prstGeom>
          <a:gradFill rotWithShape="1">
            <a:gsLst>
              <a:gs pos="0">
                <a:srgbClr val="FF0066">
                  <a:gamma/>
                  <a:tint val="31765"/>
                  <a:invGamma/>
                </a:srgbClr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4058" name="Oval 106"/>
          <p:cNvSpPr>
            <a:spLocks noChangeArrowheads="1"/>
          </p:cNvSpPr>
          <p:nvPr/>
        </p:nvSpPr>
        <p:spPr bwMode="auto">
          <a:xfrm>
            <a:off x="3830638" y="3676650"/>
            <a:ext cx="142875" cy="168275"/>
          </a:xfrm>
          <a:prstGeom prst="ellipse">
            <a:avLst/>
          </a:prstGeom>
          <a:gradFill rotWithShape="1">
            <a:gsLst>
              <a:gs pos="0">
                <a:srgbClr val="FF0066">
                  <a:gamma/>
                  <a:tint val="31765"/>
                  <a:invGamma/>
                </a:srgbClr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4059" name="Oval 107"/>
          <p:cNvSpPr>
            <a:spLocks noChangeArrowheads="1"/>
          </p:cNvSpPr>
          <p:nvPr/>
        </p:nvSpPr>
        <p:spPr bwMode="auto">
          <a:xfrm>
            <a:off x="3830638" y="3317875"/>
            <a:ext cx="142875" cy="168275"/>
          </a:xfrm>
          <a:prstGeom prst="ellipse">
            <a:avLst/>
          </a:prstGeom>
          <a:gradFill rotWithShape="1">
            <a:gsLst>
              <a:gs pos="0">
                <a:srgbClr val="FF0066">
                  <a:gamma/>
                  <a:tint val="31765"/>
                  <a:invGamma/>
                </a:srgbClr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4060" name="Oval 108"/>
          <p:cNvSpPr>
            <a:spLocks noChangeArrowheads="1"/>
          </p:cNvSpPr>
          <p:nvPr/>
        </p:nvSpPr>
        <p:spPr bwMode="auto">
          <a:xfrm>
            <a:off x="3541713" y="3605213"/>
            <a:ext cx="142875" cy="168275"/>
          </a:xfrm>
          <a:prstGeom prst="ellipse">
            <a:avLst/>
          </a:prstGeom>
          <a:gradFill rotWithShape="1">
            <a:gsLst>
              <a:gs pos="0">
                <a:srgbClr val="FF0066">
                  <a:gamma/>
                  <a:tint val="31765"/>
                  <a:invGamma/>
                </a:srgbClr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4061" name="Oval 109"/>
          <p:cNvSpPr>
            <a:spLocks noChangeArrowheads="1"/>
          </p:cNvSpPr>
          <p:nvPr/>
        </p:nvSpPr>
        <p:spPr bwMode="auto">
          <a:xfrm>
            <a:off x="3613150" y="3821113"/>
            <a:ext cx="142875" cy="168275"/>
          </a:xfrm>
          <a:prstGeom prst="ellipse">
            <a:avLst/>
          </a:prstGeom>
          <a:gradFill rotWithShape="1">
            <a:gsLst>
              <a:gs pos="0">
                <a:srgbClr val="FF0066">
                  <a:gamma/>
                  <a:tint val="31765"/>
                  <a:invGamma/>
                </a:srgbClr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4062" name="Oval 110"/>
          <p:cNvSpPr>
            <a:spLocks noChangeArrowheads="1"/>
          </p:cNvSpPr>
          <p:nvPr/>
        </p:nvSpPr>
        <p:spPr bwMode="auto">
          <a:xfrm>
            <a:off x="4046538" y="3965575"/>
            <a:ext cx="142875" cy="168275"/>
          </a:xfrm>
          <a:prstGeom prst="ellipse">
            <a:avLst/>
          </a:prstGeom>
          <a:gradFill rotWithShape="1">
            <a:gsLst>
              <a:gs pos="0">
                <a:srgbClr val="FF0066">
                  <a:gamma/>
                  <a:tint val="31765"/>
                  <a:invGamma/>
                </a:srgbClr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4063" name="Oval 111"/>
          <p:cNvSpPr>
            <a:spLocks noChangeArrowheads="1"/>
          </p:cNvSpPr>
          <p:nvPr/>
        </p:nvSpPr>
        <p:spPr bwMode="auto">
          <a:xfrm>
            <a:off x="3830638" y="3965575"/>
            <a:ext cx="142875" cy="168275"/>
          </a:xfrm>
          <a:prstGeom prst="ellipse">
            <a:avLst/>
          </a:prstGeom>
          <a:gradFill rotWithShape="1">
            <a:gsLst>
              <a:gs pos="0">
                <a:srgbClr val="FF0066">
                  <a:gamma/>
                  <a:tint val="31765"/>
                  <a:invGamma/>
                </a:srgbClr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4066" name="AutoShape 114"/>
          <p:cNvSpPr>
            <a:spLocks noChangeArrowheads="1"/>
          </p:cNvSpPr>
          <p:nvPr/>
        </p:nvSpPr>
        <p:spPr bwMode="auto">
          <a:xfrm rot="5400000">
            <a:off x="3767137" y="1341438"/>
            <a:ext cx="390525" cy="273050"/>
          </a:xfrm>
          <a:prstGeom prst="chevron">
            <a:avLst>
              <a:gd name="adj" fmla="val 52323"/>
            </a:avLst>
          </a:prstGeom>
          <a:solidFill>
            <a:srgbClr val="D6009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4067" name="AutoShape 115"/>
          <p:cNvSpPr>
            <a:spLocks noChangeArrowheads="1"/>
          </p:cNvSpPr>
          <p:nvPr/>
        </p:nvSpPr>
        <p:spPr bwMode="auto">
          <a:xfrm rot="8554358">
            <a:off x="6705600" y="2001838"/>
            <a:ext cx="390525" cy="273050"/>
          </a:xfrm>
          <a:prstGeom prst="chevron">
            <a:avLst>
              <a:gd name="adj" fmla="val 52323"/>
            </a:avLst>
          </a:prstGeom>
          <a:solidFill>
            <a:srgbClr val="D6009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4068" name="AutoShape 116"/>
          <p:cNvSpPr>
            <a:spLocks noChangeArrowheads="1"/>
          </p:cNvSpPr>
          <p:nvPr/>
        </p:nvSpPr>
        <p:spPr bwMode="auto">
          <a:xfrm rot="5400000">
            <a:off x="5135562" y="1341438"/>
            <a:ext cx="390525" cy="273050"/>
          </a:xfrm>
          <a:prstGeom prst="chevron">
            <a:avLst>
              <a:gd name="adj" fmla="val 52323"/>
            </a:avLst>
          </a:prstGeom>
          <a:solidFill>
            <a:srgbClr val="D6009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4069" name="AutoShape 117"/>
          <p:cNvSpPr>
            <a:spLocks noChangeArrowheads="1"/>
          </p:cNvSpPr>
          <p:nvPr/>
        </p:nvSpPr>
        <p:spPr bwMode="auto">
          <a:xfrm rot="13202202">
            <a:off x="6705600" y="5746750"/>
            <a:ext cx="390525" cy="273050"/>
          </a:xfrm>
          <a:prstGeom prst="chevron">
            <a:avLst>
              <a:gd name="adj" fmla="val 52323"/>
            </a:avLst>
          </a:prstGeom>
          <a:solidFill>
            <a:srgbClr val="D6009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4070" name="AutoShape 118"/>
          <p:cNvSpPr>
            <a:spLocks noChangeArrowheads="1"/>
          </p:cNvSpPr>
          <p:nvPr/>
        </p:nvSpPr>
        <p:spPr bwMode="auto">
          <a:xfrm rot="-26807031">
            <a:off x="5422900" y="6237288"/>
            <a:ext cx="390525" cy="273050"/>
          </a:xfrm>
          <a:prstGeom prst="chevron">
            <a:avLst>
              <a:gd name="adj" fmla="val 52323"/>
            </a:avLst>
          </a:prstGeom>
          <a:solidFill>
            <a:srgbClr val="D6009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4071" name="AutoShape 119"/>
          <p:cNvSpPr>
            <a:spLocks noChangeArrowheads="1"/>
          </p:cNvSpPr>
          <p:nvPr/>
        </p:nvSpPr>
        <p:spPr bwMode="auto">
          <a:xfrm rot="-26687157">
            <a:off x="3767137" y="6165851"/>
            <a:ext cx="390525" cy="273050"/>
          </a:xfrm>
          <a:prstGeom prst="chevron">
            <a:avLst>
              <a:gd name="adj" fmla="val 52323"/>
            </a:avLst>
          </a:prstGeom>
          <a:solidFill>
            <a:srgbClr val="D6009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4073" name="AutoShape 121"/>
          <p:cNvSpPr>
            <a:spLocks noChangeArrowheads="1"/>
          </p:cNvSpPr>
          <p:nvPr/>
        </p:nvSpPr>
        <p:spPr bwMode="auto">
          <a:xfrm rot="11082471">
            <a:off x="7065963" y="4449763"/>
            <a:ext cx="390525" cy="273050"/>
          </a:xfrm>
          <a:prstGeom prst="chevron">
            <a:avLst>
              <a:gd name="adj" fmla="val 52323"/>
            </a:avLst>
          </a:prstGeom>
          <a:solidFill>
            <a:srgbClr val="D6009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4074" name="AutoShape 122"/>
          <p:cNvSpPr>
            <a:spLocks noChangeArrowheads="1"/>
          </p:cNvSpPr>
          <p:nvPr/>
        </p:nvSpPr>
        <p:spPr bwMode="auto">
          <a:xfrm rot="10387559">
            <a:off x="7019925" y="2997200"/>
            <a:ext cx="390525" cy="273050"/>
          </a:xfrm>
          <a:prstGeom prst="chevron">
            <a:avLst>
              <a:gd name="adj" fmla="val 52323"/>
            </a:avLst>
          </a:prstGeom>
          <a:solidFill>
            <a:srgbClr val="D6009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4075" name="Text Box 123"/>
          <p:cNvSpPr txBox="1">
            <a:spLocks noChangeArrowheads="1"/>
          </p:cNvSpPr>
          <p:nvPr/>
        </p:nvSpPr>
        <p:spPr bwMode="auto">
          <a:xfrm>
            <a:off x="996950" y="677863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1600">
              <a:latin typeface="Arial" charset="0"/>
            </a:endParaRPr>
          </a:p>
        </p:txBody>
      </p:sp>
      <p:sp>
        <p:nvSpPr>
          <p:cNvPr id="254076" name="Text Box 124"/>
          <p:cNvSpPr txBox="1">
            <a:spLocks noChangeArrowheads="1"/>
          </p:cNvSpPr>
          <p:nvPr/>
        </p:nvSpPr>
        <p:spPr bwMode="auto">
          <a:xfrm>
            <a:off x="1068388" y="677863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1600">
              <a:latin typeface="Arial" charset="0"/>
            </a:endParaRPr>
          </a:p>
        </p:txBody>
      </p:sp>
      <p:sp>
        <p:nvSpPr>
          <p:cNvPr id="254077" name="WordArt 125"/>
          <p:cNvSpPr>
            <a:spLocks noChangeArrowheads="1" noChangeShapeType="1" noTextEdit="1"/>
          </p:cNvSpPr>
          <p:nvPr/>
        </p:nvSpPr>
        <p:spPr bwMode="auto">
          <a:xfrm>
            <a:off x="395288" y="333375"/>
            <a:ext cx="827881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Transport cholesterolu do endokrinních buněk</a:t>
            </a:r>
          </a:p>
        </p:txBody>
      </p:sp>
      <p:sp>
        <p:nvSpPr>
          <p:cNvPr id="254078" name="Text Box 126"/>
          <p:cNvSpPr txBox="1">
            <a:spLocks noChangeArrowheads="1"/>
          </p:cNvSpPr>
          <p:nvPr/>
        </p:nvSpPr>
        <p:spPr bwMode="auto">
          <a:xfrm>
            <a:off x="7118350" y="1397000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1600">
              <a:latin typeface="Arial" charset="0"/>
            </a:endParaRPr>
          </a:p>
        </p:txBody>
      </p:sp>
      <p:sp>
        <p:nvSpPr>
          <p:cNvPr id="254080" name="Text Box 128"/>
          <p:cNvSpPr txBox="1">
            <a:spLocks noChangeArrowheads="1"/>
          </p:cNvSpPr>
          <p:nvPr/>
        </p:nvSpPr>
        <p:spPr bwMode="auto">
          <a:xfrm>
            <a:off x="6732588" y="1341438"/>
            <a:ext cx="1931987" cy="422275"/>
          </a:xfrm>
          <a:prstGeom prst="rect">
            <a:avLst/>
          </a:prstGeom>
          <a:solidFill>
            <a:srgbClr val="D60093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2000">
                <a:solidFill>
                  <a:schemeClr val="bg1"/>
                </a:solidFill>
                <a:latin typeface="Arial" charset="0"/>
              </a:rPr>
              <a:t>LDL receptory</a:t>
            </a:r>
          </a:p>
        </p:txBody>
      </p:sp>
      <p:sp>
        <p:nvSpPr>
          <p:cNvPr id="254082" name="Text Box 130"/>
          <p:cNvSpPr txBox="1">
            <a:spLocks noChangeArrowheads="1"/>
          </p:cNvSpPr>
          <p:nvPr/>
        </p:nvSpPr>
        <p:spPr bwMode="auto">
          <a:xfrm>
            <a:off x="5219700" y="3429000"/>
            <a:ext cx="3581400" cy="422275"/>
          </a:xfrm>
          <a:prstGeom prst="rect">
            <a:avLst/>
          </a:prstGeom>
          <a:solidFill>
            <a:srgbClr val="6666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2000">
                <a:solidFill>
                  <a:schemeClr val="bg1"/>
                </a:solidFill>
                <a:latin typeface="Arial" charset="0"/>
              </a:rPr>
              <a:t>LDL nosiče s cholesterolem</a:t>
            </a:r>
          </a:p>
        </p:txBody>
      </p:sp>
      <p:sp>
        <p:nvSpPr>
          <p:cNvPr id="254087" name="Rectangle 135"/>
          <p:cNvSpPr>
            <a:spLocks noChangeArrowheads="1"/>
          </p:cNvSpPr>
          <p:nvPr/>
        </p:nvSpPr>
        <p:spPr bwMode="auto">
          <a:xfrm>
            <a:off x="8618538" y="0"/>
            <a:ext cx="52546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II-38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4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253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253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253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3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3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3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3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4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4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4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4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4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4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4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4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4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4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4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4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4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4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4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4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4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4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4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4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4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4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4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4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4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4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9" dur="500"/>
                                        <p:tgtEl>
                                          <p:spTgt spid="253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2" dur="500"/>
                                        <p:tgtEl>
                                          <p:spTgt spid="253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5" dur="500"/>
                                        <p:tgtEl>
                                          <p:spTgt spid="253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8" dur="500"/>
                                        <p:tgtEl>
                                          <p:spTgt spid="253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1" dur="500"/>
                                        <p:tgtEl>
                                          <p:spTgt spid="253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4" dur="500"/>
                                        <p:tgtEl>
                                          <p:spTgt spid="254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7" dur="500"/>
                                        <p:tgtEl>
                                          <p:spTgt spid="254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0" dur="500"/>
                                        <p:tgtEl>
                                          <p:spTgt spid="254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3" dur="500"/>
                                        <p:tgtEl>
                                          <p:spTgt spid="2540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6" dur="500"/>
                                        <p:tgtEl>
                                          <p:spTgt spid="254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9" dur="500"/>
                                        <p:tgtEl>
                                          <p:spTgt spid="2540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2" dur="500"/>
                                        <p:tgtEl>
                                          <p:spTgt spid="254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5" dur="500"/>
                                        <p:tgtEl>
                                          <p:spTgt spid="254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8" dur="500"/>
                                        <p:tgtEl>
                                          <p:spTgt spid="254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1" dur="500"/>
                                        <p:tgtEl>
                                          <p:spTgt spid="254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4" dur="500"/>
                                        <p:tgtEl>
                                          <p:spTgt spid="2540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7" dur="500"/>
                                        <p:tgtEl>
                                          <p:spTgt spid="254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0" dur="500"/>
                                        <p:tgtEl>
                                          <p:spTgt spid="254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3" dur="500"/>
                                        <p:tgtEl>
                                          <p:spTgt spid="253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25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25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5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25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25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25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25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25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25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25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25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25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25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25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25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25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25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25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25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6" dur="500"/>
                                        <p:tgtEl>
                                          <p:spTgt spid="25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8" dur="500"/>
                                        <p:tgtEl>
                                          <p:spTgt spid="253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4" dur="500"/>
                                        <p:tgtEl>
                                          <p:spTgt spid="25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6" grpId="0" animBg="1"/>
      <p:bldP spid="253956" grpId="1" animBg="1"/>
      <p:bldP spid="253957" grpId="0" animBg="1"/>
      <p:bldP spid="253957" grpId="1" animBg="1"/>
      <p:bldP spid="253958" grpId="0" animBg="1"/>
      <p:bldP spid="253958" grpId="1" animBg="1"/>
      <p:bldP spid="253959" grpId="0" animBg="1"/>
      <p:bldP spid="253959" grpId="1" animBg="1"/>
      <p:bldP spid="253984" grpId="0" animBg="1"/>
      <p:bldP spid="253984" grpId="1" animBg="1"/>
      <p:bldP spid="253985" grpId="0" animBg="1"/>
      <p:bldP spid="253985" grpId="1" animBg="1"/>
      <p:bldP spid="253986" grpId="0" animBg="1"/>
      <p:bldP spid="253986" grpId="1" animBg="1"/>
      <p:bldP spid="253987" grpId="0" animBg="1"/>
      <p:bldP spid="253987" grpId="1" animBg="1"/>
      <p:bldP spid="253988" grpId="0" animBg="1"/>
      <p:bldP spid="253989" grpId="0" animBg="1"/>
      <p:bldP spid="254002" grpId="0" animBg="1"/>
      <p:bldP spid="254002" grpId="1" animBg="1"/>
      <p:bldP spid="254015" grpId="0" animBg="1"/>
      <p:bldP spid="254015" grpId="1" animBg="1"/>
      <p:bldP spid="254016" grpId="0" animBg="1"/>
      <p:bldP spid="254016" grpId="1" animBg="1"/>
      <p:bldP spid="254017" grpId="0" animBg="1"/>
      <p:bldP spid="254017" grpId="1" animBg="1"/>
      <p:bldP spid="254018" grpId="0" animBg="1"/>
      <p:bldP spid="254018" grpId="1" animBg="1"/>
      <p:bldP spid="254019" grpId="0" animBg="1"/>
      <p:bldP spid="254019" grpId="1" animBg="1"/>
      <p:bldP spid="254020" grpId="0" animBg="1"/>
      <p:bldP spid="254020" grpId="1" animBg="1"/>
      <p:bldP spid="254021" grpId="0" animBg="1"/>
      <p:bldP spid="254021" grpId="1" animBg="1"/>
      <p:bldP spid="254022" grpId="0" animBg="1"/>
      <p:bldP spid="254022" grpId="1" animBg="1"/>
      <p:bldP spid="254023" grpId="0" animBg="1"/>
      <p:bldP spid="254023" grpId="1" animBg="1"/>
      <p:bldP spid="254024" grpId="0" animBg="1"/>
      <p:bldP spid="254024" grpId="1" animBg="1"/>
      <p:bldP spid="254025" grpId="0" animBg="1"/>
      <p:bldP spid="254025" grpId="1" animBg="1"/>
      <p:bldP spid="254026" grpId="0" animBg="1"/>
      <p:bldP spid="254026" grpId="1" animBg="1"/>
      <p:bldP spid="254045" grpId="0" animBg="1"/>
      <p:bldP spid="254046" grpId="0" animBg="1"/>
      <p:bldP spid="254047" grpId="0" animBg="1"/>
      <p:bldP spid="254048" grpId="0" animBg="1"/>
      <p:bldP spid="254049" grpId="0" animBg="1"/>
      <p:bldP spid="254050" grpId="0" animBg="1"/>
      <p:bldP spid="254051" grpId="0" animBg="1"/>
      <p:bldP spid="254052" grpId="0" animBg="1"/>
      <p:bldP spid="254053" grpId="0" animBg="1"/>
      <p:bldP spid="254054" grpId="0" animBg="1"/>
      <p:bldP spid="254055" grpId="0" animBg="1"/>
      <p:bldP spid="254056" grpId="0" animBg="1"/>
      <p:bldP spid="254057" grpId="0" animBg="1"/>
      <p:bldP spid="254058" grpId="0" animBg="1"/>
      <p:bldP spid="254059" grpId="0" animBg="1"/>
      <p:bldP spid="254060" grpId="0" animBg="1"/>
      <p:bldP spid="254061" grpId="0" animBg="1"/>
      <p:bldP spid="254062" grpId="0" animBg="1"/>
      <p:bldP spid="254063" grpId="0" animBg="1"/>
      <p:bldP spid="254080" grpId="0" animBg="1"/>
      <p:bldP spid="25408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66">
                <a:gamma/>
                <a:tint val="0"/>
                <a:invGamma/>
              </a:srgbClr>
            </a:gs>
            <a:gs pos="100000">
              <a:srgbClr val="66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4" name="AutoShape 74"/>
          <p:cNvSpPr>
            <a:spLocks noChangeArrowheads="1"/>
          </p:cNvSpPr>
          <p:nvPr/>
        </p:nvSpPr>
        <p:spPr bwMode="auto">
          <a:xfrm>
            <a:off x="179388" y="260350"/>
            <a:ext cx="8713787" cy="576263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884" name="AutoShape 4"/>
          <p:cNvSpPr>
            <a:spLocks noChangeArrowheads="1"/>
          </p:cNvSpPr>
          <p:nvPr/>
        </p:nvSpPr>
        <p:spPr bwMode="auto">
          <a:xfrm>
            <a:off x="611188" y="1700213"/>
            <a:ext cx="4681537" cy="3673475"/>
          </a:xfrm>
          <a:prstGeom prst="roundRect">
            <a:avLst>
              <a:gd name="adj" fmla="val 30259"/>
            </a:avLst>
          </a:prstGeom>
          <a:solidFill>
            <a:srgbClr val="FFFF00"/>
          </a:solidFill>
          <a:ln w="127000" algn="ctr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i="1">
              <a:latin typeface="Arial Black" pitchFamily="34" charset="0"/>
            </a:endParaRPr>
          </a:p>
        </p:txBody>
      </p:sp>
      <p:sp>
        <p:nvSpPr>
          <p:cNvPr id="378886" name="Freeform 6"/>
          <p:cNvSpPr>
            <a:spLocks/>
          </p:cNvSpPr>
          <p:nvPr/>
        </p:nvSpPr>
        <p:spPr bwMode="auto">
          <a:xfrm>
            <a:off x="2195513" y="4076700"/>
            <a:ext cx="936625" cy="688975"/>
          </a:xfrm>
          <a:custGeom>
            <a:avLst/>
            <a:gdLst/>
            <a:ahLst/>
            <a:cxnLst>
              <a:cxn ang="0">
                <a:pos x="288" y="322"/>
              </a:cxn>
              <a:cxn ang="0">
                <a:pos x="346" y="216"/>
              </a:cxn>
              <a:cxn ang="0">
                <a:pos x="391" y="34"/>
              </a:cxn>
              <a:cxn ang="0">
                <a:pos x="645" y="11"/>
              </a:cxn>
              <a:cxn ang="0">
                <a:pos x="845" y="79"/>
              </a:cxn>
              <a:cxn ang="0">
                <a:pos x="890" y="261"/>
              </a:cxn>
              <a:cxn ang="0">
                <a:pos x="1020" y="413"/>
              </a:cxn>
              <a:cxn ang="0">
                <a:pos x="1138" y="440"/>
              </a:cxn>
              <a:cxn ang="0">
                <a:pos x="1312" y="248"/>
              </a:cxn>
              <a:cxn ang="0">
                <a:pos x="1632" y="440"/>
              </a:cxn>
              <a:cxn ang="0">
                <a:pos x="1577" y="742"/>
              </a:cxn>
              <a:cxn ang="0">
                <a:pos x="1312" y="898"/>
              </a:cxn>
              <a:cxn ang="0">
                <a:pos x="1385" y="1163"/>
              </a:cxn>
              <a:cxn ang="0">
                <a:pos x="1166" y="1218"/>
              </a:cxn>
              <a:cxn ang="0">
                <a:pos x="965" y="1336"/>
              </a:cxn>
              <a:cxn ang="0">
                <a:pos x="718" y="1190"/>
              </a:cxn>
              <a:cxn ang="0">
                <a:pos x="389" y="1373"/>
              </a:cxn>
              <a:cxn ang="0">
                <a:pos x="142" y="1172"/>
              </a:cxn>
              <a:cxn ang="0">
                <a:pos x="210" y="941"/>
              </a:cxn>
              <a:cxn ang="0">
                <a:pos x="325" y="788"/>
              </a:cxn>
              <a:cxn ang="0">
                <a:pos x="233" y="632"/>
              </a:cxn>
              <a:cxn ang="0">
                <a:pos x="41" y="514"/>
              </a:cxn>
              <a:cxn ang="0">
                <a:pos x="41" y="340"/>
              </a:cxn>
              <a:cxn ang="0">
                <a:pos x="288" y="322"/>
              </a:cxn>
            </a:cxnLst>
            <a:rect l="0" t="0" r="r" b="b"/>
            <a:pathLst>
              <a:path w="1676" h="1376">
                <a:moveTo>
                  <a:pt x="288" y="322"/>
                </a:moveTo>
                <a:cubicBezTo>
                  <a:pt x="339" y="301"/>
                  <a:pt x="329" y="264"/>
                  <a:pt x="346" y="216"/>
                </a:cubicBezTo>
                <a:cubicBezTo>
                  <a:pt x="363" y="168"/>
                  <a:pt x="341" y="68"/>
                  <a:pt x="391" y="34"/>
                </a:cubicBezTo>
                <a:cubicBezTo>
                  <a:pt x="441" y="0"/>
                  <a:pt x="569" y="3"/>
                  <a:pt x="645" y="11"/>
                </a:cubicBezTo>
                <a:cubicBezTo>
                  <a:pt x="721" y="19"/>
                  <a:pt x="804" y="37"/>
                  <a:pt x="845" y="79"/>
                </a:cubicBezTo>
                <a:cubicBezTo>
                  <a:pt x="886" y="121"/>
                  <a:pt x="861" y="205"/>
                  <a:pt x="890" y="261"/>
                </a:cubicBezTo>
                <a:cubicBezTo>
                  <a:pt x="919" y="317"/>
                  <a:pt x="979" y="383"/>
                  <a:pt x="1020" y="413"/>
                </a:cubicBezTo>
                <a:cubicBezTo>
                  <a:pt x="1061" y="443"/>
                  <a:pt x="1089" y="467"/>
                  <a:pt x="1138" y="440"/>
                </a:cubicBezTo>
                <a:cubicBezTo>
                  <a:pt x="1187" y="413"/>
                  <a:pt x="1230" y="248"/>
                  <a:pt x="1312" y="248"/>
                </a:cubicBezTo>
                <a:cubicBezTo>
                  <a:pt x="1394" y="248"/>
                  <a:pt x="1588" y="358"/>
                  <a:pt x="1632" y="440"/>
                </a:cubicBezTo>
                <a:cubicBezTo>
                  <a:pt x="1676" y="522"/>
                  <a:pt x="1630" y="666"/>
                  <a:pt x="1577" y="742"/>
                </a:cubicBezTo>
                <a:cubicBezTo>
                  <a:pt x="1524" y="818"/>
                  <a:pt x="1344" y="828"/>
                  <a:pt x="1312" y="898"/>
                </a:cubicBezTo>
                <a:cubicBezTo>
                  <a:pt x="1280" y="968"/>
                  <a:pt x="1409" y="1110"/>
                  <a:pt x="1385" y="1163"/>
                </a:cubicBezTo>
                <a:cubicBezTo>
                  <a:pt x="1361" y="1216"/>
                  <a:pt x="1236" y="1189"/>
                  <a:pt x="1166" y="1218"/>
                </a:cubicBezTo>
                <a:cubicBezTo>
                  <a:pt x="1096" y="1247"/>
                  <a:pt x="1040" y="1341"/>
                  <a:pt x="965" y="1336"/>
                </a:cubicBezTo>
                <a:cubicBezTo>
                  <a:pt x="890" y="1331"/>
                  <a:pt x="814" y="1184"/>
                  <a:pt x="718" y="1190"/>
                </a:cubicBezTo>
                <a:cubicBezTo>
                  <a:pt x="622" y="1196"/>
                  <a:pt x="485" y="1376"/>
                  <a:pt x="389" y="1373"/>
                </a:cubicBezTo>
                <a:cubicBezTo>
                  <a:pt x="293" y="1370"/>
                  <a:pt x="172" y="1244"/>
                  <a:pt x="142" y="1172"/>
                </a:cubicBezTo>
                <a:cubicBezTo>
                  <a:pt x="112" y="1100"/>
                  <a:pt x="180" y="1005"/>
                  <a:pt x="210" y="941"/>
                </a:cubicBezTo>
                <a:cubicBezTo>
                  <a:pt x="240" y="877"/>
                  <a:pt x="321" y="839"/>
                  <a:pt x="325" y="788"/>
                </a:cubicBezTo>
                <a:cubicBezTo>
                  <a:pt x="329" y="737"/>
                  <a:pt x="280" y="678"/>
                  <a:pt x="233" y="632"/>
                </a:cubicBezTo>
                <a:cubicBezTo>
                  <a:pt x="186" y="586"/>
                  <a:pt x="73" y="563"/>
                  <a:pt x="41" y="514"/>
                </a:cubicBezTo>
                <a:cubicBezTo>
                  <a:pt x="9" y="465"/>
                  <a:pt x="0" y="372"/>
                  <a:pt x="41" y="340"/>
                </a:cubicBezTo>
                <a:cubicBezTo>
                  <a:pt x="82" y="308"/>
                  <a:pt x="237" y="343"/>
                  <a:pt x="288" y="322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33CCFF"/>
              </a:gs>
            </a:gsLst>
            <a:path path="rect">
              <a:fillToRect l="50000" t="50000" r="50000" b="50000"/>
            </a:path>
          </a:gradFill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887" name="Freeform 7"/>
          <p:cNvSpPr>
            <a:spLocks/>
          </p:cNvSpPr>
          <p:nvPr/>
        </p:nvSpPr>
        <p:spPr bwMode="auto">
          <a:xfrm rot="9240203">
            <a:off x="1681163" y="3030538"/>
            <a:ext cx="1150937" cy="904875"/>
          </a:xfrm>
          <a:custGeom>
            <a:avLst/>
            <a:gdLst/>
            <a:ahLst/>
            <a:cxnLst>
              <a:cxn ang="0">
                <a:pos x="125" y="131"/>
              </a:cxn>
              <a:cxn ang="0">
                <a:pos x="150" y="89"/>
              </a:cxn>
              <a:cxn ang="0">
                <a:pos x="169" y="16"/>
              </a:cxn>
              <a:cxn ang="0">
                <a:pos x="279" y="7"/>
              </a:cxn>
              <a:cxn ang="0">
                <a:pos x="433" y="17"/>
              </a:cxn>
              <a:cxn ang="0">
                <a:pos x="385" y="106"/>
              </a:cxn>
              <a:cxn ang="0">
                <a:pos x="441" y="167"/>
              </a:cxn>
              <a:cxn ang="0">
                <a:pos x="492" y="177"/>
              </a:cxn>
              <a:cxn ang="0">
                <a:pos x="568" y="101"/>
              </a:cxn>
              <a:cxn ang="0">
                <a:pos x="706" y="177"/>
              </a:cxn>
              <a:cxn ang="0">
                <a:pos x="682" y="297"/>
              </a:cxn>
              <a:cxn ang="0">
                <a:pos x="568" y="359"/>
              </a:cxn>
              <a:cxn ang="0">
                <a:pos x="599" y="464"/>
              </a:cxn>
              <a:cxn ang="0">
                <a:pos x="504" y="485"/>
              </a:cxn>
              <a:cxn ang="0">
                <a:pos x="417" y="532"/>
              </a:cxn>
              <a:cxn ang="0">
                <a:pos x="311" y="474"/>
              </a:cxn>
              <a:cxn ang="0">
                <a:pos x="168" y="547"/>
              </a:cxn>
              <a:cxn ang="0">
                <a:pos x="61" y="467"/>
              </a:cxn>
              <a:cxn ang="0">
                <a:pos x="91" y="376"/>
              </a:cxn>
              <a:cxn ang="0">
                <a:pos x="141" y="315"/>
              </a:cxn>
              <a:cxn ang="0">
                <a:pos x="101" y="253"/>
              </a:cxn>
              <a:cxn ang="0">
                <a:pos x="18" y="207"/>
              </a:cxn>
              <a:cxn ang="0">
                <a:pos x="18" y="138"/>
              </a:cxn>
              <a:cxn ang="0">
                <a:pos x="125" y="131"/>
              </a:cxn>
            </a:cxnLst>
            <a:rect l="0" t="0" r="r" b="b"/>
            <a:pathLst>
              <a:path w="725" h="548">
                <a:moveTo>
                  <a:pt x="125" y="131"/>
                </a:moveTo>
                <a:cubicBezTo>
                  <a:pt x="147" y="122"/>
                  <a:pt x="142" y="108"/>
                  <a:pt x="150" y="89"/>
                </a:cubicBezTo>
                <a:cubicBezTo>
                  <a:pt x="157" y="70"/>
                  <a:pt x="148" y="30"/>
                  <a:pt x="169" y="16"/>
                </a:cubicBezTo>
                <a:cubicBezTo>
                  <a:pt x="191" y="3"/>
                  <a:pt x="235" y="7"/>
                  <a:pt x="279" y="7"/>
                </a:cubicBezTo>
                <a:cubicBezTo>
                  <a:pt x="323" y="7"/>
                  <a:pt x="415" y="0"/>
                  <a:pt x="433" y="17"/>
                </a:cubicBezTo>
                <a:cubicBezTo>
                  <a:pt x="451" y="34"/>
                  <a:pt x="384" y="81"/>
                  <a:pt x="385" y="106"/>
                </a:cubicBezTo>
                <a:cubicBezTo>
                  <a:pt x="386" y="131"/>
                  <a:pt x="423" y="155"/>
                  <a:pt x="441" y="167"/>
                </a:cubicBezTo>
                <a:cubicBezTo>
                  <a:pt x="459" y="178"/>
                  <a:pt x="471" y="188"/>
                  <a:pt x="492" y="177"/>
                </a:cubicBezTo>
                <a:cubicBezTo>
                  <a:pt x="513" y="167"/>
                  <a:pt x="532" y="101"/>
                  <a:pt x="568" y="101"/>
                </a:cubicBezTo>
                <a:cubicBezTo>
                  <a:pt x="603" y="101"/>
                  <a:pt x="687" y="145"/>
                  <a:pt x="706" y="177"/>
                </a:cubicBezTo>
                <a:cubicBezTo>
                  <a:pt x="725" y="210"/>
                  <a:pt x="705" y="267"/>
                  <a:pt x="682" y="297"/>
                </a:cubicBezTo>
                <a:cubicBezTo>
                  <a:pt x="659" y="327"/>
                  <a:pt x="581" y="331"/>
                  <a:pt x="568" y="359"/>
                </a:cubicBezTo>
                <a:cubicBezTo>
                  <a:pt x="554" y="386"/>
                  <a:pt x="610" y="443"/>
                  <a:pt x="599" y="464"/>
                </a:cubicBezTo>
                <a:cubicBezTo>
                  <a:pt x="589" y="485"/>
                  <a:pt x="535" y="474"/>
                  <a:pt x="504" y="485"/>
                </a:cubicBezTo>
                <a:cubicBezTo>
                  <a:pt x="474" y="497"/>
                  <a:pt x="450" y="534"/>
                  <a:pt x="417" y="532"/>
                </a:cubicBezTo>
                <a:cubicBezTo>
                  <a:pt x="385" y="530"/>
                  <a:pt x="352" y="472"/>
                  <a:pt x="311" y="474"/>
                </a:cubicBezTo>
                <a:cubicBezTo>
                  <a:pt x="269" y="477"/>
                  <a:pt x="210" y="548"/>
                  <a:pt x="168" y="547"/>
                </a:cubicBezTo>
                <a:cubicBezTo>
                  <a:pt x="127" y="546"/>
                  <a:pt x="74" y="496"/>
                  <a:pt x="61" y="467"/>
                </a:cubicBezTo>
                <a:cubicBezTo>
                  <a:pt x="48" y="439"/>
                  <a:pt x="78" y="401"/>
                  <a:pt x="91" y="376"/>
                </a:cubicBezTo>
                <a:cubicBezTo>
                  <a:pt x="104" y="350"/>
                  <a:pt x="139" y="335"/>
                  <a:pt x="141" y="315"/>
                </a:cubicBezTo>
                <a:cubicBezTo>
                  <a:pt x="142" y="295"/>
                  <a:pt x="121" y="272"/>
                  <a:pt x="101" y="253"/>
                </a:cubicBezTo>
                <a:cubicBezTo>
                  <a:pt x="80" y="235"/>
                  <a:pt x="32" y="226"/>
                  <a:pt x="18" y="207"/>
                </a:cubicBezTo>
                <a:cubicBezTo>
                  <a:pt x="4" y="187"/>
                  <a:pt x="0" y="150"/>
                  <a:pt x="18" y="138"/>
                </a:cubicBezTo>
                <a:cubicBezTo>
                  <a:pt x="35" y="125"/>
                  <a:pt x="103" y="139"/>
                  <a:pt x="125" y="131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33CCFF"/>
              </a:gs>
            </a:gsLst>
            <a:path path="rect">
              <a:fillToRect l="50000" t="50000" r="50000" b="50000"/>
            </a:path>
          </a:gradFill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888" name="Freeform 8"/>
          <p:cNvSpPr>
            <a:spLocks/>
          </p:cNvSpPr>
          <p:nvPr/>
        </p:nvSpPr>
        <p:spPr bwMode="auto">
          <a:xfrm rot="10151986">
            <a:off x="2755900" y="3413125"/>
            <a:ext cx="1166813" cy="727075"/>
          </a:xfrm>
          <a:custGeom>
            <a:avLst/>
            <a:gdLst/>
            <a:ahLst/>
            <a:cxnLst>
              <a:cxn ang="0">
                <a:pos x="288" y="322"/>
              </a:cxn>
              <a:cxn ang="0">
                <a:pos x="346" y="216"/>
              </a:cxn>
              <a:cxn ang="0">
                <a:pos x="391" y="34"/>
              </a:cxn>
              <a:cxn ang="0">
                <a:pos x="645" y="11"/>
              </a:cxn>
              <a:cxn ang="0">
                <a:pos x="845" y="79"/>
              </a:cxn>
              <a:cxn ang="0">
                <a:pos x="890" y="261"/>
              </a:cxn>
              <a:cxn ang="0">
                <a:pos x="1020" y="413"/>
              </a:cxn>
              <a:cxn ang="0">
                <a:pos x="1138" y="440"/>
              </a:cxn>
              <a:cxn ang="0">
                <a:pos x="1312" y="248"/>
              </a:cxn>
              <a:cxn ang="0">
                <a:pos x="1632" y="440"/>
              </a:cxn>
              <a:cxn ang="0">
                <a:pos x="1577" y="742"/>
              </a:cxn>
              <a:cxn ang="0">
                <a:pos x="1312" y="898"/>
              </a:cxn>
              <a:cxn ang="0">
                <a:pos x="1385" y="1163"/>
              </a:cxn>
              <a:cxn ang="0">
                <a:pos x="1166" y="1218"/>
              </a:cxn>
              <a:cxn ang="0">
                <a:pos x="965" y="1336"/>
              </a:cxn>
              <a:cxn ang="0">
                <a:pos x="718" y="1190"/>
              </a:cxn>
              <a:cxn ang="0">
                <a:pos x="389" y="1373"/>
              </a:cxn>
              <a:cxn ang="0">
                <a:pos x="142" y="1172"/>
              </a:cxn>
              <a:cxn ang="0">
                <a:pos x="210" y="941"/>
              </a:cxn>
              <a:cxn ang="0">
                <a:pos x="325" y="788"/>
              </a:cxn>
              <a:cxn ang="0">
                <a:pos x="233" y="632"/>
              </a:cxn>
              <a:cxn ang="0">
                <a:pos x="41" y="514"/>
              </a:cxn>
              <a:cxn ang="0">
                <a:pos x="41" y="340"/>
              </a:cxn>
              <a:cxn ang="0">
                <a:pos x="288" y="322"/>
              </a:cxn>
            </a:cxnLst>
            <a:rect l="0" t="0" r="r" b="b"/>
            <a:pathLst>
              <a:path w="1676" h="1376">
                <a:moveTo>
                  <a:pt x="288" y="322"/>
                </a:moveTo>
                <a:cubicBezTo>
                  <a:pt x="339" y="301"/>
                  <a:pt x="329" y="264"/>
                  <a:pt x="346" y="216"/>
                </a:cubicBezTo>
                <a:cubicBezTo>
                  <a:pt x="363" y="168"/>
                  <a:pt x="341" y="68"/>
                  <a:pt x="391" y="34"/>
                </a:cubicBezTo>
                <a:cubicBezTo>
                  <a:pt x="441" y="0"/>
                  <a:pt x="569" y="3"/>
                  <a:pt x="645" y="11"/>
                </a:cubicBezTo>
                <a:cubicBezTo>
                  <a:pt x="721" y="19"/>
                  <a:pt x="804" y="37"/>
                  <a:pt x="845" y="79"/>
                </a:cubicBezTo>
                <a:cubicBezTo>
                  <a:pt x="886" y="121"/>
                  <a:pt x="861" y="205"/>
                  <a:pt x="890" y="261"/>
                </a:cubicBezTo>
                <a:cubicBezTo>
                  <a:pt x="919" y="317"/>
                  <a:pt x="979" y="383"/>
                  <a:pt x="1020" y="413"/>
                </a:cubicBezTo>
                <a:cubicBezTo>
                  <a:pt x="1061" y="443"/>
                  <a:pt x="1089" y="467"/>
                  <a:pt x="1138" y="440"/>
                </a:cubicBezTo>
                <a:cubicBezTo>
                  <a:pt x="1187" y="413"/>
                  <a:pt x="1230" y="248"/>
                  <a:pt x="1312" y="248"/>
                </a:cubicBezTo>
                <a:cubicBezTo>
                  <a:pt x="1394" y="248"/>
                  <a:pt x="1588" y="358"/>
                  <a:pt x="1632" y="440"/>
                </a:cubicBezTo>
                <a:cubicBezTo>
                  <a:pt x="1676" y="522"/>
                  <a:pt x="1630" y="666"/>
                  <a:pt x="1577" y="742"/>
                </a:cubicBezTo>
                <a:cubicBezTo>
                  <a:pt x="1524" y="818"/>
                  <a:pt x="1344" y="828"/>
                  <a:pt x="1312" y="898"/>
                </a:cubicBezTo>
                <a:cubicBezTo>
                  <a:pt x="1280" y="968"/>
                  <a:pt x="1409" y="1110"/>
                  <a:pt x="1385" y="1163"/>
                </a:cubicBezTo>
                <a:cubicBezTo>
                  <a:pt x="1361" y="1216"/>
                  <a:pt x="1236" y="1189"/>
                  <a:pt x="1166" y="1218"/>
                </a:cubicBezTo>
                <a:cubicBezTo>
                  <a:pt x="1096" y="1247"/>
                  <a:pt x="1040" y="1341"/>
                  <a:pt x="965" y="1336"/>
                </a:cubicBezTo>
                <a:cubicBezTo>
                  <a:pt x="890" y="1331"/>
                  <a:pt x="814" y="1184"/>
                  <a:pt x="718" y="1190"/>
                </a:cubicBezTo>
                <a:cubicBezTo>
                  <a:pt x="622" y="1196"/>
                  <a:pt x="485" y="1376"/>
                  <a:pt x="389" y="1373"/>
                </a:cubicBezTo>
                <a:cubicBezTo>
                  <a:pt x="293" y="1370"/>
                  <a:pt x="172" y="1244"/>
                  <a:pt x="142" y="1172"/>
                </a:cubicBezTo>
                <a:cubicBezTo>
                  <a:pt x="112" y="1100"/>
                  <a:pt x="180" y="1005"/>
                  <a:pt x="210" y="941"/>
                </a:cubicBezTo>
                <a:cubicBezTo>
                  <a:pt x="240" y="877"/>
                  <a:pt x="321" y="839"/>
                  <a:pt x="325" y="788"/>
                </a:cubicBezTo>
                <a:cubicBezTo>
                  <a:pt x="329" y="737"/>
                  <a:pt x="280" y="678"/>
                  <a:pt x="233" y="632"/>
                </a:cubicBezTo>
                <a:cubicBezTo>
                  <a:pt x="186" y="586"/>
                  <a:pt x="73" y="563"/>
                  <a:pt x="41" y="514"/>
                </a:cubicBezTo>
                <a:cubicBezTo>
                  <a:pt x="9" y="465"/>
                  <a:pt x="0" y="372"/>
                  <a:pt x="41" y="340"/>
                </a:cubicBezTo>
                <a:cubicBezTo>
                  <a:pt x="82" y="308"/>
                  <a:pt x="237" y="343"/>
                  <a:pt x="288" y="322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33CCFF"/>
              </a:gs>
            </a:gsLst>
            <a:path path="rect">
              <a:fillToRect l="50000" t="50000" r="50000" b="50000"/>
            </a:path>
          </a:gradFill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889" name="Text Box 9"/>
          <p:cNvSpPr txBox="1">
            <a:spLocks noChangeArrowheads="1"/>
          </p:cNvSpPr>
          <p:nvPr/>
        </p:nvSpPr>
        <p:spPr bwMode="auto">
          <a:xfrm>
            <a:off x="1187450" y="1196975"/>
            <a:ext cx="3689350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600">
                <a:solidFill>
                  <a:srgbClr val="993300"/>
                </a:solidFill>
                <a:latin typeface="Arial" charset="0"/>
              </a:rPr>
              <a:t>STEROIDOGENNÍ ŽLÁZOVÁ BUŇKA</a:t>
            </a:r>
          </a:p>
        </p:txBody>
      </p:sp>
      <p:sp>
        <p:nvSpPr>
          <p:cNvPr id="378890" name="Text Box 10"/>
          <p:cNvSpPr txBox="1">
            <a:spLocks noChangeArrowheads="1"/>
          </p:cNvSpPr>
          <p:nvPr/>
        </p:nvSpPr>
        <p:spPr bwMode="auto">
          <a:xfrm>
            <a:off x="1331913" y="2420938"/>
            <a:ext cx="1668462" cy="517525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400">
                <a:solidFill>
                  <a:srgbClr val="3366FF"/>
                </a:solidFill>
                <a:latin typeface="Arial" charset="0"/>
              </a:rPr>
              <a:t>Lipidové kapénky</a:t>
            </a:r>
          </a:p>
          <a:p>
            <a:pPr algn="ctr"/>
            <a:r>
              <a:rPr lang="cs-CZ" sz="1400">
                <a:solidFill>
                  <a:srgbClr val="3366FF"/>
                </a:solidFill>
                <a:latin typeface="Arial" charset="0"/>
              </a:rPr>
              <a:t>s cholesterolem</a:t>
            </a:r>
          </a:p>
        </p:txBody>
      </p:sp>
      <p:sp>
        <p:nvSpPr>
          <p:cNvPr id="378891" name="Oval 11"/>
          <p:cNvSpPr>
            <a:spLocks noChangeArrowheads="1"/>
          </p:cNvSpPr>
          <p:nvPr/>
        </p:nvSpPr>
        <p:spPr bwMode="auto">
          <a:xfrm>
            <a:off x="3490913" y="3644900"/>
            <a:ext cx="142875" cy="144463"/>
          </a:xfrm>
          <a:prstGeom prst="ellipse">
            <a:avLst/>
          </a:prstGeom>
          <a:solidFill>
            <a:srgbClr val="FF6699"/>
          </a:solidFill>
          <a:ln w="44450" algn="ctr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892" name="Oval 12"/>
          <p:cNvSpPr>
            <a:spLocks noChangeArrowheads="1"/>
          </p:cNvSpPr>
          <p:nvPr/>
        </p:nvSpPr>
        <p:spPr bwMode="auto">
          <a:xfrm>
            <a:off x="2193925" y="3429000"/>
            <a:ext cx="142875" cy="144463"/>
          </a:xfrm>
          <a:prstGeom prst="ellipse">
            <a:avLst/>
          </a:prstGeom>
          <a:solidFill>
            <a:srgbClr val="FF6699"/>
          </a:solidFill>
          <a:ln w="44450" algn="ctr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893" name="Oval 13"/>
          <p:cNvSpPr>
            <a:spLocks noChangeArrowheads="1"/>
          </p:cNvSpPr>
          <p:nvPr/>
        </p:nvSpPr>
        <p:spPr bwMode="auto">
          <a:xfrm>
            <a:off x="2193925" y="3213100"/>
            <a:ext cx="142875" cy="144463"/>
          </a:xfrm>
          <a:prstGeom prst="ellipse">
            <a:avLst/>
          </a:prstGeom>
          <a:solidFill>
            <a:srgbClr val="FF6699"/>
          </a:solidFill>
          <a:ln w="44450" algn="ctr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894" name="Oval 14"/>
          <p:cNvSpPr>
            <a:spLocks noChangeArrowheads="1"/>
          </p:cNvSpPr>
          <p:nvPr/>
        </p:nvSpPr>
        <p:spPr bwMode="auto">
          <a:xfrm>
            <a:off x="3275013" y="3789363"/>
            <a:ext cx="142875" cy="144462"/>
          </a:xfrm>
          <a:prstGeom prst="ellipse">
            <a:avLst/>
          </a:prstGeom>
          <a:solidFill>
            <a:srgbClr val="FF6699"/>
          </a:solidFill>
          <a:ln w="44450" algn="ctr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895" name="Oval 15"/>
          <p:cNvSpPr>
            <a:spLocks noChangeArrowheads="1"/>
          </p:cNvSpPr>
          <p:nvPr/>
        </p:nvSpPr>
        <p:spPr bwMode="auto">
          <a:xfrm>
            <a:off x="3203575" y="3573463"/>
            <a:ext cx="142875" cy="144462"/>
          </a:xfrm>
          <a:prstGeom prst="ellipse">
            <a:avLst/>
          </a:prstGeom>
          <a:solidFill>
            <a:srgbClr val="FF6699"/>
          </a:solidFill>
          <a:ln w="44450" algn="ctr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897" name="Oval 17"/>
          <p:cNvSpPr>
            <a:spLocks noChangeArrowheads="1"/>
          </p:cNvSpPr>
          <p:nvPr/>
        </p:nvSpPr>
        <p:spPr bwMode="auto">
          <a:xfrm>
            <a:off x="1978025" y="3573463"/>
            <a:ext cx="142875" cy="144462"/>
          </a:xfrm>
          <a:prstGeom prst="ellipse">
            <a:avLst/>
          </a:prstGeom>
          <a:solidFill>
            <a:srgbClr val="FF6699"/>
          </a:solidFill>
          <a:ln w="44450" algn="ctr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898" name="Oval 18"/>
          <p:cNvSpPr>
            <a:spLocks noChangeArrowheads="1"/>
          </p:cNvSpPr>
          <p:nvPr/>
        </p:nvSpPr>
        <p:spPr bwMode="auto">
          <a:xfrm>
            <a:off x="2625725" y="4365625"/>
            <a:ext cx="142875" cy="144463"/>
          </a:xfrm>
          <a:prstGeom prst="ellipse">
            <a:avLst/>
          </a:prstGeom>
          <a:solidFill>
            <a:srgbClr val="FF6699"/>
          </a:solidFill>
          <a:ln w="44450" algn="ctr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899" name="Oval 19"/>
          <p:cNvSpPr>
            <a:spLocks noChangeArrowheads="1"/>
          </p:cNvSpPr>
          <p:nvPr/>
        </p:nvSpPr>
        <p:spPr bwMode="auto">
          <a:xfrm>
            <a:off x="2482850" y="4221163"/>
            <a:ext cx="142875" cy="144462"/>
          </a:xfrm>
          <a:prstGeom prst="ellipse">
            <a:avLst/>
          </a:prstGeom>
          <a:solidFill>
            <a:srgbClr val="FF6699"/>
          </a:solidFill>
          <a:ln w="44450" algn="ctr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900" name="Oval 20"/>
          <p:cNvSpPr>
            <a:spLocks noChangeArrowheads="1"/>
          </p:cNvSpPr>
          <p:nvPr/>
        </p:nvSpPr>
        <p:spPr bwMode="auto">
          <a:xfrm>
            <a:off x="2409825" y="4508500"/>
            <a:ext cx="142875" cy="144463"/>
          </a:xfrm>
          <a:prstGeom prst="ellipse">
            <a:avLst/>
          </a:prstGeom>
          <a:solidFill>
            <a:srgbClr val="FF6699"/>
          </a:solidFill>
          <a:ln w="44450" algn="ctr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901" name="Oval 21"/>
          <p:cNvSpPr>
            <a:spLocks noChangeArrowheads="1"/>
          </p:cNvSpPr>
          <p:nvPr/>
        </p:nvSpPr>
        <p:spPr bwMode="auto">
          <a:xfrm>
            <a:off x="2338388" y="3573463"/>
            <a:ext cx="142875" cy="144462"/>
          </a:xfrm>
          <a:prstGeom prst="ellipse">
            <a:avLst/>
          </a:prstGeom>
          <a:solidFill>
            <a:srgbClr val="FF6699"/>
          </a:solidFill>
          <a:ln w="44450" algn="ctr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902" name="Oval 22"/>
          <p:cNvSpPr>
            <a:spLocks noChangeArrowheads="1"/>
          </p:cNvSpPr>
          <p:nvPr/>
        </p:nvSpPr>
        <p:spPr bwMode="auto">
          <a:xfrm>
            <a:off x="1978025" y="3284538"/>
            <a:ext cx="142875" cy="144462"/>
          </a:xfrm>
          <a:prstGeom prst="ellipse">
            <a:avLst/>
          </a:prstGeom>
          <a:solidFill>
            <a:srgbClr val="FF6699"/>
          </a:solidFill>
          <a:ln w="44450" algn="ctr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903" name="Oval 23"/>
          <p:cNvSpPr>
            <a:spLocks noChangeArrowheads="1"/>
          </p:cNvSpPr>
          <p:nvPr/>
        </p:nvSpPr>
        <p:spPr bwMode="auto">
          <a:xfrm>
            <a:off x="2482850" y="3357563"/>
            <a:ext cx="142875" cy="144462"/>
          </a:xfrm>
          <a:prstGeom prst="ellipse">
            <a:avLst/>
          </a:prstGeom>
          <a:solidFill>
            <a:srgbClr val="FF6699"/>
          </a:solidFill>
          <a:ln w="44450" algn="ctr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907" name="AutoShape 27"/>
          <p:cNvSpPr>
            <a:spLocks noChangeArrowheads="1"/>
          </p:cNvSpPr>
          <p:nvPr/>
        </p:nvSpPr>
        <p:spPr bwMode="auto">
          <a:xfrm rot="5400000">
            <a:off x="6839744" y="2169319"/>
            <a:ext cx="504825" cy="3167063"/>
          </a:xfrm>
          <a:prstGeom prst="downArrow">
            <a:avLst>
              <a:gd name="adj1" fmla="val 27046"/>
              <a:gd name="adj2" fmla="val 70491"/>
            </a:avLst>
          </a:prstGeom>
          <a:solidFill>
            <a:srgbClr val="FF0000"/>
          </a:solidFill>
          <a:ln w="444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909" name="Text Box 29"/>
          <p:cNvSpPr txBox="1">
            <a:spLocks noChangeArrowheads="1"/>
          </p:cNvSpPr>
          <p:nvPr/>
        </p:nvSpPr>
        <p:spPr bwMode="auto">
          <a:xfrm>
            <a:off x="5867400" y="3141663"/>
            <a:ext cx="3276600" cy="517525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400">
                <a:solidFill>
                  <a:srgbClr val="FF0000"/>
                </a:solidFill>
                <a:latin typeface="Arial" charset="0"/>
              </a:rPr>
              <a:t>Stimulace žlázy tropním hormonem (TH) adenohypofýzy</a:t>
            </a:r>
          </a:p>
        </p:txBody>
      </p:sp>
      <p:sp>
        <p:nvSpPr>
          <p:cNvPr id="378911" name="AutoShape 31"/>
          <p:cNvSpPr>
            <a:spLocks noChangeArrowheads="1"/>
          </p:cNvSpPr>
          <p:nvPr/>
        </p:nvSpPr>
        <p:spPr bwMode="auto">
          <a:xfrm rot="5400000">
            <a:off x="3505200" y="1543051"/>
            <a:ext cx="390525" cy="273050"/>
          </a:xfrm>
          <a:prstGeom prst="chevron">
            <a:avLst>
              <a:gd name="adj" fmla="val 52323"/>
            </a:avLst>
          </a:prstGeom>
          <a:solidFill>
            <a:srgbClr val="D6009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913" name="AutoShape 33"/>
          <p:cNvSpPr>
            <a:spLocks noChangeArrowheads="1"/>
          </p:cNvSpPr>
          <p:nvPr/>
        </p:nvSpPr>
        <p:spPr bwMode="auto">
          <a:xfrm rot="5400000">
            <a:off x="2209800" y="1543051"/>
            <a:ext cx="390525" cy="273050"/>
          </a:xfrm>
          <a:prstGeom prst="chevron">
            <a:avLst>
              <a:gd name="adj" fmla="val 52323"/>
            </a:avLst>
          </a:prstGeom>
          <a:solidFill>
            <a:srgbClr val="D6009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914" name="AutoShape 34"/>
          <p:cNvSpPr>
            <a:spLocks noChangeArrowheads="1"/>
          </p:cNvSpPr>
          <p:nvPr/>
        </p:nvSpPr>
        <p:spPr bwMode="auto">
          <a:xfrm rot="6992129">
            <a:off x="4584700" y="1758951"/>
            <a:ext cx="390525" cy="273050"/>
          </a:xfrm>
          <a:prstGeom prst="chevron">
            <a:avLst>
              <a:gd name="adj" fmla="val 52323"/>
            </a:avLst>
          </a:prstGeom>
          <a:solidFill>
            <a:srgbClr val="D6009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915" name="AutoShape 35"/>
          <p:cNvSpPr>
            <a:spLocks noChangeArrowheads="1"/>
          </p:cNvSpPr>
          <p:nvPr/>
        </p:nvSpPr>
        <p:spPr bwMode="auto">
          <a:xfrm rot="10515656">
            <a:off x="5148263" y="2708275"/>
            <a:ext cx="390525" cy="273050"/>
          </a:xfrm>
          <a:prstGeom prst="chevron">
            <a:avLst>
              <a:gd name="adj" fmla="val 52323"/>
            </a:avLst>
          </a:prstGeom>
          <a:solidFill>
            <a:srgbClr val="D6009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918" name="AutoShape 38"/>
          <p:cNvSpPr>
            <a:spLocks noChangeArrowheads="1"/>
          </p:cNvSpPr>
          <p:nvPr/>
        </p:nvSpPr>
        <p:spPr bwMode="auto">
          <a:xfrm>
            <a:off x="395288" y="3644900"/>
            <a:ext cx="390525" cy="273050"/>
          </a:xfrm>
          <a:prstGeom prst="chevron">
            <a:avLst>
              <a:gd name="adj" fmla="val 52323"/>
            </a:avLst>
          </a:prstGeom>
          <a:solidFill>
            <a:srgbClr val="D6009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925" name="AutoShape 45"/>
          <p:cNvSpPr>
            <a:spLocks noChangeArrowheads="1"/>
          </p:cNvSpPr>
          <p:nvPr/>
        </p:nvSpPr>
        <p:spPr bwMode="auto">
          <a:xfrm rot="1808356">
            <a:off x="539750" y="2276475"/>
            <a:ext cx="390525" cy="273050"/>
          </a:xfrm>
          <a:prstGeom prst="chevron">
            <a:avLst>
              <a:gd name="adj" fmla="val 52323"/>
            </a:avLst>
          </a:prstGeom>
          <a:solidFill>
            <a:srgbClr val="D6009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926" name="AutoShape 46"/>
          <p:cNvSpPr>
            <a:spLocks noChangeArrowheads="1"/>
          </p:cNvSpPr>
          <p:nvPr/>
        </p:nvSpPr>
        <p:spPr bwMode="auto">
          <a:xfrm rot="10642244">
            <a:off x="5148263" y="4076700"/>
            <a:ext cx="390525" cy="273050"/>
          </a:xfrm>
          <a:prstGeom prst="chevron">
            <a:avLst>
              <a:gd name="adj" fmla="val 52323"/>
            </a:avLst>
          </a:prstGeom>
          <a:solidFill>
            <a:srgbClr val="D6009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933" name="AutoShape 53"/>
          <p:cNvSpPr>
            <a:spLocks noChangeArrowheads="1"/>
          </p:cNvSpPr>
          <p:nvPr/>
        </p:nvSpPr>
        <p:spPr bwMode="auto">
          <a:xfrm rot="16200000">
            <a:off x="1920875" y="5287963"/>
            <a:ext cx="390525" cy="273050"/>
          </a:xfrm>
          <a:prstGeom prst="chevron">
            <a:avLst>
              <a:gd name="adj" fmla="val 52323"/>
            </a:avLst>
          </a:prstGeom>
          <a:solidFill>
            <a:srgbClr val="D6009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935" name="AutoShape 55"/>
          <p:cNvSpPr>
            <a:spLocks noChangeArrowheads="1"/>
          </p:cNvSpPr>
          <p:nvPr/>
        </p:nvSpPr>
        <p:spPr bwMode="auto">
          <a:xfrm rot="16200000">
            <a:off x="3433762" y="5287963"/>
            <a:ext cx="390525" cy="273050"/>
          </a:xfrm>
          <a:prstGeom prst="chevron">
            <a:avLst>
              <a:gd name="adj" fmla="val 52323"/>
            </a:avLst>
          </a:prstGeom>
          <a:solidFill>
            <a:srgbClr val="D6009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938" name="AutoShape 58"/>
          <p:cNvSpPr>
            <a:spLocks noChangeArrowheads="1"/>
          </p:cNvSpPr>
          <p:nvPr/>
        </p:nvSpPr>
        <p:spPr bwMode="auto">
          <a:xfrm rot="13481287">
            <a:off x="4716463" y="5084763"/>
            <a:ext cx="390525" cy="273050"/>
          </a:xfrm>
          <a:prstGeom prst="chevron">
            <a:avLst>
              <a:gd name="adj" fmla="val 52323"/>
            </a:avLst>
          </a:prstGeom>
          <a:solidFill>
            <a:srgbClr val="D6009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939" name="AutoShape 59"/>
          <p:cNvSpPr>
            <a:spLocks noChangeArrowheads="1"/>
          </p:cNvSpPr>
          <p:nvPr/>
        </p:nvSpPr>
        <p:spPr bwMode="auto">
          <a:xfrm rot="18355710">
            <a:off x="768350" y="5000626"/>
            <a:ext cx="390525" cy="273050"/>
          </a:xfrm>
          <a:prstGeom prst="chevron">
            <a:avLst>
              <a:gd name="adj" fmla="val 52323"/>
            </a:avLst>
          </a:prstGeom>
          <a:solidFill>
            <a:srgbClr val="D6009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942" name="AutoShape 62"/>
          <p:cNvSpPr>
            <a:spLocks noChangeArrowheads="1"/>
          </p:cNvSpPr>
          <p:nvPr/>
        </p:nvSpPr>
        <p:spPr bwMode="auto">
          <a:xfrm>
            <a:off x="4284663" y="3068638"/>
            <a:ext cx="431800" cy="360362"/>
          </a:xfrm>
          <a:prstGeom prst="hexagon">
            <a:avLst>
              <a:gd name="adj" fmla="val 29956"/>
              <a:gd name="vf" fmla="val 115470"/>
            </a:avLst>
          </a:prstGeom>
          <a:gradFill rotWithShape="1">
            <a:gsLst>
              <a:gs pos="0">
                <a:srgbClr val="FF0066">
                  <a:gamma/>
                  <a:tint val="25490"/>
                  <a:invGamma/>
                </a:srgbClr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158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943" name="AutoShape 63"/>
          <p:cNvSpPr>
            <a:spLocks noChangeArrowheads="1"/>
          </p:cNvSpPr>
          <p:nvPr/>
        </p:nvSpPr>
        <p:spPr bwMode="auto">
          <a:xfrm>
            <a:off x="3851275" y="4365625"/>
            <a:ext cx="431800" cy="360363"/>
          </a:xfrm>
          <a:prstGeom prst="hexagon">
            <a:avLst>
              <a:gd name="adj" fmla="val 29956"/>
              <a:gd name="vf" fmla="val 115470"/>
            </a:avLst>
          </a:prstGeom>
          <a:gradFill rotWithShape="1">
            <a:gsLst>
              <a:gs pos="0">
                <a:srgbClr val="FF0066">
                  <a:gamma/>
                  <a:tint val="25490"/>
                  <a:invGamma/>
                </a:srgbClr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158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944" name="AutoShape 64"/>
          <p:cNvSpPr>
            <a:spLocks noChangeArrowheads="1"/>
          </p:cNvSpPr>
          <p:nvPr/>
        </p:nvSpPr>
        <p:spPr bwMode="auto">
          <a:xfrm>
            <a:off x="4067175" y="3789363"/>
            <a:ext cx="431800" cy="360362"/>
          </a:xfrm>
          <a:prstGeom prst="hexagon">
            <a:avLst>
              <a:gd name="adj" fmla="val 29956"/>
              <a:gd name="vf" fmla="val 115470"/>
            </a:avLst>
          </a:prstGeom>
          <a:gradFill rotWithShape="1">
            <a:gsLst>
              <a:gs pos="0">
                <a:srgbClr val="FF0066">
                  <a:gamma/>
                  <a:tint val="25490"/>
                  <a:invGamma/>
                </a:srgbClr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158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945" name="AutoShape 65"/>
          <p:cNvSpPr>
            <a:spLocks noChangeArrowheads="1"/>
          </p:cNvSpPr>
          <p:nvPr/>
        </p:nvSpPr>
        <p:spPr bwMode="auto">
          <a:xfrm>
            <a:off x="2195513" y="4868863"/>
            <a:ext cx="431800" cy="360362"/>
          </a:xfrm>
          <a:prstGeom prst="hexagon">
            <a:avLst>
              <a:gd name="adj" fmla="val 29956"/>
              <a:gd name="vf" fmla="val 115470"/>
            </a:avLst>
          </a:prstGeom>
          <a:gradFill rotWithShape="1">
            <a:gsLst>
              <a:gs pos="0">
                <a:srgbClr val="FF0066">
                  <a:gamma/>
                  <a:tint val="25490"/>
                  <a:invGamma/>
                </a:srgbClr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158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946" name="AutoShape 66"/>
          <p:cNvSpPr>
            <a:spLocks noChangeArrowheads="1"/>
          </p:cNvSpPr>
          <p:nvPr/>
        </p:nvSpPr>
        <p:spPr bwMode="auto">
          <a:xfrm>
            <a:off x="3779838" y="4868863"/>
            <a:ext cx="431800" cy="360362"/>
          </a:xfrm>
          <a:prstGeom prst="hexagon">
            <a:avLst>
              <a:gd name="adj" fmla="val 29956"/>
              <a:gd name="vf" fmla="val 115470"/>
            </a:avLst>
          </a:prstGeom>
          <a:gradFill rotWithShape="1">
            <a:gsLst>
              <a:gs pos="0">
                <a:srgbClr val="FF0066">
                  <a:gamma/>
                  <a:tint val="25490"/>
                  <a:invGamma/>
                </a:srgbClr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158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947" name="AutoShape 67"/>
          <p:cNvSpPr>
            <a:spLocks noChangeArrowheads="1"/>
          </p:cNvSpPr>
          <p:nvPr/>
        </p:nvSpPr>
        <p:spPr bwMode="auto">
          <a:xfrm>
            <a:off x="3276600" y="4581525"/>
            <a:ext cx="431800" cy="360363"/>
          </a:xfrm>
          <a:prstGeom prst="hexagon">
            <a:avLst>
              <a:gd name="adj" fmla="val 29956"/>
              <a:gd name="vf" fmla="val 115470"/>
            </a:avLst>
          </a:prstGeom>
          <a:gradFill rotWithShape="1">
            <a:gsLst>
              <a:gs pos="0">
                <a:srgbClr val="FF0066">
                  <a:gamma/>
                  <a:tint val="25490"/>
                  <a:invGamma/>
                </a:srgbClr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158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948" name="AutoShape 68"/>
          <p:cNvSpPr>
            <a:spLocks noChangeArrowheads="1"/>
          </p:cNvSpPr>
          <p:nvPr/>
        </p:nvSpPr>
        <p:spPr bwMode="auto">
          <a:xfrm>
            <a:off x="1403350" y="4581525"/>
            <a:ext cx="431800" cy="360363"/>
          </a:xfrm>
          <a:prstGeom prst="hexagon">
            <a:avLst>
              <a:gd name="adj" fmla="val 29956"/>
              <a:gd name="vf" fmla="val 115470"/>
            </a:avLst>
          </a:prstGeom>
          <a:gradFill rotWithShape="1">
            <a:gsLst>
              <a:gs pos="0">
                <a:srgbClr val="FF0066">
                  <a:gamma/>
                  <a:tint val="25490"/>
                  <a:invGamma/>
                </a:srgbClr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158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951" name="AutoShape 71"/>
          <p:cNvSpPr>
            <a:spLocks noChangeArrowheads="1"/>
          </p:cNvSpPr>
          <p:nvPr/>
        </p:nvSpPr>
        <p:spPr bwMode="auto">
          <a:xfrm>
            <a:off x="6443663" y="981075"/>
            <a:ext cx="2519362" cy="360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22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>
                <a:latin typeface="Arial" charset="0"/>
              </a:rPr>
              <a:t>CHOLESTEROLESTERÁZA</a:t>
            </a:r>
          </a:p>
        </p:txBody>
      </p:sp>
      <p:sp>
        <p:nvSpPr>
          <p:cNvPr id="378952" name="Text Box 72"/>
          <p:cNvSpPr txBox="1">
            <a:spLocks noChangeArrowheads="1"/>
          </p:cNvSpPr>
          <p:nvPr/>
        </p:nvSpPr>
        <p:spPr bwMode="auto">
          <a:xfrm>
            <a:off x="6659563" y="1700213"/>
            <a:ext cx="2268537" cy="1181100"/>
          </a:xfrm>
          <a:prstGeom prst="rect">
            <a:avLst/>
          </a:prstGeom>
          <a:solidFill>
            <a:srgbClr val="FFCC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400">
                <a:latin typeface="Arial" charset="0"/>
              </a:rPr>
              <a:t>Uvolňuje cholesterol </a:t>
            </a:r>
          </a:p>
          <a:p>
            <a:pPr algn="ctr"/>
            <a:r>
              <a:rPr lang="cs-CZ" sz="1400">
                <a:latin typeface="Arial" charset="0"/>
              </a:rPr>
              <a:t>ze zásobních lipidových kapének po té, co je steroidogenní žláza </a:t>
            </a:r>
          </a:p>
          <a:p>
            <a:pPr algn="ctr"/>
            <a:r>
              <a:rPr lang="cs-CZ" sz="1400">
                <a:latin typeface="Arial" charset="0"/>
              </a:rPr>
              <a:t>stimulována TH</a:t>
            </a:r>
          </a:p>
        </p:txBody>
      </p:sp>
      <p:sp>
        <p:nvSpPr>
          <p:cNvPr id="378953" name="WordArt 73"/>
          <p:cNvSpPr>
            <a:spLocks noChangeArrowheads="1" noChangeShapeType="1" noTextEdit="1"/>
          </p:cNvSpPr>
          <p:nvPr/>
        </p:nvSpPr>
        <p:spPr bwMode="auto">
          <a:xfrm>
            <a:off x="1763713" y="333375"/>
            <a:ext cx="57594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Cholesterol v endokrinní buňce</a:t>
            </a:r>
          </a:p>
        </p:txBody>
      </p:sp>
      <p:sp>
        <p:nvSpPr>
          <p:cNvPr id="378955" name="Text Box 75"/>
          <p:cNvSpPr txBox="1">
            <a:spLocks noChangeArrowheads="1"/>
          </p:cNvSpPr>
          <p:nvPr/>
        </p:nvSpPr>
        <p:spPr bwMode="auto">
          <a:xfrm>
            <a:off x="6732588" y="4149725"/>
            <a:ext cx="2160587" cy="1819275"/>
          </a:xfrm>
          <a:prstGeom prst="rect">
            <a:avLst/>
          </a:prstGeom>
          <a:solidFill>
            <a:srgbClr val="FFCC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400">
                <a:latin typeface="Arial" charset="0"/>
              </a:rPr>
              <a:t>Uvolněný cholesterol je využit k biosyntéze </a:t>
            </a:r>
          </a:p>
          <a:p>
            <a:pPr algn="ctr"/>
            <a:r>
              <a:rPr lang="cs-CZ" sz="1400">
                <a:latin typeface="Arial" charset="0"/>
              </a:rPr>
              <a:t>steroidních hormonů, které se v buňce neskladují, ale jsou  ihned sekretovány difuzí do krve a odtud do cílové tkáně</a:t>
            </a:r>
          </a:p>
        </p:txBody>
      </p:sp>
      <p:sp>
        <p:nvSpPr>
          <p:cNvPr id="378956" name="AutoShape 76"/>
          <p:cNvSpPr>
            <a:spLocks noChangeArrowheads="1"/>
          </p:cNvSpPr>
          <p:nvPr/>
        </p:nvSpPr>
        <p:spPr bwMode="auto">
          <a:xfrm>
            <a:off x="7667625" y="1412875"/>
            <a:ext cx="142875" cy="287338"/>
          </a:xfrm>
          <a:prstGeom prst="downArrow">
            <a:avLst>
              <a:gd name="adj1" fmla="val 50000"/>
              <a:gd name="adj2" fmla="val 50278"/>
            </a:avLst>
          </a:prstGeom>
          <a:solidFill>
            <a:schemeClr val="tx2"/>
          </a:solidFill>
          <a:ln w="444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959" name="Text Box 79"/>
          <p:cNvSpPr txBox="1">
            <a:spLocks noChangeArrowheads="1"/>
          </p:cNvSpPr>
          <p:nvPr/>
        </p:nvSpPr>
        <p:spPr bwMode="auto">
          <a:xfrm>
            <a:off x="2700338" y="1916113"/>
            <a:ext cx="1385887" cy="30480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400">
                <a:solidFill>
                  <a:srgbClr val="D60093"/>
                </a:solidFill>
                <a:latin typeface="Arial" charset="0"/>
              </a:rPr>
              <a:t>LDL receptory</a:t>
            </a:r>
          </a:p>
        </p:txBody>
      </p:sp>
      <p:sp>
        <p:nvSpPr>
          <p:cNvPr id="378960" name="Freeform 80"/>
          <p:cNvSpPr>
            <a:spLocks/>
          </p:cNvSpPr>
          <p:nvPr/>
        </p:nvSpPr>
        <p:spPr bwMode="auto">
          <a:xfrm rot="980417">
            <a:off x="2913063" y="2433638"/>
            <a:ext cx="1008062" cy="850900"/>
          </a:xfrm>
          <a:custGeom>
            <a:avLst/>
            <a:gdLst/>
            <a:ahLst/>
            <a:cxnLst>
              <a:cxn ang="0">
                <a:pos x="288" y="322"/>
              </a:cxn>
              <a:cxn ang="0">
                <a:pos x="346" y="216"/>
              </a:cxn>
              <a:cxn ang="0">
                <a:pos x="391" y="34"/>
              </a:cxn>
              <a:cxn ang="0">
                <a:pos x="645" y="11"/>
              </a:cxn>
              <a:cxn ang="0">
                <a:pos x="845" y="79"/>
              </a:cxn>
              <a:cxn ang="0">
                <a:pos x="890" y="261"/>
              </a:cxn>
              <a:cxn ang="0">
                <a:pos x="1020" y="413"/>
              </a:cxn>
              <a:cxn ang="0">
                <a:pos x="1138" y="440"/>
              </a:cxn>
              <a:cxn ang="0">
                <a:pos x="1312" y="248"/>
              </a:cxn>
              <a:cxn ang="0">
                <a:pos x="1632" y="440"/>
              </a:cxn>
              <a:cxn ang="0">
                <a:pos x="1577" y="742"/>
              </a:cxn>
              <a:cxn ang="0">
                <a:pos x="1312" y="898"/>
              </a:cxn>
              <a:cxn ang="0">
                <a:pos x="1385" y="1163"/>
              </a:cxn>
              <a:cxn ang="0">
                <a:pos x="1166" y="1218"/>
              </a:cxn>
              <a:cxn ang="0">
                <a:pos x="965" y="1336"/>
              </a:cxn>
              <a:cxn ang="0">
                <a:pos x="718" y="1190"/>
              </a:cxn>
              <a:cxn ang="0">
                <a:pos x="389" y="1373"/>
              </a:cxn>
              <a:cxn ang="0">
                <a:pos x="142" y="1172"/>
              </a:cxn>
              <a:cxn ang="0">
                <a:pos x="210" y="941"/>
              </a:cxn>
              <a:cxn ang="0">
                <a:pos x="325" y="788"/>
              </a:cxn>
              <a:cxn ang="0">
                <a:pos x="233" y="632"/>
              </a:cxn>
              <a:cxn ang="0">
                <a:pos x="41" y="514"/>
              </a:cxn>
              <a:cxn ang="0">
                <a:pos x="41" y="340"/>
              </a:cxn>
              <a:cxn ang="0">
                <a:pos x="288" y="322"/>
              </a:cxn>
            </a:cxnLst>
            <a:rect l="0" t="0" r="r" b="b"/>
            <a:pathLst>
              <a:path w="1676" h="1376">
                <a:moveTo>
                  <a:pt x="288" y="322"/>
                </a:moveTo>
                <a:cubicBezTo>
                  <a:pt x="339" y="301"/>
                  <a:pt x="329" y="264"/>
                  <a:pt x="346" y="216"/>
                </a:cubicBezTo>
                <a:cubicBezTo>
                  <a:pt x="363" y="168"/>
                  <a:pt x="341" y="68"/>
                  <a:pt x="391" y="34"/>
                </a:cubicBezTo>
                <a:cubicBezTo>
                  <a:pt x="441" y="0"/>
                  <a:pt x="569" y="3"/>
                  <a:pt x="645" y="11"/>
                </a:cubicBezTo>
                <a:cubicBezTo>
                  <a:pt x="721" y="19"/>
                  <a:pt x="804" y="37"/>
                  <a:pt x="845" y="79"/>
                </a:cubicBezTo>
                <a:cubicBezTo>
                  <a:pt x="886" y="121"/>
                  <a:pt x="861" y="205"/>
                  <a:pt x="890" y="261"/>
                </a:cubicBezTo>
                <a:cubicBezTo>
                  <a:pt x="919" y="317"/>
                  <a:pt x="979" y="383"/>
                  <a:pt x="1020" y="413"/>
                </a:cubicBezTo>
                <a:cubicBezTo>
                  <a:pt x="1061" y="443"/>
                  <a:pt x="1089" y="467"/>
                  <a:pt x="1138" y="440"/>
                </a:cubicBezTo>
                <a:cubicBezTo>
                  <a:pt x="1187" y="413"/>
                  <a:pt x="1230" y="248"/>
                  <a:pt x="1312" y="248"/>
                </a:cubicBezTo>
                <a:cubicBezTo>
                  <a:pt x="1394" y="248"/>
                  <a:pt x="1588" y="358"/>
                  <a:pt x="1632" y="440"/>
                </a:cubicBezTo>
                <a:cubicBezTo>
                  <a:pt x="1676" y="522"/>
                  <a:pt x="1630" y="666"/>
                  <a:pt x="1577" y="742"/>
                </a:cubicBezTo>
                <a:cubicBezTo>
                  <a:pt x="1524" y="818"/>
                  <a:pt x="1344" y="828"/>
                  <a:pt x="1312" y="898"/>
                </a:cubicBezTo>
                <a:cubicBezTo>
                  <a:pt x="1280" y="968"/>
                  <a:pt x="1409" y="1110"/>
                  <a:pt x="1385" y="1163"/>
                </a:cubicBezTo>
                <a:cubicBezTo>
                  <a:pt x="1361" y="1216"/>
                  <a:pt x="1236" y="1189"/>
                  <a:pt x="1166" y="1218"/>
                </a:cubicBezTo>
                <a:cubicBezTo>
                  <a:pt x="1096" y="1247"/>
                  <a:pt x="1040" y="1341"/>
                  <a:pt x="965" y="1336"/>
                </a:cubicBezTo>
                <a:cubicBezTo>
                  <a:pt x="890" y="1331"/>
                  <a:pt x="814" y="1184"/>
                  <a:pt x="718" y="1190"/>
                </a:cubicBezTo>
                <a:cubicBezTo>
                  <a:pt x="622" y="1196"/>
                  <a:pt x="485" y="1376"/>
                  <a:pt x="389" y="1373"/>
                </a:cubicBezTo>
                <a:cubicBezTo>
                  <a:pt x="293" y="1370"/>
                  <a:pt x="172" y="1244"/>
                  <a:pt x="142" y="1172"/>
                </a:cubicBezTo>
                <a:cubicBezTo>
                  <a:pt x="112" y="1100"/>
                  <a:pt x="180" y="1005"/>
                  <a:pt x="210" y="941"/>
                </a:cubicBezTo>
                <a:cubicBezTo>
                  <a:pt x="240" y="877"/>
                  <a:pt x="321" y="839"/>
                  <a:pt x="325" y="788"/>
                </a:cubicBezTo>
                <a:cubicBezTo>
                  <a:pt x="329" y="737"/>
                  <a:pt x="280" y="678"/>
                  <a:pt x="233" y="632"/>
                </a:cubicBezTo>
                <a:cubicBezTo>
                  <a:pt x="186" y="586"/>
                  <a:pt x="73" y="563"/>
                  <a:pt x="41" y="514"/>
                </a:cubicBezTo>
                <a:cubicBezTo>
                  <a:pt x="9" y="465"/>
                  <a:pt x="0" y="372"/>
                  <a:pt x="41" y="340"/>
                </a:cubicBezTo>
                <a:cubicBezTo>
                  <a:pt x="82" y="308"/>
                  <a:pt x="237" y="343"/>
                  <a:pt x="288" y="322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33CCFF"/>
              </a:gs>
            </a:gsLst>
            <a:path path="rect">
              <a:fillToRect l="50000" t="50000" r="50000" b="50000"/>
            </a:path>
          </a:gradFill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961" name="Oval 81"/>
          <p:cNvSpPr>
            <a:spLocks noChangeArrowheads="1"/>
          </p:cNvSpPr>
          <p:nvPr/>
        </p:nvSpPr>
        <p:spPr bwMode="auto">
          <a:xfrm>
            <a:off x="3492500" y="2924175"/>
            <a:ext cx="142875" cy="144463"/>
          </a:xfrm>
          <a:prstGeom prst="ellipse">
            <a:avLst/>
          </a:prstGeom>
          <a:solidFill>
            <a:srgbClr val="FF6699"/>
          </a:solidFill>
          <a:ln w="44450" algn="ctr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962" name="Oval 82"/>
          <p:cNvSpPr>
            <a:spLocks noChangeArrowheads="1"/>
          </p:cNvSpPr>
          <p:nvPr/>
        </p:nvSpPr>
        <p:spPr bwMode="auto">
          <a:xfrm>
            <a:off x="3203575" y="2781300"/>
            <a:ext cx="142875" cy="144463"/>
          </a:xfrm>
          <a:prstGeom prst="ellipse">
            <a:avLst/>
          </a:prstGeom>
          <a:solidFill>
            <a:srgbClr val="FF6699"/>
          </a:solidFill>
          <a:ln w="44450" algn="ctr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963" name="Oval 83"/>
          <p:cNvSpPr>
            <a:spLocks noChangeArrowheads="1"/>
          </p:cNvSpPr>
          <p:nvPr/>
        </p:nvSpPr>
        <p:spPr bwMode="auto">
          <a:xfrm>
            <a:off x="3348038" y="2565400"/>
            <a:ext cx="142875" cy="144463"/>
          </a:xfrm>
          <a:prstGeom prst="ellipse">
            <a:avLst/>
          </a:prstGeom>
          <a:solidFill>
            <a:srgbClr val="FF6699"/>
          </a:solidFill>
          <a:ln w="44450" algn="ctr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965" name="Freeform 85"/>
          <p:cNvSpPr>
            <a:spLocks/>
          </p:cNvSpPr>
          <p:nvPr/>
        </p:nvSpPr>
        <p:spPr bwMode="auto">
          <a:xfrm rot="8631184">
            <a:off x="1042988" y="3860800"/>
            <a:ext cx="649287" cy="504825"/>
          </a:xfrm>
          <a:custGeom>
            <a:avLst/>
            <a:gdLst/>
            <a:ahLst/>
            <a:cxnLst>
              <a:cxn ang="0">
                <a:pos x="288" y="322"/>
              </a:cxn>
              <a:cxn ang="0">
                <a:pos x="346" y="216"/>
              </a:cxn>
              <a:cxn ang="0">
                <a:pos x="391" y="34"/>
              </a:cxn>
              <a:cxn ang="0">
                <a:pos x="645" y="11"/>
              </a:cxn>
              <a:cxn ang="0">
                <a:pos x="845" y="79"/>
              </a:cxn>
              <a:cxn ang="0">
                <a:pos x="890" y="261"/>
              </a:cxn>
              <a:cxn ang="0">
                <a:pos x="1020" y="413"/>
              </a:cxn>
              <a:cxn ang="0">
                <a:pos x="1138" y="440"/>
              </a:cxn>
              <a:cxn ang="0">
                <a:pos x="1312" y="248"/>
              </a:cxn>
              <a:cxn ang="0">
                <a:pos x="1632" y="440"/>
              </a:cxn>
              <a:cxn ang="0">
                <a:pos x="1577" y="742"/>
              </a:cxn>
              <a:cxn ang="0">
                <a:pos x="1312" y="898"/>
              </a:cxn>
              <a:cxn ang="0">
                <a:pos x="1385" y="1163"/>
              </a:cxn>
              <a:cxn ang="0">
                <a:pos x="1166" y="1218"/>
              </a:cxn>
              <a:cxn ang="0">
                <a:pos x="965" y="1336"/>
              </a:cxn>
              <a:cxn ang="0">
                <a:pos x="718" y="1190"/>
              </a:cxn>
              <a:cxn ang="0">
                <a:pos x="389" y="1373"/>
              </a:cxn>
              <a:cxn ang="0">
                <a:pos x="142" y="1172"/>
              </a:cxn>
              <a:cxn ang="0">
                <a:pos x="210" y="941"/>
              </a:cxn>
              <a:cxn ang="0">
                <a:pos x="325" y="788"/>
              </a:cxn>
              <a:cxn ang="0">
                <a:pos x="233" y="632"/>
              </a:cxn>
              <a:cxn ang="0">
                <a:pos x="41" y="514"/>
              </a:cxn>
              <a:cxn ang="0">
                <a:pos x="41" y="340"/>
              </a:cxn>
              <a:cxn ang="0">
                <a:pos x="288" y="322"/>
              </a:cxn>
            </a:cxnLst>
            <a:rect l="0" t="0" r="r" b="b"/>
            <a:pathLst>
              <a:path w="1676" h="1376">
                <a:moveTo>
                  <a:pt x="288" y="322"/>
                </a:moveTo>
                <a:cubicBezTo>
                  <a:pt x="339" y="301"/>
                  <a:pt x="329" y="264"/>
                  <a:pt x="346" y="216"/>
                </a:cubicBezTo>
                <a:cubicBezTo>
                  <a:pt x="363" y="168"/>
                  <a:pt x="341" y="68"/>
                  <a:pt x="391" y="34"/>
                </a:cubicBezTo>
                <a:cubicBezTo>
                  <a:pt x="441" y="0"/>
                  <a:pt x="569" y="3"/>
                  <a:pt x="645" y="11"/>
                </a:cubicBezTo>
                <a:cubicBezTo>
                  <a:pt x="721" y="19"/>
                  <a:pt x="804" y="37"/>
                  <a:pt x="845" y="79"/>
                </a:cubicBezTo>
                <a:cubicBezTo>
                  <a:pt x="886" y="121"/>
                  <a:pt x="861" y="205"/>
                  <a:pt x="890" y="261"/>
                </a:cubicBezTo>
                <a:cubicBezTo>
                  <a:pt x="919" y="317"/>
                  <a:pt x="979" y="383"/>
                  <a:pt x="1020" y="413"/>
                </a:cubicBezTo>
                <a:cubicBezTo>
                  <a:pt x="1061" y="443"/>
                  <a:pt x="1089" y="467"/>
                  <a:pt x="1138" y="440"/>
                </a:cubicBezTo>
                <a:cubicBezTo>
                  <a:pt x="1187" y="413"/>
                  <a:pt x="1230" y="248"/>
                  <a:pt x="1312" y="248"/>
                </a:cubicBezTo>
                <a:cubicBezTo>
                  <a:pt x="1394" y="248"/>
                  <a:pt x="1588" y="358"/>
                  <a:pt x="1632" y="440"/>
                </a:cubicBezTo>
                <a:cubicBezTo>
                  <a:pt x="1676" y="522"/>
                  <a:pt x="1630" y="666"/>
                  <a:pt x="1577" y="742"/>
                </a:cubicBezTo>
                <a:cubicBezTo>
                  <a:pt x="1524" y="818"/>
                  <a:pt x="1344" y="828"/>
                  <a:pt x="1312" y="898"/>
                </a:cubicBezTo>
                <a:cubicBezTo>
                  <a:pt x="1280" y="968"/>
                  <a:pt x="1409" y="1110"/>
                  <a:pt x="1385" y="1163"/>
                </a:cubicBezTo>
                <a:cubicBezTo>
                  <a:pt x="1361" y="1216"/>
                  <a:pt x="1236" y="1189"/>
                  <a:pt x="1166" y="1218"/>
                </a:cubicBezTo>
                <a:cubicBezTo>
                  <a:pt x="1096" y="1247"/>
                  <a:pt x="1040" y="1341"/>
                  <a:pt x="965" y="1336"/>
                </a:cubicBezTo>
                <a:cubicBezTo>
                  <a:pt x="890" y="1331"/>
                  <a:pt x="814" y="1184"/>
                  <a:pt x="718" y="1190"/>
                </a:cubicBezTo>
                <a:cubicBezTo>
                  <a:pt x="622" y="1196"/>
                  <a:pt x="485" y="1376"/>
                  <a:pt x="389" y="1373"/>
                </a:cubicBezTo>
                <a:cubicBezTo>
                  <a:pt x="293" y="1370"/>
                  <a:pt x="172" y="1244"/>
                  <a:pt x="142" y="1172"/>
                </a:cubicBezTo>
                <a:cubicBezTo>
                  <a:pt x="112" y="1100"/>
                  <a:pt x="180" y="1005"/>
                  <a:pt x="210" y="941"/>
                </a:cubicBezTo>
                <a:cubicBezTo>
                  <a:pt x="240" y="877"/>
                  <a:pt x="321" y="839"/>
                  <a:pt x="325" y="788"/>
                </a:cubicBezTo>
                <a:cubicBezTo>
                  <a:pt x="329" y="737"/>
                  <a:pt x="280" y="678"/>
                  <a:pt x="233" y="632"/>
                </a:cubicBezTo>
                <a:cubicBezTo>
                  <a:pt x="186" y="586"/>
                  <a:pt x="73" y="563"/>
                  <a:pt x="41" y="514"/>
                </a:cubicBezTo>
                <a:cubicBezTo>
                  <a:pt x="9" y="465"/>
                  <a:pt x="0" y="372"/>
                  <a:pt x="41" y="340"/>
                </a:cubicBezTo>
                <a:cubicBezTo>
                  <a:pt x="82" y="308"/>
                  <a:pt x="237" y="343"/>
                  <a:pt x="288" y="322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33CCFF"/>
              </a:gs>
            </a:gsLst>
            <a:path path="rect">
              <a:fillToRect l="50000" t="50000" r="50000" b="50000"/>
            </a:path>
          </a:gradFill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966" name="Oval 86"/>
          <p:cNvSpPr>
            <a:spLocks noChangeArrowheads="1"/>
          </p:cNvSpPr>
          <p:nvPr/>
        </p:nvSpPr>
        <p:spPr bwMode="auto">
          <a:xfrm>
            <a:off x="1187450" y="4076700"/>
            <a:ext cx="142875" cy="144463"/>
          </a:xfrm>
          <a:prstGeom prst="ellipse">
            <a:avLst/>
          </a:prstGeom>
          <a:solidFill>
            <a:srgbClr val="FF6699"/>
          </a:solidFill>
          <a:ln w="44450" algn="ctr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969" name="Oval 89"/>
          <p:cNvSpPr>
            <a:spLocks noChangeArrowheads="1"/>
          </p:cNvSpPr>
          <p:nvPr/>
        </p:nvSpPr>
        <p:spPr bwMode="auto">
          <a:xfrm>
            <a:off x="1403350" y="4005263"/>
            <a:ext cx="142875" cy="144462"/>
          </a:xfrm>
          <a:prstGeom prst="ellipse">
            <a:avLst/>
          </a:prstGeom>
          <a:solidFill>
            <a:srgbClr val="FF6699"/>
          </a:solidFill>
          <a:ln w="44450" algn="ctr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971" name="Text Box 91"/>
          <p:cNvSpPr txBox="1">
            <a:spLocks noChangeArrowheads="1"/>
          </p:cNvSpPr>
          <p:nvPr/>
        </p:nvSpPr>
        <p:spPr bwMode="auto">
          <a:xfrm>
            <a:off x="395288" y="5734050"/>
            <a:ext cx="5688012" cy="968375"/>
          </a:xfrm>
          <a:prstGeom prst="rect">
            <a:avLst/>
          </a:prstGeom>
          <a:solidFill>
            <a:srgbClr val="FFFF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400">
                <a:latin typeface="Arial" charset="0"/>
              </a:rPr>
              <a:t>JE – LI ŽLÁZA STIMULOVÁNA,  ZVÝŠÍ SE KONCENTRACE LDL RECEPTORU, ZVÝŠÍ SE  BIOSYNTÉZA STEROIDNÍCH HORMONU, TUDÍŽ UBÝVÁ CHOLESTEROLU </a:t>
            </a:r>
          </a:p>
          <a:p>
            <a:pPr algn="ctr"/>
            <a:r>
              <a:rPr lang="cs-CZ" sz="1400">
                <a:latin typeface="Arial" charset="0"/>
              </a:rPr>
              <a:t>I ASKORBOVÉ KYSELINY ÚMĚRNĚ VELIKOSTI STIMULU</a:t>
            </a:r>
          </a:p>
        </p:txBody>
      </p:sp>
      <p:sp>
        <p:nvSpPr>
          <p:cNvPr id="378972" name="AutoShape 92"/>
          <p:cNvSpPr>
            <a:spLocks noChangeArrowheads="1"/>
          </p:cNvSpPr>
          <p:nvPr/>
        </p:nvSpPr>
        <p:spPr bwMode="auto">
          <a:xfrm rot="3938615">
            <a:off x="1200150" y="1616076"/>
            <a:ext cx="390525" cy="273050"/>
          </a:xfrm>
          <a:prstGeom prst="chevron">
            <a:avLst>
              <a:gd name="adj" fmla="val 52323"/>
            </a:avLst>
          </a:prstGeom>
          <a:solidFill>
            <a:srgbClr val="D6009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9028" name="Rectangle 148"/>
          <p:cNvSpPr>
            <a:spLocks noChangeArrowheads="1"/>
          </p:cNvSpPr>
          <p:nvPr/>
        </p:nvSpPr>
        <p:spPr bwMode="auto">
          <a:xfrm>
            <a:off x="8618538" y="0"/>
            <a:ext cx="52546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II-39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8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78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788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788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8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78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78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9.24855E-7 C 0.00312 0.00139 0.00677 0.00185 0.00955 0.00416 C 0.01267 0.00694 0.01753 0.0148 0.01753 0.0148 C 0.02292 0.04347 0.02118 0.07145 0.01424 0.09919 C 0.01476 0.11399 0.0158 0.14359 0.0158 0.14359 " pathEditMode="relative" ptsTypes="ffffA">
                                      <p:cBhvr>
                                        <p:cTn id="29" dur="2000" fill="hold"/>
                                        <p:tgtEl>
                                          <p:spTgt spid="3788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50867E-6 C 0.00572 -0.00255 0.01736 -0.00624 0.01736 -0.00624 C 0.02152 -0.00555 0.02586 -0.00578 0.03003 -0.00416 C 0.03663 -0.00162 0.03229 0.01087 0.03645 0.0148 C 0.03923 0.01734 0.046 0.01896 0.046 0.01896 C 0.05052 0.03745 0.04895 0.03468 0.0651 0.03815 C 0.06909 0.04208 0.07291 0.04555 0.07621 0.05063 C 0.07743 0.05272 0.07777 0.05572 0.07934 0.05711 C 0.08211 0.05942 0.08576 0.05988 0.08888 0.06127 C 0.09149 0.06243 0.09531 0.06035 0.0967 0.06335 C 0.09861 0.06751 0.0967 0.07329 0.0967 0.07815 " pathEditMode="relative" ptsTypes="ffffffffffA">
                                      <p:cBhvr>
                                        <p:cTn id="31" dur="2000" fill="hold"/>
                                        <p:tgtEl>
                                          <p:spTgt spid="378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2.77457E-6 C 0.00051 0.01272 0.00017 0.02567 0.00155 0.03816 C 0.00381 0.0585 0.00902 0.01989 0.00329 0.05087 C 0.00277 0.06914 0.0026 0.08763 0.00155 0.1059 C 0.00121 0.11307 -0.00626 0.12486 -0.00626 0.12486 C -0.00921 0.14035 -0.02015 0.15607 -0.0047 0.16925 C -0.00227 0.17388 -0.0014 0.18012 0.00155 0.18405 " pathEditMode="relative" ptsTypes="ffffffA">
                                      <p:cBhvr>
                                        <p:cTn id="33" dur="2000" fill="hold"/>
                                        <p:tgtEl>
                                          <p:spTgt spid="378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7.57225E-6 C -0.00105 0.02034 0.00086 0.02797 -0.00626 0.04231 C -0.0106 0.05988 -0.00452 0.03907 -0.01112 0.05294 C -0.01893 0.06959 -0.004 0.04716 -0.01737 0.06566 C -0.01858 0.07028 -0.02171 0.07375 -0.02223 0.07838 C -0.02362 0.09155 -0.0224 0.1052 -0.02379 0.11838 C -0.02397 0.12046 -0.02605 0.12115 -0.02692 0.12277 C -0.02865 0.12601 -0.03039 0.12947 -0.03161 0.13317 C -0.03612 0.14635 -0.03386 0.14658 -0.04272 0.15445 C -0.04845 0.16554 -0.04497 0.17734 -0.05556 0.18196 C -0.05817 0.18127 -0.06338 0.17988 -0.06338 0.17988 " pathEditMode="relative" ptsTypes="ffffffffffA">
                                      <p:cBhvr>
                                        <p:cTn id="35" dur="2000" fill="hold"/>
                                        <p:tgtEl>
                                          <p:spTgt spid="378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46821E-7 C 0.00659 -0.00601 0.01458 -0.01133 0.02222 -0.0148 C 0.02378 -0.01618 0.02517 -0.01919 0.02708 -0.01919 C 0.03889 -0.01919 0.0533 -0.0111 0.0651 -0.00855 C 0.07465 -0.00925 0.0842 -0.00925 0.09375 -0.01063 C 0.09809 -0.01133 0.10642 -0.0148 0.10642 -0.0148 C 0.125 -0.01295 0.13402 -0.01063 0.15243 -0.01271 C 0.17257 -0.01942 0.18437 -0.01988 0.20798 -0.02127 C 0.21163 -0.02358 0.21597 -0.02404 0.21909 -0.02751 C 0.22673 -0.03584 0.2184 -0.03167 0.22378 -0.04023 C 0.22708 -0.04555 0.23229 -0.04717 0.23646 -0.04439 " pathEditMode="relative" rAng="0" ptsTypes="ffffffffffA">
                                      <p:cBhvr>
                                        <p:cTn id="37" dur="2000" fill="hold"/>
                                        <p:tgtEl>
                                          <p:spTgt spid="378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4393 C 0.00573 -0.04092 0.00052 -0.0363 -0.0066 -0.03329 C -0.01371 -0.03028 -0.02135 -0.0319 -0.02882 -0.03121 C -0.04705 -0.02312 -0.03246 0.00116 -0.04149 0.01318 C -0.04566 0.01873 -0.05295 0.01642 -0.05885 0.01735 C -0.05833 0.02151 -0.0592 0.02659 -0.05729 0.03006 C -0.05503 0.03423 -0.05087 0.03584 -0.04774 0.03862 C -0.04427 0.04162 -0.04236 0.04902 -0.03819 0.04925 C -0.01128 0.05133 0.0158 0.05064 0.04271 0.05133 C 0.04392 0.07423 0.03819 0.08301 0.05226 0.08301 " pathEditMode="relative" ptsTypes="fffffffffA">
                                      <p:cBhvr>
                                        <p:cTn id="39" dur="2000" fill="hold"/>
                                        <p:tgtEl>
                                          <p:spTgt spid="378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46 C 0.01563 -0.00185 0.0316 -0.00231 0.0474 -0.00485 C 0.05677 -0.00624 0.05903 -0.01826 0.06962 -0.02173 C 0.08403 -0.01896 0.07987 -0.01826 0.09028 -0.00902 C 0.09445 -0.0104 0.09896 -0.01087 0.10296 -0.01318 C 0.10868 -0.01665 0.10903 -0.02636 0.1125 -0.03214 C 0.11997 -0.04439 0.13264 -0.05456 0.14427 -0.05757 C 0.1507 -0.05688 0.1573 -0.0578 0.16337 -0.05549 C 0.16737 -0.0541 0.16771 -0.03745 0.16806 -0.03653 C 0.17066 -0.02844 0.17483 -0.02335 0.17917 -0.01734 C 0.18073 -0.01133 0.18264 -0.00115 0.18559 0.0037 C 0.18681 0.00555 0.18855 0.00694 0.19028 0.00786 C 0.19289 0.00902 0.19723 0.00671 0.19827 0.00994 C 0.20052 0.01642 0.19827 0.02405 0.19827 0.03122 " pathEditMode="relative" rAng="0" ptsTypes="fffffffffffffA">
                                      <p:cBhvr>
                                        <p:cTn id="41" dur="2000" fill="hold"/>
                                        <p:tgtEl>
                                          <p:spTgt spid="378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79769E-6 C 0.00938 0.00162 0.01754 0.00162 0.02552 0.00856 C 0.03004 0.02682 0.02691 0.04046 0.01754 0.05295 C 0.0158 0.06012 0.01354 0.06266 0.00955 0.06775 C 0.00521 0.08486 0.01164 0.05781 0.00643 0.0911 C 0.00573 0.09549 0.0033 0.10359 0.0033 0.10359 C 0.00382 0.10705 0.00313 0.11145 0.00486 0.11422 C 0.00625 0.11653 0.0092 0.11492 0.01111 0.1163 C 0.01545 0.11931 0.01962 0.12555 0.02396 0.12902 C 0.02795 0.13202 0.03941 0.13295 0.04132 0.13318 C 0.04879 0.13249 0.05625 0.13341 0.06354 0.1311 C 0.06979 0.12925 0.07066 0.1133 0.07309 0.10798 C 0.07674 0.10035 0.07813 0.10127 0.0842 0.09942 C 0.08577 0.09804 0.08716 0.09642 0.08889 0.09526 C 0.0915 0.09364 0.09601 0.0948 0.09688 0.0911 C 0.10677 0.05364 0.08837 0.06243 0.10486 0.05711 C 0.10591 0.0585 0.10712 0.05989 0.10799 0.0615 C 0.1092 0.06359 0.1092 0.06775 0.11111 0.06775 C 0.11302 0.06775 0.11337 0.06359 0.11441 0.0615 C 0.1158 0.05341 0.11632 0.04833 0.12066 0.04231 C 0.12223 0.04301 0.12552 0.04439 0.12552 0.04439 " pathEditMode="relative" rAng="0" ptsTypes="ffffffffffffffffffffA">
                                      <p:cBhvr>
                                        <p:cTn id="43" dur="2000" fill="hold"/>
                                        <p:tgtEl>
                                          <p:spTgt spid="378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1572 C 0.00225 0.01873 0.0066 0.03307 0.00781 0.03468 C 0.01076 0.03861 0.01528 0.04 0.01892 0.04324 C 0.02569 0.05665 0.03107 0.05133 0.04427 0.04948 C 0.05208 0.03954 0.0592 0.03538 0.06979 0.0326 C 0.07778 0.03399 0.08576 0.03422 0.09357 0.037 C 0.096 0.03792 0.09722 0.04278 0.09982 0.04324 C 0.10521 0.04416 0.11041 0.04185 0.1158 0.04116 C 0.12639 0.03191 0.1375 0.0222 0.146 0.00948 C 0.15208 0.0007 0.15833 -0.01942 0.16823 -0.02219 C 0.17135 -0.02312 0.17448 -0.02219 0.1776 -0.02219 " pathEditMode="relative" ptsTypes="ffffffffffA">
                                      <p:cBhvr>
                                        <p:cTn id="45" dur="2000" fill="hold"/>
                                        <p:tgtEl>
                                          <p:spTgt spid="378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9 -0.00902 C 0.0092 0.0141 0.00798 0.02242 0.0026 0.04185 C 0.00121 0.0467 0.00138 0.05225 -0.00053 0.05664 C -0.00226 0.06104 -0.00886 0.06196 -0.01164 0.06289 C -0.01841 0.06543 -0.02535 0.06705 -0.0323 0.06936 C -0.04132 0.07722 -0.0448 0.08994 -0.04809 0.10312 C -0.04601 0.12647 -0.05105 0.13734 -0.03698 0.14335 C -0.03178 0.14797 -0.03021 0.15329 -0.02431 0.15607 C -0.01632 0.16647 -0.01511 0.16948 -0.01164 0.18335 C -0.01216 0.19468 -0.01233 0.20601 -0.0132 0.21734 C -0.01337 0.21942 -0.01493 0.2215 -0.01476 0.22358 C -0.01233 0.25526 0.01649 0.24693 0.03281 0.24693 " pathEditMode="relative" ptsTypes="fffffffffffA">
                                      <p:cBhvr>
                                        <p:cTn id="47" dur="2000" fill="hold"/>
                                        <p:tgtEl>
                                          <p:spTgt spid="378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64 0.0104 C -0.00018 0.01248 0.00156 0.01295 0.00746 0.0252 C 0.00434 0.04231 0.00243 0.04277 -0.00209 0.05688 C -0.00695 0.0719 -0.00625 0.08693 -0.01962 0.09271 C -0.02969 0.11352 -0.0224 0.12416 -0.00678 0.13086 C -0.00122 0.13826 0.00104 0.13988 0.00434 0.14982 C 0.01145 0.17086 0.00034 0.14728 0.00902 0.16462 C 0.00989 0.18058 0.00677 0.19607 0.01545 0.20693 C 0.04513 0.20555 0.07482 0.2067 0.10434 0.20277 C 0.10677 0.20254 0.12882 0.1815 0.13281 0.17942 C 0.13836 0.16485 0.14166 0.15029 0.14548 0.13503 C 0.14739 0.11884 0.1526 0.09549 0.16458 0.08647 C 0.16649 0.08508 0.16892 0.08531 0.171 0.08439 C 0.17413 0.083 0.18038 0.08 0.18038 0.08 C 0.18402 0.08069 0.18819 0.07977 0.19149 0.08208 C 0.20104 0.08855 0.20312 0.10427 0.2059 0.11607 C 0.20694 0.12023 0.20798 0.12462 0.20902 0.12878 C 0.20954 0.13086 0.21059 0.13503 0.21059 0.13503 C 0.21111 0.14844 0.20972 0.16231 0.21215 0.17526 C 0.21336 0.18127 0.22656 0.17526 0.22812 0.17318 " pathEditMode="relative" ptsTypes="fffffffffffffffffffA">
                                      <p:cBhvr>
                                        <p:cTn id="49" dur="2000" fill="hold"/>
                                        <p:tgtEl>
                                          <p:spTgt spid="378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1.56069E-6 C 0.00746 -0.0007 0.01492 -0.00046 0.02221 -0.00208 C 0.02517 -0.00278 0.03003 -0.01087 0.03176 -0.01272 C 0.03801 -0.01989 0.04617 -0.02289 0.05225 -0.0296 C 0.08089 -0.06127 0.05381 -0.03168 0.06666 -0.05272 C 0.06822 -0.05526 0.07846 -0.06913 0.08246 -0.07191 C 0.08541 -0.07399 0.09201 -0.07607 0.09201 -0.07607 C 0.09617 -0.07538 0.10069 -0.07561 0.10468 -0.07399 C 0.11319 -0.07052 0.10937 -0.05087 0.11423 -0.04439 C 0.11544 -0.04278 0.11735 -0.04301 0.11892 -0.04231 C 0.12378 -0.04301 0.12898 -0.04185 0.13333 -0.04439 C 0.13541 -0.04555 0.13506 -0.05041 0.13645 -0.05272 C 0.13905 -0.05688 0.14235 -0.05757 0.146 -0.05919 C 0.15398 -0.06636 0.16006 -0.06867 0.16978 -0.07191 C 0.17187 -0.0726 0.17621 -0.07399 0.17621 -0.07399 C 0.19044 -0.08324 0.18437 -0.08023 0.19357 -0.08439 C 0.19947 -0.08185 0.20173 -0.07584 0.2078 -0.07399 C 0.21093 -0.07306 0.21735 -0.07191 0.21735 -0.07191 " pathEditMode="relative" rAng="0" ptsTypes="fffffffffffffffffA">
                                      <p:cBhvr>
                                        <p:cTn id="51" dur="2000" fill="hold"/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3788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378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378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78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78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378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378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378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378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78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378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378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378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378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378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7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7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7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7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7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7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7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378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58382E-6 C 0.00052 -0.01202 -0.00035 -0.02404 0.00156 -0.03583 C 0.00191 -0.03861 0.00503 -0.03815 0.00625 -0.04 C 0.00781 -0.04254 0.0085 -0.04555 0.00937 -0.04855 C 0.01076 -0.05271 0.01076 -0.05711 0.01423 -0.05919 C 0.02639 -0.06751 0.02639 -0.06312 0.03802 -0.07398 C 0.04028 -0.07607 0.04444 -0.08023 0.04444 -0.08 C 0.04531 -0.0837 0.04653 -0.09086 0.04913 -0.09294 C 0.05555 -0.09826 0.0658 -0.09896 0.07291 -0.1015 C 0.07587 -0.1052 0.07778 -0.11052 0.0809 -0.11398 C 0.08368 -0.11699 0.08732 -0.11815 0.09045 -0.12046 C 0.09462 -0.12346 0.10312 -0.12878 0.10312 -0.12855 C 0.10573 -0.13364 0.11146 -0.14312 0.1158 -0.14589 C 0.11927 -0.1482 0.12344 -0.14774 0.12691 -0.15005 C 0.13298 -0.15422 0.1375 -0.16161 0.14114 -0.16901 " pathEditMode="relative" rAng="0" ptsTypes="fffffffffffffff">
                                      <p:cBhvr>
                                        <p:cTn id="126" dur="2000" fill="hold"/>
                                        <p:tgtEl>
                                          <p:spTgt spid="378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-85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68208E-6 C 0.00295 -0.01202 0.00868 -0.0067 0.01424 -0.01711 C 0.01598 -0.02034 0.01684 -0.0245 0.01893 -0.02751 C 0.02327 -0.03398 0.0257 -0.03306 0.03004 -0.03815 C 0.03282 -0.04138 0.03542 -0.04531 0.03802 -0.04878 C 0.04427 -0.05711 0.04809 -0.06751 0.05556 -0.07398 C 0.05834 -0.08878 0.06233 -0.09687 0.07292 -0.1015 C 0.07709 -0.10751 0.08229 -0.11144 0.08716 -0.1163 C 0.08993 -0.12369 0.09323 -0.12994 0.09514 -0.13757 C 0.09566 -0.14589 0.09445 -0.15491 0.0967 -0.16277 C 0.09931 -0.17179 0.10677 -0.17618 0.11268 -0.17988 C 0.11598 -0.18589 0.12049 -0.19075 0.12379 -0.19676 C 0.13073 -0.20971 0.11858 -0.19699 0.13004 -0.20716 C 0.14636 -0.2393 0.1349 -0.21179 0.13802 -0.28763 C 0.1382 -0.29341 0.14132 -0.29711 0.14445 -0.30034 C 0.1474 -0.30335 0.12848 -0.34543 0.14271 -0.3519 " pathEditMode="relative" rAng="0" ptsTypes="ffffffffffffffff">
                                      <p:cBhvr>
                                        <p:cTn id="128" dur="2000" fill="hold"/>
                                        <p:tgtEl>
                                          <p:spTgt spid="378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-176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68208E-6 C 0.0217 -0.00972 0.04254 0.00393 0.06354 0.00855 C 0.08316 0.00716 0.09809 0.00462 0.11736 0.00855 C 0.12084 0.00924 0.13195 0.02011 0.13334 0.02127 C 0.1349 0.02265 0.13802 0.02543 0.13802 0.02566 C 0.16059 0.01549 0.14427 0.02104 0.18889 0.02335 C 0.19531 0.0363 0.1941 0.0319 0.19688 0.04231 C 0.1974 0.04439 0.19722 0.04693 0.19844 0.04855 C 0.20486 0.05711 0.20712 0.05687 0.21424 0.05919 C 0.22535 0.08231 0.23993 0.07468 0.25677 0.07583 " pathEditMode="relative" rAng="0" ptsTypes="ffffffffff">
                                      <p:cBhvr>
                                        <p:cTn id="130" dur="2000" fill="hold"/>
                                        <p:tgtEl>
                                          <p:spTgt spid="378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36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5607E-7 C 0.00243 -0.01341 0.00608 -0.01572 0.01597 -0.01896 C 0.04496 -0.04532 0.07569 -0.03468 0.11267 -0.03584 C 0.1191 -0.04023 0.125 -0.04139 0.13177 -0.04439 C 0.14583 -0.03815 0.17222 -0.00902 0.18837 -0.00809 " pathEditMode="relative" rAng="0" ptsTypes="fffff">
                                      <p:cBhvr>
                                        <p:cTn id="132" dur="2000" fill="hold"/>
                                        <p:tgtEl>
                                          <p:spTgt spid="378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-23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4624E-7 C 0.00868 -0.0074 0.00295 -0.01272 0.00782 -0.02081 C 0.01198 -0.02798 0.01684 -0.03468 0.02223 -0.04 C 0.03091 -0.04855 0.03525 -0.04763 0.04601 -0.0504 C 0.05452 -0.05249 0.06285 -0.05665 0.07136 -0.05896 C 0.08004 -0.06636 0.07657 -0.06775 0.08091 -0.07792 C 0.08195 -0.08046 0.0842 -0.08185 0.08559 -0.08439 C 0.08698 -0.08694 0.08698 -0.09064 0.08889 -0.09272 C 0.09063 -0.09457 0.09306 -0.0941 0.09514 -0.0948 C 0.10174 -0.10081 0.10625 -0.10543 0.11111 -0.11399 C 0.11337 -0.12324 0.11632 -0.13665 0.12223 -0.14358 C 0.12518 -0.14682 0.13177 -0.15191 0.13177 -0.15168 C 0.13125 -0.16116 0.13177 -0.1704 0.13004 -0.17942 C 0.12952 -0.18243 0.12639 -0.18312 0.12535 -0.1859 C 0.12414 -0.18913 0.12448 -0.19283 0.12379 -0.1963 C 0.12292 -0.20069 0.1217 -0.20486 0.12066 -0.20902 C 0.12014 -0.2111 0.11893 -0.21549 0.11893 -0.21526 C 0.11945 -0.22196 0.11893 -0.22867 0.12066 -0.23468 C 0.12223 -0.24023 0.12848 -0.24092 0.13177 -0.24532 C 0.13993 -0.2548 0.14011 -0.2585 0.14757 -0.26428 C 0.15556 -0.27029 0.17483 -0.2763 0.18403 -0.27884 C 0.19705 -0.29017 0.18889 -0.28509 0.2 -0.28948 C 0.20313 -0.29087 0.20955 -0.29364 0.20955 -0.29341 C 0.21789 -0.30104 0.22552 -0.30243 0.2349 -0.30636 C 0.24341 -0.31769 0.24028 -0.3304 0.24757 -0.3422 C 0.24896 -0.34451 0.25087 -0.34636 0.25226 -0.34867 C 0.25504 -0.35353 0.26025 -0.36347 0.26025 -0.36324 C 0.26233 -0.37457 0.26632 -0.37873 0.27448 -0.38243 C 0.28021 -0.38959 0.28143 -0.39514 0.28403 -0.40555 C 0.28611 -0.41364 0.2967 -0.41503 0.30157 -0.41618 C 0.30938 -0.4215 0.31563 -0.42335 0.32379 -0.42682 C 0.33195 -0.43538 0.3408 -0.44347 0.3507 -0.44786 C 0.36007 -0.45642 0.36927 -0.46659 0.37761 -0.47746 C 0.38299 -0.49179 0.38681 -0.5015 0.39827 -0.50705 C 0.40365 -0.50959 0.40903 -0.50913 0.41424 -0.51353 C 0.42014 -0.51884 0.42622 -0.52162 0.43316 -0.52393 C 0.43872 -0.53202 0.44323 -0.5274 0.44914 -0.52185 C 0.45226 -0.51884 0.44167 -0.51006 0.44514 -0.50728 C 0.45261 -0.50081 0.45365 -0.47746 0.46268 -0.47353 C 0.47309 -0.45549 0.49427 -0.45827 0.5092 -0.44786 C 0.51823 -0.44185 0.5158 -0.43907 0.51719 -0.43746 " pathEditMode="relative" rAng="0" ptsTypes="fffffffffffffffffffffffffffffffffffffffff">
                                      <p:cBhvr>
                                        <p:cTn id="134" dur="2000" fill="hold"/>
                                        <p:tgtEl>
                                          <p:spTgt spid="378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" y="-266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4624E-6 C -0.00417 -0.00578 -0.00608 -0.0118 -0.00782 -0.01919 C -0.00625 -0.03746 -0.00695 -0.05619 -0.00313 -0.07399 C -0.00087 -0.0844 0.0052 -0.09249 0.00954 -0.10151 C 0.01302 -0.10891 0.01527 -0.11815 0.02066 -0.12278 C 0.04375 -0.14243 0.07204 -0.13827 0.09843 -0.13966 C 0.10746 -0.14544 0.11145 -0.15492 0.11441 -0.16717 C 0.11215 -0.18313 0.11145 -0.19422 0.10486 -0.20717 C 0.10017 -0.22682 0.09479 -0.2185 0.10173 -0.25156 C 0.10295 -0.25735 0.10954 -0.25827 0.11284 -0.26012 C 0.12934 -0.26937 0.11006 -0.25919 0.12395 -0.26867 C 0.13368 -0.27538 0.15277 -0.27399 0.16197 -0.27492 C 0.17152 -0.27908 0.16597 -0.27492 0.17152 -0.29596 C 0.17621 -0.31376 0.17569 -0.31422 0.1842 -0.32995 C 0.20104 -0.36139 0.23072 -0.38382 0.25885 -0.39122 C 0.27048 -0.38983 0.28229 -0.39029 0.29375 -0.38706 C 0.29756 -0.3859 0.30017 -0.38128 0.30329 -0.3785 C 0.30538 -0.37665 0.31284 -0.37365 0.31597 -0.37226 C 0.32395 -0.37295 0.33229 -0.3711 0.33975 -0.37434 C 0.3427 -0.3755 0.34253 -0.38151 0.34444 -0.38474 C 0.34878 -0.39284 0.35798 -0.40278 0.36475 -0.40602 C 0.36753 -0.40902 0.37048 -0.4111 0.37274 -0.41434 C 0.37656 -0.41919 0.37743 -0.42659 0.38072 -0.43145 C 0.38316 -0.43469 0.39635 -0.44578 0.4 -0.44833 C 0.40434 -0.44763 0.40885 -0.44856 0.41284 -0.44625 C 0.41753 -0.44347 0.42118 -0.43769 0.42552 -0.43353 C 0.4276 -0.43145 0.4302 -0.42983 0.43177 -0.42706 C 0.43333 -0.42428 0.43437 -0.42081 0.43663 -0.41873 C 0.44062 -0.41503 0.44618 -0.41596 0.45086 -0.41434 C 0.47048 -0.40717 0.42847 -0.40995 0.44566 -0.40555 C 0.44722 -0.40347 0.43402 -0.37018 0.43593 -0.36972 " pathEditMode="relative" rAng="0" ptsTypes="fffffffffffffffffffffffffffffff">
                                      <p:cBhvr>
                                        <p:cTn id="136" dur="2000" fill="hold"/>
                                        <p:tgtEl>
                                          <p:spTgt spid="378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" y="-224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4624E-7 C 0.00244 0.01202 0.00747 0.01249 0.01598 0.01688 C 0.04237 0.03052 0.05764 0.03006 0.08889 0.03168 C 0.09775 0.03538 0.10573 0.03029 0.11441 0.02728 C 0.125 0.0178 0.13855 0.01364 0.15087 0.01041 C 0.18612 0.01249 0.19983 0.01457 0.2382 0.01041 C 0.24219 0.00994 0.25365 0.00185 0.2573 -4.04624E-7 C 0.26303 -0.00786 0.26806 -0.0111 0.27466 -0.01711 C 0.28855 -0.01156 0.29948 -0.03514 0.31337 -0.02959 " pathEditMode="relative" rAng="0" ptsTypes="fffffffff">
                                      <p:cBhvr>
                                        <p:cTn id="138" dur="2000" fill="hold"/>
                                        <p:tgtEl>
                                          <p:spTgt spid="378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37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6" grpId="0" animBg="1"/>
      <p:bldP spid="378887" grpId="0" animBg="1"/>
      <p:bldP spid="378888" grpId="0" animBg="1"/>
      <p:bldP spid="378891" grpId="0" animBg="1"/>
      <p:bldP spid="378891" grpId="1" animBg="1"/>
      <p:bldP spid="378892" grpId="0" animBg="1"/>
      <p:bldP spid="378892" grpId="1" animBg="1"/>
      <p:bldP spid="378893" grpId="0" animBg="1"/>
      <p:bldP spid="378893" grpId="1" animBg="1"/>
      <p:bldP spid="378894" grpId="0" animBg="1"/>
      <p:bldP spid="378894" grpId="1" animBg="1"/>
      <p:bldP spid="378895" grpId="0" animBg="1"/>
      <p:bldP spid="378895" grpId="1" animBg="1"/>
      <p:bldP spid="378897" grpId="0" animBg="1"/>
      <p:bldP spid="378897" grpId="1" animBg="1"/>
      <p:bldP spid="378898" grpId="0" animBg="1"/>
      <p:bldP spid="378898" grpId="1" animBg="1"/>
      <p:bldP spid="378899" grpId="0" animBg="1"/>
      <p:bldP spid="378899" grpId="1" animBg="1"/>
      <p:bldP spid="378900" grpId="0" animBg="1"/>
      <p:bldP spid="378900" grpId="1" animBg="1"/>
      <p:bldP spid="378901" grpId="0" animBg="1"/>
      <p:bldP spid="378901" grpId="1" animBg="1"/>
      <p:bldP spid="378902" grpId="0" animBg="1"/>
      <p:bldP spid="378902" grpId="1" animBg="1"/>
      <p:bldP spid="378903" grpId="0" animBg="1"/>
      <p:bldP spid="378903" grpId="1" animBg="1"/>
      <p:bldP spid="378907" grpId="0" animBg="1"/>
      <p:bldP spid="378909" grpId="0"/>
      <p:bldP spid="378942" grpId="0" animBg="1"/>
      <p:bldP spid="378942" grpId="1" animBg="1"/>
      <p:bldP spid="378943" grpId="0" animBg="1"/>
      <p:bldP spid="378943" grpId="1" animBg="1"/>
      <p:bldP spid="378944" grpId="0" animBg="1"/>
      <p:bldP spid="378944" grpId="1" animBg="1"/>
      <p:bldP spid="378945" grpId="0" animBg="1"/>
      <p:bldP spid="378945" grpId="1" animBg="1"/>
      <p:bldP spid="378946" grpId="0" animBg="1"/>
      <p:bldP spid="378946" grpId="1" animBg="1"/>
      <p:bldP spid="378947" grpId="0" animBg="1"/>
      <p:bldP spid="378947" grpId="1" animBg="1"/>
      <p:bldP spid="378948" grpId="0" animBg="1"/>
      <p:bldP spid="378948" grpId="1" animBg="1"/>
      <p:bldP spid="378951" grpId="0" animBg="1"/>
      <p:bldP spid="378952" grpId="0" animBg="1"/>
      <p:bldP spid="378956" grpId="0" animBg="1"/>
      <p:bldP spid="3789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66">
                <a:gamma/>
                <a:tint val="0"/>
                <a:invGamma/>
              </a:srgbClr>
            </a:gs>
            <a:gs pos="100000">
              <a:srgbClr val="66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8" name="AutoShape 36"/>
          <p:cNvSpPr>
            <a:spLocks noChangeArrowheads="1"/>
          </p:cNvSpPr>
          <p:nvPr/>
        </p:nvSpPr>
        <p:spPr bwMode="auto">
          <a:xfrm rot="10800000">
            <a:off x="1692275" y="1773238"/>
            <a:ext cx="1079500" cy="1727200"/>
          </a:xfrm>
          <a:custGeom>
            <a:avLst/>
            <a:gdLst>
              <a:gd name="G0" fmla="+- 12007 0 0"/>
              <a:gd name="G1" fmla="+- 18201 0 0"/>
              <a:gd name="G2" fmla="+- 7186 0 0"/>
              <a:gd name="G3" fmla="*/ 12007 1 2"/>
              <a:gd name="G4" fmla="+- G3 10800 0"/>
              <a:gd name="G5" fmla="+- 21600 12007 18201"/>
              <a:gd name="G6" fmla="+- 18201 7186 0"/>
              <a:gd name="G7" fmla="*/ G6 1 2"/>
              <a:gd name="G8" fmla="*/ 18201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201 1 2"/>
              <a:gd name="G15" fmla="+- G5 0 G4"/>
              <a:gd name="G16" fmla="+- G0 0 G4"/>
              <a:gd name="G17" fmla="*/ G2 G15 G16"/>
              <a:gd name="T0" fmla="*/ 16804 w 21600"/>
              <a:gd name="T1" fmla="*/ 0 h 21600"/>
              <a:gd name="T2" fmla="*/ 12007 w 21600"/>
              <a:gd name="T3" fmla="*/ 7186 h 21600"/>
              <a:gd name="T4" fmla="*/ 0 w 21600"/>
              <a:gd name="T5" fmla="*/ 19942 h 21600"/>
              <a:gd name="T6" fmla="*/ 9101 w 21600"/>
              <a:gd name="T7" fmla="*/ 21600 h 21600"/>
              <a:gd name="T8" fmla="*/ 18201 w 21600"/>
              <a:gd name="T9" fmla="*/ 15065 h 21600"/>
              <a:gd name="T10" fmla="*/ 21600 w 21600"/>
              <a:gd name="T11" fmla="*/ 718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04" y="0"/>
                </a:moveTo>
                <a:lnTo>
                  <a:pt x="12007" y="7186"/>
                </a:lnTo>
                <a:lnTo>
                  <a:pt x="15406" y="7186"/>
                </a:lnTo>
                <a:lnTo>
                  <a:pt x="15406" y="18283"/>
                </a:lnTo>
                <a:lnTo>
                  <a:pt x="0" y="18283"/>
                </a:lnTo>
                <a:lnTo>
                  <a:pt x="0" y="21600"/>
                </a:lnTo>
                <a:lnTo>
                  <a:pt x="18201" y="21600"/>
                </a:lnTo>
                <a:lnTo>
                  <a:pt x="18201" y="7186"/>
                </a:lnTo>
                <a:lnTo>
                  <a:pt x="21600" y="7186"/>
                </a:lnTo>
                <a:close/>
              </a:path>
            </a:pathLst>
          </a:cu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cs-CZ"/>
          </a:p>
        </p:txBody>
      </p:sp>
      <p:sp>
        <p:nvSpPr>
          <p:cNvPr id="18464" name="Oval 32"/>
          <p:cNvSpPr>
            <a:spLocks noChangeArrowheads="1"/>
          </p:cNvSpPr>
          <p:nvPr/>
        </p:nvSpPr>
        <p:spPr bwMode="auto">
          <a:xfrm>
            <a:off x="2268538" y="404813"/>
            <a:ext cx="4392612" cy="1582737"/>
          </a:xfrm>
          <a:prstGeom prst="ellipse">
            <a:avLst/>
          </a:prstGeom>
          <a:gradFill rotWithShape="1">
            <a:gsLst>
              <a:gs pos="0">
                <a:srgbClr val="FFFF00">
                  <a:gamma/>
                  <a:tint val="0"/>
                  <a:invGamma/>
                </a:srgbClr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cs-CZ" sz="2400" i="1">
                <a:latin typeface="Arial" charset="0"/>
              </a:rPr>
              <a:t>HORMONY PODLE</a:t>
            </a:r>
          </a:p>
          <a:p>
            <a:pPr algn="ctr"/>
            <a:r>
              <a:rPr lang="cs-CZ" sz="2400" i="1">
                <a:latin typeface="Arial" charset="0"/>
              </a:rPr>
              <a:t>CHEMICKÉ STRUKTURY</a:t>
            </a:r>
          </a:p>
        </p:txBody>
      </p:sp>
      <p:sp>
        <p:nvSpPr>
          <p:cNvPr id="18467" name="AutoShape 35"/>
          <p:cNvSpPr>
            <a:spLocks noChangeArrowheads="1"/>
          </p:cNvSpPr>
          <p:nvPr/>
        </p:nvSpPr>
        <p:spPr bwMode="auto">
          <a:xfrm>
            <a:off x="2627313" y="5157788"/>
            <a:ext cx="3563937" cy="865187"/>
          </a:xfrm>
          <a:prstGeom prst="flowChartAlternateProcess">
            <a:avLst/>
          </a:prstGeom>
          <a:gradFill rotWithShape="1">
            <a:gsLst>
              <a:gs pos="0">
                <a:srgbClr val="FF3399"/>
              </a:gs>
              <a:gs pos="50000">
                <a:srgbClr val="FF3399">
                  <a:gamma/>
                  <a:tint val="0"/>
                  <a:invGamma/>
                </a:srgbClr>
              </a:gs>
              <a:gs pos="100000">
                <a:srgbClr val="FF3399"/>
              </a:gs>
            </a:gsLst>
            <a:lin ang="5400000" scaled="1"/>
          </a:gra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cs-CZ" sz="2400">
                <a:latin typeface="Arial" charset="0"/>
              </a:rPr>
              <a:t>AMINOACIDODERIVÁTY</a:t>
            </a:r>
          </a:p>
        </p:txBody>
      </p:sp>
      <p:sp>
        <p:nvSpPr>
          <p:cNvPr id="18466" name="AutoShape 34"/>
          <p:cNvSpPr>
            <a:spLocks noChangeArrowheads="1"/>
          </p:cNvSpPr>
          <p:nvPr/>
        </p:nvSpPr>
        <p:spPr bwMode="auto">
          <a:xfrm>
            <a:off x="5076825" y="3789363"/>
            <a:ext cx="3563938" cy="865187"/>
          </a:xfrm>
          <a:prstGeom prst="flowChartAlternateProcess">
            <a:avLst/>
          </a:prstGeom>
          <a:gradFill rotWithShape="1">
            <a:gsLst>
              <a:gs pos="0">
                <a:srgbClr val="FF3399"/>
              </a:gs>
              <a:gs pos="50000">
                <a:srgbClr val="FF3399">
                  <a:gamma/>
                  <a:tint val="0"/>
                  <a:invGamma/>
                </a:srgbClr>
              </a:gs>
              <a:gs pos="100000">
                <a:srgbClr val="FF3399"/>
              </a:gs>
            </a:gsLst>
            <a:lin ang="5400000" scaled="1"/>
          </a:gra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cs-CZ" sz="2400">
                <a:latin typeface="Arial" charset="0"/>
              </a:rPr>
              <a:t>LIPIDOVÉ DERIVÁTY</a:t>
            </a:r>
          </a:p>
        </p:txBody>
      </p:sp>
      <p:sp>
        <p:nvSpPr>
          <p:cNvPr id="18465" name="AutoShape 33"/>
          <p:cNvSpPr>
            <a:spLocks noChangeArrowheads="1"/>
          </p:cNvSpPr>
          <p:nvPr/>
        </p:nvSpPr>
        <p:spPr bwMode="auto">
          <a:xfrm>
            <a:off x="250825" y="3789363"/>
            <a:ext cx="3563938" cy="865187"/>
          </a:xfrm>
          <a:prstGeom prst="flowChartAlternateProcess">
            <a:avLst/>
          </a:prstGeom>
          <a:gradFill rotWithShape="1">
            <a:gsLst>
              <a:gs pos="0">
                <a:srgbClr val="FF3399"/>
              </a:gs>
              <a:gs pos="50000">
                <a:srgbClr val="FF3399">
                  <a:gamma/>
                  <a:tint val="0"/>
                  <a:invGamma/>
                </a:srgbClr>
              </a:gs>
              <a:gs pos="100000">
                <a:srgbClr val="FF3399"/>
              </a:gs>
            </a:gsLst>
            <a:lin ang="5400000" scaled="1"/>
          </a:gra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cs-CZ" sz="2400">
                <a:latin typeface="Arial" charset="0"/>
              </a:rPr>
              <a:t>PEPTIDICKÉ HORMONY</a:t>
            </a:r>
          </a:p>
        </p:txBody>
      </p:sp>
      <p:sp>
        <p:nvSpPr>
          <p:cNvPr id="18447" name="AutoShape 15"/>
          <p:cNvSpPr>
            <a:spLocks noChangeArrowheads="1"/>
          </p:cNvSpPr>
          <p:nvPr/>
        </p:nvSpPr>
        <p:spPr bwMode="auto">
          <a:xfrm>
            <a:off x="4211638" y="2205038"/>
            <a:ext cx="433387" cy="2663825"/>
          </a:xfrm>
          <a:prstGeom prst="downArrow">
            <a:avLst>
              <a:gd name="adj1" fmla="val 49685"/>
              <a:gd name="adj2" fmla="val 99511"/>
            </a:avLst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cs-CZ"/>
          </a:p>
        </p:txBody>
      </p:sp>
      <p:sp>
        <p:nvSpPr>
          <p:cNvPr id="18459" name="AutoShape 27"/>
          <p:cNvSpPr>
            <a:spLocks noChangeArrowheads="1"/>
          </p:cNvSpPr>
          <p:nvPr/>
        </p:nvSpPr>
        <p:spPr bwMode="auto">
          <a:xfrm rot="10800000" flipH="1">
            <a:off x="6156325" y="1773238"/>
            <a:ext cx="1079500" cy="1727200"/>
          </a:xfrm>
          <a:custGeom>
            <a:avLst/>
            <a:gdLst>
              <a:gd name="G0" fmla="+- 12007 0 0"/>
              <a:gd name="G1" fmla="+- 18201 0 0"/>
              <a:gd name="G2" fmla="+- 7186 0 0"/>
              <a:gd name="G3" fmla="*/ 12007 1 2"/>
              <a:gd name="G4" fmla="+- G3 10800 0"/>
              <a:gd name="G5" fmla="+- 21600 12007 18201"/>
              <a:gd name="G6" fmla="+- 18201 7186 0"/>
              <a:gd name="G7" fmla="*/ G6 1 2"/>
              <a:gd name="G8" fmla="*/ 18201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201 1 2"/>
              <a:gd name="G15" fmla="+- G5 0 G4"/>
              <a:gd name="G16" fmla="+- G0 0 G4"/>
              <a:gd name="G17" fmla="*/ G2 G15 G16"/>
              <a:gd name="T0" fmla="*/ 16804 w 21600"/>
              <a:gd name="T1" fmla="*/ 0 h 21600"/>
              <a:gd name="T2" fmla="*/ 12007 w 21600"/>
              <a:gd name="T3" fmla="*/ 7186 h 21600"/>
              <a:gd name="T4" fmla="*/ 0 w 21600"/>
              <a:gd name="T5" fmla="*/ 19942 h 21600"/>
              <a:gd name="T6" fmla="*/ 9101 w 21600"/>
              <a:gd name="T7" fmla="*/ 21600 h 21600"/>
              <a:gd name="T8" fmla="*/ 18201 w 21600"/>
              <a:gd name="T9" fmla="*/ 15065 h 21600"/>
              <a:gd name="T10" fmla="*/ 21600 w 21600"/>
              <a:gd name="T11" fmla="*/ 718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04" y="0"/>
                </a:moveTo>
                <a:lnTo>
                  <a:pt x="12007" y="7186"/>
                </a:lnTo>
                <a:lnTo>
                  <a:pt x="15406" y="7186"/>
                </a:lnTo>
                <a:lnTo>
                  <a:pt x="15406" y="18283"/>
                </a:lnTo>
                <a:lnTo>
                  <a:pt x="0" y="18283"/>
                </a:lnTo>
                <a:lnTo>
                  <a:pt x="0" y="21600"/>
                </a:lnTo>
                <a:lnTo>
                  <a:pt x="18201" y="21600"/>
                </a:lnTo>
                <a:lnTo>
                  <a:pt x="18201" y="7186"/>
                </a:lnTo>
                <a:lnTo>
                  <a:pt x="21600" y="7186"/>
                </a:lnTo>
                <a:close/>
              </a:path>
            </a:pathLst>
          </a:cu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cs-CZ"/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7092950" y="5876925"/>
            <a:ext cx="18716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r>
              <a:rPr lang="cs-CZ" sz="1200">
                <a:solidFill>
                  <a:srgbClr val="FF33CC"/>
                </a:solidFill>
                <a:latin typeface="Arial" charset="0"/>
                <a:hlinkClick r:id="rId2" action="ppaction://hlinkfile"/>
              </a:rPr>
              <a:t>Tabulky\Typ chemické struktury.doc</a:t>
            </a:r>
            <a:endParaRPr lang="cs-CZ" sz="1200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18469" name="Rectangle 37"/>
          <p:cNvSpPr>
            <a:spLocks noChangeArrowheads="1"/>
          </p:cNvSpPr>
          <p:nvPr/>
        </p:nvSpPr>
        <p:spPr bwMode="auto">
          <a:xfrm>
            <a:off x="8701088" y="0"/>
            <a:ext cx="44291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66">
                <a:gamma/>
                <a:tint val="0"/>
                <a:invGamma/>
              </a:srgbClr>
            </a:gs>
            <a:gs pos="100000">
              <a:srgbClr val="66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106" name="AutoShape 178"/>
          <p:cNvSpPr>
            <a:spLocks noChangeArrowheads="1"/>
          </p:cNvSpPr>
          <p:nvPr/>
        </p:nvSpPr>
        <p:spPr bwMode="auto">
          <a:xfrm>
            <a:off x="611188" y="404813"/>
            <a:ext cx="3744912" cy="914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4445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1107" name="AutoShape 179"/>
          <p:cNvSpPr>
            <a:spLocks noChangeArrowheads="1"/>
          </p:cNvSpPr>
          <p:nvPr/>
        </p:nvSpPr>
        <p:spPr bwMode="auto">
          <a:xfrm>
            <a:off x="4787900" y="404813"/>
            <a:ext cx="3671888" cy="914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4445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0932" name="AutoShape 4"/>
          <p:cNvSpPr>
            <a:spLocks noChangeArrowheads="1"/>
          </p:cNvSpPr>
          <p:nvPr/>
        </p:nvSpPr>
        <p:spPr bwMode="auto">
          <a:xfrm>
            <a:off x="1187450" y="2205038"/>
            <a:ext cx="2376488" cy="1871662"/>
          </a:xfrm>
          <a:prstGeom prst="roundRect">
            <a:avLst>
              <a:gd name="adj" fmla="val 36773"/>
            </a:avLst>
          </a:prstGeom>
          <a:solidFill>
            <a:srgbClr val="FFFF00"/>
          </a:solidFill>
          <a:ln w="53975" algn="ctr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380934" name="AutoShape 6"/>
          <p:cNvSpPr>
            <a:spLocks noChangeArrowheads="1"/>
          </p:cNvSpPr>
          <p:nvPr/>
        </p:nvSpPr>
        <p:spPr bwMode="auto">
          <a:xfrm>
            <a:off x="6223000" y="1412875"/>
            <a:ext cx="654050" cy="577850"/>
          </a:xfrm>
          <a:prstGeom prst="downArrow">
            <a:avLst>
              <a:gd name="adj1" fmla="val 22815"/>
              <a:gd name="adj2" fmla="val 33921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0943" name="AutoShape 15"/>
          <p:cNvSpPr>
            <a:spLocks noChangeArrowheads="1"/>
          </p:cNvSpPr>
          <p:nvPr/>
        </p:nvSpPr>
        <p:spPr bwMode="auto">
          <a:xfrm>
            <a:off x="5292725" y="2205038"/>
            <a:ext cx="2376488" cy="1871662"/>
          </a:xfrm>
          <a:prstGeom prst="roundRect">
            <a:avLst>
              <a:gd name="adj" fmla="val 36773"/>
            </a:avLst>
          </a:prstGeom>
          <a:solidFill>
            <a:srgbClr val="FFFF00"/>
          </a:solidFill>
          <a:ln w="53975" algn="ctr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380944" name="AutoShape 16"/>
          <p:cNvSpPr>
            <a:spLocks noChangeArrowheads="1"/>
          </p:cNvSpPr>
          <p:nvPr/>
        </p:nvSpPr>
        <p:spPr bwMode="auto">
          <a:xfrm rot="2494115">
            <a:off x="5292725" y="2278063"/>
            <a:ext cx="314325" cy="225425"/>
          </a:xfrm>
          <a:prstGeom prst="chevron">
            <a:avLst>
              <a:gd name="adj" fmla="val 51011"/>
            </a:avLst>
          </a:prstGeom>
          <a:solidFill>
            <a:srgbClr val="D6009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0936" name="AutoShape 8"/>
          <p:cNvSpPr>
            <a:spLocks noChangeArrowheads="1"/>
          </p:cNvSpPr>
          <p:nvPr/>
        </p:nvSpPr>
        <p:spPr bwMode="auto">
          <a:xfrm rot="5400000">
            <a:off x="6323013" y="2112963"/>
            <a:ext cx="317500" cy="215900"/>
          </a:xfrm>
          <a:prstGeom prst="chevron">
            <a:avLst>
              <a:gd name="adj" fmla="val 53799"/>
            </a:avLst>
          </a:prstGeom>
          <a:solidFill>
            <a:srgbClr val="D6009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0945" name="AutoShape 17"/>
          <p:cNvSpPr>
            <a:spLocks noChangeArrowheads="1"/>
          </p:cNvSpPr>
          <p:nvPr/>
        </p:nvSpPr>
        <p:spPr bwMode="auto">
          <a:xfrm rot="-7596064">
            <a:off x="7294563" y="3816350"/>
            <a:ext cx="285750" cy="215900"/>
          </a:xfrm>
          <a:prstGeom prst="chevron">
            <a:avLst>
              <a:gd name="adj" fmla="val 48419"/>
            </a:avLst>
          </a:prstGeom>
          <a:solidFill>
            <a:srgbClr val="D6009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0946" name="AutoShape 18"/>
          <p:cNvSpPr>
            <a:spLocks noChangeArrowheads="1"/>
          </p:cNvSpPr>
          <p:nvPr/>
        </p:nvSpPr>
        <p:spPr bwMode="auto">
          <a:xfrm rot="-24733766">
            <a:off x="5319713" y="3732213"/>
            <a:ext cx="311150" cy="215900"/>
          </a:xfrm>
          <a:prstGeom prst="chevron">
            <a:avLst>
              <a:gd name="adj" fmla="val 52723"/>
            </a:avLst>
          </a:prstGeom>
          <a:solidFill>
            <a:srgbClr val="D6009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0947" name="AutoShape 19"/>
          <p:cNvSpPr>
            <a:spLocks noChangeArrowheads="1"/>
          </p:cNvSpPr>
          <p:nvPr/>
        </p:nvSpPr>
        <p:spPr bwMode="auto">
          <a:xfrm rot="16200000">
            <a:off x="6338094" y="3969544"/>
            <a:ext cx="287338" cy="215900"/>
          </a:xfrm>
          <a:prstGeom prst="chevron">
            <a:avLst>
              <a:gd name="adj" fmla="val 48688"/>
            </a:avLst>
          </a:prstGeom>
          <a:solidFill>
            <a:srgbClr val="D6009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0948" name="AutoShape 20"/>
          <p:cNvSpPr>
            <a:spLocks noChangeArrowheads="1"/>
          </p:cNvSpPr>
          <p:nvPr/>
        </p:nvSpPr>
        <p:spPr bwMode="auto">
          <a:xfrm rot="7555710">
            <a:off x="7239794" y="2232819"/>
            <a:ext cx="319088" cy="215900"/>
          </a:xfrm>
          <a:prstGeom prst="chevron">
            <a:avLst>
              <a:gd name="adj" fmla="val 54068"/>
            </a:avLst>
          </a:prstGeom>
          <a:solidFill>
            <a:srgbClr val="D6009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0949" name="AutoShape 21"/>
          <p:cNvSpPr>
            <a:spLocks noChangeArrowheads="1"/>
          </p:cNvSpPr>
          <p:nvPr/>
        </p:nvSpPr>
        <p:spPr bwMode="auto">
          <a:xfrm rot="10800000">
            <a:off x="7524750" y="2997200"/>
            <a:ext cx="288925" cy="215900"/>
          </a:xfrm>
          <a:prstGeom prst="chevron">
            <a:avLst>
              <a:gd name="adj" fmla="val 48957"/>
            </a:avLst>
          </a:prstGeom>
          <a:solidFill>
            <a:srgbClr val="D6009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0950" name="AutoShape 22"/>
          <p:cNvSpPr>
            <a:spLocks noChangeArrowheads="1"/>
          </p:cNvSpPr>
          <p:nvPr/>
        </p:nvSpPr>
        <p:spPr bwMode="auto">
          <a:xfrm>
            <a:off x="5149850" y="2997200"/>
            <a:ext cx="317500" cy="215900"/>
          </a:xfrm>
          <a:prstGeom prst="chevron">
            <a:avLst>
              <a:gd name="adj" fmla="val 53799"/>
            </a:avLst>
          </a:prstGeom>
          <a:solidFill>
            <a:srgbClr val="D6009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0952" name="Rectangle 24"/>
          <p:cNvSpPr>
            <a:spLocks noChangeArrowheads="1"/>
          </p:cNvSpPr>
          <p:nvPr/>
        </p:nvSpPr>
        <p:spPr bwMode="auto">
          <a:xfrm>
            <a:off x="4932363" y="476250"/>
            <a:ext cx="3335337" cy="7016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2000">
                <a:latin typeface="Arial" charset="0"/>
              </a:rPr>
              <a:t>ŽLÁZA JE STIMULOVÁNA</a:t>
            </a:r>
          </a:p>
          <a:p>
            <a:pPr algn="ctr"/>
            <a:r>
              <a:rPr lang="cs-CZ" sz="2000">
                <a:latin typeface="Arial" charset="0"/>
              </a:rPr>
              <a:t> TROPNÍMI HORMONY</a:t>
            </a:r>
          </a:p>
        </p:txBody>
      </p:sp>
      <p:sp>
        <p:nvSpPr>
          <p:cNvPr id="380953" name="Freeform 25"/>
          <p:cNvSpPr>
            <a:spLocks/>
          </p:cNvSpPr>
          <p:nvPr/>
        </p:nvSpPr>
        <p:spPr bwMode="auto">
          <a:xfrm rot="4156922">
            <a:off x="1997075" y="2709863"/>
            <a:ext cx="563563" cy="681037"/>
          </a:xfrm>
          <a:custGeom>
            <a:avLst/>
            <a:gdLst/>
            <a:ahLst/>
            <a:cxnLst>
              <a:cxn ang="0">
                <a:pos x="288" y="322"/>
              </a:cxn>
              <a:cxn ang="0">
                <a:pos x="346" y="216"/>
              </a:cxn>
              <a:cxn ang="0">
                <a:pos x="391" y="34"/>
              </a:cxn>
              <a:cxn ang="0">
                <a:pos x="645" y="11"/>
              </a:cxn>
              <a:cxn ang="0">
                <a:pos x="845" y="79"/>
              </a:cxn>
              <a:cxn ang="0">
                <a:pos x="890" y="261"/>
              </a:cxn>
              <a:cxn ang="0">
                <a:pos x="1020" y="413"/>
              </a:cxn>
              <a:cxn ang="0">
                <a:pos x="1138" y="440"/>
              </a:cxn>
              <a:cxn ang="0">
                <a:pos x="1312" y="248"/>
              </a:cxn>
              <a:cxn ang="0">
                <a:pos x="1632" y="440"/>
              </a:cxn>
              <a:cxn ang="0">
                <a:pos x="1577" y="742"/>
              </a:cxn>
              <a:cxn ang="0">
                <a:pos x="1312" y="898"/>
              </a:cxn>
              <a:cxn ang="0">
                <a:pos x="1385" y="1163"/>
              </a:cxn>
              <a:cxn ang="0">
                <a:pos x="1166" y="1218"/>
              </a:cxn>
              <a:cxn ang="0">
                <a:pos x="965" y="1336"/>
              </a:cxn>
              <a:cxn ang="0">
                <a:pos x="718" y="1190"/>
              </a:cxn>
              <a:cxn ang="0">
                <a:pos x="389" y="1373"/>
              </a:cxn>
              <a:cxn ang="0">
                <a:pos x="142" y="1172"/>
              </a:cxn>
              <a:cxn ang="0">
                <a:pos x="210" y="941"/>
              </a:cxn>
              <a:cxn ang="0">
                <a:pos x="325" y="788"/>
              </a:cxn>
              <a:cxn ang="0">
                <a:pos x="233" y="632"/>
              </a:cxn>
              <a:cxn ang="0">
                <a:pos x="41" y="514"/>
              </a:cxn>
              <a:cxn ang="0">
                <a:pos x="41" y="340"/>
              </a:cxn>
              <a:cxn ang="0">
                <a:pos x="288" y="322"/>
              </a:cxn>
            </a:cxnLst>
            <a:rect l="0" t="0" r="r" b="b"/>
            <a:pathLst>
              <a:path w="1676" h="1376">
                <a:moveTo>
                  <a:pt x="288" y="322"/>
                </a:moveTo>
                <a:cubicBezTo>
                  <a:pt x="339" y="301"/>
                  <a:pt x="329" y="264"/>
                  <a:pt x="346" y="216"/>
                </a:cubicBezTo>
                <a:cubicBezTo>
                  <a:pt x="363" y="168"/>
                  <a:pt x="341" y="68"/>
                  <a:pt x="391" y="34"/>
                </a:cubicBezTo>
                <a:cubicBezTo>
                  <a:pt x="441" y="0"/>
                  <a:pt x="569" y="3"/>
                  <a:pt x="645" y="11"/>
                </a:cubicBezTo>
                <a:cubicBezTo>
                  <a:pt x="721" y="19"/>
                  <a:pt x="804" y="37"/>
                  <a:pt x="845" y="79"/>
                </a:cubicBezTo>
                <a:cubicBezTo>
                  <a:pt x="886" y="121"/>
                  <a:pt x="861" y="205"/>
                  <a:pt x="890" y="261"/>
                </a:cubicBezTo>
                <a:cubicBezTo>
                  <a:pt x="919" y="317"/>
                  <a:pt x="979" y="383"/>
                  <a:pt x="1020" y="413"/>
                </a:cubicBezTo>
                <a:cubicBezTo>
                  <a:pt x="1061" y="443"/>
                  <a:pt x="1089" y="467"/>
                  <a:pt x="1138" y="440"/>
                </a:cubicBezTo>
                <a:cubicBezTo>
                  <a:pt x="1187" y="413"/>
                  <a:pt x="1230" y="248"/>
                  <a:pt x="1312" y="248"/>
                </a:cubicBezTo>
                <a:cubicBezTo>
                  <a:pt x="1394" y="248"/>
                  <a:pt x="1588" y="358"/>
                  <a:pt x="1632" y="440"/>
                </a:cubicBezTo>
                <a:cubicBezTo>
                  <a:pt x="1676" y="522"/>
                  <a:pt x="1630" y="666"/>
                  <a:pt x="1577" y="742"/>
                </a:cubicBezTo>
                <a:cubicBezTo>
                  <a:pt x="1524" y="818"/>
                  <a:pt x="1344" y="828"/>
                  <a:pt x="1312" y="898"/>
                </a:cubicBezTo>
                <a:cubicBezTo>
                  <a:pt x="1280" y="968"/>
                  <a:pt x="1409" y="1110"/>
                  <a:pt x="1385" y="1163"/>
                </a:cubicBezTo>
                <a:cubicBezTo>
                  <a:pt x="1361" y="1216"/>
                  <a:pt x="1236" y="1189"/>
                  <a:pt x="1166" y="1218"/>
                </a:cubicBezTo>
                <a:cubicBezTo>
                  <a:pt x="1096" y="1247"/>
                  <a:pt x="1040" y="1341"/>
                  <a:pt x="965" y="1336"/>
                </a:cubicBezTo>
                <a:cubicBezTo>
                  <a:pt x="890" y="1331"/>
                  <a:pt x="814" y="1184"/>
                  <a:pt x="718" y="1190"/>
                </a:cubicBezTo>
                <a:cubicBezTo>
                  <a:pt x="622" y="1196"/>
                  <a:pt x="485" y="1376"/>
                  <a:pt x="389" y="1373"/>
                </a:cubicBezTo>
                <a:cubicBezTo>
                  <a:pt x="293" y="1370"/>
                  <a:pt x="172" y="1244"/>
                  <a:pt x="142" y="1172"/>
                </a:cubicBezTo>
                <a:cubicBezTo>
                  <a:pt x="112" y="1100"/>
                  <a:pt x="180" y="1005"/>
                  <a:pt x="210" y="941"/>
                </a:cubicBezTo>
                <a:cubicBezTo>
                  <a:pt x="240" y="877"/>
                  <a:pt x="321" y="839"/>
                  <a:pt x="325" y="788"/>
                </a:cubicBezTo>
                <a:cubicBezTo>
                  <a:pt x="329" y="737"/>
                  <a:pt x="280" y="678"/>
                  <a:pt x="233" y="632"/>
                </a:cubicBezTo>
                <a:cubicBezTo>
                  <a:pt x="186" y="586"/>
                  <a:pt x="73" y="563"/>
                  <a:pt x="41" y="514"/>
                </a:cubicBezTo>
                <a:cubicBezTo>
                  <a:pt x="9" y="465"/>
                  <a:pt x="0" y="372"/>
                  <a:pt x="41" y="340"/>
                </a:cubicBezTo>
                <a:cubicBezTo>
                  <a:pt x="82" y="308"/>
                  <a:pt x="237" y="343"/>
                  <a:pt x="288" y="322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33CCFF"/>
              </a:gs>
            </a:gsLst>
            <a:path path="rect">
              <a:fillToRect l="50000" t="50000" r="50000" b="50000"/>
            </a:path>
          </a:gradFill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0954" name="Oval 26"/>
          <p:cNvSpPr>
            <a:spLocks noChangeArrowheads="1"/>
          </p:cNvSpPr>
          <p:nvPr/>
        </p:nvSpPr>
        <p:spPr bwMode="auto">
          <a:xfrm>
            <a:off x="2195513" y="2925763"/>
            <a:ext cx="71437" cy="73025"/>
          </a:xfrm>
          <a:prstGeom prst="ellipse">
            <a:avLst/>
          </a:prstGeom>
          <a:solidFill>
            <a:srgbClr val="FF6699"/>
          </a:solidFill>
          <a:ln w="44450" algn="ctr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0957" name="Oval 29"/>
          <p:cNvSpPr>
            <a:spLocks noChangeArrowheads="1"/>
          </p:cNvSpPr>
          <p:nvPr/>
        </p:nvSpPr>
        <p:spPr bwMode="auto">
          <a:xfrm>
            <a:off x="2338388" y="2925763"/>
            <a:ext cx="71437" cy="73025"/>
          </a:xfrm>
          <a:prstGeom prst="ellipse">
            <a:avLst/>
          </a:prstGeom>
          <a:solidFill>
            <a:srgbClr val="FF6699"/>
          </a:solidFill>
          <a:ln w="44450" algn="ctr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0958" name="Oval 30"/>
          <p:cNvSpPr>
            <a:spLocks noChangeArrowheads="1"/>
          </p:cNvSpPr>
          <p:nvPr/>
        </p:nvSpPr>
        <p:spPr bwMode="auto">
          <a:xfrm>
            <a:off x="2122488" y="3070225"/>
            <a:ext cx="71437" cy="73025"/>
          </a:xfrm>
          <a:prstGeom prst="ellipse">
            <a:avLst/>
          </a:prstGeom>
          <a:solidFill>
            <a:srgbClr val="FF6699"/>
          </a:solidFill>
          <a:ln w="44450" algn="ctr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0959" name="Oval 31"/>
          <p:cNvSpPr>
            <a:spLocks noChangeArrowheads="1"/>
          </p:cNvSpPr>
          <p:nvPr/>
        </p:nvSpPr>
        <p:spPr bwMode="auto">
          <a:xfrm>
            <a:off x="2266950" y="3141663"/>
            <a:ext cx="71438" cy="73025"/>
          </a:xfrm>
          <a:prstGeom prst="ellipse">
            <a:avLst/>
          </a:prstGeom>
          <a:solidFill>
            <a:srgbClr val="FF6699"/>
          </a:solidFill>
          <a:ln w="44450" algn="ctr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0960" name="Oval 32"/>
          <p:cNvSpPr>
            <a:spLocks noChangeArrowheads="1"/>
          </p:cNvSpPr>
          <p:nvPr/>
        </p:nvSpPr>
        <p:spPr bwMode="auto">
          <a:xfrm>
            <a:off x="2698750" y="2493963"/>
            <a:ext cx="71438" cy="73025"/>
          </a:xfrm>
          <a:prstGeom prst="ellipse">
            <a:avLst/>
          </a:prstGeom>
          <a:solidFill>
            <a:srgbClr val="FF6699"/>
          </a:solidFill>
          <a:ln w="44450" algn="ctr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381015" name="Group 87"/>
          <p:cNvGrpSpPr>
            <a:grpSpLocks/>
          </p:cNvGrpSpPr>
          <p:nvPr/>
        </p:nvGrpSpPr>
        <p:grpSpPr bwMode="auto">
          <a:xfrm rot="8830342">
            <a:off x="7813675" y="3430588"/>
            <a:ext cx="800100" cy="788987"/>
            <a:chOff x="2925" y="246"/>
            <a:chExt cx="855" cy="759"/>
          </a:xfrm>
        </p:grpSpPr>
        <p:sp>
          <p:nvSpPr>
            <p:cNvPr id="380994" name="AutoShape 66"/>
            <p:cNvSpPr>
              <a:spLocks noChangeArrowheads="1"/>
            </p:cNvSpPr>
            <p:nvPr/>
          </p:nvSpPr>
          <p:spPr bwMode="auto">
            <a:xfrm>
              <a:off x="2925" y="291"/>
              <a:ext cx="781" cy="714"/>
            </a:xfrm>
            <a:custGeom>
              <a:avLst/>
              <a:gdLst>
                <a:gd name="G0" fmla="+- 1521 0 0"/>
                <a:gd name="G1" fmla="+- 21600 0 1521"/>
                <a:gd name="G2" fmla="+- 21600 0 15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521" y="10800"/>
                  </a:moveTo>
                  <a:cubicBezTo>
                    <a:pt x="1521" y="15925"/>
                    <a:pt x="5675" y="20079"/>
                    <a:pt x="10800" y="20079"/>
                  </a:cubicBezTo>
                  <a:cubicBezTo>
                    <a:pt x="15925" y="20079"/>
                    <a:pt x="20079" y="15925"/>
                    <a:pt x="20079" y="10800"/>
                  </a:cubicBezTo>
                  <a:cubicBezTo>
                    <a:pt x="20079" y="5675"/>
                    <a:pt x="15925" y="1521"/>
                    <a:pt x="10800" y="1521"/>
                  </a:cubicBezTo>
                  <a:cubicBezTo>
                    <a:pt x="5675" y="1521"/>
                    <a:pt x="1521" y="5675"/>
                    <a:pt x="1521" y="10800"/>
                  </a:cubicBezTo>
                  <a:close/>
                </a:path>
              </a:pathLst>
            </a:custGeom>
            <a:solidFill>
              <a:srgbClr val="0066FF"/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0995" name="Oval 67"/>
            <p:cNvSpPr>
              <a:spLocks noChangeArrowheads="1"/>
            </p:cNvSpPr>
            <p:nvPr/>
          </p:nvSpPr>
          <p:spPr bwMode="auto">
            <a:xfrm>
              <a:off x="2968" y="334"/>
              <a:ext cx="695" cy="629"/>
            </a:xfrm>
            <a:prstGeom prst="ellipse">
              <a:avLst/>
            </a:prstGeom>
            <a:solidFill>
              <a:srgbClr val="B2B2B2"/>
            </a:solidFill>
            <a:ln w="38100" algn="ctr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0996" name="AutoShape 68"/>
            <p:cNvSpPr>
              <a:spLocks noChangeArrowheads="1"/>
            </p:cNvSpPr>
            <p:nvPr/>
          </p:nvSpPr>
          <p:spPr bwMode="auto">
            <a:xfrm rot="-2828855">
              <a:off x="3487" y="287"/>
              <a:ext cx="209" cy="127"/>
            </a:xfrm>
            <a:prstGeom prst="homePlate">
              <a:avLst>
                <a:gd name="adj" fmla="val 6089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0997" name="AutoShape 69"/>
            <p:cNvSpPr>
              <a:spLocks noChangeArrowheads="1"/>
            </p:cNvSpPr>
            <p:nvPr/>
          </p:nvSpPr>
          <p:spPr bwMode="auto">
            <a:xfrm rot="-18933387">
              <a:off x="3563" y="797"/>
              <a:ext cx="217" cy="136"/>
            </a:xfrm>
            <a:prstGeom prst="homePlate">
              <a:avLst>
                <a:gd name="adj" fmla="val 63129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0998" name="Oval 70"/>
            <p:cNvSpPr>
              <a:spLocks noChangeArrowheads="1"/>
            </p:cNvSpPr>
            <p:nvPr/>
          </p:nvSpPr>
          <p:spPr bwMode="auto">
            <a:xfrm>
              <a:off x="3107" y="754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F0066">
                    <a:gamma/>
                    <a:tint val="31765"/>
                    <a:invGamma/>
                  </a:srgb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0999" name="Oval 71"/>
            <p:cNvSpPr>
              <a:spLocks noChangeArrowheads="1"/>
            </p:cNvSpPr>
            <p:nvPr/>
          </p:nvSpPr>
          <p:spPr bwMode="auto">
            <a:xfrm>
              <a:off x="3243" y="800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F0066">
                    <a:gamma/>
                    <a:tint val="31765"/>
                    <a:invGamma/>
                  </a:srgb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1000" name="Oval 72"/>
            <p:cNvSpPr>
              <a:spLocks noChangeArrowheads="1"/>
            </p:cNvSpPr>
            <p:nvPr/>
          </p:nvSpPr>
          <p:spPr bwMode="auto">
            <a:xfrm>
              <a:off x="3379" y="754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F0066">
                    <a:gamma/>
                    <a:tint val="31765"/>
                    <a:invGamma/>
                  </a:srgb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1001" name="Oval 73"/>
            <p:cNvSpPr>
              <a:spLocks noChangeArrowheads="1"/>
            </p:cNvSpPr>
            <p:nvPr/>
          </p:nvSpPr>
          <p:spPr bwMode="auto">
            <a:xfrm>
              <a:off x="3515" y="618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F0066">
                    <a:gamma/>
                    <a:tint val="31765"/>
                    <a:invGamma/>
                  </a:srgb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1002" name="Oval 74"/>
            <p:cNvSpPr>
              <a:spLocks noChangeArrowheads="1"/>
            </p:cNvSpPr>
            <p:nvPr/>
          </p:nvSpPr>
          <p:spPr bwMode="auto">
            <a:xfrm>
              <a:off x="3243" y="664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F0066">
                    <a:gamma/>
                    <a:tint val="31765"/>
                    <a:invGamma/>
                  </a:srgb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1003" name="Oval 75"/>
            <p:cNvSpPr>
              <a:spLocks noChangeArrowheads="1"/>
            </p:cNvSpPr>
            <p:nvPr/>
          </p:nvSpPr>
          <p:spPr bwMode="auto">
            <a:xfrm>
              <a:off x="3379" y="618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F0066">
                    <a:gamma/>
                    <a:tint val="31765"/>
                    <a:invGamma/>
                  </a:srgb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1004" name="Oval 76"/>
            <p:cNvSpPr>
              <a:spLocks noChangeArrowheads="1"/>
            </p:cNvSpPr>
            <p:nvPr/>
          </p:nvSpPr>
          <p:spPr bwMode="auto">
            <a:xfrm>
              <a:off x="3470" y="482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F0066">
                    <a:gamma/>
                    <a:tint val="31765"/>
                    <a:invGamma/>
                  </a:srgb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1005" name="Oval 77"/>
            <p:cNvSpPr>
              <a:spLocks noChangeArrowheads="1"/>
            </p:cNvSpPr>
            <p:nvPr/>
          </p:nvSpPr>
          <p:spPr bwMode="auto">
            <a:xfrm>
              <a:off x="3334" y="392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F0066">
                    <a:gamma/>
                    <a:tint val="31765"/>
                    <a:invGamma/>
                  </a:srgb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1006" name="Oval 78"/>
            <p:cNvSpPr>
              <a:spLocks noChangeArrowheads="1"/>
            </p:cNvSpPr>
            <p:nvPr/>
          </p:nvSpPr>
          <p:spPr bwMode="auto">
            <a:xfrm>
              <a:off x="3288" y="528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F0066">
                    <a:gamma/>
                    <a:tint val="31765"/>
                    <a:invGamma/>
                  </a:srgb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1007" name="Oval 79"/>
            <p:cNvSpPr>
              <a:spLocks noChangeArrowheads="1"/>
            </p:cNvSpPr>
            <p:nvPr/>
          </p:nvSpPr>
          <p:spPr bwMode="auto">
            <a:xfrm>
              <a:off x="3198" y="392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F0066">
                    <a:gamma/>
                    <a:tint val="31765"/>
                    <a:invGamma/>
                  </a:srgb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1008" name="Oval 80"/>
            <p:cNvSpPr>
              <a:spLocks noChangeArrowheads="1"/>
            </p:cNvSpPr>
            <p:nvPr/>
          </p:nvSpPr>
          <p:spPr bwMode="auto">
            <a:xfrm>
              <a:off x="3016" y="618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F0066">
                    <a:gamma/>
                    <a:tint val="31765"/>
                    <a:invGamma/>
                  </a:srgb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1009" name="Oval 81"/>
            <p:cNvSpPr>
              <a:spLocks noChangeArrowheads="1"/>
            </p:cNvSpPr>
            <p:nvPr/>
          </p:nvSpPr>
          <p:spPr bwMode="auto">
            <a:xfrm>
              <a:off x="3061" y="482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F0066">
                    <a:gamma/>
                    <a:tint val="31765"/>
                    <a:invGamma/>
                  </a:srgb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1010" name="Oval 82"/>
            <p:cNvSpPr>
              <a:spLocks noChangeArrowheads="1"/>
            </p:cNvSpPr>
            <p:nvPr/>
          </p:nvSpPr>
          <p:spPr bwMode="auto">
            <a:xfrm>
              <a:off x="3152" y="573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F0066">
                    <a:gamma/>
                    <a:tint val="31765"/>
                    <a:invGamma/>
                  </a:srgb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81011" name="AutoShape 83"/>
          <p:cNvSpPr>
            <a:spLocks noChangeArrowheads="1"/>
          </p:cNvSpPr>
          <p:nvPr/>
        </p:nvSpPr>
        <p:spPr bwMode="auto">
          <a:xfrm rot="5400000">
            <a:off x="2217738" y="2111375"/>
            <a:ext cx="317500" cy="215900"/>
          </a:xfrm>
          <a:prstGeom prst="chevron">
            <a:avLst>
              <a:gd name="adj" fmla="val 53799"/>
            </a:avLst>
          </a:prstGeom>
          <a:solidFill>
            <a:srgbClr val="D6009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1012" name="AutoShape 84"/>
          <p:cNvSpPr>
            <a:spLocks noChangeArrowheads="1"/>
          </p:cNvSpPr>
          <p:nvPr/>
        </p:nvSpPr>
        <p:spPr bwMode="auto">
          <a:xfrm rot="16200000">
            <a:off x="2231231" y="3969544"/>
            <a:ext cx="287338" cy="215900"/>
          </a:xfrm>
          <a:prstGeom prst="chevron">
            <a:avLst>
              <a:gd name="adj" fmla="val 48688"/>
            </a:avLst>
          </a:prstGeom>
          <a:solidFill>
            <a:srgbClr val="D6009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1013" name="AutoShape 85"/>
          <p:cNvSpPr>
            <a:spLocks noChangeArrowheads="1"/>
          </p:cNvSpPr>
          <p:nvPr/>
        </p:nvSpPr>
        <p:spPr bwMode="auto">
          <a:xfrm rot="10800000">
            <a:off x="3417888" y="2997200"/>
            <a:ext cx="288925" cy="215900"/>
          </a:xfrm>
          <a:prstGeom prst="chevron">
            <a:avLst>
              <a:gd name="adj" fmla="val 48957"/>
            </a:avLst>
          </a:prstGeom>
          <a:solidFill>
            <a:srgbClr val="D6009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1014" name="AutoShape 86"/>
          <p:cNvSpPr>
            <a:spLocks noChangeArrowheads="1"/>
          </p:cNvSpPr>
          <p:nvPr/>
        </p:nvSpPr>
        <p:spPr bwMode="auto">
          <a:xfrm>
            <a:off x="1042988" y="2997200"/>
            <a:ext cx="317500" cy="215900"/>
          </a:xfrm>
          <a:prstGeom prst="chevron">
            <a:avLst>
              <a:gd name="adj" fmla="val 53799"/>
            </a:avLst>
          </a:prstGeom>
          <a:solidFill>
            <a:srgbClr val="D6009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381034" name="Group 106"/>
          <p:cNvGrpSpPr>
            <a:grpSpLocks/>
          </p:cNvGrpSpPr>
          <p:nvPr/>
        </p:nvGrpSpPr>
        <p:grpSpPr bwMode="auto">
          <a:xfrm rot="7554912">
            <a:off x="7946232" y="2499519"/>
            <a:ext cx="800100" cy="788987"/>
            <a:chOff x="2925" y="246"/>
            <a:chExt cx="855" cy="759"/>
          </a:xfrm>
        </p:grpSpPr>
        <p:sp>
          <p:nvSpPr>
            <p:cNvPr id="381035" name="AutoShape 107"/>
            <p:cNvSpPr>
              <a:spLocks noChangeArrowheads="1"/>
            </p:cNvSpPr>
            <p:nvPr/>
          </p:nvSpPr>
          <p:spPr bwMode="auto">
            <a:xfrm>
              <a:off x="2925" y="291"/>
              <a:ext cx="781" cy="714"/>
            </a:xfrm>
            <a:custGeom>
              <a:avLst/>
              <a:gdLst>
                <a:gd name="G0" fmla="+- 1521 0 0"/>
                <a:gd name="G1" fmla="+- 21600 0 1521"/>
                <a:gd name="G2" fmla="+- 21600 0 15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521" y="10800"/>
                  </a:moveTo>
                  <a:cubicBezTo>
                    <a:pt x="1521" y="15925"/>
                    <a:pt x="5675" y="20079"/>
                    <a:pt x="10800" y="20079"/>
                  </a:cubicBezTo>
                  <a:cubicBezTo>
                    <a:pt x="15925" y="20079"/>
                    <a:pt x="20079" y="15925"/>
                    <a:pt x="20079" y="10800"/>
                  </a:cubicBezTo>
                  <a:cubicBezTo>
                    <a:pt x="20079" y="5675"/>
                    <a:pt x="15925" y="1521"/>
                    <a:pt x="10800" y="1521"/>
                  </a:cubicBezTo>
                  <a:cubicBezTo>
                    <a:pt x="5675" y="1521"/>
                    <a:pt x="1521" y="5675"/>
                    <a:pt x="1521" y="10800"/>
                  </a:cubicBezTo>
                  <a:close/>
                </a:path>
              </a:pathLst>
            </a:custGeom>
            <a:solidFill>
              <a:srgbClr val="0066FF"/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1036" name="Oval 108"/>
            <p:cNvSpPr>
              <a:spLocks noChangeArrowheads="1"/>
            </p:cNvSpPr>
            <p:nvPr/>
          </p:nvSpPr>
          <p:spPr bwMode="auto">
            <a:xfrm>
              <a:off x="2968" y="334"/>
              <a:ext cx="695" cy="629"/>
            </a:xfrm>
            <a:prstGeom prst="ellipse">
              <a:avLst/>
            </a:prstGeom>
            <a:solidFill>
              <a:srgbClr val="B2B2B2"/>
            </a:solidFill>
            <a:ln w="38100" algn="ctr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1037" name="AutoShape 109"/>
            <p:cNvSpPr>
              <a:spLocks noChangeArrowheads="1"/>
            </p:cNvSpPr>
            <p:nvPr/>
          </p:nvSpPr>
          <p:spPr bwMode="auto">
            <a:xfrm rot="-2828855">
              <a:off x="3487" y="287"/>
              <a:ext cx="209" cy="127"/>
            </a:xfrm>
            <a:prstGeom prst="homePlate">
              <a:avLst>
                <a:gd name="adj" fmla="val 6089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1038" name="AutoShape 110"/>
            <p:cNvSpPr>
              <a:spLocks noChangeArrowheads="1"/>
            </p:cNvSpPr>
            <p:nvPr/>
          </p:nvSpPr>
          <p:spPr bwMode="auto">
            <a:xfrm rot="-18933387">
              <a:off x="3563" y="797"/>
              <a:ext cx="217" cy="136"/>
            </a:xfrm>
            <a:prstGeom prst="homePlate">
              <a:avLst>
                <a:gd name="adj" fmla="val 63129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1039" name="Oval 111"/>
            <p:cNvSpPr>
              <a:spLocks noChangeArrowheads="1"/>
            </p:cNvSpPr>
            <p:nvPr/>
          </p:nvSpPr>
          <p:spPr bwMode="auto">
            <a:xfrm>
              <a:off x="3107" y="754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F0066">
                    <a:gamma/>
                    <a:tint val="31765"/>
                    <a:invGamma/>
                  </a:srgb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1040" name="Oval 112"/>
            <p:cNvSpPr>
              <a:spLocks noChangeArrowheads="1"/>
            </p:cNvSpPr>
            <p:nvPr/>
          </p:nvSpPr>
          <p:spPr bwMode="auto">
            <a:xfrm>
              <a:off x="3243" y="800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F0066">
                    <a:gamma/>
                    <a:tint val="31765"/>
                    <a:invGamma/>
                  </a:srgb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1041" name="Oval 113"/>
            <p:cNvSpPr>
              <a:spLocks noChangeArrowheads="1"/>
            </p:cNvSpPr>
            <p:nvPr/>
          </p:nvSpPr>
          <p:spPr bwMode="auto">
            <a:xfrm>
              <a:off x="3379" y="754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F0066">
                    <a:gamma/>
                    <a:tint val="31765"/>
                    <a:invGamma/>
                  </a:srgb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1042" name="Oval 114"/>
            <p:cNvSpPr>
              <a:spLocks noChangeArrowheads="1"/>
            </p:cNvSpPr>
            <p:nvPr/>
          </p:nvSpPr>
          <p:spPr bwMode="auto">
            <a:xfrm>
              <a:off x="3515" y="618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F0066">
                    <a:gamma/>
                    <a:tint val="31765"/>
                    <a:invGamma/>
                  </a:srgb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1043" name="Oval 115"/>
            <p:cNvSpPr>
              <a:spLocks noChangeArrowheads="1"/>
            </p:cNvSpPr>
            <p:nvPr/>
          </p:nvSpPr>
          <p:spPr bwMode="auto">
            <a:xfrm>
              <a:off x="3243" y="664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F0066">
                    <a:gamma/>
                    <a:tint val="31765"/>
                    <a:invGamma/>
                  </a:srgb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1044" name="Oval 116"/>
            <p:cNvSpPr>
              <a:spLocks noChangeArrowheads="1"/>
            </p:cNvSpPr>
            <p:nvPr/>
          </p:nvSpPr>
          <p:spPr bwMode="auto">
            <a:xfrm>
              <a:off x="3379" y="618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F0066">
                    <a:gamma/>
                    <a:tint val="31765"/>
                    <a:invGamma/>
                  </a:srgb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1045" name="Oval 117"/>
            <p:cNvSpPr>
              <a:spLocks noChangeArrowheads="1"/>
            </p:cNvSpPr>
            <p:nvPr/>
          </p:nvSpPr>
          <p:spPr bwMode="auto">
            <a:xfrm>
              <a:off x="3470" y="482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F0066">
                    <a:gamma/>
                    <a:tint val="31765"/>
                    <a:invGamma/>
                  </a:srgb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1046" name="Oval 118"/>
            <p:cNvSpPr>
              <a:spLocks noChangeArrowheads="1"/>
            </p:cNvSpPr>
            <p:nvPr/>
          </p:nvSpPr>
          <p:spPr bwMode="auto">
            <a:xfrm>
              <a:off x="3334" y="392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F0066">
                    <a:gamma/>
                    <a:tint val="31765"/>
                    <a:invGamma/>
                  </a:srgb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1047" name="Oval 119"/>
            <p:cNvSpPr>
              <a:spLocks noChangeArrowheads="1"/>
            </p:cNvSpPr>
            <p:nvPr/>
          </p:nvSpPr>
          <p:spPr bwMode="auto">
            <a:xfrm>
              <a:off x="3288" y="528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F0066">
                    <a:gamma/>
                    <a:tint val="31765"/>
                    <a:invGamma/>
                  </a:srgb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1048" name="Oval 120"/>
            <p:cNvSpPr>
              <a:spLocks noChangeArrowheads="1"/>
            </p:cNvSpPr>
            <p:nvPr/>
          </p:nvSpPr>
          <p:spPr bwMode="auto">
            <a:xfrm>
              <a:off x="3198" y="392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F0066">
                    <a:gamma/>
                    <a:tint val="31765"/>
                    <a:invGamma/>
                  </a:srgb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1049" name="Oval 121"/>
            <p:cNvSpPr>
              <a:spLocks noChangeArrowheads="1"/>
            </p:cNvSpPr>
            <p:nvPr/>
          </p:nvSpPr>
          <p:spPr bwMode="auto">
            <a:xfrm>
              <a:off x="3016" y="618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F0066">
                    <a:gamma/>
                    <a:tint val="31765"/>
                    <a:invGamma/>
                  </a:srgb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1050" name="Oval 122"/>
            <p:cNvSpPr>
              <a:spLocks noChangeArrowheads="1"/>
            </p:cNvSpPr>
            <p:nvPr/>
          </p:nvSpPr>
          <p:spPr bwMode="auto">
            <a:xfrm>
              <a:off x="3061" y="482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F0066">
                    <a:gamma/>
                    <a:tint val="31765"/>
                    <a:invGamma/>
                  </a:srgb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1051" name="Oval 123"/>
            <p:cNvSpPr>
              <a:spLocks noChangeArrowheads="1"/>
            </p:cNvSpPr>
            <p:nvPr/>
          </p:nvSpPr>
          <p:spPr bwMode="auto">
            <a:xfrm>
              <a:off x="3152" y="573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F0066">
                    <a:gamma/>
                    <a:tint val="31765"/>
                    <a:invGamma/>
                  </a:srgb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381120" name="Group 192"/>
          <p:cNvGrpSpPr>
            <a:grpSpLocks/>
          </p:cNvGrpSpPr>
          <p:nvPr/>
        </p:nvGrpSpPr>
        <p:grpSpPr bwMode="auto">
          <a:xfrm>
            <a:off x="4573588" y="1612900"/>
            <a:ext cx="857250" cy="806450"/>
            <a:chOff x="2881" y="1016"/>
            <a:chExt cx="540" cy="508"/>
          </a:xfrm>
        </p:grpSpPr>
        <p:sp>
          <p:nvSpPr>
            <p:cNvPr id="381053" name="AutoShape 125"/>
            <p:cNvSpPr>
              <a:spLocks noChangeArrowheads="1"/>
            </p:cNvSpPr>
            <p:nvPr/>
          </p:nvSpPr>
          <p:spPr bwMode="auto">
            <a:xfrm rot="-237805">
              <a:off x="2881" y="1056"/>
              <a:ext cx="460" cy="468"/>
            </a:xfrm>
            <a:custGeom>
              <a:avLst/>
              <a:gdLst>
                <a:gd name="G0" fmla="+- 1521 0 0"/>
                <a:gd name="G1" fmla="+- 21600 0 1521"/>
                <a:gd name="G2" fmla="+- 21600 0 15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521" y="10800"/>
                  </a:moveTo>
                  <a:cubicBezTo>
                    <a:pt x="1521" y="15925"/>
                    <a:pt x="5675" y="20079"/>
                    <a:pt x="10800" y="20079"/>
                  </a:cubicBezTo>
                  <a:cubicBezTo>
                    <a:pt x="15925" y="20079"/>
                    <a:pt x="20079" y="15925"/>
                    <a:pt x="20079" y="10800"/>
                  </a:cubicBezTo>
                  <a:cubicBezTo>
                    <a:pt x="20079" y="5675"/>
                    <a:pt x="15925" y="1521"/>
                    <a:pt x="10800" y="1521"/>
                  </a:cubicBezTo>
                  <a:cubicBezTo>
                    <a:pt x="5675" y="1521"/>
                    <a:pt x="1521" y="5675"/>
                    <a:pt x="1521" y="10800"/>
                  </a:cubicBezTo>
                  <a:close/>
                </a:path>
              </a:pathLst>
            </a:custGeom>
            <a:solidFill>
              <a:srgbClr val="0066FF"/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381109" name="Group 181"/>
            <p:cNvGrpSpPr>
              <a:grpSpLocks/>
            </p:cNvGrpSpPr>
            <p:nvPr/>
          </p:nvGrpSpPr>
          <p:grpSpPr bwMode="auto">
            <a:xfrm>
              <a:off x="2906" y="1016"/>
              <a:ext cx="515" cy="480"/>
              <a:chOff x="2906" y="1016"/>
              <a:chExt cx="515" cy="480"/>
            </a:xfrm>
          </p:grpSpPr>
          <p:sp>
            <p:nvSpPr>
              <p:cNvPr id="381054" name="Oval 126"/>
              <p:cNvSpPr>
                <a:spLocks noChangeArrowheads="1"/>
              </p:cNvSpPr>
              <p:nvPr/>
            </p:nvSpPr>
            <p:spPr bwMode="auto">
              <a:xfrm rot="-237805">
                <a:off x="2906" y="1085"/>
                <a:ext cx="410" cy="411"/>
              </a:xfrm>
              <a:prstGeom prst="ellipse">
                <a:avLst/>
              </a:prstGeom>
              <a:solidFill>
                <a:srgbClr val="B2B2B2"/>
              </a:solidFill>
              <a:ln w="38100" algn="ctr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81055" name="AutoShape 127"/>
              <p:cNvSpPr>
                <a:spLocks noChangeArrowheads="1"/>
              </p:cNvSpPr>
              <p:nvPr/>
            </p:nvSpPr>
            <p:spPr bwMode="auto">
              <a:xfrm rot="-3066660">
                <a:off x="3191" y="1047"/>
                <a:ext cx="137" cy="75"/>
              </a:xfrm>
              <a:prstGeom prst="homePlate">
                <a:avLst>
                  <a:gd name="adj" fmla="val 67595"/>
                </a:avLst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81056" name="AutoShape 128"/>
              <p:cNvSpPr>
                <a:spLocks noChangeArrowheads="1"/>
              </p:cNvSpPr>
              <p:nvPr/>
            </p:nvSpPr>
            <p:spPr bwMode="auto">
              <a:xfrm rot="-19171190">
                <a:off x="3264" y="1383"/>
                <a:ext cx="157" cy="83"/>
              </a:xfrm>
              <a:prstGeom prst="homePlate">
                <a:avLst>
                  <a:gd name="adj" fmla="val 74839"/>
                </a:avLst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81057" name="Oval 129"/>
              <p:cNvSpPr>
                <a:spLocks noChangeArrowheads="1"/>
              </p:cNvSpPr>
              <p:nvPr/>
            </p:nvSpPr>
            <p:spPr bwMode="auto">
              <a:xfrm rot="-237805">
                <a:off x="2995" y="1366"/>
                <a:ext cx="53" cy="59"/>
              </a:xfrm>
              <a:prstGeom prst="ellipse">
                <a:avLst/>
              </a:prstGeom>
              <a:gradFill rotWithShape="1">
                <a:gsLst>
                  <a:gs pos="0">
                    <a:srgbClr val="FF0066">
                      <a:gamma/>
                      <a:tint val="31765"/>
                      <a:invGamma/>
                    </a:srgbClr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81058" name="Oval 130"/>
              <p:cNvSpPr>
                <a:spLocks noChangeArrowheads="1"/>
              </p:cNvSpPr>
              <p:nvPr/>
            </p:nvSpPr>
            <p:spPr bwMode="auto">
              <a:xfrm rot="-237805">
                <a:off x="3077" y="1391"/>
                <a:ext cx="54" cy="59"/>
              </a:xfrm>
              <a:prstGeom prst="ellipse">
                <a:avLst/>
              </a:prstGeom>
              <a:gradFill rotWithShape="1">
                <a:gsLst>
                  <a:gs pos="0">
                    <a:srgbClr val="FF0066">
                      <a:gamma/>
                      <a:tint val="31765"/>
                      <a:invGamma/>
                    </a:srgbClr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81059" name="Oval 131"/>
              <p:cNvSpPr>
                <a:spLocks noChangeArrowheads="1"/>
              </p:cNvSpPr>
              <p:nvPr/>
            </p:nvSpPr>
            <p:spPr bwMode="auto">
              <a:xfrm rot="-237805">
                <a:off x="3155" y="1355"/>
                <a:ext cx="53" cy="59"/>
              </a:xfrm>
              <a:prstGeom prst="ellipse">
                <a:avLst/>
              </a:prstGeom>
              <a:gradFill rotWithShape="1">
                <a:gsLst>
                  <a:gs pos="0">
                    <a:srgbClr val="FF0066">
                      <a:gamma/>
                      <a:tint val="31765"/>
                      <a:invGamma/>
                    </a:srgbClr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81060" name="Oval 132"/>
              <p:cNvSpPr>
                <a:spLocks noChangeArrowheads="1"/>
              </p:cNvSpPr>
              <p:nvPr/>
            </p:nvSpPr>
            <p:spPr bwMode="auto">
              <a:xfrm rot="-237805">
                <a:off x="3229" y="1261"/>
                <a:ext cx="53" cy="59"/>
              </a:xfrm>
              <a:prstGeom prst="ellipse">
                <a:avLst/>
              </a:prstGeom>
              <a:gradFill rotWithShape="1">
                <a:gsLst>
                  <a:gs pos="0">
                    <a:srgbClr val="FF0066">
                      <a:gamma/>
                      <a:tint val="31765"/>
                      <a:invGamma/>
                    </a:srgbClr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81061" name="Oval 133"/>
              <p:cNvSpPr>
                <a:spLocks noChangeArrowheads="1"/>
              </p:cNvSpPr>
              <p:nvPr/>
            </p:nvSpPr>
            <p:spPr bwMode="auto">
              <a:xfrm rot="-237805">
                <a:off x="3070" y="1302"/>
                <a:ext cx="54" cy="59"/>
              </a:xfrm>
              <a:prstGeom prst="ellipse">
                <a:avLst/>
              </a:prstGeom>
              <a:gradFill rotWithShape="1">
                <a:gsLst>
                  <a:gs pos="0">
                    <a:srgbClr val="FF0066">
                      <a:gamma/>
                      <a:tint val="31765"/>
                      <a:invGamma/>
                    </a:srgbClr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81062" name="Oval 134"/>
              <p:cNvSpPr>
                <a:spLocks noChangeArrowheads="1"/>
              </p:cNvSpPr>
              <p:nvPr/>
            </p:nvSpPr>
            <p:spPr bwMode="auto">
              <a:xfrm rot="-237805">
                <a:off x="3149" y="1266"/>
                <a:ext cx="53" cy="59"/>
              </a:xfrm>
              <a:prstGeom prst="ellipse">
                <a:avLst/>
              </a:prstGeom>
              <a:gradFill rotWithShape="1">
                <a:gsLst>
                  <a:gs pos="0">
                    <a:srgbClr val="FF0066">
                      <a:gamma/>
                      <a:tint val="31765"/>
                      <a:invGamma/>
                    </a:srgbClr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81063" name="Oval 135"/>
              <p:cNvSpPr>
                <a:spLocks noChangeArrowheads="1"/>
              </p:cNvSpPr>
              <p:nvPr/>
            </p:nvSpPr>
            <p:spPr bwMode="auto">
              <a:xfrm rot="-237805">
                <a:off x="3196" y="1174"/>
                <a:ext cx="53" cy="59"/>
              </a:xfrm>
              <a:prstGeom prst="ellipse">
                <a:avLst/>
              </a:prstGeom>
              <a:gradFill rotWithShape="1">
                <a:gsLst>
                  <a:gs pos="0">
                    <a:srgbClr val="FF0066">
                      <a:gamma/>
                      <a:tint val="31765"/>
                      <a:invGamma/>
                    </a:srgbClr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81064" name="Oval 136"/>
              <p:cNvSpPr>
                <a:spLocks noChangeArrowheads="1"/>
              </p:cNvSpPr>
              <p:nvPr/>
            </p:nvSpPr>
            <p:spPr bwMode="auto">
              <a:xfrm rot="-237805">
                <a:off x="3112" y="1121"/>
                <a:ext cx="53" cy="59"/>
              </a:xfrm>
              <a:prstGeom prst="ellipse">
                <a:avLst/>
              </a:prstGeom>
              <a:gradFill rotWithShape="1">
                <a:gsLst>
                  <a:gs pos="0">
                    <a:srgbClr val="FF0066">
                      <a:gamma/>
                      <a:tint val="31765"/>
                      <a:invGamma/>
                    </a:srgbClr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81065" name="Oval 137"/>
              <p:cNvSpPr>
                <a:spLocks noChangeArrowheads="1"/>
              </p:cNvSpPr>
              <p:nvPr/>
            </p:nvSpPr>
            <p:spPr bwMode="auto">
              <a:xfrm rot="-237805">
                <a:off x="3091" y="1211"/>
                <a:ext cx="53" cy="59"/>
              </a:xfrm>
              <a:prstGeom prst="ellipse">
                <a:avLst/>
              </a:prstGeom>
              <a:gradFill rotWithShape="1">
                <a:gsLst>
                  <a:gs pos="0">
                    <a:srgbClr val="FF0066">
                      <a:gamma/>
                      <a:tint val="31765"/>
                      <a:invGamma/>
                    </a:srgbClr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81066" name="Oval 138"/>
              <p:cNvSpPr>
                <a:spLocks noChangeArrowheads="1"/>
              </p:cNvSpPr>
              <p:nvPr/>
            </p:nvSpPr>
            <p:spPr bwMode="auto">
              <a:xfrm rot="-237805">
                <a:off x="3032" y="1126"/>
                <a:ext cx="53" cy="59"/>
              </a:xfrm>
              <a:prstGeom prst="ellipse">
                <a:avLst/>
              </a:prstGeom>
              <a:gradFill rotWithShape="1">
                <a:gsLst>
                  <a:gs pos="0">
                    <a:srgbClr val="FF0066">
                      <a:gamma/>
                      <a:tint val="31765"/>
                      <a:invGamma/>
                    </a:srgbClr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81067" name="Oval 139"/>
              <p:cNvSpPr>
                <a:spLocks noChangeArrowheads="1"/>
              </p:cNvSpPr>
              <p:nvPr/>
            </p:nvSpPr>
            <p:spPr bwMode="auto">
              <a:xfrm rot="-237805">
                <a:off x="2936" y="1281"/>
                <a:ext cx="53" cy="59"/>
              </a:xfrm>
              <a:prstGeom prst="ellipse">
                <a:avLst/>
              </a:prstGeom>
              <a:gradFill rotWithShape="1">
                <a:gsLst>
                  <a:gs pos="0">
                    <a:srgbClr val="FF0066">
                      <a:gamma/>
                      <a:tint val="31765"/>
                      <a:invGamma/>
                    </a:srgbClr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81068" name="Oval 140"/>
              <p:cNvSpPr>
                <a:spLocks noChangeArrowheads="1"/>
              </p:cNvSpPr>
              <p:nvPr/>
            </p:nvSpPr>
            <p:spPr bwMode="auto">
              <a:xfrm rot="-237805">
                <a:off x="2955" y="1191"/>
                <a:ext cx="53" cy="59"/>
              </a:xfrm>
              <a:prstGeom prst="ellipse">
                <a:avLst/>
              </a:prstGeom>
              <a:gradFill rotWithShape="1">
                <a:gsLst>
                  <a:gs pos="0">
                    <a:srgbClr val="FF0066">
                      <a:gamma/>
                      <a:tint val="31765"/>
                      <a:invGamma/>
                    </a:srgbClr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81069" name="Oval 141"/>
              <p:cNvSpPr>
                <a:spLocks noChangeArrowheads="1"/>
              </p:cNvSpPr>
              <p:nvPr/>
            </p:nvSpPr>
            <p:spPr bwMode="auto">
              <a:xfrm rot="-237805">
                <a:off x="3013" y="1246"/>
                <a:ext cx="53" cy="60"/>
              </a:xfrm>
              <a:prstGeom prst="ellipse">
                <a:avLst/>
              </a:prstGeom>
              <a:gradFill rotWithShape="1">
                <a:gsLst>
                  <a:gs pos="0">
                    <a:srgbClr val="FF0066">
                      <a:gamma/>
                      <a:tint val="31765"/>
                      <a:invGamma/>
                    </a:srgbClr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381072" name="AutoShape 144"/>
          <p:cNvSpPr>
            <a:spLocks noChangeArrowheads="1"/>
          </p:cNvSpPr>
          <p:nvPr/>
        </p:nvSpPr>
        <p:spPr bwMode="auto">
          <a:xfrm>
            <a:off x="7021513" y="2781300"/>
            <a:ext cx="217487" cy="217488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rgbClr val="FF0066">
                  <a:gamma/>
                  <a:tint val="25490"/>
                  <a:invGamma/>
                </a:srgbClr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158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1075" name="AutoShape 147"/>
          <p:cNvSpPr>
            <a:spLocks noChangeArrowheads="1"/>
          </p:cNvSpPr>
          <p:nvPr/>
        </p:nvSpPr>
        <p:spPr bwMode="auto">
          <a:xfrm>
            <a:off x="7237413" y="3141663"/>
            <a:ext cx="217487" cy="217487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rgbClr val="FF0066">
                  <a:gamma/>
                  <a:tint val="25490"/>
                  <a:invGamma/>
                </a:srgbClr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158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1076" name="AutoShape 148"/>
          <p:cNvSpPr>
            <a:spLocks noChangeArrowheads="1"/>
          </p:cNvSpPr>
          <p:nvPr/>
        </p:nvSpPr>
        <p:spPr bwMode="auto">
          <a:xfrm>
            <a:off x="6804025" y="3213100"/>
            <a:ext cx="217488" cy="217488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rgbClr val="FF0066">
                  <a:gamma/>
                  <a:tint val="25490"/>
                  <a:invGamma/>
                </a:srgbClr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158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1077" name="AutoShape 149"/>
          <p:cNvSpPr>
            <a:spLocks noChangeArrowheads="1"/>
          </p:cNvSpPr>
          <p:nvPr/>
        </p:nvSpPr>
        <p:spPr bwMode="auto">
          <a:xfrm>
            <a:off x="6445250" y="3573463"/>
            <a:ext cx="217488" cy="217487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rgbClr val="FF0066">
                  <a:gamma/>
                  <a:tint val="25490"/>
                  <a:invGamma/>
                </a:srgbClr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158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1078" name="AutoShape 150"/>
          <p:cNvSpPr>
            <a:spLocks noChangeArrowheads="1"/>
          </p:cNvSpPr>
          <p:nvPr/>
        </p:nvSpPr>
        <p:spPr bwMode="auto">
          <a:xfrm>
            <a:off x="6804025" y="3644900"/>
            <a:ext cx="217488" cy="217488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rgbClr val="FF0066">
                  <a:gamma/>
                  <a:tint val="25490"/>
                  <a:invGamma/>
                </a:srgbClr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158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1079" name="Freeform 151"/>
          <p:cNvSpPr>
            <a:spLocks/>
          </p:cNvSpPr>
          <p:nvPr/>
        </p:nvSpPr>
        <p:spPr bwMode="auto">
          <a:xfrm>
            <a:off x="2482850" y="2349500"/>
            <a:ext cx="504825" cy="473075"/>
          </a:xfrm>
          <a:custGeom>
            <a:avLst/>
            <a:gdLst/>
            <a:ahLst/>
            <a:cxnLst>
              <a:cxn ang="0">
                <a:pos x="288" y="322"/>
              </a:cxn>
              <a:cxn ang="0">
                <a:pos x="346" y="216"/>
              </a:cxn>
              <a:cxn ang="0">
                <a:pos x="391" y="34"/>
              </a:cxn>
              <a:cxn ang="0">
                <a:pos x="645" y="11"/>
              </a:cxn>
              <a:cxn ang="0">
                <a:pos x="845" y="79"/>
              </a:cxn>
              <a:cxn ang="0">
                <a:pos x="890" y="261"/>
              </a:cxn>
              <a:cxn ang="0">
                <a:pos x="1020" y="413"/>
              </a:cxn>
              <a:cxn ang="0">
                <a:pos x="1138" y="440"/>
              </a:cxn>
              <a:cxn ang="0">
                <a:pos x="1312" y="248"/>
              </a:cxn>
              <a:cxn ang="0">
                <a:pos x="1632" y="440"/>
              </a:cxn>
              <a:cxn ang="0">
                <a:pos x="1577" y="742"/>
              </a:cxn>
              <a:cxn ang="0">
                <a:pos x="1312" y="898"/>
              </a:cxn>
              <a:cxn ang="0">
                <a:pos x="1385" y="1163"/>
              </a:cxn>
              <a:cxn ang="0">
                <a:pos x="1166" y="1218"/>
              </a:cxn>
              <a:cxn ang="0">
                <a:pos x="965" y="1336"/>
              </a:cxn>
              <a:cxn ang="0">
                <a:pos x="718" y="1190"/>
              </a:cxn>
              <a:cxn ang="0">
                <a:pos x="389" y="1373"/>
              </a:cxn>
              <a:cxn ang="0">
                <a:pos x="142" y="1172"/>
              </a:cxn>
              <a:cxn ang="0">
                <a:pos x="210" y="941"/>
              </a:cxn>
              <a:cxn ang="0">
                <a:pos x="325" y="788"/>
              </a:cxn>
              <a:cxn ang="0">
                <a:pos x="233" y="632"/>
              </a:cxn>
              <a:cxn ang="0">
                <a:pos x="41" y="514"/>
              </a:cxn>
              <a:cxn ang="0">
                <a:pos x="41" y="340"/>
              </a:cxn>
              <a:cxn ang="0">
                <a:pos x="288" y="322"/>
              </a:cxn>
            </a:cxnLst>
            <a:rect l="0" t="0" r="r" b="b"/>
            <a:pathLst>
              <a:path w="1676" h="1376">
                <a:moveTo>
                  <a:pt x="288" y="322"/>
                </a:moveTo>
                <a:cubicBezTo>
                  <a:pt x="339" y="301"/>
                  <a:pt x="329" y="264"/>
                  <a:pt x="346" y="216"/>
                </a:cubicBezTo>
                <a:cubicBezTo>
                  <a:pt x="363" y="168"/>
                  <a:pt x="341" y="68"/>
                  <a:pt x="391" y="34"/>
                </a:cubicBezTo>
                <a:cubicBezTo>
                  <a:pt x="441" y="0"/>
                  <a:pt x="569" y="3"/>
                  <a:pt x="645" y="11"/>
                </a:cubicBezTo>
                <a:cubicBezTo>
                  <a:pt x="721" y="19"/>
                  <a:pt x="804" y="37"/>
                  <a:pt x="845" y="79"/>
                </a:cubicBezTo>
                <a:cubicBezTo>
                  <a:pt x="886" y="121"/>
                  <a:pt x="861" y="205"/>
                  <a:pt x="890" y="261"/>
                </a:cubicBezTo>
                <a:cubicBezTo>
                  <a:pt x="919" y="317"/>
                  <a:pt x="979" y="383"/>
                  <a:pt x="1020" y="413"/>
                </a:cubicBezTo>
                <a:cubicBezTo>
                  <a:pt x="1061" y="443"/>
                  <a:pt x="1089" y="467"/>
                  <a:pt x="1138" y="440"/>
                </a:cubicBezTo>
                <a:cubicBezTo>
                  <a:pt x="1187" y="413"/>
                  <a:pt x="1230" y="248"/>
                  <a:pt x="1312" y="248"/>
                </a:cubicBezTo>
                <a:cubicBezTo>
                  <a:pt x="1394" y="248"/>
                  <a:pt x="1588" y="358"/>
                  <a:pt x="1632" y="440"/>
                </a:cubicBezTo>
                <a:cubicBezTo>
                  <a:pt x="1676" y="522"/>
                  <a:pt x="1630" y="666"/>
                  <a:pt x="1577" y="742"/>
                </a:cubicBezTo>
                <a:cubicBezTo>
                  <a:pt x="1524" y="818"/>
                  <a:pt x="1344" y="828"/>
                  <a:pt x="1312" y="898"/>
                </a:cubicBezTo>
                <a:cubicBezTo>
                  <a:pt x="1280" y="968"/>
                  <a:pt x="1409" y="1110"/>
                  <a:pt x="1385" y="1163"/>
                </a:cubicBezTo>
                <a:cubicBezTo>
                  <a:pt x="1361" y="1216"/>
                  <a:pt x="1236" y="1189"/>
                  <a:pt x="1166" y="1218"/>
                </a:cubicBezTo>
                <a:cubicBezTo>
                  <a:pt x="1096" y="1247"/>
                  <a:pt x="1040" y="1341"/>
                  <a:pt x="965" y="1336"/>
                </a:cubicBezTo>
                <a:cubicBezTo>
                  <a:pt x="890" y="1331"/>
                  <a:pt x="814" y="1184"/>
                  <a:pt x="718" y="1190"/>
                </a:cubicBezTo>
                <a:cubicBezTo>
                  <a:pt x="622" y="1196"/>
                  <a:pt x="485" y="1376"/>
                  <a:pt x="389" y="1373"/>
                </a:cubicBezTo>
                <a:cubicBezTo>
                  <a:pt x="293" y="1370"/>
                  <a:pt x="172" y="1244"/>
                  <a:pt x="142" y="1172"/>
                </a:cubicBezTo>
                <a:cubicBezTo>
                  <a:pt x="112" y="1100"/>
                  <a:pt x="180" y="1005"/>
                  <a:pt x="210" y="941"/>
                </a:cubicBezTo>
                <a:cubicBezTo>
                  <a:pt x="240" y="877"/>
                  <a:pt x="321" y="839"/>
                  <a:pt x="325" y="788"/>
                </a:cubicBezTo>
                <a:cubicBezTo>
                  <a:pt x="329" y="737"/>
                  <a:pt x="280" y="678"/>
                  <a:pt x="233" y="632"/>
                </a:cubicBezTo>
                <a:cubicBezTo>
                  <a:pt x="186" y="586"/>
                  <a:pt x="73" y="563"/>
                  <a:pt x="41" y="514"/>
                </a:cubicBezTo>
                <a:cubicBezTo>
                  <a:pt x="9" y="465"/>
                  <a:pt x="0" y="372"/>
                  <a:pt x="41" y="340"/>
                </a:cubicBezTo>
                <a:cubicBezTo>
                  <a:pt x="82" y="308"/>
                  <a:pt x="237" y="343"/>
                  <a:pt x="288" y="322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33CCFF"/>
              </a:gs>
            </a:gsLst>
            <a:path path="rect">
              <a:fillToRect l="50000" t="50000" r="50000" b="50000"/>
            </a:path>
          </a:gradFill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1080" name="Freeform 152"/>
          <p:cNvSpPr>
            <a:spLocks/>
          </p:cNvSpPr>
          <p:nvPr/>
        </p:nvSpPr>
        <p:spPr bwMode="auto">
          <a:xfrm>
            <a:off x="1619250" y="2420938"/>
            <a:ext cx="504825" cy="473075"/>
          </a:xfrm>
          <a:custGeom>
            <a:avLst/>
            <a:gdLst/>
            <a:ahLst/>
            <a:cxnLst>
              <a:cxn ang="0">
                <a:pos x="288" y="322"/>
              </a:cxn>
              <a:cxn ang="0">
                <a:pos x="346" y="216"/>
              </a:cxn>
              <a:cxn ang="0">
                <a:pos x="391" y="34"/>
              </a:cxn>
              <a:cxn ang="0">
                <a:pos x="645" y="11"/>
              </a:cxn>
              <a:cxn ang="0">
                <a:pos x="845" y="79"/>
              </a:cxn>
              <a:cxn ang="0">
                <a:pos x="890" y="261"/>
              </a:cxn>
              <a:cxn ang="0">
                <a:pos x="1020" y="413"/>
              </a:cxn>
              <a:cxn ang="0">
                <a:pos x="1138" y="440"/>
              </a:cxn>
              <a:cxn ang="0">
                <a:pos x="1312" y="248"/>
              </a:cxn>
              <a:cxn ang="0">
                <a:pos x="1632" y="440"/>
              </a:cxn>
              <a:cxn ang="0">
                <a:pos x="1577" y="742"/>
              </a:cxn>
              <a:cxn ang="0">
                <a:pos x="1312" y="898"/>
              </a:cxn>
              <a:cxn ang="0">
                <a:pos x="1385" y="1163"/>
              </a:cxn>
              <a:cxn ang="0">
                <a:pos x="1166" y="1218"/>
              </a:cxn>
              <a:cxn ang="0">
                <a:pos x="965" y="1336"/>
              </a:cxn>
              <a:cxn ang="0">
                <a:pos x="718" y="1190"/>
              </a:cxn>
              <a:cxn ang="0">
                <a:pos x="389" y="1373"/>
              </a:cxn>
              <a:cxn ang="0">
                <a:pos x="142" y="1172"/>
              </a:cxn>
              <a:cxn ang="0">
                <a:pos x="210" y="941"/>
              </a:cxn>
              <a:cxn ang="0">
                <a:pos x="325" y="788"/>
              </a:cxn>
              <a:cxn ang="0">
                <a:pos x="233" y="632"/>
              </a:cxn>
              <a:cxn ang="0">
                <a:pos x="41" y="514"/>
              </a:cxn>
              <a:cxn ang="0">
                <a:pos x="41" y="340"/>
              </a:cxn>
              <a:cxn ang="0">
                <a:pos x="288" y="322"/>
              </a:cxn>
            </a:cxnLst>
            <a:rect l="0" t="0" r="r" b="b"/>
            <a:pathLst>
              <a:path w="1676" h="1376">
                <a:moveTo>
                  <a:pt x="288" y="322"/>
                </a:moveTo>
                <a:cubicBezTo>
                  <a:pt x="339" y="301"/>
                  <a:pt x="329" y="264"/>
                  <a:pt x="346" y="216"/>
                </a:cubicBezTo>
                <a:cubicBezTo>
                  <a:pt x="363" y="168"/>
                  <a:pt x="341" y="68"/>
                  <a:pt x="391" y="34"/>
                </a:cubicBezTo>
                <a:cubicBezTo>
                  <a:pt x="441" y="0"/>
                  <a:pt x="569" y="3"/>
                  <a:pt x="645" y="11"/>
                </a:cubicBezTo>
                <a:cubicBezTo>
                  <a:pt x="721" y="19"/>
                  <a:pt x="804" y="37"/>
                  <a:pt x="845" y="79"/>
                </a:cubicBezTo>
                <a:cubicBezTo>
                  <a:pt x="886" y="121"/>
                  <a:pt x="861" y="205"/>
                  <a:pt x="890" y="261"/>
                </a:cubicBezTo>
                <a:cubicBezTo>
                  <a:pt x="919" y="317"/>
                  <a:pt x="979" y="383"/>
                  <a:pt x="1020" y="413"/>
                </a:cubicBezTo>
                <a:cubicBezTo>
                  <a:pt x="1061" y="443"/>
                  <a:pt x="1089" y="467"/>
                  <a:pt x="1138" y="440"/>
                </a:cubicBezTo>
                <a:cubicBezTo>
                  <a:pt x="1187" y="413"/>
                  <a:pt x="1230" y="248"/>
                  <a:pt x="1312" y="248"/>
                </a:cubicBezTo>
                <a:cubicBezTo>
                  <a:pt x="1394" y="248"/>
                  <a:pt x="1588" y="358"/>
                  <a:pt x="1632" y="440"/>
                </a:cubicBezTo>
                <a:cubicBezTo>
                  <a:pt x="1676" y="522"/>
                  <a:pt x="1630" y="666"/>
                  <a:pt x="1577" y="742"/>
                </a:cubicBezTo>
                <a:cubicBezTo>
                  <a:pt x="1524" y="818"/>
                  <a:pt x="1344" y="828"/>
                  <a:pt x="1312" y="898"/>
                </a:cubicBezTo>
                <a:cubicBezTo>
                  <a:pt x="1280" y="968"/>
                  <a:pt x="1409" y="1110"/>
                  <a:pt x="1385" y="1163"/>
                </a:cubicBezTo>
                <a:cubicBezTo>
                  <a:pt x="1361" y="1216"/>
                  <a:pt x="1236" y="1189"/>
                  <a:pt x="1166" y="1218"/>
                </a:cubicBezTo>
                <a:cubicBezTo>
                  <a:pt x="1096" y="1247"/>
                  <a:pt x="1040" y="1341"/>
                  <a:pt x="965" y="1336"/>
                </a:cubicBezTo>
                <a:cubicBezTo>
                  <a:pt x="890" y="1331"/>
                  <a:pt x="814" y="1184"/>
                  <a:pt x="718" y="1190"/>
                </a:cubicBezTo>
                <a:cubicBezTo>
                  <a:pt x="622" y="1196"/>
                  <a:pt x="485" y="1376"/>
                  <a:pt x="389" y="1373"/>
                </a:cubicBezTo>
                <a:cubicBezTo>
                  <a:pt x="293" y="1370"/>
                  <a:pt x="172" y="1244"/>
                  <a:pt x="142" y="1172"/>
                </a:cubicBezTo>
                <a:cubicBezTo>
                  <a:pt x="112" y="1100"/>
                  <a:pt x="180" y="1005"/>
                  <a:pt x="210" y="941"/>
                </a:cubicBezTo>
                <a:cubicBezTo>
                  <a:pt x="240" y="877"/>
                  <a:pt x="321" y="839"/>
                  <a:pt x="325" y="788"/>
                </a:cubicBezTo>
                <a:cubicBezTo>
                  <a:pt x="329" y="737"/>
                  <a:pt x="280" y="678"/>
                  <a:pt x="233" y="632"/>
                </a:cubicBezTo>
                <a:cubicBezTo>
                  <a:pt x="186" y="586"/>
                  <a:pt x="73" y="563"/>
                  <a:pt x="41" y="514"/>
                </a:cubicBezTo>
                <a:cubicBezTo>
                  <a:pt x="9" y="465"/>
                  <a:pt x="0" y="372"/>
                  <a:pt x="41" y="340"/>
                </a:cubicBezTo>
                <a:cubicBezTo>
                  <a:pt x="82" y="308"/>
                  <a:pt x="237" y="343"/>
                  <a:pt x="288" y="322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33CCFF"/>
              </a:gs>
            </a:gsLst>
            <a:path path="rect">
              <a:fillToRect l="50000" t="50000" r="50000" b="50000"/>
            </a:path>
          </a:gradFill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1081" name="Oval 153"/>
          <p:cNvSpPr>
            <a:spLocks noChangeArrowheads="1"/>
          </p:cNvSpPr>
          <p:nvPr/>
        </p:nvSpPr>
        <p:spPr bwMode="auto">
          <a:xfrm>
            <a:off x="2698750" y="2636838"/>
            <a:ext cx="71438" cy="73025"/>
          </a:xfrm>
          <a:prstGeom prst="ellipse">
            <a:avLst/>
          </a:prstGeom>
          <a:solidFill>
            <a:srgbClr val="FF6699"/>
          </a:solidFill>
          <a:ln w="44450" algn="ctr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1082" name="Oval 154"/>
          <p:cNvSpPr>
            <a:spLocks noChangeArrowheads="1"/>
          </p:cNvSpPr>
          <p:nvPr/>
        </p:nvSpPr>
        <p:spPr bwMode="auto">
          <a:xfrm>
            <a:off x="2698750" y="2493963"/>
            <a:ext cx="71438" cy="73025"/>
          </a:xfrm>
          <a:prstGeom prst="ellipse">
            <a:avLst/>
          </a:prstGeom>
          <a:solidFill>
            <a:srgbClr val="FF6699"/>
          </a:solidFill>
          <a:ln w="44450" algn="ctr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1083" name="Oval 155"/>
          <p:cNvSpPr>
            <a:spLocks noChangeArrowheads="1"/>
          </p:cNvSpPr>
          <p:nvPr/>
        </p:nvSpPr>
        <p:spPr bwMode="auto">
          <a:xfrm>
            <a:off x="1762125" y="2636838"/>
            <a:ext cx="71438" cy="73025"/>
          </a:xfrm>
          <a:prstGeom prst="ellipse">
            <a:avLst/>
          </a:prstGeom>
          <a:solidFill>
            <a:srgbClr val="FF6699"/>
          </a:solidFill>
          <a:ln w="44450" algn="ctr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1084" name="Oval 156"/>
          <p:cNvSpPr>
            <a:spLocks noChangeArrowheads="1"/>
          </p:cNvSpPr>
          <p:nvPr/>
        </p:nvSpPr>
        <p:spPr bwMode="auto">
          <a:xfrm>
            <a:off x="1906588" y="2636838"/>
            <a:ext cx="71437" cy="73025"/>
          </a:xfrm>
          <a:prstGeom prst="ellipse">
            <a:avLst/>
          </a:prstGeom>
          <a:solidFill>
            <a:srgbClr val="FF6699"/>
          </a:solidFill>
          <a:ln w="44450" algn="ctr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1085" name="Freeform 157"/>
          <p:cNvSpPr>
            <a:spLocks/>
          </p:cNvSpPr>
          <p:nvPr/>
        </p:nvSpPr>
        <p:spPr bwMode="auto">
          <a:xfrm rot="1131374">
            <a:off x="1330325" y="3286125"/>
            <a:ext cx="719138" cy="431800"/>
          </a:xfrm>
          <a:custGeom>
            <a:avLst/>
            <a:gdLst/>
            <a:ahLst/>
            <a:cxnLst>
              <a:cxn ang="0">
                <a:pos x="288" y="322"/>
              </a:cxn>
              <a:cxn ang="0">
                <a:pos x="346" y="216"/>
              </a:cxn>
              <a:cxn ang="0">
                <a:pos x="391" y="34"/>
              </a:cxn>
              <a:cxn ang="0">
                <a:pos x="645" y="11"/>
              </a:cxn>
              <a:cxn ang="0">
                <a:pos x="845" y="79"/>
              </a:cxn>
              <a:cxn ang="0">
                <a:pos x="890" y="261"/>
              </a:cxn>
              <a:cxn ang="0">
                <a:pos x="1020" y="413"/>
              </a:cxn>
              <a:cxn ang="0">
                <a:pos x="1138" y="440"/>
              </a:cxn>
              <a:cxn ang="0">
                <a:pos x="1312" y="248"/>
              </a:cxn>
              <a:cxn ang="0">
                <a:pos x="1632" y="440"/>
              </a:cxn>
              <a:cxn ang="0">
                <a:pos x="1577" y="742"/>
              </a:cxn>
              <a:cxn ang="0">
                <a:pos x="1312" y="898"/>
              </a:cxn>
              <a:cxn ang="0">
                <a:pos x="1385" y="1163"/>
              </a:cxn>
              <a:cxn ang="0">
                <a:pos x="1166" y="1218"/>
              </a:cxn>
              <a:cxn ang="0">
                <a:pos x="965" y="1336"/>
              </a:cxn>
              <a:cxn ang="0">
                <a:pos x="718" y="1190"/>
              </a:cxn>
              <a:cxn ang="0">
                <a:pos x="389" y="1373"/>
              </a:cxn>
              <a:cxn ang="0">
                <a:pos x="142" y="1172"/>
              </a:cxn>
              <a:cxn ang="0">
                <a:pos x="210" y="941"/>
              </a:cxn>
              <a:cxn ang="0">
                <a:pos x="325" y="788"/>
              </a:cxn>
              <a:cxn ang="0">
                <a:pos x="233" y="632"/>
              </a:cxn>
              <a:cxn ang="0">
                <a:pos x="41" y="514"/>
              </a:cxn>
              <a:cxn ang="0">
                <a:pos x="41" y="340"/>
              </a:cxn>
              <a:cxn ang="0">
                <a:pos x="288" y="322"/>
              </a:cxn>
            </a:cxnLst>
            <a:rect l="0" t="0" r="r" b="b"/>
            <a:pathLst>
              <a:path w="1676" h="1376">
                <a:moveTo>
                  <a:pt x="288" y="322"/>
                </a:moveTo>
                <a:cubicBezTo>
                  <a:pt x="339" y="301"/>
                  <a:pt x="329" y="264"/>
                  <a:pt x="346" y="216"/>
                </a:cubicBezTo>
                <a:cubicBezTo>
                  <a:pt x="363" y="168"/>
                  <a:pt x="341" y="68"/>
                  <a:pt x="391" y="34"/>
                </a:cubicBezTo>
                <a:cubicBezTo>
                  <a:pt x="441" y="0"/>
                  <a:pt x="569" y="3"/>
                  <a:pt x="645" y="11"/>
                </a:cubicBezTo>
                <a:cubicBezTo>
                  <a:pt x="721" y="19"/>
                  <a:pt x="804" y="37"/>
                  <a:pt x="845" y="79"/>
                </a:cubicBezTo>
                <a:cubicBezTo>
                  <a:pt x="886" y="121"/>
                  <a:pt x="861" y="205"/>
                  <a:pt x="890" y="261"/>
                </a:cubicBezTo>
                <a:cubicBezTo>
                  <a:pt x="919" y="317"/>
                  <a:pt x="979" y="383"/>
                  <a:pt x="1020" y="413"/>
                </a:cubicBezTo>
                <a:cubicBezTo>
                  <a:pt x="1061" y="443"/>
                  <a:pt x="1089" y="467"/>
                  <a:pt x="1138" y="440"/>
                </a:cubicBezTo>
                <a:cubicBezTo>
                  <a:pt x="1187" y="413"/>
                  <a:pt x="1230" y="248"/>
                  <a:pt x="1312" y="248"/>
                </a:cubicBezTo>
                <a:cubicBezTo>
                  <a:pt x="1394" y="248"/>
                  <a:pt x="1588" y="358"/>
                  <a:pt x="1632" y="440"/>
                </a:cubicBezTo>
                <a:cubicBezTo>
                  <a:pt x="1676" y="522"/>
                  <a:pt x="1630" y="666"/>
                  <a:pt x="1577" y="742"/>
                </a:cubicBezTo>
                <a:cubicBezTo>
                  <a:pt x="1524" y="818"/>
                  <a:pt x="1344" y="828"/>
                  <a:pt x="1312" y="898"/>
                </a:cubicBezTo>
                <a:cubicBezTo>
                  <a:pt x="1280" y="968"/>
                  <a:pt x="1409" y="1110"/>
                  <a:pt x="1385" y="1163"/>
                </a:cubicBezTo>
                <a:cubicBezTo>
                  <a:pt x="1361" y="1216"/>
                  <a:pt x="1236" y="1189"/>
                  <a:pt x="1166" y="1218"/>
                </a:cubicBezTo>
                <a:cubicBezTo>
                  <a:pt x="1096" y="1247"/>
                  <a:pt x="1040" y="1341"/>
                  <a:pt x="965" y="1336"/>
                </a:cubicBezTo>
                <a:cubicBezTo>
                  <a:pt x="890" y="1331"/>
                  <a:pt x="814" y="1184"/>
                  <a:pt x="718" y="1190"/>
                </a:cubicBezTo>
                <a:cubicBezTo>
                  <a:pt x="622" y="1196"/>
                  <a:pt x="485" y="1376"/>
                  <a:pt x="389" y="1373"/>
                </a:cubicBezTo>
                <a:cubicBezTo>
                  <a:pt x="293" y="1370"/>
                  <a:pt x="172" y="1244"/>
                  <a:pt x="142" y="1172"/>
                </a:cubicBezTo>
                <a:cubicBezTo>
                  <a:pt x="112" y="1100"/>
                  <a:pt x="180" y="1005"/>
                  <a:pt x="210" y="941"/>
                </a:cubicBezTo>
                <a:cubicBezTo>
                  <a:pt x="240" y="877"/>
                  <a:pt x="321" y="839"/>
                  <a:pt x="325" y="788"/>
                </a:cubicBezTo>
                <a:cubicBezTo>
                  <a:pt x="329" y="737"/>
                  <a:pt x="280" y="678"/>
                  <a:pt x="233" y="632"/>
                </a:cubicBezTo>
                <a:cubicBezTo>
                  <a:pt x="186" y="586"/>
                  <a:pt x="73" y="563"/>
                  <a:pt x="41" y="514"/>
                </a:cubicBezTo>
                <a:cubicBezTo>
                  <a:pt x="9" y="465"/>
                  <a:pt x="0" y="372"/>
                  <a:pt x="41" y="340"/>
                </a:cubicBezTo>
                <a:cubicBezTo>
                  <a:pt x="82" y="308"/>
                  <a:pt x="237" y="343"/>
                  <a:pt x="288" y="322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33CCFF"/>
              </a:gs>
            </a:gsLst>
            <a:path path="rect">
              <a:fillToRect l="50000" t="50000" r="50000" b="50000"/>
            </a:path>
          </a:gradFill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1086" name="Oval 158"/>
          <p:cNvSpPr>
            <a:spLocks noChangeArrowheads="1"/>
          </p:cNvSpPr>
          <p:nvPr/>
        </p:nvSpPr>
        <p:spPr bwMode="auto">
          <a:xfrm>
            <a:off x="1762125" y="3573463"/>
            <a:ext cx="71438" cy="73025"/>
          </a:xfrm>
          <a:prstGeom prst="ellipse">
            <a:avLst/>
          </a:prstGeom>
          <a:solidFill>
            <a:srgbClr val="FF6699"/>
          </a:solidFill>
          <a:ln w="44450" algn="ctr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1087" name="Oval 159"/>
          <p:cNvSpPr>
            <a:spLocks noChangeArrowheads="1"/>
          </p:cNvSpPr>
          <p:nvPr/>
        </p:nvSpPr>
        <p:spPr bwMode="auto">
          <a:xfrm>
            <a:off x="1619250" y="3502025"/>
            <a:ext cx="71438" cy="73025"/>
          </a:xfrm>
          <a:prstGeom prst="ellipse">
            <a:avLst/>
          </a:prstGeom>
          <a:solidFill>
            <a:srgbClr val="FF6699"/>
          </a:solidFill>
          <a:ln w="44450" algn="ctr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1088" name="Oval 160"/>
          <p:cNvSpPr>
            <a:spLocks noChangeArrowheads="1"/>
          </p:cNvSpPr>
          <p:nvPr/>
        </p:nvSpPr>
        <p:spPr bwMode="auto">
          <a:xfrm>
            <a:off x="1619250" y="3357563"/>
            <a:ext cx="71438" cy="73025"/>
          </a:xfrm>
          <a:prstGeom prst="ellipse">
            <a:avLst/>
          </a:prstGeom>
          <a:solidFill>
            <a:srgbClr val="FF6699"/>
          </a:solidFill>
          <a:ln w="44450" algn="ctr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1089" name="Freeform 161"/>
          <p:cNvSpPr>
            <a:spLocks/>
          </p:cNvSpPr>
          <p:nvPr/>
        </p:nvSpPr>
        <p:spPr bwMode="auto">
          <a:xfrm>
            <a:off x="5653088" y="2565400"/>
            <a:ext cx="720725" cy="473075"/>
          </a:xfrm>
          <a:custGeom>
            <a:avLst/>
            <a:gdLst/>
            <a:ahLst/>
            <a:cxnLst>
              <a:cxn ang="0">
                <a:pos x="288" y="322"/>
              </a:cxn>
              <a:cxn ang="0">
                <a:pos x="346" y="216"/>
              </a:cxn>
              <a:cxn ang="0">
                <a:pos x="391" y="34"/>
              </a:cxn>
              <a:cxn ang="0">
                <a:pos x="645" y="11"/>
              </a:cxn>
              <a:cxn ang="0">
                <a:pos x="845" y="79"/>
              </a:cxn>
              <a:cxn ang="0">
                <a:pos x="890" y="261"/>
              </a:cxn>
              <a:cxn ang="0">
                <a:pos x="1020" y="413"/>
              </a:cxn>
              <a:cxn ang="0">
                <a:pos x="1138" y="440"/>
              </a:cxn>
              <a:cxn ang="0">
                <a:pos x="1312" y="248"/>
              </a:cxn>
              <a:cxn ang="0">
                <a:pos x="1632" y="440"/>
              </a:cxn>
              <a:cxn ang="0">
                <a:pos x="1577" y="742"/>
              </a:cxn>
              <a:cxn ang="0">
                <a:pos x="1312" y="898"/>
              </a:cxn>
              <a:cxn ang="0">
                <a:pos x="1385" y="1163"/>
              </a:cxn>
              <a:cxn ang="0">
                <a:pos x="1166" y="1218"/>
              </a:cxn>
              <a:cxn ang="0">
                <a:pos x="965" y="1336"/>
              </a:cxn>
              <a:cxn ang="0">
                <a:pos x="718" y="1190"/>
              </a:cxn>
              <a:cxn ang="0">
                <a:pos x="389" y="1373"/>
              </a:cxn>
              <a:cxn ang="0">
                <a:pos x="142" y="1172"/>
              </a:cxn>
              <a:cxn ang="0">
                <a:pos x="210" y="941"/>
              </a:cxn>
              <a:cxn ang="0">
                <a:pos x="325" y="788"/>
              </a:cxn>
              <a:cxn ang="0">
                <a:pos x="233" y="632"/>
              </a:cxn>
              <a:cxn ang="0">
                <a:pos x="41" y="514"/>
              </a:cxn>
              <a:cxn ang="0">
                <a:pos x="41" y="340"/>
              </a:cxn>
              <a:cxn ang="0">
                <a:pos x="288" y="322"/>
              </a:cxn>
            </a:cxnLst>
            <a:rect l="0" t="0" r="r" b="b"/>
            <a:pathLst>
              <a:path w="1676" h="1376">
                <a:moveTo>
                  <a:pt x="288" y="322"/>
                </a:moveTo>
                <a:cubicBezTo>
                  <a:pt x="339" y="301"/>
                  <a:pt x="329" y="264"/>
                  <a:pt x="346" y="216"/>
                </a:cubicBezTo>
                <a:cubicBezTo>
                  <a:pt x="363" y="168"/>
                  <a:pt x="341" y="68"/>
                  <a:pt x="391" y="34"/>
                </a:cubicBezTo>
                <a:cubicBezTo>
                  <a:pt x="441" y="0"/>
                  <a:pt x="569" y="3"/>
                  <a:pt x="645" y="11"/>
                </a:cubicBezTo>
                <a:cubicBezTo>
                  <a:pt x="721" y="19"/>
                  <a:pt x="804" y="37"/>
                  <a:pt x="845" y="79"/>
                </a:cubicBezTo>
                <a:cubicBezTo>
                  <a:pt x="886" y="121"/>
                  <a:pt x="861" y="205"/>
                  <a:pt x="890" y="261"/>
                </a:cubicBezTo>
                <a:cubicBezTo>
                  <a:pt x="919" y="317"/>
                  <a:pt x="979" y="383"/>
                  <a:pt x="1020" y="413"/>
                </a:cubicBezTo>
                <a:cubicBezTo>
                  <a:pt x="1061" y="443"/>
                  <a:pt x="1089" y="467"/>
                  <a:pt x="1138" y="440"/>
                </a:cubicBezTo>
                <a:cubicBezTo>
                  <a:pt x="1187" y="413"/>
                  <a:pt x="1230" y="248"/>
                  <a:pt x="1312" y="248"/>
                </a:cubicBezTo>
                <a:cubicBezTo>
                  <a:pt x="1394" y="248"/>
                  <a:pt x="1588" y="358"/>
                  <a:pt x="1632" y="440"/>
                </a:cubicBezTo>
                <a:cubicBezTo>
                  <a:pt x="1676" y="522"/>
                  <a:pt x="1630" y="666"/>
                  <a:pt x="1577" y="742"/>
                </a:cubicBezTo>
                <a:cubicBezTo>
                  <a:pt x="1524" y="818"/>
                  <a:pt x="1344" y="828"/>
                  <a:pt x="1312" y="898"/>
                </a:cubicBezTo>
                <a:cubicBezTo>
                  <a:pt x="1280" y="968"/>
                  <a:pt x="1409" y="1110"/>
                  <a:pt x="1385" y="1163"/>
                </a:cubicBezTo>
                <a:cubicBezTo>
                  <a:pt x="1361" y="1216"/>
                  <a:pt x="1236" y="1189"/>
                  <a:pt x="1166" y="1218"/>
                </a:cubicBezTo>
                <a:cubicBezTo>
                  <a:pt x="1096" y="1247"/>
                  <a:pt x="1040" y="1341"/>
                  <a:pt x="965" y="1336"/>
                </a:cubicBezTo>
                <a:cubicBezTo>
                  <a:pt x="890" y="1331"/>
                  <a:pt x="814" y="1184"/>
                  <a:pt x="718" y="1190"/>
                </a:cubicBezTo>
                <a:cubicBezTo>
                  <a:pt x="622" y="1196"/>
                  <a:pt x="485" y="1376"/>
                  <a:pt x="389" y="1373"/>
                </a:cubicBezTo>
                <a:cubicBezTo>
                  <a:pt x="293" y="1370"/>
                  <a:pt x="172" y="1244"/>
                  <a:pt x="142" y="1172"/>
                </a:cubicBezTo>
                <a:cubicBezTo>
                  <a:pt x="112" y="1100"/>
                  <a:pt x="180" y="1005"/>
                  <a:pt x="210" y="941"/>
                </a:cubicBezTo>
                <a:cubicBezTo>
                  <a:pt x="240" y="877"/>
                  <a:pt x="321" y="839"/>
                  <a:pt x="325" y="788"/>
                </a:cubicBezTo>
                <a:cubicBezTo>
                  <a:pt x="329" y="737"/>
                  <a:pt x="280" y="678"/>
                  <a:pt x="233" y="632"/>
                </a:cubicBezTo>
                <a:cubicBezTo>
                  <a:pt x="186" y="586"/>
                  <a:pt x="73" y="563"/>
                  <a:pt x="41" y="514"/>
                </a:cubicBezTo>
                <a:cubicBezTo>
                  <a:pt x="9" y="465"/>
                  <a:pt x="0" y="372"/>
                  <a:pt x="41" y="340"/>
                </a:cubicBezTo>
                <a:cubicBezTo>
                  <a:pt x="82" y="308"/>
                  <a:pt x="237" y="343"/>
                  <a:pt x="288" y="322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33CCFF"/>
              </a:gs>
            </a:gsLst>
            <a:path path="rect">
              <a:fillToRect l="50000" t="50000" r="50000" b="50000"/>
            </a:path>
          </a:gradFill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1090" name="Oval 162"/>
          <p:cNvSpPr>
            <a:spLocks noChangeArrowheads="1"/>
          </p:cNvSpPr>
          <p:nvPr/>
        </p:nvSpPr>
        <p:spPr bwMode="auto">
          <a:xfrm>
            <a:off x="5797550" y="2852738"/>
            <a:ext cx="71438" cy="73025"/>
          </a:xfrm>
          <a:prstGeom prst="ellipse">
            <a:avLst/>
          </a:prstGeom>
          <a:solidFill>
            <a:srgbClr val="FF6699"/>
          </a:solidFill>
          <a:ln w="44450" algn="ctr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1091" name="Oval 163"/>
          <p:cNvSpPr>
            <a:spLocks noChangeArrowheads="1"/>
          </p:cNvSpPr>
          <p:nvPr/>
        </p:nvSpPr>
        <p:spPr bwMode="auto">
          <a:xfrm>
            <a:off x="5940425" y="2781300"/>
            <a:ext cx="71438" cy="73025"/>
          </a:xfrm>
          <a:prstGeom prst="ellipse">
            <a:avLst/>
          </a:prstGeom>
          <a:solidFill>
            <a:srgbClr val="FF6699"/>
          </a:solidFill>
          <a:ln w="44450" algn="ctr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1092" name="AutoShape 164"/>
          <p:cNvSpPr>
            <a:spLocks noChangeArrowheads="1"/>
          </p:cNvSpPr>
          <p:nvPr/>
        </p:nvSpPr>
        <p:spPr bwMode="auto">
          <a:xfrm>
            <a:off x="7164388" y="3500438"/>
            <a:ext cx="217487" cy="217487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rgbClr val="FF0066">
                  <a:gamma/>
                  <a:tint val="25490"/>
                  <a:invGamma/>
                </a:srgbClr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158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1093" name="Oval 165"/>
          <p:cNvSpPr>
            <a:spLocks noChangeArrowheads="1"/>
          </p:cNvSpPr>
          <p:nvPr/>
        </p:nvSpPr>
        <p:spPr bwMode="auto">
          <a:xfrm>
            <a:off x="6084888" y="2852738"/>
            <a:ext cx="71437" cy="73025"/>
          </a:xfrm>
          <a:prstGeom prst="ellipse">
            <a:avLst/>
          </a:prstGeom>
          <a:solidFill>
            <a:srgbClr val="FF6699"/>
          </a:solidFill>
          <a:ln w="44450" algn="ctr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1097" name="Text Box 169"/>
          <p:cNvSpPr txBox="1">
            <a:spLocks noChangeArrowheads="1"/>
          </p:cNvSpPr>
          <p:nvPr/>
        </p:nvSpPr>
        <p:spPr bwMode="auto">
          <a:xfrm>
            <a:off x="4787900" y="6092825"/>
            <a:ext cx="233363" cy="30480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 i="1">
                <a:latin typeface="Arial" charset="0"/>
              </a:rPr>
              <a:t> </a:t>
            </a:r>
          </a:p>
        </p:txBody>
      </p:sp>
      <p:sp>
        <p:nvSpPr>
          <p:cNvPr id="381098" name="Text Box 170"/>
          <p:cNvSpPr txBox="1">
            <a:spLocks noChangeArrowheads="1"/>
          </p:cNvSpPr>
          <p:nvPr/>
        </p:nvSpPr>
        <p:spPr bwMode="auto">
          <a:xfrm>
            <a:off x="4572000" y="4437063"/>
            <a:ext cx="4195763" cy="75565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 i="1">
                <a:latin typeface="Arial" charset="0"/>
              </a:rPr>
              <a:t>Cholesterol se uvolňuje z lidových kapének</a:t>
            </a:r>
          </a:p>
          <a:p>
            <a:r>
              <a:rPr lang="cs-CZ" sz="1400" i="1">
                <a:latin typeface="Arial" charset="0"/>
              </a:rPr>
              <a:t>a přetváří se postupně až na steroidní hormony</a:t>
            </a:r>
          </a:p>
          <a:p>
            <a:r>
              <a:rPr lang="cs-CZ" sz="1400" i="1">
                <a:latin typeface="Arial" charset="0"/>
              </a:rPr>
              <a:t>(nejsou skladovány, ihned difundují do krve)</a:t>
            </a:r>
          </a:p>
        </p:txBody>
      </p:sp>
      <p:sp>
        <p:nvSpPr>
          <p:cNvPr id="381102" name="Text Box 174"/>
          <p:cNvSpPr txBox="1">
            <a:spLocks noChangeArrowheads="1"/>
          </p:cNvSpPr>
          <p:nvPr/>
        </p:nvSpPr>
        <p:spPr bwMode="auto">
          <a:xfrm>
            <a:off x="684213" y="476250"/>
            <a:ext cx="3632200" cy="701675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2000">
                <a:latin typeface="Arial" charset="0"/>
              </a:rPr>
              <a:t>ŽLÁZA NENÍ STIMULOVÁNA</a:t>
            </a:r>
          </a:p>
          <a:p>
            <a:pPr algn="ctr"/>
            <a:r>
              <a:rPr lang="cs-CZ" sz="2000">
                <a:latin typeface="Arial" charset="0"/>
              </a:rPr>
              <a:t>TROPNÍMI HORMONY</a:t>
            </a:r>
          </a:p>
        </p:txBody>
      </p:sp>
      <p:sp>
        <p:nvSpPr>
          <p:cNvPr id="381103" name="Text Box 175"/>
          <p:cNvSpPr txBox="1">
            <a:spLocks noChangeArrowheads="1"/>
          </p:cNvSpPr>
          <p:nvPr/>
        </p:nvSpPr>
        <p:spPr bwMode="auto">
          <a:xfrm>
            <a:off x="684213" y="4437063"/>
            <a:ext cx="3268662" cy="75565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 i="1">
                <a:latin typeface="Arial" charset="0"/>
              </a:rPr>
              <a:t>Cholesterol je uskladněn do zásoby </a:t>
            </a:r>
          </a:p>
          <a:p>
            <a:r>
              <a:rPr lang="cs-CZ" sz="1400" i="1">
                <a:latin typeface="Arial" charset="0"/>
              </a:rPr>
              <a:t>v lipidových kapénkách pro tvorbu </a:t>
            </a:r>
          </a:p>
          <a:p>
            <a:r>
              <a:rPr lang="cs-CZ" sz="1400" i="1">
                <a:latin typeface="Arial" charset="0"/>
              </a:rPr>
              <a:t>budoucích steroidních hormonů</a:t>
            </a:r>
          </a:p>
        </p:txBody>
      </p:sp>
      <p:sp>
        <p:nvSpPr>
          <p:cNvPr id="381104" name="Text Box 176"/>
          <p:cNvSpPr txBox="1">
            <a:spLocks noChangeArrowheads="1"/>
          </p:cNvSpPr>
          <p:nvPr/>
        </p:nvSpPr>
        <p:spPr bwMode="auto">
          <a:xfrm>
            <a:off x="4572000" y="5373688"/>
            <a:ext cx="4176713" cy="11811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i="1">
                <a:latin typeface="Arial" charset="0"/>
              </a:rPr>
              <a:t>Snížená koncentrace cholesterolu zvyšuje  </a:t>
            </a:r>
          </a:p>
          <a:p>
            <a:r>
              <a:rPr lang="cs-CZ" sz="1400" i="1">
                <a:latin typeface="Arial" charset="0"/>
              </a:rPr>
              <a:t>koncentraci LDL receptorů steroidogenní  </a:t>
            </a:r>
          </a:p>
          <a:p>
            <a:r>
              <a:rPr lang="cs-CZ" sz="1400" i="1">
                <a:latin typeface="Arial" charset="0"/>
              </a:rPr>
              <a:t>buňky </a:t>
            </a:r>
            <a:r>
              <a:rPr lang="cs-CZ" sz="1400" i="1">
                <a:latin typeface="Arial" charset="0"/>
                <a:cs typeface="Arial" charset="0"/>
              </a:rPr>
              <a:t>→ </a:t>
            </a:r>
            <a:r>
              <a:rPr lang="cs-CZ" sz="1400" i="1">
                <a:latin typeface="Arial" charset="0"/>
              </a:rPr>
              <a:t>vychytávají nové lipoproteiny z krve, </a:t>
            </a:r>
          </a:p>
          <a:p>
            <a:r>
              <a:rPr lang="cs-CZ" sz="1400" i="1">
                <a:latin typeface="Arial" charset="0"/>
              </a:rPr>
              <a:t>které opět zvýší koncentraci  cholesterolu</a:t>
            </a:r>
          </a:p>
          <a:p>
            <a:r>
              <a:rPr lang="cs-CZ" sz="1400" i="1">
                <a:latin typeface="Arial" charset="0"/>
              </a:rPr>
              <a:t> a tak dále podporují steroidogenezi</a:t>
            </a:r>
          </a:p>
        </p:txBody>
      </p:sp>
      <p:sp>
        <p:nvSpPr>
          <p:cNvPr id="381117" name="Freeform 189"/>
          <p:cNvSpPr>
            <a:spLocks/>
          </p:cNvSpPr>
          <p:nvPr/>
        </p:nvSpPr>
        <p:spPr bwMode="auto">
          <a:xfrm>
            <a:off x="5508625" y="3068638"/>
            <a:ext cx="503238" cy="473075"/>
          </a:xfrm>
          <a:custGeom>
            <a:avLst/>
            <a:gdLst/>
            <a:ahLst/>
            <a:cxnLst>
              <a:cxn ang="0">
                <a:pos x="288" y="322"/>
              </a:cxn>
              <a:cxn ang="0">
                <a:pos x="346" y="216"/>
              </a:cxn>
              <a:cxn ang="0">
                <a:pos x="391" y="34"/>
              </a:cxn>
              <a:cxn ang="0">
                <a:pos x="645" y="11"/>
              </a:cxn>
              <a:cxn ang="0">
                <a:pos x="845" y="79"/>
              </a:cxn>
              <a:cxn ang="0">
                <a:pos x="890" y="261"/>
              </a:cxn>
              <a:cxn ang="0">
                <a:pos x="1020" y="413"/>
              </a:cxn>
              <a:cxn ang="0">
                <a:pos x="1138" y="440"/>
              </a:cxn>
              <a:cxn ang="0">
                <a:pos x="1312" y="248"/>
              </a:cxn>
              <a:cxn ang="0">
                <a:pos x="1632" y="440"/>
              </a:cxn>
              <a:cxn ang="0">
                <a:pos x="1577" y="742"/>
              </a:cxn>
              <a:cxn ang="0">
                <a:pos x="1312" y="898"/>
              </a:cxn>
              <a:cxn ang="0">
                <a:pos x="1385" y="1163"/>
              </a:cxn>
              <a:cxn ang="0">
                <a:pos x="1166" y="1218"/>
              </a:cxn>
              <a:cxn ang="0">
                <a:pos x="965" y="1336"/>
              </a:cxn>
              <a:cxn ang="0">
                <a:pos x="718" y="1190"/>
              </a:cxn>
              <a:cxn ang="0">
                <a:pos x="389" y="1373"/>
              </a:cxn>
              <a:cxn ang="0">
                <a:pos x="142" y="1172"/>
              </a:cxn>
              <a:cxn ang="0">
                <a:pos x="210" y="941"/>
              </a:cxn>
              <a:cxn ang="0">
                <a:pos x="325" y="788"/>
              </a:cxn>
              <a:cxn ang="0">
                <a:pos x="233" y="632"/>
              </a:cxn>
              <a:cxn ang="0">
                <a:pos x="41" y="514"/>
              </a:cxn>
              <a:cxn ang="0">
                <a:pos x="41" y="340"/>
              </a:cxn>
              <a:cxn ang="0">
                <a:pos x="288" y="322"/>
              </a:cxn>
            </a:cxnLst>
            <a:rect l="0" t="0" r="r" b="b"/>
            <a:pathLst>
              <a:path w="1676" h="1376">
                <a:moveTo>
                  <a:pt x="288" y="322"/>
                </a:moveTo>
                <a:cubicBezTo>
                  <a:pt x="339" y="301"/>
                  <a:pt x="329" y="264"/>
                  <a:pt x="346" y="216"/>
                </a:cubicBezTo>
                <a:cubicBezTo>
                  <a:pt x="363" y="168"/>
                  <a:pt x="341" y="68"/>
                  <a:pt x="391" y="34"/>
                </a:cubicBezTo>
                <a:cubicBezTo>
                  <a:pt x="441" y="0"/>
                  <a:pt x="569" y="3"/>
                  <a:pt x="645" y="11"/>
                </a:cubicBezTo>
                <a:cubicBezTo>
                  <a:pt x="721" y="19"/>
                  <a:pt x="804" y="37"/>
                  <a:pt x="845" y="79"/>
                </a:cubicBezTo>
                <a:cubicBezTo>
                  <a:pt x="886" y="121"/>
                  <a:pt x="861" y="205"/>
                  <a:pt x="890" y="261"/>
                </a:cubicBezTo>
                <a:cubicBezTo>
                  <a:pt x="919" y="317"/>
                  <a:pt x="979" y="383"/>
                  <a:pt x="1020" y="413"/>
                </a:cubicBezTo>
                <a:cubicBezTo>
                  <a:pt x="1061" y="443"/>
                  <a:pt x="1089" y="467"/>
                  <a:pt x="1138" y="440"/>
                </a:cubicBezTo>
                <a:cubicBezTo>
                  <a:pt x="1187" y="413"/>
                  <a:pt x="1230" y="248"/>
                  <a:pt x="1312" y="248"/>
                </a:cubicBezTo>
                <a:cubicBezTo>
                  <a:pt x="1394" y="248"/>
                  <a:pt x="1588" y="358"/>
                  <a:pt x="1632" y="440"/>
                </a:cubicBezTo>
                <a:cubicBezTo>
                  <a:pt x="1676" y="522"/>
                  <a:pt x="1630" y="666"/>
                  <a:pt x="1577" y="742"/>
                </a:cubicBezTo>
                <a:cubicBezTo>
                  <a:pt x="1524" y="818"/>
                  <a:pt x="1344" y="828"/>
                  <a:pt x="1312" y="898"/>
                </a:cubicBezTo>
                <a:cubicBezTo>
                  <a:pt x="1280" y="968"/>
                  <a:pt x="1409" y="1110"/>
                  <a:pt x="1385" y="1163"/>
                </a:cubicBezTo>
                <a:cubicBezTo>
                  <a:pt x="1361" y="1216"/>
                  <a:pt x="1236" y="1189"/>
                  <a:pt x="1166" y="1218"/>
                </a:cubicBezTo>
                <a:cubicBezTo>
                  <a:pt x="1096" y="1247"/>
                  <a:pt x="1040" y="1341"/>
                  <a:pt x="965" y="1336"/>
                </a:cubicBezTo>
                <a:cubicBezTo>
                  <a:pt x="890" y="1331"/>
                  <a:pt x="814" y="1184"/>
                  <a:pt x="718" y="1190"/>
                </a:cubicBezTo>
                <a:cubicBezTo>
                  <a:pt x="622" y="1196"/>
                  <a:pt x="485" y="1376"/>
                  <a:pt x="389" y="1373"/>
                </a:cubicBezTo>
                <a:cubicBezTo>
                  <a:pt x="293" y="1370"/>
                  <a:pt x="172" y="1244"/>
                  <a:pt x="142" y="1172"/>
                </a:cubicBezTo>
                <a:cubicBezTo>
                  <a:pt x="112" y="1100"/>
                  <a:pt x="180" y="1005"/>
                  <a:pt x="210" y="941"/>
                </a:cubicBezTo>
                <a:cubicBezTo>
                  <a:pt x="240" y="877"/>
                  <a:pt x="321" y="839"/>
                  <a:pt x="325" y="788"/>
                </a:cubicBezTo>
                <a:cubicBezTo>
                  <a:pt x="329" y="737"/>
                  <a:pt x="280" y="678"/>
                  <a:pt x="233" y="632"/>
                </a:cubicBezTo>
                <a:cubicBezTo>
                  <a:pt x="186" y="586"/>
                  <a:pt x="73" y="563"/>
                  <a:pt x="41" y="514"/>
                </a:cubicBezTo>
                <a:cubicBezTo>
                  <a:pt x="9" y="465"/>
                  <a:pt x="0" y="372"/>
                  <a:pt x="41" y="340"/>
                </a:cubicBezTo>
                <a:cubicBezTo>
                  <a:pt x="82" y="308"/>
                  <a:pt x="237" y="343"/>
                  <a:pt x="288" y="322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33CCFF"/>
              </a:gs>
            </a:gsLst>
            <a:path path="rect">
              <a:fillToRect l="50000" t="50000" r="50000" b="50000"/>
            </a:path>
          </a:gradFill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1118" name="Oval 190"/>
          <p:cNvSpPr>
            <a:spLocks noChangeArrowheads="1"/>
          </p:cNvSpPr>
          <p:nvPr/>
        </p:nvSpPr>
        <p:spPr bwMode="auto">
          <a:xfrm>
            <a:off x="5724525" y="3357563"/>
            <a:ext cx="71438" cy="73025"/>
          </a:xfrm>
          <a:prstGeom prst="ellipse">
            <a:avLst/>
          </a:prstGeom>
          <a:solidFill>
            <a:srgbClr val="FF6699"/>
          </a:solidFill>
          <a:ln w="44450" algn="ctr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1119" name="Oval 191"/>
          <p:cNvSpPr>
            <a:spLocks noChangeArrowheads="1"/>
          </p:cNvSpPr>
          <p:nvPr/>
        </p:nvSpPr>
        <p:spPr bwMode="auto">
          <a:xfrm>
            <a:off x="5724525" y="3213100"/>
            <a:ext cx="71438" cy="73025"/>
          </a:xfrm>
          <a:prstGeom prst="ellipse">
            <a:avLst/>
          </a:prstGeom>
          <a:solidFill>
            <a:srgbClr val="FF6699"/>
          </a:solidFill>
          <a:ln w="44450" algn="ctr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1127" name="AutoShape 199"/>
          <p:cNvSpPr>
            <a:spLocks noChangeArrowheads="1"/>
          </p:cNvSpPr>
          <p:nvPr/>
        </p:nvSpPr>
        <p:spPr bwMode="auto">
          <a:xfrm>
            <a:off x="8027988" y="1628775"/>
            <a:ext cx="217487" cy="217488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rgbClr val="FF0066">
                  <a:gamma/>
                  <a:tint val="25490"/>
                  <a:invGamma/>
                </a:srgbClr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158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1128" name="AutoShape 200"/>
          <p:cNvSpPr>
            <a:spLocks noChangeArrowheads="1"/>
          </p:cNvSpPr>
          <p:nvPr/>
        </p:nvSpPr>
        <p:spPr bwMode="auto">
          <a:xfrm>
            <a:off x="7812088" y="1989138"/>
            <a:ext cx="217487" cy="217487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rgbClr val="FF0066">
                  <a:gamma/>
                  <a:tint val="25490"/>
                  <a:invGamma/>
                </a:srgbClr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158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1129" name="AutoShape 201"/>
          <p:cNvSpPr>
            <a:spLocks noChangeArrowheads="1"/>
          </p:cNvSpPr>
          <p:nvPr/>
        </p:nvSpPr>
        <p:spPr bwMode="auto">
          <a:xfrm>
            <a:off x="8243888" y="1916113"/>
            <a:ext cx="217487" cy="217487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rgbClr val="FF0066">
                  <a:gamma/>
                  <a:tint val="25490"/>
                  <a:invGamma/>
                </a:srgbClr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158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1130" name="AutoShape 202"/>
          <p:cNvSpPr>
            <a:spLocks noChangeArrowheads="1"/>
          </p:cNvSpPr>
          <p:nvPr/>
        </p:nvSpPr>
        <p:spPr bwMode="auto">
          <a:xfrm>
            <a:off x="7596188" y="1628775"/>
            <a:ext cx="217487" cy="217488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rgbClr val="FF0066">
                  <a:gamma/>
                  <a:tint val="25490"/>
                  <a:invGamma/>
                </a:srgbClr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158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1131" name="Rectangle 203"/>
          <p:cNvSpPr>
            <a:spLocks noChangeArrowheads="1"/>
          </p:cNvSpPr>
          <p:nvPr/>
        </p:nvSpPr>
        <p:spPr bwMode="auto">
          <a:xfrm>
            <a:off x="8618538" y="0"/>
            <a:ext cx="52546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II-40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66">
                <a:gamma/>
                <a:tint val="0"/>
                <a:invGamma/>
              </a:srgbClr>
            </a:gs>
            <a:gs pos="100000">
              <a:srgbClr val="66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44" name="AutoShape 32"/>
          <p:cNvSpPr>
            <a:spLocks noChangeArrowheads="1"/>
          </p:cNvSpPr>
          <p:nvPr/>
        </p:nvSpPr>
        <p:spPr bwMode="auto">
          <a:xfrm>
            <a:off x="179388" y="260350"/>
            <a:ext cx="8785225" cy="6477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3721" name="Oval 9"/>
          <p:cNvSpPr>
            <a:spLocks noChangeArrowheads="1"/>
          </p:cNvSpPr>
          <p:nvPr/>
        </p:nvSpPr>
        <p:spPr bwMode="auto">
          <a:xfrm>
            <a:off x="900113" y="1773238"/>
            <a:ext cx="7127875" cy="4535487"/>
          </a:xfrm>
          <a:prstGeom prst="ellipse">
            <a:avLst/>
          </a:prstGeom>
          <a:solidFill>
            <a:srgbClr val="FF99FF"/>
          </a:solidFill>
          <a:ln w="9525" algn="ctr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3716" name="WordArt 4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8423275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SCHÉMA: Vznik  steroidního  hormonu v  endokrinní buňce</a:t>
            </a:r>
          </a:p>
        </p:txBody>
      </p:sp>
      <p:sp>
        <p:nvSpPr>
          <p:cNvPr id="243717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524875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600">
                <a:latin typeface="Arial" charset="0"/>
              </a:rPr>
              <a:t>Cholesterol přijatý endokrinní buňkou prochází nyní složitými modifikacemi za vzniku </a:t>
            </a:r>
          </a:p>
          <a:p>
            <a:pPr algn="ctr"/>
            <a:r>
              <a:rPr lang="cs-CZ" sz="1600">
                <a:latin typeface="Arial" charset="0"/>
              </a:rPr>
              <a:t>nové látky, která je výchozí pro syntézu steroidních hormonů = PREGNENOLON</a:t>
            </a:r>
          </a:p>
        </p:txBody>
      </p:sp>
      <p:sp>
        <p:nvSpPr>
          <p:cNvPr id="243718" name="AutoShape 6"/>
          <p:cNvSpPr>
            <a:spLocks noChangeArrowheads="1"/>
          </p:cNvSpPr>
          <p:nvPr/>
        </p:nvSpPr>
        <p:spPr bwMode="auto">
          <a:xfrm>
            <a:off x="3492500" y="1989138"/>
            <a:ext cx="1943100" cy="431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latin typeface="Arial" charset="0"/>
              </a:rPr>
              <a:t>CHOLESTEROL</a:t>
            </a:r>
          </a:p>
        </p:txBody>
      </p:sp>
      <p:sp>
        <p:nvSpPr>
          <p:cNvPr id="243719" name="AutoShape 7"/>
          <p:cNvSpPr>
            <a:spLocks noChangeArrowheads="1"/>
          </p:cNvSpPr>
          <p:nvPr/>
        </p:nvSpPr>
        <p:spPr bwMode="auto">
          <a:xfrm>
            <a:off x="3492500" y="3068638"/>
            <a:ext cx="1943100" cy="431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latin typeface="Arial" charset="0"/>
              </a:rPr>
              <a:t>PREGNENOLON</a:t>
            </a:r>
          </a:p>
        </p:txBody>
      </p:sp>
      <p:sp>
        <p:nvSpPr>
          <p:cNvPr id="243720" name="AutoShape 8"/>
          <p:cNvSpPr>
            <a:spLocks noChangeArrowheads="1"/>
          </p:cNvSpPr>
          <p:nvPr/>
        </p:nvSpPr>
        <p:spPr bwMode="auto">
          <a:xfrm>
            <a:off x="4284663" y="2492375"/>
            <a:ext cx="360362" cy="504825"/>
          </a:xfrm>
          <a:prstGeom prst="downArrow">
            <a:avLst>
              <a:gd name="adj1" fmla="val 25991"/>
              <a:gd name="adj2" fmla="val 3509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3723" name="AutoShape 11"/>
          <p:cNvSpPr>
            <a:spLocks noChangeArrowheads="1"/>
          </p:cNvSpPr>
          <p:nvPr/>
        </p:nvSpPr>
        <p:spPr bwMode="auto">
          <a:xfrm>
            <a:off x="3492500" y="4076700"/>
            <a:ext cx="1943100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latin typeface="Arial" charset="0"/>
              </a:rPr>
              <a:t>PROGESTERON</a:t>
            </a:r>
          </a:p>
        </p:txBody>
      </p:sp>
      <p:sp>
        <p:nvSpPr>
          <p:cNvPr id="243724" name="AutoShape 12"/>
          <p:cNvSpPr>
            <a:spLocks noChangeArrowheads="1"/>
          </p:cNvSpPr>
          <p:nvPr/>
        </p:nvSpPr>
        <p:spPr bwMode="auto">
          <a:xfrm>
            <a:off x="5580063" y="4868863"/>
            <a:ext cx="1439862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latin typeface="Arial" charset="0"/>
              </a:rPr>
              <a:t>KORTISOL</a:t>
            </a:r>
          </a:p>
        </p:txBody>
      </p:sp>
      <p:sp>
        <p:nvSpPr>
          <p:cNvPr id="243725" name="AutoShape 13"/>
          <p:cNvSpPr>
            <a:spLocks noChangeArrowheads="1"/>
          </p:cNvSpPr>
          <p:nvPr/>
        </p:nvSpPr>
        <p:spPr bwMode="auto">
          <a:xfrm>
            <a:off x="1619250" y="4868863"/>
            <a:ext cx="1584325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latin typeface="Arial" charset="0"/>
              </a:rPr>
              <a:t>ESTRADIOL</a:t>
            </a:r>
          </a:p>
        </p:txBody>
      </p:sp>
      <p:sp>
        <p:nvSpPr>
          <p:cNvPr id="243726" name="AutoShape 14"/>
          <p:cNvSpPr>
            <a:spLocks noChangeArrowheads="1"/>
          </p:cNvSpPr>
          <p:nvPr/>
        </p:nvSpPr>
        <p:spPr bwMode="auto">
          <a:xfrm>
            <a:off x="4427538" y="5373688"/>
            <a:ext cx="1873250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latin typeface="Arial" charset="0"/>
              </a:rPr>
              <a:t>ALDOSTERON</a:t>
            </a:r>
          </a:p>
        </p:txBody>
      </p:sp>
      <p:sp>
        <p:nvSpPr>
          <p:cNvPr id="243727" name="AutoShape 15"/>
          <p:cNvSpPr>
            <a:spLocks noChangeArrowheads="1"/>
          </p:cNvSpPr>
          <p:nvPr/>
        </p:nvSpPr>
        <p:spPr bwMode="auto">
          <a:xfrm>
            <a:off x="2339975" y="5373688"/>
            <a:ext cx="1943100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latin typeface="Arial" charset="0"/>
              </a:rPr>
              <a:t>TESTOSTERON</a:t>
            </a:r>
          </a:p>
        </p:txBody>
      </p:sp>
      <p:sp>
        <p:nvSpPr>
          <p:cNvPr id="243729" name="AutoShape 17"/>
          <p:cNvSpPr>
            <a:spLocks noChangeArrowheads="1"/>
          </p:cNvSpPr>
          <p:nvPr/>
        </p:nvSpPr>
        <p:spPr bwMode="auto">
          <a:xfrm>
            <a:off x="4284663" y="3500438"/>
            <a:ext cx="360362" cy="504825"/>
          </a:xfrm>
          <a:prstGeom prst="downArrow">
            <a:avLst>
              <a:gd name="adj1" fmla="val 25991"/>
              <a:gd name="adj2" fmla="val 3509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3733" name="AutoShape 21"/>
          <p:cNvSpPr>
            <a:spLocks noChangeArrowheads="1"/>
          </p:cNvSpPr>
          <p:nvPr/>
        </p:nvSpPr>
        <p:spPr bwMode="auto">
          <a:xfrm rot="2760149">
            <a:off x="2951162" y="4257676"/>
            <a:ext cx="360363" cy="576262"/>
          </a:xfrm>
          <a:prstGeom prst="downArrow">
            <a:avLst>
              <a:gd name="adj1" fmla="val 25991"/>
              <a:gd name="adj2" fmla="val 40059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3735" name="AutoShape 23"/>
          <p:cNvSpPr>
            <a:spLocks noChangeArrowheads="1"/>
          </p:cNvSpPr>
          <p:nvPr/>
        </p:nvSpPr>
        <p:spPr bwMode="auto">
          <a:xfrm rot="18839851" flipH="1">
            <a:off x="5543551" y="4329112"/>
            <a:ext cx="360362" cy="576263"/>
          </a:xfrm>
          <a:prstGeom prst="downArrow">
            <a:avLst>
              <a:gd name="adj1" fmla="val 25991"/>
              <a:gd name="adj2" fmla="val 4006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3736" name="AutoShape 24"/>
          <p:cNvSpPr>
            <a:spLocks noChangeArrowheads="1"/>
          </p:cNvSpPr>
          <p:nvPr/>
        </p:nvSpPr>
        <p:spPr bwMode="auto">
          <a:xfrm>
            <a:off x="3635375" y="4652963"/>
            <a:ext cx="360363" cy="647700"/>
          </a:xfrm>
          <a:prstGeom prst="downArrow">
            <a:avLst>
              <a:gd name="adj1" fmla="val 25991"/>
              <a:gd name="adj2" fmla="val 45025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3737" name="AutoShape 25"/>
          <p:cNvSpPr>
            <a:spLocks noChangeArrowheads="1"/>
          </p:cNvSpPr>
          <p:nvPr/>
        </p:nvSpPr>
        <p:spPr bwMode="auto">
          <a:xfrm>
            <a:off x="4787900" y="4652963"/>
            <a:ext cx="360363" cy="647700"/>
          </a:xfrm>
          <a:prstGeom prst="downArrow">
            <a:avLst>
              <a:gd name="adj1" fmla="val 25991"/>
              <a:gd name="adj2" fmla="val 45025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3738" name="AutoShape 26"/>
          <p:cNvSpPr>
            <a:spLocks noChangeArrowheads="1"/>
          </p:cNvSpPr>
          <p:nvPr/>
        </p:nvSpPr>
        <p:spPr bwMode="auto">
          <a:xfrm>
            <a:off x="1187450" y="3213100"/>
            <a:ext cx="2087563" cy="1008063"/>
          </a:xfrm>
          <a:prstGeom prst="wedgeEllipseCallout">
            <a:avLst>
              <a:gd name="adj1" fmla="val 58440"/>
              <a:gd name="adj2" fmla="val 4259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cs-CZ" sz="1400">
                <a:latin typeface="Arial" charset="0"/>
              </a:rPr>
              <a:t>Sám o sobě účinný ženský pohlavní hormon</a:t>
            </a:r>
          </a:p>
        </p:txBody>
      </p:sp>
      <p:sp>
        <p:nvSpPr>
          <p:cNvPr id="243739" name="AutoShape 27"/>
          <p:cNvSpPr>
            <a:spLocks noChangeArrowheads="1"/>
          </p:cNvSpPr>
          <p:nvPr/>
        </p:nvSpPr>
        <p:spPr bwMode="auto">
          <a:xfrm>
            <a:off x="5724525" y="2997200"/>
            <a:ext cx="2447925" cy="1150938"/>
          </a:xfrm>
          <a:prstGeom prst="wedgeEllipseCallout">
            <a:avLst>
              <a:gd name="adj1" fmla="val -60116"/>
              <a:gd name="adj2" fmla="val 4848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cs-CZ" sz="1400">
                <a:latin typeface="Arial" charset="0"/>
              </a:rPr>
              <a:t>Mohou se z něj</a:t>
            </a:r>
          </a:p>
          <a:p>
            <a:pPr algn="ctr"/>
            <a:r>
              <a:rPr lang="cs-CZ" sz="1400">
                <a:latin typeface="Arial" charset="0"/>
              </a:rPr>
              <a:t>syntetizovat všechny ostatní steroidní hormony</a:t>
            </a:r>
          </a:p>
        </p:txBody>
      </p:sp>
      <p:sp>
        <p:nvSpPr>
          <p:cNvPr id="243740" name="AutoShape 28"/>
          <p:cNvSpPr>
            <a:spLocks noChangeArrowheads="1"/>
          </p:cNvSpPr>
          <p:nvPr/>
        </p:nvSpPr>
        <p:spPr bwMode="auto">
          <a:xfrm>
            <a:off x="6300788" y="5876925"/>
            <a:ext cx="1368425" cy="574675"/>
          </a:xfrm>
          <a:prstGeom prst="wedgeEllipseCallout">
            <a:avLst>
              <a:gd name="adj1" fmla="val -53944"/>
              <a:gd name="adj2" fmla="val -96963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cs-CZ" sz="1400">
                <a:latin typeface="Arial" charset="0"/>
              </a:rPr>
              <a:t>Kůra nadledvin</a:t>
            </a:r>
          </a:p>
        </p:txBody>
      </p:sp>
      <p:sp>
        <p:nvSpPr>
          <p:cNvPr id="243741" name="AutoShape 29"/>
          <p:cNvSpPr>
            <a:spLocks noChangeArrowheads="1"/>
          </p:cNvSpPr>
          <p:nvPr/>
        </p:nvSpPr>
        <p:spPr bwMode="auto">
          <a:xfrm>
            <a:off x="6948488" y="5157788"/>
            <a:ext cx="1366837" cy="573087"/>
          </a:xfrm>
          <a:prstGeom prst="wedgeEllipseCallout">
            <a:avLst>
              <a:gd name="adj1" fmla="val -54065"/>
              <a:gd name="adj2" fmla="val -87398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cs-CZ" sz="1400">
                <a:latin typeface="Arial" charset="0"/>
              </a:rPr>
              <a:t>Kůra nadledvin</a:t>
            </a:r>
          </a:p>
        </p:txBody>
      </p:sp>
      <p:sp>
        <p:nvSpPr>
          <p:cNvPr id="243742" name="AutoShape 30"/>
          <p:cNvSpPr>
            <a:spLocks noChangeArrowheads="1"/>
          </p:cNvSpPr>
          <p:nvPr/>
        </p:nvSpPr>
        <p:spPr bwMode="auto">
          <a:xfrm>
            <a:off x="250825" y="5157788"/>
            <a:ext cx="1366838" cy="573087"/>
          </a:xfrm>
          <a:prstGeom prst="wedgeEllipseCallout">
            <a:avLst>
              <a:gd name="adj1" fmla="val 57435"/>
              <a:gd name="adj2" fmla="val -72162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cs-CZ" sz="1400">
                <a:latin typeface="Arial" charset="0"/>
              </a:rPr>
              <a:t>vaječníky</a:t>
            </a:r>
          </a:p>
        </p:txBody>
      </p:sp>
      <p:sp>
        <p:nvSpPr>
          <p:cNvPr id="243743" name="AutoShape 31"/>
          <p:cNvSpPr>
            <a:spLocks noChangeArrowheads="1"/>
          </p:cNvSpPr>
          <p:nvPr/>
        </p:nvSpPr>
        <p:spPr bwMode="auto">
          <a:xfrm>
            <a:off x="611188" y="5734050"/>
            <a:ext cx="2016125" cy="719138"/>
          </a:xfrm>
          <a:prstGeom prst="wedgeEllipseCallout">
            <a:avLst>
              <a:gd name="adj1" fmla="val 39449"/>
              <a:gd name="adj2" fmla="val -73620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cs-CZ" sz="1400">
                <a:latin typeface="Arial" charset="0"/>
              </a:rPr>
              <a:t>Varlata, vaječníky, kůra nadledvin</a:t>
            </a:r>
          </a:p>
        </p:txBody>
      </p:sp>
      <p:sp>
        <p:nvSpPr>
          <p:cNvPr id="243745" name="Rectangle 33"/>
          <p:cNvSpPr>
            <a:spLocks noChangeArrowheads="1"/>
          </p:cNvSpPr>
          <p:nvPr/>
        </p:nvSpPr>
        <p:spPr bwMode="auto">
          <a:xfrm>
            <a:off x="8618538" y="0"/>
            <a:ext cx="52546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II-41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66">
                <a:gamma/>
                <a:tint val="0"/>
                <a:invGamma/>
              </a:srgbClr>
            </a:gs>
            <a:gs pos="100000">
              <a:srgbClr val="66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0" name="WordArt 4"/>
          <p:cNvSpPr>
            <a:spLocks noChangeArrowheads="1" noChangeShapeType="1" noTextEdit="1"/>
          </p:cNvSpPr>
          <p:nvPr/>
        </p:nvSpPr>
        <p:spPr bwMode="auto">
          <a:xfrm>
            <a:off x="250825" y="476250"/>
            <a:ext cx="8569325" cy="506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Jak  mohou  vzniknout  odlišné  steroidní  hormony  když . . .</a:t>
            </a: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1042988" y="1268413"/>
            <a:ext cx="7129462" cy="666750"/>
          </a:xfrm>
          <a:prstGeom prst="rect">
            <a:avLst/>
          </a:prstGeom>
          <a:solidFill>
            <a:srgbClr val="FFFF66"/>
          </a:solidFill>
          <a:ln w="25400" algn="ctr">
            <a:solidFill>
              <a:srgbClr val="0066FF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cs-CZ">
                <a:latin typeface="Arial" charset="0"/>
              </a:rPr>
              <a:t> výchozí látky pro syntézu steroidních hormonů jsou přítomny ve všech endokrinních  žlázách !!!!</a:t>
            </a:r>
          </a:p>
        </p:txBody>
      </p:sp>
      <p:sp>
        <p:nvSpPr>
          <p:cNvPr id="244749" name="Text Box 13"/>
          <p:cNvSpPr txBox="1">
            <a:spLocks noChangeArrowheads="1"/>
          </p:cNvSpPr>
          <p:nvPr/>
        </p:nvSpPr>
        <p:spPr bwMode="auto">
          <a:xfrm>
            <a:off x="2103438" y="2752725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1600">
              <a:latin typeface="Arial" charset="0"/>
            </a:endParaRPr>
          </a:p>
        </p:txBody>
      </p:sp>
      <p:sp>
        <p:nvSpPr>
          <p:cNvPr id="244750" name="WordArt 14"/>
          <p:cNvSpPr>
            <a:spLocks noChangeArrowheads="1" noChangeShapeType="1" noTextEdit="1"/>
          </p:cNvSpPr>
          <p:nvPr/>
        </p:nvSpPr>
        <p:spPr bwMode="auto">
          <a:xfrm>
            <a:off x="6443663" y="2205038"/>
            <a:ext cx="3587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 Black"/>
              </a:rPr>
              <a:t>X</a:t>
            </a:r>
          </a:p>
        </p:txBody>
      </p:sp>
      <p:sp>
        <p:nvSpPr>
          <p:cNvPr id="244751" name="Text Box 15"/>
          <p:cNvSpPr txBox="1">
            <a:spLocks noChangeArrowheads="1"/>
          </p:cNvSpPr>
          <p:nvPr/>
        </p:nvSpPr>
        <p:spPr bwMode="auto">
          <a:xfrm>
            <a:off x="468313" y="2781300"/>
            <a:ext cx="3930650" cy="1765300"/>
          </a:xfrm>
          <a:prstGeom prst="rect">
            <a:avLst/>
          </a:prstGeom>
          <a:solidFill>
            <a:schemeClr val="accent1"/>
          </a:solidFill>
          <a:ln w="25400" algn="ctr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>
                <a:latin typeface="Arial" charset="0"/>
              </a:rPr>
              <a:t>Různé buněčné typy (různé žlázy) </a:t>
            </a:r>
          </a:p>
          <a:p>
            <a:pPr algn="ctr"/>
            <a:r>
              <a:rPr lang="cs-CZ">
                <a:latin typeface="Arial" charset="0"/>
              </a:rPr>
              <a:t>se liší ve specifických</a:t>
            </a:r>
          </a:p>
          <a:p>
            <a:pPr algn="ctr"/>
            <a:r>
              <a:rPr lang="cs-CZ">
                <a:latin typeface="Arial" charset="0"/>
              </a:rPr>
              <a:t> enzymech, což vede k rozdílům </a:t>
            </a:r>
          </a:p>
          <a:p>
            <a:pPr algn="ctr"/>
            <a:r>
              <a:rPr lang="cs-CZ">
                <a:latin typeface="Arial" charset="0"/>
              </a:rPr>
              <a:t>ve vlastních biosyntetických </a:t>
            </a:r>
          </a:p>
          <a:p>
            <a:pPr algn="ctr"/>
            <a:r>
              <a:rPr lang="cs-CZ">
                <a:latin typeface="Arial" charset="0"/>
              </a:rPr>
              <a:t>cestách, kterými se produkuje </a:t>
            </a:r>
          </a:p>
          <a:p>
            <a:pPr algn="ctr"/>
            <a:r>
              <a:rPr lang="cs-CZ">
                <a:latin typeface="Arial" charset="0"/>
              </a:rPr>
              <a:t>finální hormon</a:t>
            </a:r>
          </a:p>
        </p:txBody>
      </p:sp>
      <p:sp>
        <p:nvSpPr>
          <p:cNvPr id="244752" name="Text Box 16"/>
          <p:cNvSpPr txBox="1">
            <a:spLocks noChangeArrowheads="1"/>
          </p:cNvSpPr>
          <p:nvPr/>
        </p:nvSpPr>
        <p:spPr bwMode="auto">
          <a:xfrm>
            <a:off x="4716463" y="2781300"/>
            <a:ext cx="3892550" cy="1765300"/>
          </a:xfrm>
          <a:prstGeom prst="rect">
            <a:avLst/>
          </a:prstGeom>
          <a:solidFill>
            <a:schemeClr val="accent1"/>
          </a:solidFill>
          <a:ln w="25400" algn="ctr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>
                <a:latin typeface="Arial" charset="0"/>
              </a:rPr>
              <a:t>Různé buněčné typy (různé žlázy)</a:t>
            </a:r>
          </a:p>
          <a:p>
            <a:pPr algn="ctr"/>
            <a:r>
              <a:rPr lang="cs-CZ">
                <a:latin typeface="Arial" charset="0"/>
              </a:rPr>
              <a:t>se liší svými receptory </a:t>
            </a:r>
          </a:p>
          <a:p>
            <a:pPr algn="ctr"/>
            <a:r>
              <a:rPr lang="cs-CZ">
                <a:latin typeface="Arial" charset="0"/>
              </a:rPr>
              <a:t>pro nadřazené regulační hormony</a:t>
            </a:r>
          </a:p>
          <a:p>
            <a:pPr algn="ctr"/>
            <a:r>
              <a:rPr lang="cs-CZ">
                <a:latin typeface="Arial" charset="0"/>
              </a:rPr>
              <a:t>(každá žláza produkující steroidní</a:t>
            </a:r>
          </a:p>
          <a:p>
            <a:pPr algn="ctr"/>
            <a:r>
              <a:rPr lang="cs-CZ">
                <a:latin typeface="Arial" charset="0"/>
              </a:rPr>
              <a:t>hormon je podřízena jinému</a:t>
            </a:r>
          </a:p>
          <a:p>
            <a:pPr algn="ctr"/>
            <a:r>
              <a:rPr lang="cs-CZ">
                <a:latin typeface="Arial" charset="0"/>
              </a:rPr>
              <a:t>adenohypofyzárnímu hormonu)</a:t>
            </a:r>
          </a:p>
        </p:txBody>
      </p:sp>
      <p:sp>
        <p:nvSpPr>
          <p:cNvPr id="244753" name="WordArt 17"/>
          <p:cNvSpPr>
            <a:spLocks noChangeArrowheads="1" noChangeShapeType="1" noTextEdit="1"/>
          </p:cNvSpPr>
          <p:nvPr/>
        </p:nvSpPr>
        <p:spPr bwMode="auto">
          <a:xfrm>
            <a:off x="2339975" y="2205038"/>
            <a:ext cx="3587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 Black"/>
              </a:rPr>
              <a:t>X</a:t>
            </a:r>
          </a:p>
        </p:txBody>
      </p:sp>
      <p:sp>
        <p:nvSpPr>
          <p:cNvPr id="244759" name="Text Box 23"/>
          <p:cNvSpPr txBox="1">
            <a:spLocks noChangeArrowheads="1"/>
          </p:cNvSpPr>
          <p:nvPr/>
        </p:nvSpPr>
        <p:spPr bwMode="auto">
          <a:xfrm>
            <a:off x="323850" y="5013325"/>
            <a:ext cx="1784350" cy="34607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600">
                <a:latin typeface="Arial" charset="0"/>
              </a:rPr>
              <a:t>MITOCHONDRIE</a:t>
            </a:r>
          </a:p>
        </p:txBody>
      </p:sp>
      <p:sp>
        <p:nvSpPr>
          <p:cNvPr id="244760" name="Text Box 24"/>
          <p:cNvSpPr txBox="1">
            <a:spLocks noChangeArrowheads="1"/>
          </p:cNvSpPr>
          <p:nvPr/>
        </p:nvSpPr>
        <p:spPr bwMode="auto">
          <a:xfrm>
            <a:off x="2843213" y="5013325"/>
            <a:ext cx="1728787" cy="34607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600">
                <a:latin typeface="Arial" charset="0"/>
              </a:rPr>
              <a:t>HLADKÉ ER</a:t>
            </a:r>
          </a:p>
        </p:txBody>
      </p:sp>
      <p:sp>
        <p:nvSpPr>
          <p:cNvPr id="244761" name="Line 25"/>
          <p:cNvSpPr>
            <a:spLocks noChangeShapeType="1"/>
          </p:cNvSpPr>
          <p:nvPr/>
        </p:nvSpPr>
        <p:spPr bwMode="auto">
          <a:xfrm flipH="1">
            <a:off x="1619250" y="4581525"/>
            <a:ext cx="360363" cy="360363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4762" name="Line 26"/>
          <p:cNvSpPr>
            <a:spLocks noChangeShapeType="1"/>
          </p:cNvSpPr>
          <p:nvPr/>
        </p:nvSpPr>
        <p:spPr bwMode="auto">
          <a:xfrm>
            <a:off x="2843213" y="4581525"/>
            <a:ext cx="360362" cy="360363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4763" name="Text Box 27"/>
          <p:cNvSpPr txBox="1">
            <a:spLocks noChangeArrowheads="1"/>
          </p:cNvSpPr>
          <p:nvPr/>
        </p:nvSpPr>
        <p:spPr bwMode="auto">
          <a:xfrm>
            <a:off x="395288" y="5445125"/>
            <a:ext cx="1560512" cy="942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400">
                <a:latin typeface="Arial" charset="0"/>
              </a:rPr>
              <a:t>Enzymy, které</a:t>
            </a:r>
          </a:p>
          <a:p>
            <a:pPr algn="ctr"/>
            <a:r>
              <a:rPr lang="cs-CZ" sz="1400">
                <a:latin typeface="Arial" charset="0"/>
              </a:rPr>
              <a:t>přeměňují</a:t>
            </a:r>
          </a:p>
          <a:p>
            <a:pPr algn="ctr"/>
            <a:r>
              <a:rPr lang="cs-CZ" sz="1400">
                <a:solidFill>
                  <a:srgbClr val="FF0000"/>
                </a:solidFill>
                <a:latin typeface="Arial" charset="0"/>
              </a:rPr>
              <a:t>cholesterol</a:t>
            </a:r>
          </a:p>
          <a:p>
            <a:pPr algn="ctr"/>
            <a:r>
              <a:rPr lang="cs-CZ" sz="1400">
                <a:solidFill>
                  <a:srgbClr val="FF0000"/>
                </a:solidFill>
                <a:latin typeface="Arial" charset="0"/>
              </a:rPr>
              <a:t> na pregnenolon</a:t>
            </a:r>
          </a:p>
        </p:txBody>
      </p:sp>
      <p:sp>
        <p:nvSpPr>
          <p:cNvPr id="244764" name="Text Box 28"/>
          <p:cNvSpPr txBox="1">
            <a:spLocks noChangeArrowheads="1"/>
          </p:cNvSpPr>
          <p:nvPr/>
        </p:nvSpPr>
        <p:spPr bwMode="auto">
          <a:xfrm>
            <a:off x="2700338" y="5445125"/>
            <a:ext cx="1995487" cy="942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400">
                <a:latin typeface="Arial" charset="0"/>
              </a:rPr>
              <a:t>Enzymy, které </a:t>
            </a:r>
          </a:p>
          <a:p>
            <a:pPr algn="ctr"/>
            <a:r>
              <a:rPr lang="cs-CZ" sz="1400">
                <a:latin typeface="Arial" charset="0"/>
              </a:rPr>
              <a:t>přeměňují</a:t>
            </a:r>
          </a:p>
          <a:p>
            <a:pPr algn="ctr"/>
            <a:r>
              <a:rPr lang="cs-CZ" sz="1400">
                <a:solidFill>
                  <a:srgbClr val="FF0000"/>
                </a:solidFill>
                <a:latin typeface="Arial" charset="0"/>
              </a:rPr>
              <a:t>pregnenolon</a:t>
            </a:r>
          </a:p>
          <a:p>
            <a:pPr algn="ctr"/>
            <a:r>
              <a:rPr lang="cs-CZ" sz="1400">
                <a:solidFill>
                  <a:srgbClr val="FF0000"/>
                </a:solidFill>
                <a:latin typeface="Arial" charset="0"/>
              </a:rPr>
              <a:t>na steroidní hormony</a:t>
            </a:r>
          </a:p>
        </p:txBody>
      </p:sp>
      <p:sp>
        <p:nvSpPr>
          <p:cNvPr id="244765" name="Rectangle 29"/>
          <p:cNvSpPr>
            <a:spLocks noChangeArrowheads="1"/>
          </p:cNvSpPr>
          <p:nvPr/>
        </p:nvSpPr>
        <p:spPr bwMode="auto">
          <a:xfrm>
            <a:off x="8618538" y="0"/>
            <a:ext cx="52546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II-42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99FF66">
                <a:gamma/>
                <a:tint val="0"/>
                <a:invGamma/>
              </a:srgbClr>
            </a:gs>
            <a:gs pos="100000">
              <a:srgbClr val="99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AutoShape 5"/>
          <p:cNvSpPr>
            <a:spLocks noChangeArrowheads="1"/>
          </p:cNvSpPr>
          <p:nvPr/>
        </p:nvSpPr>
        <p:spPr bwMode="auto">
          <a:xfrm>
            <a:off x="179388" y="188913"/>
            <a:ext cx="8605837" cy="5762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50000">
                <a:srgbClr val="FF0000">
                  <a:gamma/>
                  <a:tint val="0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400">
                <a:latin typeface="Arial" charset="0"/>
              </a:rPr>
              <a:t>SYNTÉZA PEPTIDICKÝCH HORMONU V BUŇCE</a:t>
            </a:r>
          </a:p>
        </p:txBody>
      </p:sp>
      <p:sp>
        <p:nvSpPr>
          <p:cNvPr id="219142" name="Text Box 6"/>
          <p:cNvSpPr txBox="1">
            <a:spLocks noChangeArrowheads="1"/>
          </p:cNvSpPr>
          <p:nvPr/>
        </p:nvSpPr>
        <p:spPr bwMode="auto">
          <a:xfrm>
            <a:off x="0" y="908050"/>
            <a:ext cx="8912225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ctr"/>
            <a:r>
              <a:rPr lang="cs-CZ" sz="1600">
                <a:latin typeface="Arial" charset="0"/>
              </a:rPr>
              <a:t>V endokrinní buňce i neuroendokrinní buňce se nacházejí </a:t>
            </a:r>
            <a:r>
              <a:rPr lang="cs-CZ" sz="1600" u="sng">
                <a:latin typeface="Arial" charset="0"/>
              </a:rPr>
              <a:t>čtyři  kompartementy</a:t>
            </a:r>
            <a:r>
              <a:rPr lang="cs-CZ" sz="1600">
                <a:latin typeface="Arial" charset="0"/>
              </a:rPr>
              <a:t>, které jsou nezbytné v procesu syntézy (vzniku) peptidického hormonu: </a:t>
            </a:r>
          </a:p>
        </p:txBody>
      </p:sp>
      <p:sp>
        <p:nvSpPr>
          <p:cNvPr id="219143" name="Freeform 7"/>
          <p:cNvSpPr>
            <a:spLocks/>
          </p:cNvSpPr>
          <p:nvPr/>
        </p:nvSpPr>
        <p:spPr bwMode="auto">
          <a:xfrm>
            <a:off x="1042988" y="1700213"/>
            <a:ext cx="6154737" cy="4743450"/>
          </a:xfrm>
          <a:custGeom>
            <a:avLst/>
            <a:gdLst/>
            <a:ahLst/>
            <a:cxnLst>
              <a:cxn ang="0">
                <a:pos x="715" y="473"/>
              </a:cxn>
              <a:cxn ang="0">
                <a:pos x="1026" y="272"/>
              </a:cxn>
              <a:cxn ang="0">
                <a:pos x="1567" y="55"/>
              </a:cxn>
              <a:cxn ang="0">
                <a:pos x="2333" y="53"/>
              </a:cxn>
              <a:cxn ang="0">
                <a:pos x="3045" y="371"/>
              </a:cxn>
              <a:cxn ang="0">
                <a:pos x="3548" y="1075"/>
              </a:cxn>
              <a:cxn ang="0">
                <a:pos x="3869" y="1863"/>
              </a:cxn>
              <a:cxn ang="0">
                <a:pos x="3502" y="2703"/>
              </a:cxn>
              <a:cxn ang="0">
                <a:pos x="2479" y="2951"/>
              </a:cxn>
              <a:cxn ang="0">
                <a:pos x="1553" y="2927"/>
              </a:cxn>
              <a:cxn ang="0">
                <a:pos x="1075" y="2630"/>
              </a:cxn>
              <a:cxn ang="0">
                <a:pos x="340" y="2448"/>
              </a:cxn>
              <a:cxn ang="0">
                <a:pos x="20" y="1726"/>
              </a:cxn>
              <a:cxn ang="0">
                <a:pos x="220" y="1203"/>
              </a:cxn>
              <a:cxn ang="0">
                <a:pos x="330" y="1057"/>
              </a:cxn>
              <a:cxn ang="0">
                <a:pos x="403" y="911"/>
              </a:cxn>
              <a:cxn ang="0">
                <a:pos x="715" y="473"/>
              </a:cxn>
            </a:cxnLst>
            <a:rect l="0" t="0" r="r" b="b"/>
            <a:pathLst>
              <a:path w="3877" h="2988">
                <a:moveTo>
                  <a:pt x="715" y="473"/>
                </a:moveTo>
                <a:cubicBezTo>
                  <a:pt x="792" y="398"/>
                  <a:pt x="884" y="342"/>
                  <a:pt x="1026" y="272"/>
                </a:cubicBezTo>
                <a:cubicBezTo>
                  <a:pt x="1168" y="202"/>
                  <a:pt x="1349" y="91"/>
                  <a:pt x="1567" y="55"/>
                </a:cubicBezTo>
                <a:cubicBezTo>
                  <a:pt x="1785" y="19"/>
                  <a:pt x="2087" y="0"/>
                  <a:pt x="2333" y="53"/>
                </a:cubicBezTo>
                <a:cubicBezTo>
                  <a:pt x="2579" y="106"/>
                  <a:pt x="2842" y="201"/>
                  <a:pt x="3045" y="371"/>
                </a:cubicBezTo>
                <a:cubicBezTo>
                  <a:pt x="3248" y="541"/>
                  <a:pt x="3411" y="826"/>
                  <a:pt x="3548" y="1075"/>
                </a:cubicBezTo>
                <a:cubicBezTo>
                  <a:pt x="3685" y="1324"/>
                  <a:pt x="3877" y="1592"/>
                  <a:pt x="3869" y="1863"/>
                </a:cubicBezTo>
                <a:cubicBezTo>
                  <a:pt x="3861" y="2134"/>
                  <a:pt x="3734" y="2522"/>
                  <a:pt x="3502" y="2703"/>
                </a:cubicBezTo>
                <a:cubicBezTo>
                  <a:pt x="3270" y="2884"/>
                  <a:pt x="2804" y="2914"/>
                  <a:pt x="2479" y="2951"/>
                </a:cubicBezTo>
                <a:cubicBezTo>
                  <a:pt x="2154" y="2988"/>
                  <a:pt x="1787" y="2981"/>
                  <a:pt x="1553" y="2927"/>
                </a:cubicBezTo>
                <a:cubicBezTo>
                  <a:pt x="1319" y="2873"/>
                  <a:pt x="1277" y="2710"/>
                  <a:pt x="1075" y="2630"/>
                </a:cubicBezTo>
                <a:cubicBezTo>
                  <a:pt x="873" y="2550"/>
                  <a:pt x="516" y="2599"/>
                  <a:pt x="340" y="2448"/>
                </a:cubicBezTo>
                <a:cubicBezTo>
                  <a:pt x="164" y="2297"/>
                  <a:pt x="40" y="1934"/>
                  <a:pt x="20" y="1726"/>
                </a:cubicBezTo>
                <a:cubicBezTo>
                  <a:pt x="0" y="1518"/>
                  <a:pt x="168" y="1314"/>
                  <a:pt x="220" y="1203"/>
                </a:cubicBezTo>
                <a:cubicBezTo>
                  <a:pt x="272" y="1092"/>
                  <a:pt x="300" y="1106"/>
                  <a:pt x="330" y="1057"/>
                </a:cubicBezTo>
                <a:cubicBezTo>
                  <a:pt x="360" y="1008"/>
                  <a:pt x="339" y="1008"/>
                  <a:pt x="403" y="911"/>
                </a:cubicBezTo>
                <a:cubicBezTo>
                  <a:pt x="467" y="814"/>
                  <a:pt x="650" y="564"/>
                  <a:pt x="715" y="473"/>
                </a:cubicBezTo>
                <a:close/>
              </a:path>
            </a:pathLst>
          </a:custGeom>
          <a:gradFill rotWithShape="1">
            <a:gsLst>
              <a:gs pos="0">
                <a:srgbClr val="66FF33">
                  <a:gamma/>
                  <a:shade val="46275"/>
                  <a:invGamma/>
                </a:srgbClr>
              </a:gs>
              <a:gs pos="5000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lin ang="18900000" scaled="1"/>
          </a:gradFill>
          <a:ln w="9525" cap="flat" cmpd="sng">
            <a:solidFill>
              <a:srgbClr val="66FF33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9260" name="Oval 124"/>
          <p:cNvSpPr>
            <a:spLocks noChangeArrowheads="1"/>
          </p:cNvSpPr>
          <p:nvPr/>
        </p:nvSpPr>
        <p:spPr bwMode="auto">
          <a:xfrm>
            <a:off x="2195513" y="3357563"/>
            <a:ext cx="1295400" cy="1223962"/>
          </a:xfrm>
          <a:prstGeom prst="ellipse">
            <a:avLst/>
          </a:prstGeom>
          <a:gradFill rotWithShape="1">
            <a:gsLst>
              <a:gs pos="0">
                <a:srgbClr val="0033CC">
                  <a:gamma/>
                  <a:shade val="46275"/>
                  <a:invGamma/>
                </a:srgbClr>
              </a:gs>
              <a:gs pos="50000">
                <a:srgbClr val="0033CC"/>
              </a:gs>
              <a:gs pos="100000">
                <a:srgbClr val="0033CC">
                  <a:gamma/>
                  <a:shade val="46275"/>
                  <a:invGamma/>
                </a:srgbClr>
              </a:gs>
            </a:gsLst>
            <a:lin ang="18900000" scaled="1"/>
          </a:gradFill>
          <a:ln w="9525" algn="ctr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19166" name="Group 30"/>
          <p:cNvGrpSpPr>
            <a:grpSpLocks/>
          </p:cNvGrpSpPr>
          <p:nvPr/>
        </p:nvGrpSpPr>
        <p:grpSpPr bwMode="auto">
          <a:xfrm>
            <a:off x="2700338" y="3500438"/>
            <a:ext cx="215900" cy="787400"/>
            <a:chOff x="1180" y="1465"/>
            <a:chExt cx="126" cy="483"/>
          </a:xfrm>
        </p:grpSpPr>
        <p:sp>
          <p:nvSpPr>
            <p:cNvPr id="219156" name="Freeform 20"/>
            <p:cNvSpPr>
              <a:spLocks/>
            </p:cNvSpPr>
            <p:nvPr/>
          </p:nvSpPr>
          <p:spPr bwMode="auto">
            <a:xfrm rot="5400000">
              <a:off x="1010" y="1649"/>
              <a:ext cx="479" cy="112"/>
            </a:xfrm>
            <a:custGeom>
              <a:avLst/>
              <a:gdLst/>
              <a:ahLst/>
              <a:cxnLst>
                <a:cxn ang="0">
                  <a:pos x="0" y="194"/>
                </a:cxn>
                <a:cxn ang="0">
                  <a:pos x="192" y="2"/>
                </a:cxn>
                <a:cxn ang="0">
                  <a:pos x="398" y="180"/>
                </a:cxn>
                <a:cxn ang="0">
                  <a:pos x="604" y="15"/>
                </a:cxn>
                <a:cxn ang="0">
                  <a:pos x="809" y="166"/>
                </a:cxn>
                <a:cxn ang="0">
                  <a:pos x="1015" y="15"/>
                </a:cxn>
                <a:cxn ang="0">
                  <a:pos x="1125" y="84"/>
                </a:cxn>
                <a:cxn ang="0">
                  <a:pos x="1207" y="180"/>
                </a:cxn>
              </a:cxnLst>
              <a:rect l="0" t="0" r="r" b="b"/>
              <a:pathLst>
                <a:path w="1207" h="194">
                  <a:moveTo>
                    <a:pt x="0" y="194"/>
                  </a:moveTo>
                  <a:cubicBezTo>
                    <a:pt x="34" y="162"/>
                    <a:pt x="126" y="4"/>
                    <a:pt x="192" y="2"/>
                  </a:cubicBezTo>
                  <a:cubicBezTo>
                    <a:pt x="258" y="0"/>
                    <a:pt x="329" y="178"/>
                    <a:pt x="398" y="180"/>
                  </a:cubicBezTo>
                  <a:cubicBezTo>
                    <a:pt x="467" y="182"/>
                    <a:pt x="536" y="17"/>
                    <a:pt x="604" y="15"/>
                  </a:cubicBezTo>
                  <a:cubicBezTo>
                    <a:pt x="672" y="13"/>
                    <a:pt x="741" y="166"/>
                    <a:pt x="809" y="166"/>
                  </a:cubicBezTo>
                  <a:cubicBezTo>
                    <a:pt x="877" y="166"/>
                    <a:pt x="962" y="29"/>
                    <a:pt x="1015" y="15"/>
                  </a:cubicBezTo>
                  <a:cubicBezTo>
                    <a:pt x="1068" y="1"/>
                    <a:pt x="1093" y="57"/>
                    <a:pt x="1125" y="84"/>
                  </a:cubicBezTo>
                  <a:cubicBezTo>
                    <a:pt x="1157" y="111"/>
                    <a:pt x="1190" y="160"/>
                    <a:pt x="1207" y="180"/>
                  </a:cubicBezTo>
                </a:path>
              </a:pathLst>
            </a:custGeom>
            <a:noFill/>
            <a:ln w="444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9159" name="Freeform 23"/>
            <p:cNvSpPr>
              <a:spLocks/>
            </p:cNvSpPr>
            <p:nvPr/>
          </p:nvSpPr>
          <p:spPr bwMode="auto">
            <a:xfrm rot="5400000">
              <a:off x="1001" y="1644"/>
              <a:ext cx="483" cy="126"/>
            </a:xfrm>
            <a:custGeom>
              <a:avLst/>
              <a:gdLst/>
              <a:ahLst/>
              <a:cxnLst>
                <a:cxn ang="0">
                  <a:pos x="1220" y="0"/>
                </a:cxn>
                <a:cxn ang="0">
                  <a:pos x="1015" y="217"/>
                </a:cxn>
                <a:cxn ang="0">
                  <a:pos x="809" y="20"/>
                </a:cxn>
                <a:cxn ang="0">
                  <a:pos x="603" y="202"/>
                </a:cxn>
                <a:cxn ang="0">
                  <a:pos x="398" y="35"/>
                </a:cxn>
                <a:cxn ang="0">
                  <a:pos x="192" y="202"/>
                </a:cxn>
                <a:cxn ang="0">
                  <a:pos x="82" y="126"/>
                </a:cxn>
                <a:cxn ang="0">
                  <a:pos x="0" y="20"/>
                </a:cxn>
              </a:cxnLst>
              <a:rect l="0" t="0" r="r" b="b"/>
              <a:pathLst>
                <a:path w="1220" h="220">
                  <a:moveTo>
                    <a:pt x="1220" y="0"/>
                  </a:moveTo>
                  <a:cubicBezTo>
                    <a:pt x="1188" y="36"/>
                    <a:pt x="1083" y="214"/>
                    <a:pt x="1015" y="217"/>
                  </a:cubicBezTo>
                  <a:cubicBezTo>
                    <a:pt x="947" y="220"/>
                    <a:pt x="878" y="22"/>
                    <a:pt x="809" y="20"/>
                  </a:cubicBezTo>
                  <a:cubicBezTo>
                    <a:pt x="740" y="17"/>
                    <a:pt x="671" y="200"/>
                    <a:pt x="603" y="202"/>
                  </a:cubicBezTo>
                  <a:cubicBezTo>
                    <a:pt x="535" y="205"/>
                    <a:pt x="466" y="35"/>
                    <a:pt x="398" y="35"/>
                  </a:cubicBezTo>
                  <a:cubicBezTo>
                    <a:pt x="330" y="35"/>
                    <a:pt x="245" y="187"/>
                    <a:pt x="192" y="202"/>
                  </a:cubicBezTo>
                  <a:cubicBezTo>
                    <a:pt x="139" y="218"/>
                    <a:pt x="114" y="156"/>
                    <a:pt x="82" y="126"/>
                  </a:cubicBezTo>
                  <a:cubicBezTo>
                    <a:pt x="50" y="96"/>
                    <a:pt x="17" y="42"/>
                    <a:pt x="0" y="20"/>
                  </a:cubicBezTo>
                </a:path>
              </a:pathLst>
            </a:custGeom>
            <a:noFill/>
            <a:ln w="444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19255" name="Freeform 119"/>
          <p:cNvSpPr>
            <a:spLocks/>
          </p:cNvSpPr>
          <p:nvPr/>
        </p:nvSpPr>
        <p:spPr bwMode="auto">
          <a:xfrm rot="312638">
            <a:off x="4103688" y="2808288"/>
            <a:ext cx="1800225" cy="1731962"/>
          </a:xfrm>
          <a:custGeom>
            <a:avLst/>
            <a:gdLst/>
            <a:ahLst/>
            <a:cxnLst>
              <a:cxn ang="0">
                <a:pos x="1512" y="468"/>
              </a:cxn>
              <a:cxn ang="0">
                <a:pos x="2057" y="196"/>
              </a:cxn>
              <a:cxn ang="0">
                <a:pos x="1739" y="15"/>
              </a:cxn>
              <a:cxn ang="0">
                <a:pos x="1240" y="287"/>
              </a:cxn>
              <a:cxn ang="0">
                <a:pos x="333" y="605"/>
              </a:cxn>
              <a:cxn ang="0">
                <a:pos x="15" y="967"/>
              </a:cxn>
              <a:cxn ang="0">
                <a:pos x="424" y="1058"/>
              </a:cxn>
              <a:cxn ang="0">
                <a:pos x="877" y="741"/>
              </a:cxn>
              <a:cxn ang="0">
                <a:pos x="1149" y="786"/>
              </a:cxn>
              <a:cxn ang="0">
                <a:pos x="1376" y="1013"/>
              </a:cxn>
              <a:cxn ang="0">
                <a:pos x="786" y="1240"/>
              </a:cxn>
              <a:cxn ang="0">
                <a:pos x="197" y="1466"/>
              </a:cxn>
              <a:cxn ang="0">
                <a:pos x="106" y="1738"/>
              </a:cxn>
              <a:cxn ang="0">
                <a:pos x="650" y="1829"/>
              </a:cxn>
              <a:cxn ang="0">
                <a:pos x="1467" y="1376"/>
              </a:cxn>
              <a:cxn ang="0">
                <a:pos x="2102" y="1103"/>
              </a:cxn>
              <a:cxn ang="0">
                <a:pos x="2828" y="831"/>
              </a:cxn>
              <a:cxn ang="0">
                <a:pos x="3236" y="786"/>
              </a:cxn>
              <a:cxn ang="0">
                <a:pos x="3735" y="741"/>
              </a:cxn>
              <a:cxn ang="0">
                <a:pos x="3916" y="287"/>
              </a:cxn>
              <a:cxn ang="0">
                <a:pos x="3327" y="106"/>
              </a:cxn>
              <a:cxn ang="0">
                <a:pos x="2782" y="378"/>
              </a:cxn>
              <a:cxn ang="0">
                <a:pos x="2147" y="741"/>
              </a:cxn>
              <a:cxn ang="0">
                <a:pos x="1739" y="922"/>
              </a:cxn>
              <a:cxn ang="0">
                <a:pos x="1512" y="695"/>
              </a:cxn>
              <a:cxn ang="0">
                <a:pos x="1331" y="514"/>
              </a:cxn>
              <a:cxn ang="0">
                <a:pos x="1512" y="468"/>
              </a:cxn>
            </a:cxnLst>
            <a:rect l="0" t="0" r="r" b="b"/>
            <a:pathLst>
              <a:path w="3984" h="1889">
                <a:moveTo>
                  <a:pt x="1512" y="468"/>
                </a:moveTo>
                <a:cubicBezTo>
                  <a:pt x="1633" y="415"/>
                  <a:pt x="2019" y="271"/>
                  <a:pt x="2057" y="196"/>
                </a:cubicBezTo>
                <a:cubicBezTo>
                  <a:pt x="2095" y="121"/>
                  <a:pt x="1875" y="0"/>
                  <a:pt x="1739" y="15"/>
                </a:cubicBezTo>
                <a:cubicBezTo>
                  <a:pt x="1603" y="30"/>
                  <a:pt x="1474" y="189"/>
                  <a:pt x="1240" y="287"/>
                </a:cubicBezTo>
                <a:cubicBezTo>
                  <a:pt x="1006" y="385"/>
                  <a:pt x="537" y="492"/>
                  <a:pt x="333" y="605"/>
                </a:cubicBezTo>
                <a:cubicBezTo>
                  <a:pt x="129" y="718"/>
                  <a:pt x="0" y="892"/>
                  <a:pt x="15" y="967"/>
                </a:cubicBezTo>
                <a:cubicBezTo>
                  <a:pt x="30" y="1042"/>
                  <a:pt x="280" y="1096"/>
                  <a:pt x="424" y="1058"/>
                </a:cubicBezTo>
                <a:cubicBezTo>
                  <a:pt x="568" y="1020"/>
                  <a:pt x="756" y="786"/>
                  <a:pt x="877" y="741"/>
                </a:cubicBezTo>
                <a:cubicBezTo>
                  <a:pt x="998" y="696"/>
                  <a:pt x="1066" y="741"/>
                  <a:pt x="1149" y="786"/>
                </a:cubicBezTo>
                <a:cubicBezTo>
                  <a:pt x="1232" y="831"/>
                  <a:pt x="1436" y="937"/>
                  <a:pt x="1376" y="1013"/>
                </a:cubicBezTo>
                <a:cubicBezTo>
                  <a:pt x="1316" y="1089"/>
                  <a:pt x="982" y="1165"/>
                  <a:pt x="786" y="1240"/>
                </a:cubicBezTo>
                <a:cubicBezTo>
                  <a:pt x="590" y="1315"/>
                  <a:pt x="310" y="1383"/>
                  <a:pt x="197" y="1466"/>
                </a:cubicBezTo>
                <a:cubicBezTo>
                  <a:pt x="84" y="1549"/>
                  <a:pt x="31" y="1678"/>
                  <a:pt x="106" y="1738"/>
                </a:cubicBezTo>
                <a:cubicBezTo>
                  <a:pt x="181" y="1798"/>
                  <a:pt x="423" y="1889"/>
                  <a:pt x="650" y="1829"/>
                </a:cubicBezTo>
                <a:cubicBezTo>
                  <a:pt x="877" y="1769"/>
                  <a:pt x="1225" y="1497"/>
                  <a:pt x="1467" y="1376"/>
                </a:cubicBezTo>
                <a:cubicBezTo>
                  <a:pt x="1709" y="1255"/>
                  <a:pt x="1875" y="1194"/>
                  <a:pt x="2102" y="1103"/>
                </a:cubicBezTo>
                <a:cubicBezTo>
                  <a:pt x="2329" y="1012"/>
                  <a:pt x="2639" y="884"/>
                  <a:pt x="2828" y="831"/>
                </a:cubicBezTo>
                <a:cubicBezTo>
                  <a:pt x="3017" y="778"/>
                  <a:pt x="3085" y="801"/>
                  <a:pt x="3236" y="786"/>
                </a:cubicBezTo>
                <a:cubicBezTo>
                  <a:pt x="3387" y="771"/>
                  <a:pt x="3622" y="824"/>
                  <a:pt x="3735" y="741"/>
                </a:cubicBezTo>
                <a:cubicBezTo>
                  <a:pt x="3848" y="658"/>
                  <a:pt x="3984" y="393"/>
                  <a:pt x="3916" y="287"/>
                </a:cubicBezTo>
                <a:cubicBezTo>
                  <a:pt x="3848" y="181"/>
                  <a:pt x="3516" y="91"/>
                  <a:pt x="3327" y="106"/>
                </a:cubicBezTo>
                <a:cubicBezTo>
                  <a:pt x="3138" y="121"/>
                  <a:pt x="2979" y="272"/>
                  <a:pt x="2782" y="378"/>
                </a:cubicBezTo>
                <a:cubicBezTo>
                  <a:pt x="2585" y="484"/>
                  <a:pt x="2321" y="650"/>
                  <a:pt x="2147" y="741"/>
                </a:cubicBezTo>
                <a:cubicBezTo>
                  <a:pt x="1973" y="832"/>
                  <a:pt x="1845" y="930"/>
                  <a:pt x="1739" y="922"/>
                </a:cubicBezTo>
                <a:cubicBezTo>
                  <a:pt x="1633" y="914"/>
                  <a:pt x="1580" y="763"/>
                  <a:pt x="1512" y="695"/>
                </a:cubicBezTo>
                <a:cubicBezTo>
                  <a:pt x="1444" y="627"/>
                  <a:pt x="1331" y="552"/>
                  <a:pt x="1331" y="514"/>
                </a:cubicBezTo>
                <a:cubicBezTo>
                  <a:pt x="1331" y="476"/>
                  <a:pt x="1391" y="521"/>
                  <a:pt x="1512" y="468"/>
                </a:cubicBezTo>
                <a:close/>
              </a:path>
            </a:pathLst>
          </a:custGeom>
          <a:gradFill rotWithShape="1">
            <a:gsLst>
              <a:gs pos="0">
                <a:srgbClr val="B2B2B2">
                  <a:gamma/>
                  <a:shade val="46275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>
            <a:prstDash val="solid"/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cs-CZ"/>
          </a:p>
        </p:txBody>
      </p:sp>
      <p:grpSp>
        <p:nvGrpSpPr>
          <p:cNvPr id="219267" name="Group 131"/>
          <p:cNvGrpSpPr>
            <a:grpSpLocks/>
          </p:cNvGrpSpPr>
          <p:nvPr/>
        </p:nvGrpSpPr>
        <p:grpSpPr bwMode="auto">
          <a:xfrm>
            <a:off x="4895850" y="4392613"/>
            <a:ext cx="2016125" cy="1628775"/>
            <a:chOff x="2245" y="2022"/>
            <a:chExt cx="2773" cy="2243"/>
          </a:xfrm>
        </p:grpSpPr>
        <p:sp>
          <p:nvSpPr>
            <p:cNvPr id="219264" name="Freeform 128"/>
            <p:cNvSpPr>
              <a:spLocks/>
            </p:cNvSpPr>
            <p:nvPr/>
          </p:nvSpPr>
          <p:spPr bwMode="auto">
            <a:xfrm rot="2660222">
              <a:off x="4035" y="2033"/>
              <a:ext cx="697" cy="2232"/>
            </a:xfrm>
            <a:custGeom>
              <a:avLst/>
              <a:gdLst/>
              <a:ahLst/>
              <a:cxnLst>
                <a:cxn ang="0">
                  <a:pos x="121" y="695"/>
                </a:cxn>
                <a:cxn ang="0">
                  <a:pos x="121" y="1647"/>
                </a:cxn>
                <a:cxn ang="0">
                  <a:pos x="30" y="2282"/>
                </a:cxn>
                <a:cxn ang="0">
                  <a:pos x="30" y="3054"/>
                </a:cxn>
                <a:cxn ang="0">
                  <a:pos x="212" y="3462"/>
                </a:cxn>
                <a:cxn ang="0">
                  <a:pos x="620" y="3507"/>
                </a:cxn>
                <a:cxn ang="0">
                  <a:pos x="756" y="3054"/>
                </a:cxn>
                <a:cxn ang="0">
                  <a:pos x="666" y="2464"/>
                </a:cxn>
                <a:cxn ang="0">
                  <a:pos x="620" y="1874"/>
                </a:cxn>
                <a:cxn ang="0">
                  <a:pos x="620" y="1194"/>
                </a:cxn>
                <a:cxn ang="0">
                  <a:pos x="756" y="740"/>
                </a:cxn>
                <a:cxn ang="0">
                  <a:pos x="666" y="196"/>
                </a:cxn>
                <a:cxn ang="0">
                  <a:pos x="348" y="15"/>
                </a:cxn>
                <a:cxn ang="0">
                  <a:pos x="121" y="287"/>
                </a:cxn>
                <a:cxn ang="0">
                  <a:pos x="121" y="695"/>
                </a:cxn>
              </a:cxnLst>
              <a:rect l="0" t="0" r="r" b="b"/>
              <a:pathLst>
                <a:path w="764" h="3575">
                  <a:moveTo>
                    <a:pt x="121" y="695"/>
                  </a:moveTo>
                  <a:cubicBezTo>
                    <a:pt x="121" y="922"/>
                    <a:pt x="136" y="1383"/>
                    <a:pt x="121" y="1647"/>
                  </a:cubicBezTo>
                  <a:cubicBezTo>
                    <a:pt x="106" y="1911"/>
                    <a:pt x="45" y="2048"/>
                    <a:pt x="30" y="2282"/>
                  </a:cubicBezTo>
                  <a:cubicBezTo>
                    <a:pt x="15" y="2516"/>
                    <a:pt x="0" y="2857"/>
                    <a:pt x="30" y="3054"/>
                  </a:cubicBezTo>
                  <a:cubicBezTo>
                    <a:pt x="60" y="3251"/>
                    <a:pt x="114" y="3386"/>
                    <a:pt x="212" y="3462"/>
                  </a:cubicBezTo>
                  <a:cubicBezTo>
                    <a:pt x="310" y="3538"/>
                    <a:pt x="529" y="3575"/>
                    <a:pt x="620" y="3507"/>
                  </a:cubicBezTo>
                  <a:cubicBezTo>
                    <a:pt x="711" y="3439"/>
                    <a:pt x="748" y="3228"/>
                    <a:pt x="756" y="3054"/>
                  </a:cubicBezTo>
                  <a:cubicBezTo>
                    <a:pt x="764" y="2880"/>
                    <a:pt x="689" y="2661"/>
                    <a:pt x="666" y="2464"/>
                  </a:cubicBezTo>
                  <a:cubicBezTo>
                    <a:pt x="643" y="2267"/>
                    <a:pt x="628" y="2086"/>
                    <a:pt x="620" y="1874"/>
                  </a:cubicBezTo>
                  <a:cubicBezTo>
                    <a:pt x="612" y="1662"/>
                    <a:pt x="597" y="1383"/>
                    <a:pt x="620" y="1194"/>
                  </a:cubicBezTo>
                  <a:cubicBezTo>
                    <a:pt x="643" y="1005"/>
                    <a:pt x="748" y="906"/>
                    <a:pt x="756" y="740"/>
                  </a:cubicBezTo>
                  <a:cubicBezTo>
                    <a:pt x="764" y="574"/>
                    <a:pt x="734" y="317"/>
                    <a:pt x="666" y="196"/>
                  </a:cubicBezTo>
                  <a:cubicBezTo>
                    <a:pt x="598" y="75"/>
                    <a:pt x="439" y="0"/>
                    <a:pt x="348" y="15"/>
                  </a:cubicBezTo>
                  <a:cubicBezTo>
                    <a:pt x="257" y="30"/>
                    <a:pt x="159" y="174"/>
                    <a:pt x="121" y="287"/>
                  </a:cubicBezTo>
                  <a:cubicBezTo>
                    <a:pt x="83" y="400"/>
                    <a:pt x="121" y="468"/>
                    <a:pt x="121" y="69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933"/>
                </a:gs>
                <a:gs pos="50000">
                  <a:srgbClr val="FF9933">
                    <a:gamma/>
                    <a:tint val="38039"/>
                    <a:invGamma/>
                  </a:srgbClr>
                </a:gs>
                <a:gs pos="100000">
                  <a:srgbClr val="FF9933"/>
                </a:gs>
              </a:gsLst>
              <a:lin ang="5400000" scaled="1"/>
            </a:gradFill>
            <a:ln w="9525" cap="flat" cmpd="sng">
              <a:prstDash val="solid"/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wrap="none" anchor="ctr">
              <a:flatTx/>
            </a:bodyPr>
            <a:lstStyle/>
            <a:p>
              <a:endParaRPr lang="cs-CZ"/>
            </a:p>
          </p:txBody>
        </p:sp>
        <p:sp>
          <p:nvSpPr>
            <p:cNvPr id="219265" name="Freeform 129"/>
            <p:cNvSpPr>
              <a:spLocks/>
            </p:cNvSpPr>
            <p:nvPr/>
          </p:nvSpPr>
          <p:spPr bwMode="auto">
            <a:xfrm rot="2778627">
              <a:off x="3522" y="1597"/>
              <a:ext cx="685" cy="2307"/>
            </a:xfrm>
            <a:custGeom>
              <a:avLst/>
              <a:gdLst/>
              <a:ahLst/>
              <a:cxnLst>
                <a:cxn ang="0">
                  <a:pos x="121" y="695"/>
                </a:cxn>
                <a:cxn ang="0">
                  <a:pos x="121" y="1647"/>
                </a:cxn>
                <a:cxn ang="0">
                  <a:pos x="30" y="2282"/>
                </a:cxn>
                <a:cxn ang="0">
                  <a:pos x="30" y="3054"/>
                </a:cxn>
                <a:cxn ang="0">
                  <a:pos x="212" y="3462"/>
                </a:cxn>
                <a:cxn ang="0">
                  <a:pos x="620" y="3507"/>
                </a:cxn>
                <a:cxn ang="0">
                  <a:pos x="756" y="3054"/>
                </a:cxn>
                <a:cxn ang="0">
                  <a:pos x="666" y="2464"/>
                </a:cxn>
                <a:cxn ang="0">
                  <a:pos x="620" y="1874"/>
                </a:cxn>
                <a:cxn ang="0">
                  <a:pos x="620" y="1194"/>
                </a:cxn>
                <a:cxn ang="0">
                  <a:pos x="756" y="740"/>
                </a:cxn>
                <a:cxn ang="0">
                  <a:pos x="666" y="196"/>
                </a:cxn>
                <a:cxn ang="0">
                  <a:pos x="348" y="15"/>
                </a:cxn>
                <a:cxn ang="0">
                  <a:pos x="121" y="287"/>
                </a:cxn>
                <a:cxn ang="0">
                  <a:pos x="121" y="695"/>
                </a:cxn>
              </a:cxnLst>
              <a:rect l="0" t="0" r="r" b="b"/>
              <a:pathLst>
                <a:path w="764" h="3575">
                  <a:moveTo>
                    <a:pt x="121" y="695"/>
                  </a:moveTo>
                  <a:cubicBezTo>
                    <a:pt x="121" y="922"/>
                    <a:pt x="136" y="1383"/>
                    <a:pt x="121" y="1647"/>
                  </a:cubicBezTo>
                  <a:cubicBezTo>
                    <a:pt x="106" y="1911"/>
                    <a:pt x="45" y="2048"/>
                    <a:pt x="30" y="2282"/>
                  </a:cubicBezTo>
                  <a:cubicBezTo>
                    <a:pt x="15" y="2516"/>
                    <a:pt x="0" y="2857"/>
                    <a:pt x="30" y="3054"/>
                  </a:cubicBezTo>
                  <a:cubicBezTo>
                    <a:pt x="60" y="3251"/>
                    <a:pt x="114" y="3386"/>
                    <a:pt x="212" y="3462"/>
                  </a:cubicBezTo>
                  <a:cubicBezTo>
                    <a:pt x="310" y="3538"/>
                    <a:pt x="529" y="3575"/>
                    <a:pt x="620" y="3507"/>
                  </a:cubicBezTo>
                  <a:cubicBezTo>
                    <a:pt x="711" y="3439"/>
                    <a:pt x="748" y="3228"/>
                    <a:pt x="756" y="3054"/>
                  </a:cubicBezTo>
                  <a:cubicBezTo>
                    <a:pt x="764" y="2880"/>
                    <a:pt x="689" y="2661"/>
                    <a:pt x="666" y="2464"/>
                  </a:cubicBezTo>
                  <a:cubicBezTo>
                    <a:pt x="643" y="2267"/>
                    <a:pt x="628" y="2086"/>
                    <a:pt x="620" y="1874"/>
                  </a:cubicBezTo>
                  <a:cubicBezTo>
                    <a:pt x="612" y="1662"/>
                    <a:pt x="597" y="1383"/>
                    <a:pt x="620" y="1194"/>
                  </a:cubicBezTo>
                  <a:cubicBezTo>
                    <a:pt x="643" y="1005"/>
                    <a:pt x="748" y="906"/>
                    <a:pt x="756" y="740"/>
                  </a:cubicBezTo>
                  <a:cubicBezTo>
                    <a:pt x="764" y="574"/>
                    <a:pt x="734" y="317"/>
                    <a:pt x="666" y="196"/>
                  </a:cubicBezTo>
                  <a:cubicBezTo>
                    <a:pt x="598" y="75"/>
                    <a:pt x="439" y="0"/>
                    <a:pt x="348" y="15"/>
                  </a:cubicBezTo>
                  <a:cubicBezTo>
                    <a:pt x="257" y="30"/>
                    <a:pt x="159" y="174"/>
                    <a:pt x="121" y="287"/>
                  </a:cubicBezTo>
                  <a:cubicBezTo>
                    <a:pt x="83" y="400"/>
                    <a:pt x="121" y="468"/>
                    <a:pt x="121" y="69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933"/>
                </a:gs>
                <a:gs pos="50000">
                  <a:srgbClr val="FF9933">
                    <a:gamma/>
                    <a:tint val="38039"/>
                    <a:invGamma/>
                  </a:srgbClr>
                </a:gs>
                <a:gs pos="100000">
                  <a:srgbClr val="FF9933"/>
                </a:gs>
              </a:gsLst>
              <a:lin ang="5400000" scaled="1"/>
            </a:gradFill>
            <a:ln w="9525" cap="flat" cmpd="sng">
              <a:prstDash val="solid"/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wrap="none" anchor="ctr">
              <a:flatTx/>
            </a:bodyPr>
            <a:lstStyle/>
            <a:p>
              <a:endParaRPr lang="cs-CZ"/>
            </a:p>
          </p:txBody>
        </p:sp>
        <p:sp>
          <p:nvSpPr>
            <p:cNvPr id="219266" name="Freeform 130"/>
            <p:cNvSpPr>
              <a:spLocks/>
            </p:cNvSpPr>
            <p:nvPr/>
          </p:nvSpPr>
          <p:spPr bwMode="auto">
            <a:xfrm rot="2938587">
              <a:off x="3016" y="1251"/>
              <a:ext cx="665" cy="2208"/>
            </a:xfrm>
            <a:custGeom>
              <a:avLst/>
              <a:gdLst/>
              <a:ahLst/>
              <a:cxnLst>
                <a:cxn ang="0">
                  <a:pos x="121" y="695"/>
                </a:cxn>
                <a:cxn ang="0">
                  <a:pos x="121" y="1647"/>
                </a:cxn>
                <a:cxn ang="0">
                  <a:pos x="30" y="2282"/>
                </a:cxn>
                <a:cxn ang="0">
                  <a:pos x="30" y="3054"/>
                </a:cxn>
                <a:cxn ang="0">
                  <a:pos x="212" y="3462"/>
                </a:cxn>
                <a:cxn ang="0">
                  <a:pos x="620" y="3507"/>
                </a:cxn>
                <a:cxn ang="0">
                  <a:pos x="756" y="3054"/>
                </a:cxn>
                <a:cxn ang="0">
                  <a:pos x="666" y="2464"/>
                </a:cxn>
                <a:cxn ang="0">
                  <a:pos x="620" y="1874"/>
                </a:cxn>
                <a:cxn ang="0">
                  <a:pos x="620" y="1194"/>
                </a:cxn>
                <a:cxn ang="0">
                  <a:pos x="756" y="740"/>
                </a:cxn>
                <a:cxn ang="0">
                  <a:pos x="666" y="196"/>
                </a:cxn>
                <a:cxn ang="0">
                  <a:pos x="348" y="15"/>
                </a:cxn>
                <a:cxn ang="0">
                  <a:pos x="121" y="287"/>
                </a:cxn>
                <a:cxn ang="0">
                  <a:pos x="121" y="695"/>
                </a:cxn>
              </a:cxnLst>
              <a:rect l="0" t="0" r="r" b="b"/>
              <a:pathLst>
                <a:path w="764" h="3575">
                  <a:moveTo>
                    <a:pt x="121" y="695"/>
                  </a:moveTo>
                  <a:cubicBezTo>
                    <a:pt x="121" y="922"/>
                    <a:pt x="136" y="1383"/>
                    <a:pt x="121" y="1647"/>
                  </a:cubicBezTo>
                  <a:cubicBezTo>
                    <a:pt x="106" y="1911"/>
                    <a:pt x="45" y="2048"/>
                    <a:pt x="30" y="2282"/>
                  </a:cubicBezTo>
                  <a:cubicBezTo>
                    <a:pt x="15" y="2516"/>
                    <a:pt x="0" y="2857"/>
                    <a:pt x="30" y="3054"/>
                  </a:cubicBezTo>
                  <a:cubicBezTo>
                    <a:pt x="60" y="3251"/>
                    <a:pt x="114" y="3386"/>
                    <a:pt x="212" y="3462"/>
                  </a:cubicBezTo>
                  <a:cubicBezTo>
                    <a:pt x="310" y="3538"/>
                    <a:pt x="529" y="3575"/>
                    <a:pt x="620" y="3507"/>
                  </a:cubicBezTo>
                  <a:cubicBezTo>
                    <a:pt x="711" y="3439"/>
                    <a:pt x="748" y="3228"/>
                    <a:pt x="756" y="3054"/>
                  </a:cubicBezTo>
                  <a:cubicBezTo>
                    <a:pt x="764" y="2880"/>
                    <a:pt x="689" y="2661"/>
                    <a:pt x="666" y="2464"/>
                  </a:cubicBezTo>
                  <a:cubicBezTo>
                    <a:pt x="643" y="2267"/>
                    <a:pt x="628" y="2086"/>
                    <a:pt x="620" y="1874"/>
                  </a:cubicBezTo>
                  <a:cubicBezTo>
                    <a:pt x="612" y="1662"/>
                    <a:pt x="597" y="1383"/>
                    <a:pt x="620" y="1194"/>
                  </a:cubicBezTo>
                  <a:cubicBezTo>
                    <a:pt x="643" y="1005"/>
                    <a:pt x="748" y="906"/>
                    <a:pt x="756" y="740"/>
                  </a:cubicBezTo>
                  <a:cubicBezTo>
                    <a:pt x="764" y="574"/>
                    <a:pt x="734" y="317"/>
                    <a:pt x="666" y="196"/>
                  </a:cubicBezTo>
                  <a:cubicBezTo>
                    <a:pt x="598" y="75"/>
                    <a:pt x="439" y="0"/>
                    <a:pt x="348" y="15"/>
                  </a:cubicBezTo>
                  <a:cubicBezTo>
                    <a:pt x="257" y="30"/>
                    <a:pt x="159" y="174"/>
                    <a:pt x="121" y="287"/>
                  </a:cubicBezTo>
                  <a:cubicBezTo>
                    <a:pt x="83" y="400"/>
                    <a:pt x="121" y="468"/>
                    <a:pt x="121" y="69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933"/>
                </a:gs>
                <a:gs pos="50000">
                  <a:srgbClr val="FF9933">
                    <a:gamma/>
                    <a:tint val="38039"/>
                    <a:invGamma/>
                  </a:srgbClr>
                </a:gs>
                <a:gs pos="100000">
                  <a:srgbClr val="FF9933"/>
                </a:gs>
              </a:gsLst>
              <a:lin ang="5400000" scaled="1"/>
            </a:gradFill>
            <a:ln w="9525" cap="flat" cmpd="sng">
              <a:prstDash val="solid"/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wrap="none" anchor="ctr">
              <a:flatTx/>
            </a:bodyPr>
            <a:lstStyle/>
            <a:p>
              <a:endParaRPr lang="cs-CZ"/>
            </a:p>
          </p:txBody>
        </p:sp>
      </p:grpSp>
      <p:grpSp>
        <p:nvGrpSpPr>
          <p:cNvPr id="219271" name="Group 135"/>
          <p:cNvGrpSpPr>
            <a:grpSpLocks/>
          </p:cNvGrpSpPr>
          <p:nvPr/>
        </p:nvGrpSpPr>
        <p:grpSpPr bwMode="auto">
          <a:xfrm rot="19072859">
            <a:off x="4000500" y="3221038"/>
            <a:ext cx="196850" cy="195262"/>
            <a:chOff x="2971" y="300"/>
            <a:chExt cx="318" cy="273"/>
          </a:xfrm>
        </p:grpSpPr>
        <p:sp>
          <p:nvSpPr>
            <p:cNvPr id="219272" name="Oval 136"/>
            <p:cNvSpPr>
              <a:spLocks noChangeArrowheads="1"/>
            </p:cNvSpPr>
            <p:nvPr/>
          </p:nvSpPr>
          <p:spPr bwMode="auto">
            <a:xfrm>
              <a:off x="2971" y="391"/>
              <a:ext cx="318" cy="18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9273" name="Oval 137"/>
            <p:cNvSpPr>
              <a:spLocks noChangeArrowheads="1"/>
            </p:cNvSpPr>
            <p:nvPr/>
          </p:nvSpPr>
          <p:spPr bwMode="auto">
            <a:xfrm>
              <a:off x="3016" y="300"/>
              <a:ext cx="227" cy="137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219295" name="Group 159"/>
          <p:cNvGrpSpPr>
            <a:grpSpLocks/>
          </p:cNvGrpSpPr>
          <p:nvPr/>
        </p:nvGrpSpPr>
        <p:grpSpPr bwMode="auto">
          <a:xfrm rot="19072859">
            <a:off x="4248150" y="2952750"/>
            <a:ext cx="196850" cy="195263"/>
            <a:chOff x="2971" y="300"/>
            <a:chExt cx="318" cy="273"/>
          </a:xfrm>
        </p:grpSpPr>
        <p:sp>
          <p:nvSpPr>
            <p:cNvPr id="219296" name="Oval 160"/>
            <p:cNvSpPr>
              <a:spLocks noChangeArrowheads="1"/>
            </p:cNvSpPr>
            <p:nvPr/>
          </p:nvSpPr>
          <p:spPr bwMode="auto">
            <a:xfrm>
              <a:off x="2971" y="391"/>
              <a:ext cx="318" cy="18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9297" name="Oval 161"/>
            <p:cNvSpPr>
              <a:spLocks noChangeArrowheads="1"/>
            </p:cNvSpPr>
            <p:nvPr/>
          </p:nvSpPr>
          <p:spPr bwMode="auto">
            <a:xfrm>
              <a:off x="3016" y="300"/>
              <a:ext cx="227" cy="137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219298" name="Group 162"/>
          <p:cNvGrpSpPr>
            <a:grpSpLocks/>
          </p:cNvGrpSpPr>
          <p:nvPr/>
        </p:nvGrpSpPr>
        <p:grpSpPr bwMode="auto">
          <a:xfrm rot="19072859">
            <a:off x="4535488" y="2736850"/>
            <a:ext cx="196850" cy="195263"/>
            <a:chOff x="2971" y="300"/>
            <a:chExt cx="318" cy="273"/>
          </a:xfrm>
        </p:grpSpPr>
        <p:sp>
          <p:nvSpPr>
            <p:cNvPr id="219299" name="Oval 163"/>
            <p:cNvSpPr>
              <a:spLocks noChangeArrowheads="1"/>
            </p:cNvSpPr>
            <p:nvPr/>
          </p:nvSpPr>
          <p:spPr bwMode="auto">
            <a:xfrm>
              <a:off x="2971" y="391"/>
              <a:ext cx="318" cy="18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9300" name="Oval 164"/>
            <p:cNvSpPr>
              <a:spLocks noChangeArrowheads="1"/>
            </p:cNvSpPr>
            <p:nvPr/>
          </p:nvSpPr>
          <p:spPr bwMode="auto">
            <a:xfrm>
              <a:off x="3016" y="300"/>
              <a:ext cx="227" cy="137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219301" name="Group 165"/>
          <p:cNvGrpSpPr>
            <a:grpSpLocks/>
          </p:cNvGrpSpPr>
          <p:nvPr/>
        </p:nvGrpSpPr>
        <p:grpSpPr bwMode="auto">
          <a:xfrm rot="19072859">
            <a:off x="4895850" y="3313113"/>
            <a:ext cx="196850" cy="195262"/>
            <a:chOff x="2971" y="300"/>
            <a:chExt cx="318" cy="273"/>
          </a:xfrm>
        </p:grpSpPr>
        <p:sp>
          <p:nvSpPr>
            <p:cNvPr id="219302" name="Oval 166"/>
            <p:cNvSpPr>
              <a:spLocks noChangeArrowheads="1"/>
            </p:cNvSpPr>
            <p:nvPr/>
          </p:nvSpPr>
          <p:spPr bwMode="auto">
            <a:xfrm>
              <a:off x="2971" y="391"/>
              <a:ext cx="318" cy="18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9303" name="Oval 167"/>
            <p:cNvSpPr>
              <a:spLocks noChangeArrowheads="1"/>
            </p:cNvSpPr>
            <p:nvPr/>
          </p:nvSpPr>
          <p:spPr bwMode="auto">
            <a:xfrm>
              <a:off x="3016" y="300"/>
              <a:ext cx="227" cy="137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219304" name="Group 168"/>
          <p:cNvGrpSpPr>
            <a:grpSpLocks/>
          </p:cNvGrpSpPr>
          <p:nvPr/>
        </p:nvGrpSpPr>
        <p:grpSpPr bwMode="auto">
          <a:xfrm rot="12627202">
            <a:off x="3887788" y="3529013"/>
            <a:ext cx="196850" cy="195262"/>
            <a:chOff x="2971" y="300"/>
            <a:chExt cx="318" cy="273"/>
          </a:xfrm>
        </p:grpSpPr>
        <p:sp>
          <p:nvSpPr>
            <p:cNvPr id="219305" name="Oval 169"/>
            <p:cNvSpPr>
              <a:spLocks noChangeArrowheads="1"/>
            </p:cNvSpPr>
            <p:nvPr/>
          </p:nvSpPr>
          <p:spPr bwMode="auto">
            <a:xfrm>
              <a:off x="2971" y="391"/>
              <a:ext cx="318" cy="18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9306" name="Oval 170"/>
            <p:cNvSpPr>
              <a:spLocks noChangeArrowheads="1"/>
            </p:cNvSpPr>
            <p:nvPr/>
          </p:nvSpPr>
          <p:spPr bwMode="auto">
            <a:xfrm>
              <a:off x="3016" y="300"/>
              <a:ext cx="227" cy="137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219307" name="Group 171"/>
          <p:cNvGrpSpPr>
            <a:grpSpLocks/>
          </p:cNvGrpSpPr>
          <p:nvPr/>
        </p:nvGrpSpPr>
        <p:grpSpPr bwMode="auto">
          <a:xfrm rot="19072859">
            <a:off x="5184775" y="3024188"/>
            <a:ext cx="196850" cy="195262"/>
            <a:chOff x="2971" y="300"/>
            <a:chExt cx="318" cy="273"/>
          </a:xfrm>
        </p:grpSpPr>
        <p:sp>
          <p:nvSpPr>
            <p:cNvPr id="219308" name="Oval 172"/>
            <p:cNvSpPr>
              <a:spLocks noChangeArrowheads="1"/>
            </p:cNvSpPr>
            <p:nvPr/>
          </p:nvSpPr>
          <p:spPr bwMode="auto">
            <a:xfrm>
              <a:off x="2971" y="391"/>
              <a:ext cx="318" cy="18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9309" name="Oval 173"/>
            <p:cNvSpPr>
              <a:spLocks noChangeArrowheads="1"/>
            </p:cNvSpPr>
            <p:nvPr/>
          </p:nvSpPr>
          <p:spPr bwMode="auto">
            <a:xfrm>
              <a:off x="3016" y="300"/>
              <a:ext cx="227" cy="137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219310" name="Group 174"/>
          <p:cNvGrpSpPr>
            <a:grpSpLocks/>
          </p:cNvGrpSpPr>
          <p:nvPr/>
        </p:nvGrpSpPr>
        <p:grpSpPr bwMode="auto">
          <a:xfrm rot="20738708">
            <a:off x="3708400" y="2133600"/>
            <a:ext cx="196850" cy="195263"/>
            <a:chOff x="2971" y="300"/>
            <a:chExt cx="318" cy="273"/>
          </a:xfrm>
        </p:grpSpPr>
        <p:sp>
          <p:nvSpPr>
            <p:cNvPr id="219311" name="Oval 175"/>
            <p:cNvSpPr>
              <a:spLocks noChangeArrowheads="1"/>
            </p:cNvSpPr>
            <p:nvPr/>
          </p:nvSpPr>
          <p:spPr bwMode="auto">
            <a:xfrm>
              <a:off x="2971" y="391"/>
              <a:ext cx="318" cy="18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9312" name="Oval 176"/>
            <p:cNvSpPr>
              <a:spLocks noChangeArrowheads="1"/>
            </p:cNvSpPr>
            <p:nvPr/>
          </p:nvSpPr>
          <p:spPr bwMode="auto">
            <a:xfrm>
              <a:off x="3016" y="300"/>
              <a:ext cx="227" cy="137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219316" name="Group 180"/>
          <p:cNvGrpSpPr>
            <a:grpSpLocks/>
          </p:cNvGrpSpPr>
          <p:nvPr/>
        </p:nvGrpSpPr>
        <p:grpSpPr bwMode="auto">
          <a:xfrm rot="20738708">
            <a:off x="4392613" y="2376488"/>
            <a:ext cx="196850" cy="195262"/>
            <a:chOff x="2971" y="300"/>
            <a:chExt cx="318" cy="273"/>
          </a:xfrm>
        </p:grpSpPr>
        <p:sp>
          <p:nvSpPr>
            <p:cNvPr id="219317" name="Oval 181"/>
            <p:cNvSpPr>
              <a:spLocks noChangeArrowheads="1"/>
            </p:cNvSpPr>
            <p:nvPr/>
          </p:nvSpPr>
          <p:spPr bwMode="auto">
            <a:xfrm>
              <a:off x="2971" y="391"/>
              <a:ext cx="318" cy="18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9318" name="Oval 182"/>
            <p:cNvSpPr>
              <a:spLocks noChangeArrowheads="1"/>
            </p:cNvSpPr>
            <p:nvPr/>
          </p:nvSpPr>
          <p:spPr bwMode="auto">
            <a:xfrm>
              <a:off x="3016" y="300"/>
              <a:ext cx="227" cy="137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19319" name="Oval 183"/>
          <p:cNvSpPr>
            <a:spLocks noChangeArrowheads="1"/>
          </p:cNvSpPr>
          <p:nvPr/>
        </p:nvSpPr>
        <p:spPr bwMode="auto">
          <a:xfrm rot="20738708">
            <a:off x="4427538" y="5445125"/>
            <a:ext cx="196850" cy="13017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9320" name="Oval 184"/>
          <p:cNvSpPr>
            <a:spLocks noChangeArrowheads="1"/>
          </p:cNvSpPr>
          <p:nvPr/>
        </p:nvSpPr>
        <p:spPr bwMode="auto">
          <a:xfrm rot="20738708">
            <a:off x="4284663" y="4724400"/>
            <a:ext cx="196850" cy="13017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9321" name="Oval 185"/>
          <p:cNvSpPr>
            <a:spLocks noChangeArrowheads="1"/>
          </p:cNvSpPr>
          <p:nvPr/>
        </p:nvSpPr>
        <p:spPr bwMode="auto">
          <a:xfrm rot="20738708">
            <a:off x="3492500" y="4581525"/>
            <a:ext cx="139700" cy="984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9322" name="Oval 186"/>
          <p:cNvSpPr>
            <a:spLocks noChangeArrowheads="1"/>
          </p:cNvSpPr>
          <p:nvPr/>
        </p:nvSpPr>
        <p:spPr bwMode="auto">
          <a:xfrm rot="20738708">
            <a:off x="3779838" y="5013325"/>
            <a:ext cx="139700" cy="984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9323" name="Text Box 187"/>
          <p:cNvSpPr txBox="1">
            <a:spLocks noChangeArrowheads="1"/>
          </p:cNvSpPr>
          <p:nvPr/>
        </p:nvSpPr>
        <p:spPr bwMode="auto">
          <a:xfrm>
            <a:off x="684213" y="2781300"/>
            <a:ext cx="914400" cy="314325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>
                <a:latin typeface="Arial" charset="0"/>
              </a:rPr>
              <a:t> JÁDRO </a:t>
            </a:r>
          </a:p>
        </p:txBody>
      </p:sp>
      <p:sp>
        <p:nvSpPr>
          <p:cNvPr id="219324" name="Text Box 188"/>
          <p:cNvSpPr txBox="1">
            <a:spLocks noChangeArrowheads="1"/>
          </p:cNvSpPr>
          <p:nvPr/>
        </p:nvSpPr>
        <p:spPr bwMode="auto">
          <a:xfrm>
            <a:off x="1258888" y="1773238"/>
            <a:ext cx="1081087" cy="3143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>
                <a:latin typeface="Arial" charset="0"/>
              </a:rPr>
              <a:t> RIBOZOM</a:t>
            </a:r>
          </a:p>
        </p:txBody>
      </p:sp>
      <p:sp>
        <p:nvSpPr>
          <p:cNvPr id="219325" name="Text Box 189"/>
          <p:cNvSpPr txBox="1">
            <a:spLocks noChangeArrowheads="1"/>
          </p:cNvSpPr>
          <p:nvPr/>
        </p:nvSpPr>
        <p:spPr bwMode="auto">
          <a:xfrm>
            <a:off x="6227763" y="1628775"/>
            <a:ext cx="2030412" cy="73977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400">
                <a:latin typeface="Arial" charset="0"/>
              </a:rPr>
              <a:t>DRSNÉ </a:t>
            </a:r>
          </a:p>
          <a:p>
            <a:pPr algn="ctr"/>
            <a:r>
              <a:rPr lang="cs-CZ" sz="1400">
                <a:latin typeface="Arial" charset="0"/>
              </a:rPr>
              <a:t>ENDOPLAZMATICKÉ </a:t>
            </a:r>
          </a:p>
          <a:p>
            <a:pPr algn="ctr"/>
            <a:r>
              <a:rPr lang="cs-CZ" sz="1400">
                <a:latin typeface="Arial" charset="0"/>
              </a:rPr>
              <a:t>RETIKULUM</a:t>
            </a:r>
          </a:p>
        </p:txBody>
      </p:sp>
      <p:sp>
        <p:nvSpPr>
          <p:cNvPr id="219326" name="Text Box 190"/>
          <p:cNvSpPr txBox="1">
            <a:spLocks noChangeArrowheads="1"/>
          </p:cNvSpPr>
          <p:nvPr/>
        </p:nvSpPr>
        <p:spPr bwMode="auto">
          <a:xfrm>
            <a:off x="7092950" y="3429000"/>
            <a:ext cx="1871663" cy="3143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>
                <a:latin typeface="Arial" charset="0"/>
              </a:rPr>
              <a:t> GOLGIHO APARÁT</a:t>
            </a:r>
          </a:p>
        </p:txBody>
      </p:sp>
      <p:sp>
        <p:nvSpPr>
          <p:cNvPr id="219330" name="AutoShape 194"/>
          <p:cNvSpPr>
            <a:spLocks noChangeArrowheads="1"/>
          </p:cNvSpPr>
          <p:nvPr/>
        </p:nvSpPr>
        <p:spPr bwMode="auto">
          <a:xfrm rot="8630365" flipV="1">
            <a:off x="5940425" y="2636838"/>
            <a:ext cx="1008063" cy="215900"/>
          </a:xfrm>
          <a:prstGeom prst="rightArrow">
            <a:avLst>
              <a:gd name="adj1" fmla="val 49056"/>
              <a:gd name="adj2" fmla="val 89859"/>
            </a:avLst>
          </a:prstGeom>
          <a:solidFill>
            <a:srgbClr val="FFFF00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9332" name="AutoShape 196"/>
          <p:cNvSpPr>
            <a:spLocks noChangeArrowheads="1"/>
          </p:cNvSpPr>
          <p:nvPr/>
        </p:nvSpPr>
        <p:spPr bwMode="auto">
          <a:xfrm rot="8630365" flipV="1">
            <a:off x="6877050" y="4005263"/>
            <a:ext cx="1008063" cy="215900"/>
          </a:xfrm>
          <a:prstGeom prst="rightArrow">
            <a:avLst>
              <a:gd name="adj1" fmla="val 49056"/>
              <a:gd name="adj2" fmla="val 89859"/>
            </a:avLst>
          </a:prstGeom>
          <a:solidFill>
            <a:srgbClr val="FFFF00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9333" name="Oval 197"/>
          <p:cNvSpPr>
            <a:spLocks noChangeArrowheads="1"/>
          </p:cNvSpPr>
          <p:nvPr/>
        </p:nvSpPr>
        <p:spPr bwMode="auto">
          <a:xfrm rot="20738708">
            <a:off x="3059113" y="2781300"/>
            <a:ext cx="196850" cy="13017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9334" name="Oval 198"/>
          <p:cNvSpPr>
            <a:spLocks noChangeArrowheads="1"/>
          </p:cNvSpPr>
          <p:nvPr/>
        </p:nvSpPr>
        <p:spPr bwMode="auto">
          <a:xfrm rot="20738708">
            <a:off x="2843213" y="2708275"/>
            <a:ext cx="139700" cy="984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>
              <a:latin typeface="Arial" charset="0"/>
            </a:endParaRPr>
          </a:p>
        </p:txBody>
      </p:sp>
      <p:sp>
        <p:nvSpPr>
          <p:cNvPr id="219335" name="AutoShape 199"/>
          <p:cNvSpPr>
            <a:spLocks noChangeArrowheads="1"/>
          </p:cNvSpPr>
          <p:nvPr/>
        </p:nvSpPr>
        <p:spPr bwMode="auto">
          <a:xfrm rot="12969635" flipH="1" flipV="1">
            <a:off x="1187450" y="3357563"/>
            <a:ext cx="1008063" cy="215900"/>
          </a:xfrm>
          <a:prstGeom prst="rightArrow">
            <a:avLst>
              <a:gd name="adj1" fmla="val 49056"/>
              <a:gd name="adj2" fmla="val 89859"/>
            </a:avLst>
          </a:prstGeom>
          <a:solidFill>
            <a:srgbClr val="FFFF00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9336" name="AutoShape 200"/>
          <p:cNvSpPr>
            <a:spLocks noChangeArrowheads="1"/>
          </p:cNvSpPr>
          <p:nvPr/>
        </p:nvSpPr>
        <p:spPr bwMode="auto">
          <a:xfrm rot="12969635" flipH="1" flipV="1">
            <a:off x="1835150" y="2349500"/>
            <a:ext cx="1008063" cy="215900"/>
          </a:xfrm>
          <a:prstGeom prst="rightArrow">
            <a:avLst>
              <a:gd name="adj1" fmla="val 49056"/>
              <a:gd name="adj2" fmla="val 89859"/>
            </a:avLst>
          </a:prstGeom>
          <a:solidFill>
            <a:srgbClr val="FFFF00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9337" name="Text Box 201"/>
          <p:cNvSpPr txBox="1">
            <a:spLocks noChangeArrowheads="1"/>
          </p:cNvSpPr>
          <p:nvPr/>
        </p:nvSpPr>
        <p:spPr bwMode="auto">
          <a:xfrm>
            <a:off x="323850" y="6092825"/>
            <a:ext cx="21478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cs-CZ" sz="1400">
                <a:latin typeface="Arial" charset="0"/>
              </a:rPr>
              <a:t>Plazmatická membrána</a:t>
            </a:r>
          </a:p>
        </p:txBody>
      </p:sp>
      <p:sp>
        <p:nvSpPr>
          <p:cNvPr id="219338" name="Text Box 202"/>
          <p:cNvSpPr txBox="1">
            <a:spLocks noChangeArrowheads="1"/>
          </p:cNvSpPr>
          <p:nvPr/>
        </p:nvSpPr>
        <p:spPr bwMode="auto">
          <a:xfrm>
            <a:off x="2843213" y="5300663"/>
            <a:ext cx="11493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cs-CZ" sz="1400">
                <a:latin typeface="Arial" charset="0"/>
              </a:rPr>
              <a:t>cytoplazma</a:t>
            </a:r>
          </a:p>
        </p:txBody>
      </p:sp>
      <p:sp>
        <p:nvSpPr>
          <p:cNvPr id="219339" name="Line 203"/>
          <p:cNvSpPr>
            <a:spLocks noChangeShapeType="1"/>
          </p:cNvSpPr>
          <p:nvPr/>
        </p:nvSpPr>
        <p:spPr bwMode="auto">
          <a:xfrm flipH="1" flipV="1">
            <a:off x="1476375" y="5516563"/>
            <a:ext cx="0" cy="6207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9340" name="Text Box 204"/>
          <p:cNvSpPr txBox="1">
            <a:spLocks noChangeArrowheads="1"/>
          </p:cNvSpPr>
          <p:nvPr/>
        </p:nvSpPr>
        <p:spPr bwMode="auto">
          <a:xfrm>
            <a:off x="323850" y="2781300"/>
            <a:ext cx="374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cs-CZ">
                <a:solidFill>
                  <a:srgbClr val="FF0000"/>
                </a:solidFill>
                <a:latin typeface="Arial" charset="0"/>
              </a:rPr>
              <a:t>1.</a:t>
            </a:r>
          </a:p>
        </p:txBody>
      </p:sp>
      <p:sp>
        <p:nvSpPr>
          <p:cNvPr id="219341" name="Text Box 205"/>
          <p:cNvSpPr txBox="1">
            <a:spLocks noChangeArrowheads="1"/>
          </p:cNvSpPr>
          <p:nvPr/>
        </p:nvSpPr>
        <p:spPr bwMode="auto">
          <a:xfrm>
            <a:off x="900113" y="1773238"/>
            <a:ext cx="374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cs-CZ">
                <a:solidFill>
                  <a:srgbClr val="FF0000"/>
                </a:solidFill>
                <a:latin typeface="Arial" charset="0"/>
              </a:rPr>
              <a:t>2.</a:t>
            </a:r>
          </a:p>
        </p:txBody>
      </p:sp>
      <p:sp>
        <p:nvSpPr>
          <p:cNvPr id="219342" name="Text Box 206"/>
          <p:cNvSpPr txBox="1">
            <a:spLocks noChangeArrowheads="1"/>
          </p:cNvSpPr>
          <p:nvPr/>
        </p:nvSpPr>
        <p:spPr bwMode="auto">
          <a:xfrm>
            <a:off x="5867400" y="1844675"/>
            <a:ext cx="374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cs-CZ">
                <a:solidFill>
                  <a:srgbClr val="FF0000"/>
                </a:solidFill>
                <a:latin typeface="Arial" charset="0"/>
              </a:rPr>
              <a:t>3.</a:t>
            </a:r>
          </a:p>
        </p:txBody>
      </p:sp>
      <p:sp>
        <p:nvSpPr>
          <p:cNvPr id="219343" name="Text Box 207"/>
          <p:cNvSpPr txBox="1">
            <a:spLocks noChangeArrowheads="1"/>
          </p:cNvSpPr>
          <p:nvPr/>
        </p:nvSpPr>
        <p:spPr bwMode="auto">
          <a:xfrm>
            <a:off x="6732588" y="3429000"/>
            <a:ext cx="374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cs-CZ">
                <a:solidFill>
                  <a:srgbClr val="FF0000"/>
                </a:solidFill>
                <a:latin typeface="Arial" charset="0"/>
              </a:rPr>
              <a:t>4.</a:t>
            </a:r>
          </a:p>
        </p:txBody>
      </p:sp>
      <p:sp>
        <p:nvSpPr>
          <p:cNvPr id="219346" name="Rectangle 210"/>
          <p:cNvSpPr>
            <a:spLocks noChangeArrowheads="1"/>
          </p:cNvSpPr>
          <p:nvPr/>
        </p:nvSpPr>
        <p:spPr bwMode="auto">
          <a:xfrm>
            <a:off x="8618538" y="0"/>
            <a:ext cx="52546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II-43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99FF66">
                <a:gamma/>
                <a:tint val="0"/>
                <a:invGamma/>
              </a:srgbClr>
            </a:gs>
            <a:gs pos="100000">
              <a:srgbClr val="99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6" name="Rectangle 10"/>
          <p:cNvSpPr>
            <a:spLocks noChangeArrowheads="1"/>
          </p:cNvSpPr>
          <p:nvPr/>
        </p:nvSpPr>
        <p:spPr bwMode="auto">
          <a:xfrm>
            <a:off x="3348038" y="333375"/>
            <a:ext cx="2303462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4025" name="WordArt 9"/>
          <p:cNvSpPr>
            <a:spLocks noChangeArrowheads="1" noChangeShapeType="1" noTextEdit="1"/>
          </p:cNvSpPr>
          <p:nvPr/>
        </p:nvSpPr>
        <p:spPr bwMode="auto">
          <a:xfrm>
            <a:off x="3708400" y="404813"/>
            <a:ext cx="158432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/>
              </a:rPr>
              <a:t>JÁDRO</a:t>
            </a:r>
          </a:p>
        </p:txBody>
      </p:sp>
      <p:sp>
        <p:nvSpPr>
          <p:cNvPr id="214027" name="Text Box 11"/>
          <p:cNvSpPr txBox="1">
            <a:spLocks noChangeArrowheads="1"/>
          </p:cNvSpPr>
          <p:nvPr/>
        </p:nvSpPr>
        <p:spPr bwMode="auto">
          <a:xfrm>
            <a:off x="663575" y="1843088"/>
            <a:ext cx="1841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214028" name="Oval 12"/>
          <p:cNvSpPr>
            <a:spLocks noChangeArrowheads="1"/>
          </p:cNvSpPr>
          <p:nvPr/>
        </p:nvSpPr>
        <p:spPr bwMode="auto">
          <a:xfrm rot="5090717">
            <a:off x="3105944" y="3231357"/>
            <a:ext cx="457200" cy="207962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4029" name="Oval 13"/>
          <p:cNvSpPr>
            <a:spLocks noChangeArrowheads="1"/>
          </p:cNvSpPr>
          <p:nvPr/>
        </p:nvSpPr>
        <p:spPr bwMode="auto">
          <a:xfrm rot="5757870">
            <a:off x="3106738" y="3735388"/>
            <a:ext cx="455612" cy="207962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4030" name="Oval 14"/>
          <p:cNvSpPr>
            <a:spLocks noChangeArrowheads="1"/>
          </p:cNvSpPr>
          <p:nvPr/>
        </p:nvSpPr>
        <p:spPr bwMode="auto">
          <a:xfrm rot="4005009">
            <a:off x="2872582" y="2704306"/>
            <a:ext cx="503238" cy="212725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4031" name="Oval 15"/>
          <p:cNvSpPr>
            <a:spLocks noChangeArrowheads="1"/>
          </p:cNvSpPr>
          <p:nvPr/>
        </p:nvSpPr>
        <p:spPr bwMode="auto">
          <a:xfrm rot="11717285">
            <a:off x="2243138" y="2378075"/>
            <a:ext cx="704850" cy="138113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4032" name="Oval 16"/>
          <p:cNvSpPr>
            <a:spLocks noChangeArrowheads="1"/>
          </p:cNvSpPr>
          <p:nvPr/>
        </p:nvSpPr>
        <p:spPr bwMode="auto">
          <a:xfrm rot="6839548">
            <a:off x="2895601" y="4233862"/>
            <a:ext cx="457200" cy="212725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4033" name="Oval 17"/>
          <p:cNvSpPr>
            <a:spLocks noChangeArrowheads="1"/>
          </p:cNvSpPr>
          <p:nvPr/>
        </p:nvSpPr>
        <p:spPr bwMode="auto">
          <a:xfrm rot="8998488">
            <a:off x="1608138" y="2422525"/>
            <a:ext cx="636587" cy="136525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4034" name="Oval 18"/>
          <p:cNvSpPr>
            <a:spLocks noChangeArrowheads="1"/>
          </p:cNvSpPr>
          <p:nvPr/>
        </p:nvSpPr>
        <p:spPr bwMode="auto">
          <a:xfrm rot="6933766">
            <a:off x="1276350" y="2773363"/>
            <a:ext cx="454025" cy="209550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4035" name="Oval 19"/>
          <p:cNvSpPr>
            <a:spLocks noChangeArrowheads="1"/>
          </p:cNvSpPr>
          <p:nvPr/>
        </p:nvSpPr>
        <p:spPr bwMode="auto">
          <a:xfrm rot="5400000">
            <a:off x="1135062" y="3276601"/>
            <a:ext cx="455613" cy="207962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4036" name="Oval 20"/>
          <p:cNvSpPr>
            <a:spLocks noChangeArrowheads="1"/>
          </p:cNvSpPr>
          <p:nvPr/>
        </p:nvSpPr>
        <p:spPr bwMode="auto">
          <a:xfrm rot="5092682">
            <a:off x="1135062" y="3778251"/>
            <a:ext cx="455613" cy="207962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4037" name="Oval 21"/>
          <p:cNvSpPr>
            <a:spLocks noChangeArrowheads="1"/>
          </p:cNvSpPr>
          <p:nvPr/>
        </p:nvSpPr>
        <p:spPr bwMode="auto">
          <a:xfrm rot="4089836">
            <a:off x="1274763" y="4235450"/>
            <a:ext cx="457200" cy="209550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4038" name="Oval 22"/>
          <p:cNvSpPr>
            <a:spLocks noChangeArrowheads="1"/>
          </p:cNvSpPr>
          <p:nvPr/>
        </p:nvSpPr>
        <p:spPr bwMode="auto">
          <a:xfrm rot="8767863">
            <a:off x="2314575" y="4659313"/>
            <a:ext cx="703263" cy="138112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4039" name="Oval 23"/>
          <p:cNvSpPr>
            <a:spLocks noChangeArrowheads="1"/>
          </p:cNvSpPr>
          <p:nvPr/>
        </p:nvSpPr>
        <p:spPr bwMode="auto">
          <a:xfrm rot="1907912">
            <a:off x="1608138" y="4659313"/>
            <a:ext cx="704850" cy="138112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4040" name="Freeform 24"/>
          <p:cNvSpPr>
            <a:spLocks/>
          </p:cNvSpPr>
          <p:nvPr/>
        </p:nvSpPr>
        <p:spPr bwMode="auto">
          <a:xfrm rot="5400000">
            <a:off x="1899444" y="2928144"/>
            <a:ext cx="695325" cy="198437"/>
          </a:xfrm>
          <a:custGeom>
            <a:avLst/>
            <a:gdLst/>
            <a:ahLst/>
            <a:cxnLst>
              <a:cxn ang="0">
                <a:pos x="0" y="194"/>
              </a:cxn>
              <a:cxn ang="0">
                <a:pos x="192" y="2"/>
              </a:cxn>
              <a:cxn ang="0">
                <a:pos x="398" y="180"/>
              </a:cxn>
              <a:cxn ang="0">
                <a:pos x="604" y="15"/>
              </a:cxn>
              <a:cxn ang="0">
                <a:pos x="809" y="166"/>
              </a:cxn>
              <a:cxn ang="0">
                <a:pos x="1015" y="15"/>
              </a:cxn>
              <a:cxn ang="0">
                <a:pos x="1125" y="84"/>
              </a:cxn>
              <a:cxn ang="0">
                <a:pos x="1207" y="180"/>
              </a:cxn>
            </a:cxnLst>
            <a:rect l="0" t="0" r="r" b="b"/>
            <a:pathLst>
              <a:path w="1207" h="194">
                <a:moveTo>
                  <a:pt x="0" y="194"/>
                </a:moveTo>
                <a:cubicBezTo>
                  <a:pt x="34" y="162"/>
                  <a:pt x="126" y="4"/>
                  <a:pt x="192" y="2"/>
                </a:cubicBezTo>
                <a:cubicBezTo>
                  <a:pt x="258" y="0"/>
                  <a:pt x="329" y="178"/>
                  <a:pt x="398" y="180"/>
                </a:cubicBezTo>
                <a:cubicBezTo>
                  <a:pt x="467" y="182"/>
                  <a:pt x="536" y="17"/>
                  <a:pt x="604" y="15"/>
                </a:cubicBezTo>
                <a:cubicBezTo>
                  <a:pt x="672" y="13"/>
                  <a:pt x="741" y="166"/>
                  <a:pt x="809" y="166"/>
                </a:cubicBezTo>
                <a:cubicBezTo>
                  <a:pt x="877" y="166"/>
                  <a:pt x="962" y="29"/>
                  <a:pt x="1015" y="15"/>
                </a:cubicBezTo>
                <a:cubicBezTo>
                  <a:pt x="1068" y="1"/>
                  <a:pt x="1093" y="57"/>
                  <a:pt x="1125" y="84"/>
                </a:cubicBezTo>
                <a:cubicBezTo>
                  <a:pt x="1157" y="111"/>
                  <a:pt x="1190" y="160"/>
                  <a:pt x="1207" y="180"/>
                </a:cubicBezTo>
              </a:path>
            </a:pathLst>
          </a:custGeom>
          <a:noFill/>
          <a:ln w="444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4041" name="Freeform 25"/>
          <p:cNvSpPr>
            <a:spLocks/>
          </p:cNvSpPr>
          <p:nvPr/>
        </p:nvSpPr>
        <p:spPr bwMode="auto">
          <a:xfrm rot="5400000">
            <a:off x="1882775" y="4090988"/>
            <a:ext cx="703263" cy="223837"/>
          </a:xfrm>
          <a:custGeom>
            <a:avLst/>
            <a:gdLst/>
            <a:ahLst/>
            <a:cxnLst>
              <a:cxn ang="0">
                <a:pos x="1220" y="0"/>
              </a:cxn>
              <a:cxn ang="0">
                <a:pos x="1015" y="217"/>
              </a:cxn>
              <a:cxn ang="0">
                <a:pos x="809" y="20"/>
              </a:cxn>
              <a:cxn ang="0">
                <a:pos x="603" y="202"/>
              </a:cxn>
              <a:cxn ang="0">
                <a:pos x="398" y="35"/>
              </a:cxn>
              <a:cxn ang="0">
                <a:pos x="192" y="202"/>
              </a:cxn>
              <a:cxn ang="0">
                <a:pos x="82" y="126"/>
              </a:cxn>
              <a:cxn ang="0">
                <a:pos x="0" y="20"/>
              </a:cxn>
            </a:cxnLst>
            <a:rect l="0" t="0" r="r" b="b"/>
            <a:pathLst>
              <a:path w="1220" h="220">
                <a:moveTo>
                  <a:pt x="1220" y="0"/>
                </a:moveTo>
                <a:cubicBezTo>
                  <a:pt x="1188" y="36"/>
                  <a:pt x="1083" y="214"/>
                  <a:pt x="1015" y="217"/>
                </a:cubicBezTo>
                <a:cubicBezTo>
                  <a:pt x="947" y="220"/>
                  <a:pt x="878" y="22"/>
                  <a:pt x="809" y="20"/>
                </a:cubicBezTo>
                <a:cubicBezTo>
                  <a:pt x="740" y="17"/>
                  <a:pt x="671" y="200"/>
                  <a:pt x="603" y="202"/>
                </a:cubicBezTo>
                <a:cubicBezTo>
                  <a:pt x="535" y="205"/>
                  <a:pt x="466" y="35"/>
                  <a:pt x="398" y="35"/>
                </a:cubicBezTo>
                <a:cubicBezTo>
                  <a:pt x="330" y="35"/>
                  <a:pt x="245" y="187"/>
                  <a:pt x="192" y="202"/>
                </a:cubicBezTo>
                <a:cubicBezTo>
                  <a:pt x="139" y="218"/>
                  <a:pt x="114" y="156"/>
                  <a:pt x="82" y="126"/>
                </a:cubicBezTo>
                <a:cubicBezTo>
                  <a:pt x="50" y="96"/>
                  <a:pt x="17" y="42"/>
                  <a:pt x="0" y="20"/>
                </a:cubicBezTo>
              </a:path>
            </a:pathLst>
          </a:custGeom>
          <a:noFill/>
          <a:ln w="444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4043" name="Freeform 27"/>
          <p:cNvSpPr>
            <a:spLocks/>
          </p:cNvSpPr>
          <p:nvPr/>
        </p:nvSpPr>
        <p:spPr bwMode="auto">
          <a:xfrm rot="5400000">
            <a:off x="1883569" y="2918619"/>
            <a:ext cx="701675" cy="223837"/>
          </a:xfrm>
          <a:custGeom>
            <a:avLst/>
            <a:gdLst/>
            <a:ahLst/>
            <a:cxnLst>
              <a:cxn ang="0">
                <a:pos x="1220" y="0"/>
              </a:cxn>
              <a:cxn ang="0">
                <a:pos x="1015" y="217"/>
              </a:cxn>
              <a:cxn ang="0">
                <a:pos x="809" y="20"/>
              </a:cxn>
              <a:cxn ang="0">
                <a:pos x="603" y="202"/>
              </a:cxn>
              <a:cxn ang="0">
                <a:pos x="398" y="35"/>
              </a:cxn>
              <a:cxn ang="0">
                <a:pos x="192" y="202"/>
              </a:cxn>
              <a:cxn ang="0">
                <a:pos x="82" y="126"/>
              </a:cxn>
              <a:cxn ang="0">
                <a:pos x="0" y="20"/>
              </a:cxn>
            </a:cxnLst>
            <a:rect l="0" t="0" r="r" b="b"/>
            <a:pathLst>
              <a:path w="1220" h="220">
                <a:moveTo>
                  <a:pt x="1220" y="0"/>
                </a:moveTo>
                <a:cubicBezTo>
                  <a:pt x="1188" y="36"/>
                  <a:pt x="1083" y="214"/>
                  <a:pt x="1015" y="217"/>
                </a:cubicBezTo>
                <a:cubicBezTo>
                  <a:pt x="947" y="220"/>
                  <a:pt x="878" y="22"/>
                  <a:pt x="809" y="20"/>
                </a:cubicBezTo>
                <a:cubicBezTo>
                  <a:pt x="740" y="17"/>
                  <a:pt x="671" y="200"/>
                  <a:pt x="603" y="202"/>
                </a:cubicBezTo>
                <a:cubicBezTo>
                  <a:pt x="535" y="205"/>
                  <a:pt x="466" y="35"/>
                  <a:pt x="398" y="35"/>
                </a:cubicBezTo>
                <a:cubicBezTo>
                  <a:pt x="330" y="35"/>
                  <a:pt x="245" y="187"/>
                  <a:pt x="192" y="202"/>
                </a:cubicBezTo>
                <a:cubicBezTo>
                  <a:pt x="139" y="218"/>
                  <a:pt x="114" y="156"/>
                  <a:pt x="82" y="126"/>
                </a:cubicBezTo>
                <a:cubicBezTo>
                  <a:pt x="50" y="96"/>
                  <a:pt x="17" y="42"/>
                  <a:pt x="0" y="20"/>
                </a:cubicBezTo>
              </a:path>
            </a:pathLst>
          </a:custGeom>
          <a:noFill/>
          <a:ln w="444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4044" name="Freeform 28"/>
          <p:cNvSpPr>
            <a:spLocks/>
          </p:cNvSpPr>
          <p:nvPr/>
        </p:nvSpPr>
        <p:spPr bwMode="auto">
          <a:xfrm rot="5400000">
            <a:off x="1819275" y="3446463"/>
            <a:ext cx="420688" cy="271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8" y="151"/>
              </a:cxn>
              <a:cxn ang="0">
                <a:pos x="282" y="241"/>
              </a:cxn>
              <a:cxn ang="0">
                <a:pos x="501" y="260"/>
              </a:cxn>
              <a:cxn ang="0">
                <a:pos x="731" y="174"/>
              </a:cxn>
            </a:cxnLst>
            <a:rect l="0" t="0" r="r" b="b"/>
            <a:pathLst>
              <a:path w="731" h="271">
                <a:moveTo>
                  <a:pt x="0" y="0"/>
                </a:moveTo>
                <a:cubicBezTo>
                  <a:pt x="23" y="27"/>
                  <a:pt x="91" y="111"/>
                  <a:pt x="138" y="151"/>
                </a:cubicBezTo>
                <a:cubicBezTo>
                  <a:pt x="185" y="191"/>
                  <a:pt x="222" y="223"/>
                  <a:pt x="282" y="241"/>
                </a:cubicBezTo>
                <a:cubicBezTo>
                  <a:pt x="342" y="259"/>
                  <a:pt x="426" y="271"/>
                  <a:pt x="501" y="260"/>
                </a:cubicBezTo>
                <a:cubicBezTo>
                  <a:pt x="576" y="249"/>
                  <a:pt x="683" y="192"/>
                  <a:pt x="731" y="174"/>
                </a:cubicBezTo>
              </a:path>
            </a:pathLst>
          </a:custGeom>
          <a:noFill/>
          <a:ln w="444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4045" name="Freeform 29"/>
          <p:cNvSpPr>
            <a:spLocks/>
          </p:cNvSpPr>
          <p:nvPr/>
        </p:nvSpPr>
        <p:spPr bwMode="auto">
          <a:xfrm rot="5400000" flipV="1">
            <a:off x="1856581" y="4112419"/>
            <a:ext cx="703263" cy="180975"/>
          </a:xfrm>
          <a:custGeom>
            <a:avLst/>
            <a:gdLst/>
            <a:ahLst/>
            <a:cxnLst>
              <a:cxn ang="0">
                <a:pos x="1220" y="0"/>
              </a:cxn>
              <a:cxn ang="0">
                <a:pos x="1015" y="217"/>
              </a:cxn>
              <a:cxn ang="0">
                <a:pos x="809" y="20"/>
              </a:cxn>
              <a:cxn ang="0">
                <a:pos x="603" y="202"/>
              </a:cxn>
              <a:cxn ang="0">
                <a:pos x="398" y="35"/>
              </a:cxn>
              <a:cxn ang="0">
                <a:pos x="192" y="202"/>
              </a:cxn>
              <a:cxn ang="0">
                <a:pos x="82" y="126"/>
              </a:cxn>
              <a:cxn ang="0">
                <a:pos x="0" y="20"/>
              </a:cxn>
            </a:cxnLst>
            <a:rect l="0" t="0" r="r" b="b"/>
            <a:pathLst>
              <a:path w="1220" h="220">
                <a:moveTo>
                  <a:pt x="1220" y="0"/>
                </a:moveTo>
                <a:cubicBezTo>
                  <a:pt x="1188" y="36"/>
                  <a:pt x="1083" y="214"/>
                  <a:pt x="1015" y="217"/>
                </a:cubicBezTo>
                <a:cubicBezTo>
                  <a:pt x="947" y="220"/>
                  <a:pt x="878" y="22"/>
                  <a:pt x="809" y="20"/>
                </a:cubicBezTo>
                <a:cubicBezTo>
                  <a:pt x="740" y="17"/>
                  <a:pt x="671" y="200"/>
                  <a:pt x="603" y="202"/>
                </a:cubicBezTo>
                <a:cubicBezTo>
                  <a:pt x="535" y="205"/>
                  <a:pt x="466" y="35"/>
                  <a:pt x="398" y="35"/>
                </a:cubicBezTo>
                <a:cubicBezTo>
                  <a:pt x="330" y="35"/>
                  <a:pt x="245" y="187"/>
                  <a:pt x="192" y="202"/>
                </a:cubicBezTo>
                <a:cubicBezTo>
                  <a:pt x="139" y="218"/>
                  <a:pt x="114" y="156"/>
                  <a:pt x="82" y="126"/>
                </a:cubicBezTo>
                <a:cubicBezTo>
                  <a:pt x="50" y="96"/>
                  <a:pt x="17" y="42"/>
                  <a:pt x="0" y="20"/>
                </a:cubicBezTo>
              </a:path>
            </a:pathLst>
          </a:custGeom>
          <a:noFill/>
          <a:ln w="444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4047" name="Line 31"/>
          <p:cNvSpPr>
            <a:spLocks noChangeShapeType="1"/>
          </p:cNvSpPr>
          <p:nvPr/>
        </p:nvSpPr>
        <p:spPr bwMode="auto">
          <a:xfrm flipH="1">
            <a:off x="2411413" y="1916113"/>
            <a:ext cx="1587" cy="431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4048" name="Text Box 32"/>
          <p:cNvSpPr txBox="1">
            <a:spLocks noChangeArrowheads="1"/>
          </p:cNvSpPr>
          <p:nvPr/>
        </p:nvSpPr>
        <p:spPr bwMode="auto">
          <a:xfrm>
            <a:off x="1474788" y="1628775"/>
            <a:ext cx="18113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r>
              <a:rPr lang="cs-CZ" sz="1400">
                <a:solidFill>
                  <a:schemeClr val="accent2"/>
                </a:solidFill>
                <a:latin typeface="Arial" charset="0"/>
              </a:rPr>
              <a:t>Jaderná membrána</a:t>
            </a:r>
          </a:p>
        </p:txBody>
      </p:sp>
      <p:sp>
        <p:nvSpPr>
          <p:cNvPr id="214050" name="Freeform 34"/>
          <p:cNvSpPr>
            <a:spLocks/>
          </p:cNvSpPr>
          <p:nvPr/>
        </p:nvSpPr>
        <p:spPr bwMode="auto">
          <a:xfrm>
            <a:off x="1962150" y="3756025"/>
            <a:ext cx="241300" cy="130175"/>
          </a:xfrm>
          <a:custGeom>
            <a:avLst/>
            <a:gdLst/>
            <a:ahLst/>
            <a:cxnLst>
              <a:cxn ang="0">
                <a:pos x="136" y="91"/>
              </a:cxn>
              <a:cxn ang="0">
                <a:pos x="45" y="46"/>
              </a:cxn>
              <a:cxn ang="0">
                <a:pos x="0" y="0"/>
              </a:cxn>
            </a:cxnLst>
            <a:rect l="0" t="0" r="r" b="b"/>
            <a:pathLst>
              <a:path w="136" h="91">
                <a:moveTo>
                  <a:pt x="136" y="91"/>
                </a:moveTo>
                <a:cubicBezTo>
                  <a:pt x="102" y="76"/>
                  <a:pt x="68" y="61"/>
                  <a:pt x="45" y="46"/>
                </a:cubicBezTo>
                <a:cubicBezTo>
                  <a:pt x="22" y="31"/>
                  <a:pt x="11" y="15"/>
                  <a:pt x="0" y="0"/>
                </a:cubicBezTo>
              </a:path>
            </a:pathLst>
          </a:custGeom>
          <a:noFill/>
          <a:ln w="444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4051" name="Freeform 35"/>
          <p:cNvSpPr>
            <a:spLocks/>
          </p:cNvSpPr>
          <p:nvPr/>
        </p:nvSpPr>
        <p:spPr bwMode="auto">
          <a:xfrm rot="344980">
            <a:off x="2284413" y="3425825"/>
            <a:ext cx="239712" cy="460375"/>
          </a:xfrm>
          <a:custGeom>
            <a:avLst/>
            <a:gdLst/>
            <a:ahLst/>
            <a:cxnLst>
              <a:cxn ang="0">
                <a:pos x="0" y="317"/>
              </a:cxn>
              <a:cxn ang="0">
                <a:pos x="90" y="272"/>
              </a:cxn>
              <a:cxn ang="0">
                <a:pos x="136" y="227"/>
              </a:cxn>
              <a:cxn ang="0">
                <a:pos x="181" y="91"/>
              </a:cxn>
              <a:cxn ang="0">
                <a:pos x="136" y="0"/>
              </a:cxn>
            </a:cxnLst>
            <a:rect l="0" t="0" r="r" b="b"/>
            <a:pathLst>
              <a:path w="181" h="317">
                <a:moveTo>
                  <a:pt x="0" y="317"/>
                </a:moveTo>
                <a:cubicBezTo>
                  <a:pt x="33" y="302"/>
                  <a:pt x="67" y="287"/>
                  <a:pt x="90" y="272"/>
                </a:cubicBezTo>
                <a:cubicBezTo>
                  <a:pt x="113" y="257"/>
                  <a:pt x="121" y="257"/>
                  <a:pt x="136" y="227"/>
                </a:cubicBezTo>
                <a:cubicBezTo>
                  <a:pt x="151" y="197"/>
                  <a:pt x="181" y="129"/>
                  <a:pt x="181" y="91"/>
                </a:cubicBezTo>
                <a:cubicBezTo>
                  <a:pt x="181" y="53"/>
                  <a:pt x="143" y="15"/>
                  <a:pt x="136" y="0"/>
                </a:cubicBezTo>
              </a:path>
            </a:pathLst>
          </a:custGeom>
          <a:noFill/>
          <a:ln w="444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4053" name="Oval 37"/>
          <p:cNvSpPr>
            <a:spLocks noChangeArrowheads="1"/>
          </p:cNvSpPr>
          <p:nvPr/>
        </p:nvSpPr>
        <p:spPr bwMode="auto">
          <a:xfrm>
            <a:off x="1763713" y="188913"/>
            <a:ext cx="1295400" cy="1223962"/>
          </a:xfrm>
          <a:prstGeom prst="ellipse">
            <a:avLst/>
          </a:prstGeom>
          <a:gradFill rotWithShape="1">
            <a:gsLst>
              <a:gs pos="0">
                <a:srgbClr val="0033CC">
                  <a:gamma/>
                  <a:shade val="46275"/>
                  <a:invGamma/>
                </a:srgbClr>
              </a:gs>
              <a:gs pos="50000">
                <a:srgbClr val="0033CC"/>
              </a:gs>
              <a:gs pos="100000">
                <a:srgbClr val="0033CC">
                  <a:gamma/>
                  <a:shade val="46275"/>
                  <a:invGamma/>
                </a:srgbClr>
              </a:gs>
            </a:gsLst>
            <a:lin ang="18900000" scaled="1"/>
          </a:gradFill>
          <a:ln w="9525" algn="ctr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14054" name="Group 38"/>
          <p:cNvGrpSpPr>
            <a:grpSpLocks/>
          </p:cNvGrpSpPr>
          <p:nvPr/>
        </p:nvGrpSpPr>
        <p:grpSpPr bwMode="auto">
          <a:xfrm>
            <a:off x="2266950" y="404813"/>
            <a:ext cx="215900" cy="787400"/>
            <a:chOff x="1180" y="1465"/>
            <a:chExt cx="126" cy="483"/>
          </a:xfrm>
        </p:grpSpPr>
        <p:sp>
          <p:nvSpPr>
            <p:cNvPr id="214055" name="Freeform 39"/>
            <p:cNvSpPr>
              <a:spLocks/>
            </p:cNvSpPr>
            <p:nvPr/>
          </p:nvSpPr>
          <p:spPr bwMode="auto">
            <a:xfrm rot="5400000">
              <a:off x="1010" y="1649"/>
              <a:ext cx="479" cy="112"/>
            </a:xfrm>
            <a:custGeom>
              <a:avLst/>
              <a:gdLst/>
              <a:ahLst/>
              <a:cxnLst>
                <a:cxn ang="0">
                  <a:pos x="0" y="194"/>
                </a:cxn>
                <a:cxn ang="0">
                  <a:pos x="192" y="2"/>
                </a:cxn>
                <a:cxn ang="0">
                  <a:pos x="398" y="180"/>
                </a:cxn>
                <a:cxn ang="0">
                  <a:pos x="604" y="15"/>
                </a:cxn>
                <a:cxn ang="0">
                  <a:pos x="809" y="166"/>
                </a:cxn>
                <a:cxn ang="0">
                  <a:pos x="1015" y="15"/>
                </a:cxn>
                <a:cxn ang="0">
                  <a:pos x="1125" y="84"/>
                </a:cxn>
                <a:cxn ang="0">
                  <a:pos x="1207" y="180"/>
                </a:cxn>
              </a:cxnLst>
              <a:rect l="0" t="0" r="r" b="b"/>
              <a:pathLst>
                <a:path w="1207" h="194">
                  <a:moveTo>
                    <a:pt x="0" y="194"/>
                  </a:moveTo>
                  <a:cubicBezTo>
                    <a:pt x="34" y="162"/>
                    <a:pt x="126" y="4"/>
                    <a:pt x="192" y="2"/>
                  </a:cubicBezTo>
                  <a:cubicBezTo>
                    <a:pt x="258" y="0"/>
                    <a:pt x="329" y="178"/>
                    <a:pt x="398" y="180"/>
                  </a:cubicBezTo>
                  <a:cubicBezTo>
                    <a:pt x="467" y="182"/>
                    <a:pt x="536" y="17"/>
                    <a:pt x="604" y="15"/>
                  </a:cubicBezTo>
                  <a:cubicBezTo>
                    <a:pt x="672" y="13"/>
                    <a:pt x="741" y="166"/>
                    <a:pt x="809" y="166"/>
                  </a:cubicBezTo>
                  <a:cubicBezTo>
                    <a:pt x="877" y="166"/>
                    <a:pt x="962" y="29"/>
                    <a:pt x="1015" y="15"/>
                  </a:cubicBezTo>
                  <a:cubicBezTo>
                    <a:pt x="1068" y="1"/>
                    <a:pt x="1093" y="57"/>
                    <a:pt x="1125" y="84"/>
                  </a:cubicBezTo>
                  <a:cubicBezTo>
                    <a:pt x="1157" y="111"/>
                    <a:pt x="1190" y="160"/>
                    <a:pt x="1207" y="180"/>
                  </a:cubicBezTo>
                </a:path>
              </a:pathLst>
            </a:custGeom>
            <a:noFill/>
            <a:ln w="444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4056" name="Freeform 40"/>
            <p:cNvSpPr>
              <a:spLocks/>
            </p:cNvSpPr>
            <p:nvPr/>
          </p:nvSpPr>
          <p:spPr bwMode="auto">
            <a:xfrm rot="5400000">
              <a:off x="1001" y="1644"/>
              <a:ext cx="483" cy="126"/>
            </a:xfrm>
            <a:custGeom>
              <a:avLst/>
              <a:gdLst/>
              <a:ahLst/>
              <a:cxnLst>
                <a:cxn ang="0">
                  <a:pos x="1220" y="0"/>
                </a:cxn>
                <a:cxn ang="0">
                  <a:pos x="1015" y="217"/>
                </a:cxn>
                <a:cxn ang="0">
                  <a:pos x="809" y="20"/>
                </a:cxn>
                <a:cxn ang="0">
                  <a:pos x="603" y="202"/>
                </a:cxn>
                <a:cxn ang="0">
                  <a:pos x="398" y="35"/>
                </a:cxn>
                <a:cxn ang="0">
                  <a:pos x="192" y="202"/>
                </a:cxn>
                <a:cxn ang="0">
                  <a:pos x="82" y="126"/>
                </a:cxn>
                <a:cxn ang="0">
                  <a:pos x="0" y="20"/>
                </a:cxn>
              </a:cxnLst>
              <a:rect l="0" t="0" r="r" b="b"/>
              <a:pathLst>
                <a:path w="1220" h="220">
                  <a:moveTo>
                    <a:pt x="1220" y="0"/>
                  </a:moveTo>
                  <a:cubicBezTo>
                    <a:pt x="1188" y="36"/>
                    <a:pt x="1083" y="214"/>
                    <a:pt x="1015" y="217"/>
                  </a:cubicBezTo>
                  <a:cubicBezTo>
                    <a:pt x="947" y="220"/>
                    <a:pt x="878" y="22"/>
                    <a:pt x="809" y="20"/>
                  </a:cubicBezTo>
                  <a:cubicBezTo>
                    <a:pt x="740" y="17"/>
                    <a:pt x="671" y="200"/>
                    <a:pt x="603" y="202"/>
                  </a:cubicBezTo>
                  <a:cubicBezTo>
                    <a:pt x="535" y="205"/>
                    <a:pt x="466" y="35"/>
                    <a:pt x="398" y="35"/>
                  </a:cubicBezTo>
                  <a:cubicBezTo>
                    <a:pt x="330" y="35"/>
                    <a:pt x="245" y="187"/>
                    <a:pt x="192" y="202"/>
                  </a:cubicBezTo>
                  <a:cubicBezTo>
                    <a:pt x="139" y="218"/>
                    <a:pt x="114" y="156"/>
                    <a:pt x="82" y="126"/>
                  </a:cubicBezTo>
                  <a:cubicBezTo>
                    <a:pt x="50" y="96"/>
                    <a:pt x="17" y="42"/>
                    <a:pt x="0" y="20"/>
                  </a:cubicBezTo>
                </a:path>
              </a:pathLst>
            </a:custGeom>
            <a:noFill/>
            <a:ln w="444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14057" name="Freeform 41"/>
          <p:cNvSpPr>
            <a:spLocks/>
          </p:cNvSpPr>
          <p:nvPr/>
        </p:nvSpPr>
        <p:spPr bwMode="auto">
          <a:xfrm rot="707606">
            <a:off x="2346325" y="2997200"/>
            <a:ext cx="1582738" cy="952500"/>
          </a:xfrm>
          <a:custGeom>
            <a:avLst/>
            <a:gdLst/>
            <a:ahLst/>
            <a:cxnLst>
              <a:cxn ang="0">
                <a:pos x="0" y="605"/>
              </a:cxn>
              <a:cxn ang="0">
                <a:pos x="91" y="514"/>
              </a:cxn>
              <a:cxn ang="0">
                <a:pos x="91" y="378"/>
              </a:cxn>
              <a:cxn ang="0">
                <a:pos x="122" y="281"/>
              </a:cxn>
              <a:cxn ang="0">
                <a:pos x="227" y="196"/>
              </a:cxn>
              <a:cxn ang="0">
                <a:pos x="363" y="151"/>
              </a:cxn>
              <a:cxn ang="0">
                <a:pos x="635" y="15"/>
              </a:cxn>
              <a:cxn ang="0">
                <a:pos x="952" y="60"/>
              </a:cxn>
              <a:cxn ang="0">
                <a:pos x="1183" y="236"/>
              </a:cxn>
            </a:cxnLst>
            <a:rect l="0" t="0" r="r" b="b"/>
            <a:pathLst>
              <a:path w="1183" h="605">
                <a:moveTo>
                  <a:pt x="0" y="605"/>
                </a:moveTo>
                <a:cubicBezTo>
                  <a:pt x="38" y="578"/>
                  <a:pt x="76" y="552"/>
                  <a:pt x="91" y="514"/>
                </a:cubicBezTo>
                <a:cubicBezTo>
                  <a:pt x="106" y="476"/>
                  <a:pt x="86" y="417"/>
                  <a:pt x="91" y="378"/>
                </a:cubicBezTo>
                <a:cubicBezTo>
                  <a:pt x="96" y="339"/>
                  <a:pt x="99" y="311"/>
                  <a:pt x="122" y="281"/>
                </a:cubicBezTo>
                <a:cubicBezTo>
                  <a:pt x="145" y="251"/>
                  <a:pt x="187" y="218"/>
                  <a:pt x="227" y="196"/>
                </a:cubicBezTo>
                <a:cubicBezTo>
                  <a:pt x="267" y="174"/>
                  <a:pt x="295" y="181"/>
                  <a:pt x="363" y="151"/>
                </a:cubicBezTo>
                <a:cubicBezTo>
                  <a:pt x="431" y="121"/>
                  <a:pt x="537" y="30"/>
                  <a:pt x="635" y="15"/>
                </a:cubicBezTo>
                <a:cubicBezTo>
                  <a:pt x="733" y="0"/>
                  <a:pt x="861" y="23"/>
                  <a:pt x="952" y="60"/>
                </a:cubicBezTo>
                <a:cubicBezTo>
                  <a:pt x="1043" y="97"/>
                  <a:pt x="1135" y="199"/>
                  <a:pt x="1183" y="236"/>
                </a:cubicBezTo>
              </a:path>
            </a:pathLst>
          </a:custGeom>
          <a:noFill/>
          <a:ln w="50800" cap="flat" cmpd="sng">
            <a:solidFill>
              <a:srgbClr val="0099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4058" name="Text Box 42"/>
          <p:cNvSpPr txBox="1">
            <a:spLocks noChangeArrowheads="1"/>
          </p:cNvSpPr>
          <p:nvPr/>
        </p:nvSpPr>
        <p:spPr bwMode="auto">
          <a:xfrm>
            <a:off x="3348038" y="2779713"/>
            <a:ext cx="7778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cs-CZ" sz="1400">
                <a:solidFill>
                  <a:srgbClr val="33CC33"/>
                </a:solidFill>
                <a:latin typeface="Arial" charset="0"/>
              </a:rPr>
              <a:t>m RNA</a:t>
            </a:r>
          </a:p>
        </p:txBody>
      </p:sp>
      <p:sp>
        <p:nvSpPr>
          <p:cNvPr id="214059" name="Text Box 43"/>
          <p:cNvSpPr txBox="1">
            <a:spLocks noChangeArrowheads="1"/>
          </p:cNvSpPr>
          <p:nvPr/>
        </p:nvSpPr>
        <p:spPr bwMode="auto">
          <a:xfrm>
            <a:off x="466725" y="2205038"/>
            <a:ext cx="56991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cs-CZ" sz="1400">
                <a:solidFill>
                  <a:srgbClr val="FF0000"/>
                </a:solidFill>
                <a:latin typeface="Arial" charset="0"/>
              </a:rPr>
              <a:t>DNA</a:t>
            </a:r>
          </a:p>
        </p:txBody>
      </p:sp>
      <p:sp>
        <p:nvSpPr>
          <p:cNvPr id="214061" name="Line 45"/>
          <p:cNvSpPr>
            <a:spLocks noChangeShapeType="1"/>
          </p:cNvSpPr>
          <p:nvPr/>
        </p:nvSpPr>
        <p:spPr bwMode="auto">
          <a:xfrm>
            <a:off x="1042988" y="2420938"/>
            <a:ext cx="1008062" cy="7191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4042" name="Line 26"/>
          <p:cNvSpPr>
            <a:spLocks noChangeShapeType="1"/>
          </p:cNvSpPr>
          <p:nvPr/>
        </p:nvSpPr>
        <p:spPr bwMode="auto">
          <a:xfrm flipV="1">
            <a:off x="1042988" y="836613"/>
            <a:ext cx="1152525" cy="14398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4062" name="Text Box 46"/>
          <p:cNvSpPr txBox="1">
            <a:spLocks noChangeArrowheads="1"/>
          </p:cNvSpPr>
          <p:nvPr/>
        </p:nvSpPr>
        <p:spPr bwMode="auto">
          <a:xfrm>
            <a:off x="3132138" y="2276475"/>
            <a:ext cx="1198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cs-CZ" sz="1400">
                <a:solidFill>
                  <a:schemeClr val="accent2"/>
                </a:solidFill>
                <a:latin typeface="Arial" charset="0"/>
              </a:rPr>
              <a:t>Jaderný pór</a:t>
            </a:r>
          </a:p>
        </p:txBody>
      </p:sp>
      <p:sp>
        <p:nvSpPr>
          <p:cNvPr id="214063" name="Line 47"/>
          <p:cNvSpPr>
            <a:spLocks noChangeShapeType="1"/>
          </p:cNvSpPr>
          <p:nvPr/>
        </p:nvSpPr>
        <p:spPr bwMode="auto">
          <a:xfrm flipH="1" flipV="1">
            <a:off x="2411413" y="1412875"/>
            <a:ext cx="1587" cy="2682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4064" name="Line 48"/>
          <p:cNvSpPr>
            <a:spLocks noChangeShapeType="1"/>
          </p:cNvSpPr>
          <p:nvPr/>
        </p:nvSpPr>
        <p:spPr bwMode="auto">
          <a:xfrm flipH="1">
            <a:off x="2987675" y="2347913"/>
            <a:ext cx="215900" cy="1651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4065" name="Text Box 49"/>
          <p:cNvSpPr txBox="1">
            <a:spLocks noChangeArrowheads="1"/>
          </p:cNvSpPr>
          <p:nvPr/>
        </p:nvSpPr>
        <p:spPr bwMode="auto">
          <a:xfrm>
            <a:off x="4500563" y="1268413"/>
            <a:ext cx="4176712" cy="73977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400">
                <a:latin typeface="Arial" charset="0"/>
              </a:rPr>
              <a:t>Základním předpokladem syntézy peptidických hormonů je exprese genetické informace (GI) uložení na jaderné DNA</a:t>
            </a:r>
          </a:p>
        </p:txBody>
      </p:sp>
      <p:sp>
        <p:nvSpPr>
          <p:cNvPr id="214067" name="Text Box 51"/>
          <p:cNvSpPr txBox="1">
            <a:spLocks noChangeArrowheads="1"/>
          </p:cNvSpPr>
          <p:nvPr/>
        </p:nvSpPr>
        <p:spPr bwMode="auto">
          <a:xfrm>
            <a:off x="4500563" y="2133600"/>
            <a:ext cx="4211637" cy="158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cs-CZ" sz="1400">
                <a:latin typeface="Arial" charset="0"/>
              </a:rPr>
              <a:t>Exprese genetické informace se na molekulové </a:t>
            </a:r>
          </a:p>
          <a:p>
            <a:r>
              <a:rPr lang="cs-CZ" sz="1400">
                <a:latin typeface="Arial" charset="0"/>
              </a:rPr>
              <a:t>úrovni uskutečňuje ve dvou stupních: </a:t>
            </a:r>
          </a:p>
          <a:p>
            <a:r>
              <a:rPr lang="cs-CZ" sz="1400">
                <a:latin typeface="Arial" charset="0"/>
              </a:rPr>
              <a:t>                      1. TRANSKRIPCE    </a:t>
            </a:r>
          </a:p>
          <a:p>
            <a:r>
              <a:rPr lang="cs-CZ" sz="1400">
                <a:latin typeface="Arial" charset="0"/>
              </a:rPr>
              <a:t>                      2. TRANSLACE</a:t>
            </a:r>
          </a:p>
          <a:p>
            <a:r>
              <a:rPr lang="cs-CZ" sz="1400">
                <a:latin typeface="Arial" charset="0"/>
              </a:rPr>
              <a:t>Oba dva stupně exprese GI plynou z existence </a:t>
            </a:r>
          </a:p>
          <a:p>
            <a:r>
              <a:rPr lang="cs-CZ" sz="1400">
                <a:latin typeface="Arial" charset="0"/>
              </a:rPr>
              <a:t>jaderné DNA, ale pouze první z nich probíhá </a:t>
            </a:r>
          </a:p>
          <a:p>
            <a:r>
              <a:rPr lang="cs-CZ" sz="1400">
                <a:latin typeface="Arial" charset="0"/>
              </a:rPr>
              <a:t>v samotném jádře buňky</a:t>
            </a:r>
          </a:p>
        </p:txBody>
      </p:sp>
      <p:sp>
        <p:nvSpPr>
          <p:cNvPr id="214070" name="AutoShape 54"/>
          <p:cNvSpPr>
            <a:spLocks noChangeArrowheads="1"/>
          </p:cNvSpPr>
          <p:nvPr/>
        </p:nvSpPr>
        <p:spPr bwMode="auto">
          <a:xfrm>
            <a:off x="4140200" y="3860800"/>
            <a:ext cx="4679950" cy="792163"/>
          </a:xfrm>
          <a:prstGeom prst="downArrowCallout">
            <a:avLst>
              <a:gd name="adj1" fmla="val 24014"/>
              <a:gd name="adj2" fmla="val 147695"/>
              <a:gd name="adj3" fmla="val 20972"/>
              <a:gd name="adj4" fmla="val 66667"/>
            </a:avLst>
          </a:prstGeom>
          <a:solidFill>
            <a:srgbClr val="FF33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>
                <a:latin typeface="Arial" charset="0"/>
              </a:rPr>
              <a:t>1. TRANSKRIPCE = přepis genetické informace</a:t>
            </a:r>
          </a:p>
        </p:txBody>
      </p:sp>
      <p:sp>
        <p:nvSpPr>
          <p:cNvPr id="214073" name="Text Box 57"/>
          <p:cNvSpPr txBox="1">
            <a:spLocks noChangeArrowheads="1"/>
          </p:cNvSpPr>
          <p:nvPr/>
        </p:nvSpPr>
        <p:spPr bwMode="auto">
          <a:xfrm>
            <a:off x="4335463" y="5011738"/>
            <a:ext cx="1841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214074" name="Text Box 58"/>
          <p:cNvSpPr txBox="1">
            <a:spLocks noChangeArrowheads="1"/>
          </p:cNvSpPr>
          <p:nvPr/>
        </p:nvSpPr>
        <p:spPr bwMode="auto">
          <a:xfrm>
            <a:off x="4427538" y="4652963"/>
            <a:ext cx="4260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>
              <a:buFont typeface="Wingdings" pitchFamily="2" charset="2"/>
              <a:buNone/>
            </a:pPr>
            <a:r>
              <a:rPr lang="cs-CZ" sz="1400">
                <a:latin typeface="Arial" charset="0"/>
              </a:rPr>
              <a:t> Tento proces částečně připomíná replikaci DNA</a:t>
            </a:r>
          </a:p>
        </p:txBody>
      </p:sp>
      <p:sp>
        <p:nvSpPr>
          <p:cNvPr id="214075" name="Text Box 59"/>
          <p:cNvSpPr txBox="1">
            <a:spLocks noChangeArrowheads="1"/>
          </p:cNvSpPr>
          <p:nvPr/>
        </p:nvSpPr>
        <p:spPr bwMode="auto">
          <a:xfrm>
            <a:off x="5364163" y="5157788"/>
            <a:ext cx="3240087" cy="1377950"/>
          </a:xfrm>
          <a:prstGeom prst="rect">
            <a:avLst/>
          </a:prstGeom>
          <a:solidFill>
            <a:srgbClr val="FFCCFF"/>
          </a:solidFill>
          <a:ln w="9525" algn="ctr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>
                <a:latin typeface="Arial" charset="0"/>
              </a:rPr>
              <a:t>V místě uložení příslušné genetické informace pro tvorbu peptidického hormonu se obě vlákna dočasně    od sebe uvolní působením</a:t>
            </a:r>
          </a:p>
          <a:p>
            <a:r>
              <a:rPr lang="cs-CZ" sz="1400">
                <a:latin typeface="Arial" charset="0"/>
              </a:rPr>
              <a:t>RNA polymerázy (rozpustí vodíkové můstky mezi vlákny DNA)</a:t>
            </a:r>
          </a:p>
        </p:txBody>
      </p:sp>
      <p:sp>
        <p:nvSpPr>
          <p:cNvPr id="214076" name="Text Box 60"/>
          <p:cNvSpPr txBox="1">
            <a:spLocks noChangeArrowheads="1"/>
          </p:cNvSpPr>
          <p:nvPr/>
        </p:nvSpPr>
        <p:spPr bwMode="auto">
          <a:xfrm>
            <a:off x="468313" y="5157788"/>
            <a:ext cx="4392612" cy="1377950"/>
          </a:xfrm>
          <a:prstGeom prst="rect">
            <a:avLst/>
          </a:prstGeom>
          <a:solidFill>
            <a:srgbClr val="FFCCFF"/>
          </a:solidFill>
          <a:ln w="9525" algn="ctr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>
                <a:latin typeface="Arial" charset="0"/>
              </a:rPr>
              <a:t>Jedno z vláken DNA  poslouží jako matrice, k níž se podle komplementarity bází vytváří molekula m RNA </a:t>
            </a:r>
            <a:r>
              <a:rPr lang="cs-CZ" sz="1400">
                <a:latin typeface="Arial" charset="0"/>
                <a:cs typeface="Arial" charset="0"/>
              </a:rPr>
              <a:t>→ genetická informace z jaderné DNA se tímto procesem přepsala do m RNA ( ta jádro opouští a obě vlákna DNA se vodíkovými můstky opět spojí )</a:t>
            </a:r>
          </a:p>
        </p:txBody>
      </p:sp>
      <p:sp>
        <p:nvSpPr>
          <p:cNvPr id="214077" name="Text Box 61"/>
          <p:cNvSpPr txBox="1">
            <a:spLocks noChangeArrowheads="1"/>
          </p:cNvSpPr>
          <p:nvPr/>
        </p:nvSpPr>
        <p:spPr bwMode="auto">
          <a:xfrm>
            <a:off x="395288" y="4797425"/>
            <a:ext cx="3540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cs-CZ" sz="1600">
                <a:solidFill>
                  <a:srgbClr val="FF33CC"/>
                </a:solidFill>
                <a:latin typeface="Arial" charset="0"/>
              </a:rPr>
              <a:t>1.</a:t>
            </a:r>
          </a:p>
        </p:txBody>
      </p:sp>
      <p:sp>
        <p:nvSpPr>
          <p:cNvPr id="214078" name="Text Box 62"/>
          <p:cNvSpPr txBox="1">
            <a:spLocks noChangeArrowheads="1"/>
          </p:cNvSpPr>
          <p:nvPr/>
        </p:nvSpPr>
        <p:spPr bwMode="auto">
          <a:xfrm>
            <a:off x="5292725" y="4868863"/>
            <a:ext cx="411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cs-CZ" sz="1600">
                <a:solidFill>
                  <a:srgbClr val="FF33CC"/>
                </a:solidFill>
                <a:latin typeface="Arial" charset="0"/>
              </a:rPr>
              <a:t>2. </a:t>
            </a:r>
          </a:p>
        </p:txBody>
      </p:sp>
      <p:sp>
        <p:nvSpPr>
          <p:cNvPr id="214079" name="AutoShape 63"/>
          <p:cNvSpPr>
            <a:spLocks noChangeArrowheads="1"/>
          </p:cNvSpPr>
          <p:nvPr/>
        </p:nvSpPr>
        <p:spPr bwMode="auto">
          <a:xfrm>
            <a:off x="4932363" y="5734050"/>
            <a:ext cx="360362" cy="144463"/>
          </a:xfrm>
          <a:prstGeom prst="rightArrow">
            <a:avLst>
              <a:gd name="adj1" fmla="val 50000"/>
              <a:gd name="adj2" fmla="val 62362"/>
            </a:avLst>
          </a:prstGeom>
          <a:solidFill>
            <a:srgbClr val="FF33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4080" name="Text Box 64"/>
          <p:cNvSpPr txBox="1">
            <a:spLocks noChangeArrowheads="1"/>
          </p:cNvSpPr>
          <p:nvPr/>
        </p:nvSpPr>
        <p:spPr bwMode="auto">
          <a:xfrm>
            <a:off x="250825" y="3357563"/>
            <a:ext cx="10795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r>
              <a:rPr lang="cs-CZ" sz="1200">
                <a:latin typeface="Arial" charset="0"/>
              </a:rPr>
              <a:t>     RNA </a:t>
            </a:r>
          </a:p>
          <a:p>
            <a:r>
              <a:rPr lang="cs-CZ" sz="1200">
                <a:latin typeface="Arial" charset="0"/>
              </a:rPr>
              <a:t>polymeráza</a:t>
            </a:r>
          </a:p>
        </p:txBody>
      </p:sp>
      <p:sp>
        <p:nvSpPr>
          <p:cNvPr id="214081" name="Rectangle 65"/>
          <p:cNvSpPr>
            <a:spLocks noChangeArrowheads="1"/>
          </p:cNvSpPr>
          <p:nvPr/>
        </p:nvSpPr>
        <p:spPr bwMode="auto">
          <a:xfrm>
            <a:off x="8618538" y="0"/>
            <a:ext cx="52546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II-44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66">
                <a:gamma/>
                <a:tint val="0"/>
                <a:invGamma/>
              </a:srgbClr>
            </a:gs>
            <a:gs pos="100000">
              <a:srgbClr val="66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4" name="Rectangle 6"/>
          <p:cNvSpPr>
            <a:spLocks noChangeArrowheads="1"/>
          </p:cNvSpPr>
          <p:nvPr/>
        </p:nvSpPr>
        <p:spPr bwMode="auto">
          <a:xfrm>
            <a:off x="2916238" y="404813"/>
            <a:ext cx="2879725" cy="8636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2213" name="WordArt 5"/>
          <p:cNvSpPr>
            <a:spLocks noChangeArrowheads="1" noChangeShapeType="1" noTextEdit="1"/>
          </p:cNvSpPr>
          <p:nvPr/>
        </p:nvSpPr>
        <p:spPr bwMode="auto">
          <a:xfrm>
            <a:off x="3276600" y="620713"/>
            <a:ext cx="2159000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/>
              </a:rPr>
              <a:t>RIBOZOM</a:t>
            </a:r>
          </a:p>
        </p:txBody>
      </p:sp>
      <p:grpSp>
        <p:nvGrpSpPr>
          <p:cNvPr id="222250" name="Group 42"/>
          <p:cNvGrpSpPr>
            <a:grpSpLocks/>
          </p:cNvGrpSpPr>
          <p:nvPr/>
        </p:nvGrpSpPr>
        <p:grpSpPr bwMode="auto">
          <a:xfrm rot="785099">
            <a:off x="5724525" y="476250"/>
            <a:ext cx="936625" cy="863600"/>
            <a:chOff x="2971" y="300"/>
            <a:chExt cx="318" cy="273"/>
          </a:xfrm>
        </p:grpSpPr>
        <p:sp>
          <p:nvSpPr>
            <p:cNvPr id="222251" name="Oval 43"/>
            <p:cNvSpPr>
              <a:spLocks noChangeArrowheads="1"/>
            </p:cNvSpPr>
            <p:nvPr/>
          </p:nvSpPr>
          <p:spPr bwMode="auto">
            <a:xfrm>
              <a:off x="2971" y="391"/>
              <a:ext cx="318" cy="18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2252" name="Oval 44"/>
            <p:cNvSpPr>
              <a:spLocks noChangeArrowheads="1"/>
            </p:cNvSpPr>
            <p:nvPr/>
          </p:nvSpPr>
          <p:spPr bwMode="auto">
            <a:xfrm>
              <a:off x="3016" y="300"/>
              <a:ext cx="227" cy="137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22258" name="Text Box 50"/>
          <p:cNvSpPr txBox="1">
            <a:spLocks noChangeArrowheads="1"/>
          </p:cNvSpPr>
          <p:nvPr/>
        </p:nvSpPr>
        <p:spPr bwMode="auto">
          <a:xfrm>
            <a:off x="6516688" y="476250"/>
            <a:ext cx="16779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cs-CZ" sz="1400">
                <a:latin typeface="Arial" charset="0"/>
              </a:rPr>
              <a:t>Malá podjednotka</a:t>
            </a:r>
          </a:p>
        </p:txBody>
      </p:sp>
      <p:sp>
        <p:nvSpPr>
          <p:cNvPr id="222260" name="Text Box 52"/>
          <p:cNvSpPr txBox="1">
            <a:spLocks noChangeArrowheads="1"/>
          </p:cNvSpPr>
          <p:nvPr/>
        </p:nvSpPr>
        <p:spPr bwMode="auto">
          <a:xfrm>
            <a:off x="6588125" y="908050"/>
            <a:ext cx="174783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cs-CZ" sz="1400">
                <a:latin typeface="Arial" charset="0"/>
              </a:rPr>
              <a:t>Velká podjednotka</a:t>
            </a:r>
          </a:p>
        </p:txBody>
      </p:sp>
      <p:sp>
        <p:nvSpPr>
          <p:cNvPr id="222261" name="Text Box 53"/>
          <p:cNvSpPr txBox="1">
            <a:spLocks noChangeArrowheads="1"/>
          </p:cNvSpPr>
          <p:nvPr/>
        </p:nvSpPr>
        <p:spPr bwMode="auto">
          <a:xfrm>
            <a:off x="5632450" y="1555750"/>
            <a:ext cx="1841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222262" name="Text Box 54"/>
          <p:cNvSpPr txBox="1">
            <a:spLocks noChangeArrowheads="1"/>
          </p:cNvSpPr>
          <p:nvPr/>
        </p:nvSpPr>
        <p:spPr bwMode="auto">
          <a:xfrm>
            <a:off x="539750" y="1484313"/>
            <a:ext cx="3294063" cy="11652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>
                <a:latin typeface="Arial" charset="0"/>
              </a:rPr>
              <a:t>Ribozomy jsou bílkovinné struktury, </a:t>
            </a:r>
          </a:p>
          <a:p>
            <a:r>
              <a:rPr lang="cs-CZ" sz="1400">
                <a:latin typeface="Arial" charset="0"/>
              </a:rPr>
              <a:t>na kterých probíhá syntéza bílkovin </a:t>
            </a:r>
          </a:p>
          <a:p>
            <a:r>
              <a:rPr lang="cs-CZ" sz="1400">
                <a:latin typeface="Arial" charset="0"/>
              </a:rPr>
              <a:t>(peptidů) </a:t>
            </a:r>
            <a:r>
              <a:rPr lang="cs-CZ" sz="1400">
                <a:latin typeface="Arial" charset="0"/>
                <a:cs typeface="Arial" charset="0"/>
              </a:rPr>
              <a:t>→  peptidických hormonů</a:t>
            </a:r>
          </a:p>
          <a:p>
            <a:r>
              <a:rPr lang="cs-CZ" sz="1400">
                <a:latin typeface="Arial" charset="0"/>
                <a:cs typeface="Arial" charset="0"/>
              </a:rPr>
              <a:t>(předpokladem procesu je spojení </a:t>
            </a:r>
          </a:p>
          <a:p>
            <a:r>
              <a:rPr lang="cs-CZ" sz="1400">
                <a:latin typeface="Arial" charset="0"/>
                <a:cs typeface="Arial" charset="0"/>
              </a:rPr>
              <a:t>malé velké podjednotky ribozomu)</a:t>
            </a:r>
          </a:p>
        </p:txBody>
      </p:sp>
      <p:sp>
        <p:nvSpPr>
          <p:cNvPr id="222263" name="Text Box 55"/>
          <p:cNvSpPr txBox="1">
            <a:spLocks noChangeArrowheads="1"/>
          </p:cNvSpPr>
          <p:nvPr/>
        </p:nvSpPr>
        <p:spPr bwMode="auto">
          <a:xfrm>
            <a:off x="4427538" y="1484313"/>
            <a:ext cx="40751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cs-CZ" sz="1400">
                <a:latin typeface="Arial" charset="0"/>
              </a:rPr>
              <a:t>Na ribozomech probíhá druhý krok exprese GI</a:t>
            </a:r>
          </a:p>
        </p:txBody>
      </p:sp>
      <p:sp>
        <p:nvSpPr>
          <p:cNvPr id="222264" name="AutoShape 56"/>
          <p:cNvSpPr>
            <a:spLocks noChangeArrowheads="1"/>
          </p:cNvSpPr>
          <p:nvPr/>
        </p:nvSpPr>
        <p:spPr bwMode="auto">
          <a:xfrm>
            <a:off x="4284663" y="1916113"/>
            <a:ext cx="4608512" cy="719137"/>
          </a:xfrm>
          <a:prstGeom prst="downArrowCallout">
            <a:avLst>
              <a:gd name="adj1" fmla="val 26049"/>
              <a:gd name="adj2" fmla="val 160210"/>
              <a:gd name="adj3" fmla="val 20972"/>
              <a:gd name="adj4" fmla="val 66667"/>
            </a:avLst>
          </a:prstGeom>
          <a:solidFill>
            <a:srgbClr val="FF33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>
                <a:latin typeface="Arial" charset="0"/>
              </a:rPr>
              <a:t>2. TRANSLACE = překlad genetické informace</a:t>
            </a:r>
          </a:p>
        </p:txBody>
      </p:sp>
      <p:sp>
        <p:nvSpPr>
          <p:cNvPr id="222265" name="AutoShape 57"/>
          <p:cNvSpPr>
            <a:spLocks noChangeArrowheads="1"/>
          </p:cNvSpPr>
          <p:nvPr/>
        </p:nvSpPr>
        <p:spPr bwMode="auto">
          <a:xfrm>
            <a:off x="971550" y="260350"/>
            <a:ext cx="1584325" cy="1009650"/>
          </a:xfrm>
          <a:prstGeom prst="wedgeRoundRectCallout">
            <a:avLst>
              <a:gd name="adj1" fmla="val 72847"/>
              <a:gd name="adj2" fmla="val 26889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cs-CZ" sz="1200">
                <a:latin typeface="Arial" charset="0"/>
              </a:rPr>
              <a:t>Ribozom, který je volně uložený v cytoplazmě  (není součástí ER)</a:t>
            </a:r>
          </a:p>
        </p:txBody>
      </p:sp>
      <p:sp>
        <p:nvSpPr>
          <p:cNvPr id="222268" name="Text Box 60"/>
          <p:cNvSpPr txBox="1">
            <a:spLocks noChangeArrowheads="1"/>
          </p:cNvSpPr>
          <p:nvPr/>
        </p:nvSpPr>
        <p:spPr bwMode="auto">
          <a:xfrm>
            <a:off x="4643438" y="5084763"/>
            <a:ext cx="4318000" cy="527050"/>
          </a:xfrm>
          <a:prstGeom prst="rect">
            <a:avLst/>
          </a:prstGeom>
          <a:solidFill>
            <a:srgbClr val="FFCCFF"/>
          </a:solidFill>
          <a:ln w="9525" algn="ctr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>
                <a:latin typeface="Arial" charset="0"/>
              </a:rPr>
              <a:t>Hotové vlákno m RNA ( tvoří ho mj. triplety bází, </a:t>
            </a:r>
          </a:p>
          <a:p>
            <a:r>
              <a:rPr lang="cs-CZ" sz="1400">
                <a:latin typeface="Arial" charset="0"/>
              </a:rPr>
              <a:t>tzv. kodony )  se připojí k ribozomu v cytoplazmě</a:t>
            </a:r>
          </a:p>
        </p:txBody>
      </p:sp>
      <p:sp>
        <p:nvSpPr>
          <p:cNvPr id="222285" name="Text Box 77"/>
          <p:cNvSpPr txBox="1">
            <a:spLocks noChangeArrowheads="1"/>
          </p:cNvSpPr>
          <p:nvPr/>
        </p:nvSpPr>
        <p:spPr bwMode="auto">
          <a:xfrm>
            <a:off x="4621213" y="4940300"/>
            <a:ext cx="1841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222286" name="Text Box 78"/>
          <p:cNvSpPr txBox="1">
            <a:spLocks noChangeArrowheads="1"/>
          </p:cNvSpPr>
          <p:nvPr/>
        </p:nvSpPr>
        <p:spPr bwMode="auto">
          <a:xfrm>
            <a:off x="4643438" y="5805488"/>
            <a:ext cx="4270375" cy="739775"/>
          </a:xfrm>
          <a:prstGeom prst="rect">
            <a:avLst/>
          </a:prstGeom>
          <a:solidFill>
            <a:srgbClr val="FFCCFF"/>
          </a:solidFill>
          <a:ln w="9525" algn="ctr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>
                <a:latin typeface="Arial" charset="0"/>
              </a:rPr>
              <a:t>Ke kodonům m RNA se svými antikodony napojí</a:t>
            </a:r>
          </a:p>
          <a:p>
            <a:r>
              <a:rPr lang="cs-CZ" sz="1400">
                <a:latin typeface="Arial" charset="0"/>
              </a:rPr>
              <a:t>molekuly t RNA nesoucí na svém konci </a:t>
            </a:r>
          </a:p>
          <a:p>
            <a:r>
              <a:rPr lang="cs-CZ" sz="1400">
                <a:latin typeface="Arial" charset="0"/>
              </a:rPr>
              <a:t>jednotlivé aminokyseliny (AMK)</a:t>
            </a:r>
          </a:p>
        </p:txBody>
      </p:sp>
      <p:sp>
        <p:nvSpPr>
          <p:cNvPr id="222287" name="Text Box 79"/>
          <p:cNvSpPr txBox="1">
            <a:spLocks noChangeArrowheads="1"/>
          </p:cNvSpPr>
          <p:nvPr/>
        </p:nvSpPr>
        <p:spPr bwMode="auto">
          <a:xfrm>
            <a:off x="250825" y="3429000"/>
            <a:ext cx="4105275" cy="739775"/>
          </a:xfrm>
          <a:prstGeom prst="rect">
            <a:avLst/>
          </a:prstGeom>
          <a:solidFill>
            <a:srgbClr val="FFCCFF"/>
          </a:solidFill>
          <a:ln w="9525" algn="ctr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>
                <a:latin typeface="Arial" charset="0"/>
              </a:rPr>
              <a:t>Mezi AMK se vytvoří peptidické vazby,</a:t>
            </a:r>
          </a:p>
          <a:p>
            <a:r>
              <a:rPr lang="cs-CZ" sz="1400">
                <a:latin typeface="Arial" charset="0"/>
              </a:rPr>
              <a:t>tím zaniknou vazby mezi kodony a antikodony</a:t>
            </a:r>
          </a:p>
          <a:p>
            <a:r>
              <a:rPr lang="cs-CZ" sz="1400">
                <a:latin typeface="Arial" charset="0"/>
              </a:rPr>
              <a:t>a molekuly t RNA se uvolní do cytoplazmy</a:t>
            </a:r>
          </a:p>
        </p:txBody>
      </p:sp>
      <p:sp>
        <p:nvSpPr>
          <p:cNvPr id="222288" name="Text Box 80"/>
          <p:cNvSpPr txBox="1">
            <a:spLocks noChangeArrowheads="1"/>
          </p:cNvSpPr>
          <p:nvPr/>
        </p:nvSpPr>
        <p:spPr bwMode="auto">
          <a:xfrm>
            <a:off x="4500563" y="2708275"/>
            <a:ext cx="4352925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cs-CZ" sz="1400" u="sng">
                <a:latin typeface="Arial" charset="0"/>
              </a:rPr>
              <a:t>TRANSLACE NA RIBOSOMECH V CYTOPLAZMĚ </a:t>
            </a:r>
          </a:p>
          <a:p>
            <a:r>
              <a:rPr lang="cs-CZ" sz="1400">
                <a:latin typeface="Arial" charset="0"/>
              </a:rPr>
              <a:t>                         (1. fáze translace)</a:t>
            </a:r>
          </a:p>
        </p:txBody>
      </p:sp>
      <p:sp>
        <p:nvSpPr>
          <p:cNvPr id="222289" name="Text Box 81"/>
          <p:cNvSpPr txBox="1">
            <a:spLocks noChangeArrowheads="1"/>
          </p:cNvSpPr>
          <p:nvPr/>
        </p:nvSpPr>
        <p:spPr bwMode="auto">
          <a:xfrm>
            <a:off x="468313" y="2852738"/>
            <a:ext cx="3527425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r>
              <a:rPr lang="cs-CZ" sz="1400">
                <a:latin typeface="Arial" charset="0"/>
              </a:rPr>
              <a:t>Z m RNA je překládána GI do primární struktury proteinového hormonu</a:t>
            </a:r>
          </a:p>
        </p:txBody>
      </p:sp>
      <p:sp>
        <p:nvSpPr>
          <p:cNvPr id="222291" name="Rectangle 83"/>
          <p:cNvSpPr>
            <a:spLocks noChangeArrowheads="1"/>
          </p:cNvSpPr>
          <p:nvPr/>
        </p:nvSpPr>
        <p:spPr bwMode="auto">
          <a:xfrm>
            <a:off x="395288" y="4508500"/>
            <a:ext cx="1303337" cy="3238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>
                <a:solidFill>
                  <a:schemeClr val="bg1"/>
                </a:solidFill>
                <a:latin typeface="Arial" charset="0"/>
              </a:rPr>
              <a:t>Sign.sekvence</a:t>
            </a:r>
          </a:p>
        </p:txBody>
      </p:sp>
      <p:sp>
        <p:nvSpPr>
          <p:cNvPr id="222292" name="Oval 84"/>
          <p:cNvSpPr>
            <a:spLocks noChangeArrowheads="1"/>
          </p:cNvSpPr>
          <p:nvPr/>
        </p:nvSpPr>
        <p:spPr bwMode="auto">
          <a:xfrm>
            <a:off x="1692275" y="4437063"/>
            <a:ext cx="303213" cy="452437"/>
          </a:xfrm>
          <a:prstGeom prst="ellipse">
            <a:avLst/>
          </a:prstGeom>
          <a:solidFill>
            <a:srgbClr val="FF33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2294" name="Text Box 86"/>
          <p:cNvSpPr txBox="1">
            <a:spLocks noChangeArrowheads="1"/>
          </p:cNvSpPr>
          <p:nvPr/>
        </p:nvSpPr>
        <p:spPr bwMode="auto">
          <a:xfrm>
            <a:off x="179388" y="5229225"/>
            <a:ext cx="1395412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cs-CZ" sz="1400">
                <a:latin typeface="Arial" charset="0"/>
              </a:rPr>
              <a:t>   </a:t>
            </a:r>
            <a:r>
              <a:rPr lang="cs-CZ" sz="1400">
                <a:solidFill>
                  <a:schemeClr val="bg1"/>
                </a:solidFill>
                <a:latin typeface="Arial" charset="0"/>
              </a:rPr>
              <a:t>Polypeptid</a:t>
            </a:r>
          </a:p>
          <a:p>
            <a:r>
              <a:rPr lang="cs-CZ" sz="1400">
                <a:solidFill>
                  <a:schemeClr val="bg1"/>
                </a:solidFill>
                <a:latin typeface="Arial" charset="0"/>
              </a:rPr>
              <a:t>( asi 20 AMK ) </a:t>
            </a:r>
          </a:p>
        </p:txBody>
      </p:sp>
      <p:sp>
        <p:nvSpPr>
          <p:cNvPr id="222295" name="Text Box 87"/>
          <p:cNvSpPr txBox="1">
            <a:spLocks noChangeArrowheads="1"/>
          </p:cNvSpPr>
          <p:nvPr/>
        </p:nvSpPr>
        <p:spPr bwMode="auto">
          <a:xfrm>
            <a:off x="1476375" y="5157788"/>
            <a:ext cx="2663825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r>
              <a:rPr lang="cs-CZ" sz="1400">
                <a:solidFill>
                  <a:srgbClr val="FF33CC"/>
                </a:solidFill>
                <a:latin typeface="Arial" charset="0"/>
              </a:rPr>
              <a:t>Komplex tvořený několika proteiny a krátkou</a:t>
            </a:r>
          </a:p>
          <a:p>
            <a:r>
              <a:rPr lang="cs-CZ" sz="1400">
                <a:solidFill>
                  <a:srgbClr val="FF33CC"/>
                </a:solidFill>
                <a:latin typeface="Arial" charset="0"/>
              </a:rPr>
              <a:t>molekulou RNA </a:t>
            </a:r>
          </a:p>
        </p:txBody>
      </p:sp>
      <p:sp>
        <p:nvSpPr>
          <p:cNvPr id="222296" name="Text Box 88"/>
          <p:cNvSpPr txBox="1">
            <a:spLocks noChangeArrowheads="1"/>
          </p:cNvSpPr>
          <p:nvPr/>
        </p:nvSpPr>
        <p:spPr bwMode="auto">
          <a:xfrm>
            <a:off x="1979613" y="4508500"/>
            <a:ext cx="5508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cs-CZ" sz="1400">
                <a:solidFill>
                  <a:srgbClr val="FF33CC"/>
                </a:solidFill>
                <a:latin typeface="Arial" charset="0"/>
              </a:rPr>
              <a:t>SRP</a:t>
            </a:r>
          </a:p>
        </p:txBody>
      </p:sp>
      <p:sp>
        <p:nvSpPr>
          <p:cNvPr id="222297" name="Line 89"/>
          <p:cNvSpPr>
            <a:spLocks noChangeShapeType="1"/>
          </p:cNvSpPr>
          <p:nvPr/>
        </p:nvSpPr>
        <p:spPr bwMode="auto">
          <a:xfrm>
            <a:off x="900113" y="48688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2298" name="Line 90"/>
          <p:cNvSpPr>
            <a:spLocks noChangeShapeType="1"/>
          </p:cNvSpPr>
          <p:nvPr/>
        </p:nvSpPr>
        <p:spPr bwMode="auto">
          <a:xfrm>
            <a:off x="1835150" y="48688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2299" name="Text Box 91"/>
          <p:cNvSpPr txBox="1">
            <a:spLocks noChangeArrowheads="1"/>
          </p:cNvSpPr>
          <p:nvPr/>
        </p:nvSpPr>
        <p:spPr bwMode="auto">
          <a:xfrm>
            <a:off x="1908175" y="4724400"/>
            <a:ext cx="266382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r>
              <a:rPr lang="cs-CZ" sz="1200">
                <a:latin typeface="Arial" charset="0"/>
              </a:rPr>
              <a:t>(signál rozpoznávající partikule)</a:t>
            </a:r>
          </a:p>
        </p:txBody>
      </p:sp>
      <p:sp>
        <p:nvSpPr>
          <p:cNvPr id="222300" name="Text Box 92"/>
          <p:cNvSpPr txBox="1">
            <a:spLocks noChangeArrowheads="1"/>
          </p:cNvSpPr>
          <p:nvPr/>
        </p:nvSpPr>
        <p:spPr bwMode="auto">
          <a:xfrm>
            <a:off x="323850" y="6021388"/>
            <a:ext cx="3697288" cy="527050"/>
          </a:xfrm>
          <a:prstGeom prst="rect">
            <a:avLst/>
          </a:prstGeom>
          <a:solidFill>
            <a:srgbClr val="FFCCFF"/>
          </a:solidFill>
          <a:ln w="9525" algn="ctr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>
                <a:latin typeface="Arial" charset="0"/>
              </a:rPr>
              <a:t>Zastaví translaci do doby, než se ribozom</a:t>
            </a:r>
          </a:p>
          <a:p>
            <a:r>
              <a:rPr lang="cs-CZ" sz="1400">
                <a:latin typeface="Arial" charset="0"/>
              </a:rPr>
              <a:t>připojí na endoplazmatické retikulum</a:t>
            </a:r>
          </a:p>
        </p:txBody>
      </p:sp>
      <p:sp>
        <p:nvSpPr>
          <p:cNvPr id="222301" name="Text Box 93"/>
          <p:cNvSpPr txBox="1">
            <a:spLocks noChangeArrowheads="1"/>
          </p:cNvSpPr>
          <p:nvPr/>
        </p:nvSpPr>
        <p:spPr bwMode="auto">
          <a:xfrm>
            <a:off x="4264025" y="5056188"/>
            <a:ext cx="3540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cs-CZ" sz="1600">
                <a:solidFill>
                  <a:srgbClr val="FF33CC"/>
                </a:solidFill>
                <a:latin typeface="Arial" charset="0"/>
              </a:rPr>
              <a:t>1.</a:t>
            </a:r>
          </a:p>
        </p:txBody>
      </p:sp>
      <p:sp>
        <p:nvSpPr>
          <p:cNvPr id="222302" name="Text Box 94"/>
          <p:cNvSpPr txBox="1">
            <a:spLocks noChangeArrowheads="1"/>
          </p:cNvSpPr>
          <p:nvPr/>
        </p:nvSpPr>
        <p:spPr bwMode="auto">
          <a:xfrm>
            <a:off x="4264025" y="5776913"/>
            <a:ext cx="4032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cs-CZ" sz="1600">
                <a:solidFill>
                  <a:srgbClr val="FF33CC"/>
                </a:solidFill>
                <a:latin typeface="Arial" charset="0"/>
              </a:rPr>
              <a:t>2.</a:t>
            </a:r>
            <a:r>
              <a:rPr lang="cs-CZ" sz="1400">
                <a:latin typeface="Arial" charset="0"/>
              </a:rPr>
              <a:t> </a:t>
            </a:r>
          </a:p>
        </p:txBody>
      </p:sp>
      <p:sp>
        <p:nvSpPr>
          <p:cNvPr id="222303" name="Text Box 95"/>
          <p:cNvSpPr txBox="1">
            <a:spLocks noChangeArrowheads="1"/>
          </p:cNvSpPr>
          <p:nvPr/>
        </p:nvSpPr>
        <p:spPr bwMode="auto">
          <a:xfrm>
            <a:off x="179388" y="3141663"/>
            <a:ext cx="3603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r>
              <a:rPr lang="cs-CZ" sz="1600">
                <a:solidFill>
                  <a:srgbClr val="FF33CC"/>
                </a:solidFill>
                <a:latin typeface="Arial" charset="0"/>
              </a:rPr>
              <a:t>3.</a:t>
            </a:r>
            <a:r>
              <a:rPr lang="cs-CZ" sz="1400">
                <a:latin typeface="Arial" charset="0"/>
              </a:rPr>
              <a:t> </a:t>
            </a:r>
          </a:p>
        </p:txBody>
      </p:sp>
      <p:sp>
        <p:nvSpPr>
          <p:cNvPr id="222304" name="Freeform 96"/>
          <p:cNvSpPr>
            <a:spLocks/>
          </p:cNvSpPr>
          <p:nvPr/>
        </p:nvSpPr>
        <p:spPr bwMode="auto">
          <a:xfrm>
            <a:off x="4859338" y="3449638"/>
            <a:ext cx="2203450" cy="152400"/>
          </a:xfrm>
          <a:custGeom>
            <a:avLst/>
            <a:gdLst/>
            <a:ahLst/>
            <a:cxnLst>
              <a:cxn ang="0">
                <a:pos x="0" y="80"/>
              </a:cxn>
              <a:cxn ang="0">
                <a:pos x="96" y="112"/>
              </a:cxn>
              <a:cxn ang="0">
                <a:pos x="960" y="88"/>
              </a:cxn>
              <a:cxn ang="0">
                <a:pos x="1168" y="56"/>
              </a:cxn>
              <a:cxn ang="0">
                <a:pos x="1296" y="0"/>
              </a:cxn>
            </a:cxnLst>
            <a:rect l="0" t="0" r="r" b="b"/>
            <a:pathLst>
              <a:path w="1296" h="112">
                <a:moveTo>
                  <a:pt x="0" y="80"/>
                </a:moveTo>
                <a:cubicBezTo>
                  <a:pt x="34" y="91"/>
                  <a:pt x="65" y="92"/>
                  <a:pt x="96" y="112"/>
                </a:cubicBezTo>
                <a:cubicBezTo>
                  <a:pt x="395" y="107"/>
                  <a:pt x="665" y="95"/>
                  <a:pt x="960" y="88"/>
                </a:cubicBezTo>
                <a:cubicBezTo>
                  <a:pt x="1051" y="58"/>
                  <a:pt x="1047" y="63"/>
                  <a:pt x="1168" y="56"/>
                </a:cubicBezTo>
                <a:cubicBezTo>
                  <a:pt x="1213" y="41"/>
                  <a:pt x="1245" y="0"/>
                  <a:pt x="1296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grpSp>
        <p:nvGrpSpPr>
          <p:cNvPr id="222305" name="Group 97"/>
          <p:cNvGrpSpPr>
            <a:grpSpLocks/>
          </p:cNvGrpSpPr>
          <p:nvPr/>
        </p:nvGrpSpPr>
        <p:grpSpPr bwMode="auto">
          <a:xfrm>
            <a:off x="5454650" y="3417888"/>
            <a:ext cx="539750" cy="403225"/>
            <a:chOff x="4558" y="2931"/>
            <a:chExt cx="318" cy="296"/>
          </a:xfrm>
        </p:grpSpPr>
        <p:sp>
          <p:nvSpPr>
            <p:cNvPr id="222306" name="Rectangle 98"/>
            <p:cNvSpPr>
              <a:spLocks noChangeArrowheads="1"/>
            </p:cNvSpPr>
            <p:nvPr/>
          </p:nvSpPr>
          <p:spPr bwMode="auto">
            <a:xfrm>
              <a:off x="4558" y="2931"/>
              <a:ext cx="318" cy="227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cs-CZ" sz="1200">
                  <a:latin typeface="Arial" charset="0"/>
                </a:rPr>
                <a:t>AMK1</a:t>
              </a:r>
            </a:p>
            <a:p>
              <a:pPr algn="ctr"/>
              <a:endParaRPr lang="cs-CZ" sz="1200">
                <a:latin typeface="Arial" charset="0"/>
              </a:endParaRPr>
            </a:p>
          </p:txBody>
        </p:sp>
        <p:sp>
          <p:nvSpPr>
            <p:cNvPr id="222307" name="AutoShape 99"/>
            <p:cNvSpPr>
              <a:spLocks noChangeAspect="1" noChangeArrowheads="1"/>
            </p:cNvSpPr>
            <p:nvPr/>
          </p:nvSpPr>
          <p:spPr bwMode="auto">
            <a:xfrm>
              <a:off x="4581" y="3092"/>
              <a:ext cx="270" cy="135"/>
            </a:xfrm>
            <a:prstGeom prst="diamond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222308" name="Group 100"/>
          <p:cNvGrpSpPr>
            <a:grpSpLocks/>
          </p:cNvGrpSpPr>
          <p:nvPr/>
        </p:nvGrpSpPr>
        <p:grpSpPr bwMode="auto">
          <a:xfrm>
            <a:off x="6051550" y="3417888"/>
            <a:ext cx="539750" cy="342900"/>
            <a:chOff x="5148" y="3203"/>
            <a:chExt cx="318" cy="252"/>
          </a:xfrm>
        </p:grpSpPr>
        <p:sp>
          <p:nvSpPr>
            <p:cNvPr id="222309" name="Rectangle 101"/>
            <p:cNvSpPr>
              <a:spLocks noChangeArrowheads="1"/>
            </p:cNvSpPr>
            <p:nvPr/>
          </p:nvSpPr>
          <p:spPr bwMode="auto">
            <a:xfrm>
              <a:off x="5148" y="3203"/>
              <a:ext cx="318" cy="227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cs-CZ" sz="1200">
                  <a:latin typeface="Arial" charset="0"/>
                </a:rPr>
                <a:t>AMK2</a:t>
              </a:r>
            </a:p>
            <a:p>
              <a:pPr algn="ctr"/>
              <a:endParaRPr lang="cs-CZ" sz="1200">
                <a:latin typeface="Arial" charset="0"/>
              </a:endParaRPr>
            </a:p>
          </p:txBody>
        </p:sp>
        <p:sp>
          <p:nvSpPr>
            <p:cNvPr id="222310" name="AutoShape 102"/>
            <p:cNvSpPr>
              <a:spLocks noChangeAspect="1" noChangeArrowheads="1"/>
            </p:cNvSpPr>
            <p:nvPr/>
          </p:nvSpPr>
          <p:spPr bwMode="auto">
            <a:xfrm rot="5400000">
              <a:off x="5248" y="3262"/>
              <a:ext cx="116" cy="270"/>
            </a:xfrm>
            <a:prstGeom prst="moon">
              <a:avLst>
                <a:gd name="adj" fmla="val 87500"/>
              </a:avLst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</p:grpSp>
      <p:sp>
        <p:nvSpPr>
          <p:cNvPr id="222313" name="Text Box 105"/>
          <p:cNvSpPr txBox="1">
            <a:spLocks noChangeArrowheads="1"/>
          </p:cNvSpPr>
          <p:nvPr/>
        </p:nvSpPr>
        <p:spPr bwMode="auto">
          <a:xfrm>
            <a:off x="7094538" y="4314825"/>
            <a:ext cx="1620837" cy="515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r>
              <a:rPr lang="cs-CZ" sz="1400">
                <a:solidFill>
                  <a:srgbClr val="000099"/>
                </a:solidFill>
                <a:latin typeface="Arial" charset="0"/>
              </a:rPr>
              <a:t>Antikodony </a:t>
            </a:r>
          </a:p>
          <a:p>
            <a:r>
              <a:rPr lang="cs-CZ" sz="1400">
                <a:solidFill>
                  <a:srgbClr val="000099"/>
                </a:solidFill>
                <a:latin typeface="Arial" charset="0"/>
              </a:rPr>
              <a:t>t RNA</a:t>
            </a:r>
          </a:p>
        </p:txBody>
      </p:sp>
      <p:sp>
        <p:nvSpPr>
          <p:cNvPr id="222314" name="Freeform 106"/>
          <p:cNvSpPr>
            <a:spLocks/>
          </p:cNvSpPr>
          <p:nvPr/>
        </p:nvSpPr>
        <p:spPr bwMode="auto">
          <a:xfrm rot="19849832" flipV="1">
            <a:off x="5048250" y="3535363"/>
            <a:ext cx="2271713" cy="1027112"/>
          </a:xfrm>
          <a:custGeom>
            <a:avLst/>
            <a:gdLst/>
            <a:ahLst/>
            <a:cxnLst>
              <a:cxn ang="0">
                <a:pos x="0" y="605"/>
              </a:cxn>
              <a:cxn ang="0">
                <a:pos x="91" y="514"/>
              </a:cxn>
              <a:cxn ang="0">
                <a:pos x="91" y="378"/>
              </a:cxn>
              <a:cxn ang="0">
                <a:pos x="122" y="281"/>
              </a:cxn>
              <a:cxn ang="0">
                <a:pos x="227" y="196"/>
              </a:cxn>
              <a:cxn ang="0">
                <a:pos x="363" y="151"/>
              </a:cxn>
              <a:cxn ang="0">
                <a:pos x="635" y="15"/>
              </a:cxn>
              <a:cxn ang="0">
                <a:pos x="952" y="60"/>
              </a:cxn>
              <a:cxn ang="0">
                <a:pos x="1183" y="236"/>
              </a:cxn>
            </a:cxnLst>
            <a:rect l="0" t="0" r="r" b="b"/>
            <a:pathLst>
              <a:path w="1183" h="605">
                <a:moveTo>
                  <a:pt x="0" y="605"/>
                </a:moveTo>
                <a:cubicBezTo>
                  <a:pt x="38" y="578"/>
                  <a:pt x="76" y="552"/>
                  <a:pt x="91" y="514"/>
                </a:cubicBezTo>
                <a:cubicBezTo>
                  <a:pt x="106" y="476"/>
                  <a:pt x="86" y="417"/>
                  <a:pt x="91" y="378"/>
                </a:cubicBezTo>
                <a:cubicBezTo>
                  <a:pt x="96" y="339"/>
                  <a:pt x="99" y="311"/>
                  <a:pt x="122" y="281"/>
                </a:cubicBezTo>
                <a:cubicBezTo>
                  <a:pt x="145" y="251"/>
                  <a:pt x="187" y="218"/>
                  <a:pt x="227" y="196"/>
                </a:cubicBezTo>
                <a:cubicBezTo>
                  <a:pt x="267" y="174"/>
                  <a:pt x="295" y="181"/>
                  <a:pt x="363" y="151"/>
                </a:cubicBezTo>
                <a:cubicBezTo>
                  <a:pt x="431" y="121"/>
                  <a:pt x="537" y="30"/>
                  <a:pt x="635" y="15"/>
                </a:cubicBezTo>
                <a:cubicBezTo>
                  <a:pt x="733" y="0"/>
                  <a:pt x="861" y="23"/>
                  <a:pt x="952" y="60"/>
                </a:cubicBezTo>
                <a:cubicBezTo>
                  <a:pt x="1043" y="97"/>
                  <a:pt x="1135" y="199"/>
                  <a:pt x="1183" y="236"/>
                </a:cubicBezTo>
              </a:path>
            </a:pathLst>
          </a:custGeom>
          <a:noFill/>
          <a:ln w="50800" cap="flat" cmpd="sng">
            <a:solidFill>
              <a:srgbClr val="0099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2315" name="Text Box 107"/>
          <p:cNvSpPr txBox="1">
            <a:spLocks noChangeArrowheads="1"/>
          </p:cNvSpPr>
          <p:nvPr/>
        </p:nvSpPr>
        <p:spPr bwMode="auto">
          <a:xfrm>
            <a:off x="7173913" y="4005263"/>
            <a:ext cx="692150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cs-CZ" sz="1600">
                <a:solidFill>
                  <a:srgbClr val="0000FF"/>
                </a:solidFill>
                <a:latin typeface="Arial" charset="0"/>
              </a:rPr>
              <a:t>tRNA</a:t>
            </a:r>
          </a:p>
        </p:txBody>
      </p:sp>
      <p:sp>
        <p:nvSpPr>
          <p:cNvPr id="222316" name="AutoShape 108"/>
          <p:cNvSpPr>
            <a:spLocks noChangeArrowheads="1"/>
          </p:cNvSpPr>
          <p:nvPr/>
        </p:nvSpPr>
        <p:spPr bwMode="auto">
          <a:xfrm>
            <a:off x="5434013" y="3884613"/>
            <a:ext cx="1198562" cy="534987"/>
          </a:xfrm>
          <a:prstGeom prst="flowChartAlternateProcess">
            <a:avLst/>
          </a:prstGeom>
          <a:solidFill>
            <a:srgbClr val="FF0000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2317" name="AutoShape 109"/>
          <p:cNvSpPr>
            <a:spLocks noChangeArrowheads="1"/>
          </p:cNvSpPr>
          <p:nvPr/>
        </p:nvSpPr>
        <p:spPr bwMode="auto">
          <a:xfrm>
            <a:off x="5434013" y="4518025"/>
            <a:ext cx="1198562" cy="322263"/>
          </a:xfrm>
          <a:prstGeom prst="flowChartAlternateProcess">
            <a:avLst/>
          </a:prstGeom>
          <a:solidFill>
            <a:srgbClr val="FF0000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2318" name="Line 110"/>
          <p:cNvSpPr>
            <a:spLocks noChangeShapeType="1"/>
          </p:cNvSpPr>
          <p:nvPr/>
        </p:nvSpPr>
        <p:spPr bwMode="auto">
          <a:xfrm flipV="1">
            <a:off x="6324600" y="4129088"/>
            <a:ext cx="852488" cy="15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2319" name="Rectangle 111"/>
          <p:cNvSpPr>
            <a:spLocks noChangeArrowheads="1"/>
          </p:cNvSpPr>
          <p:nvPr/>
        </p:nvSpPr>
        <p:spPr bwMode="auto">
          <a:xfrm>
            <a:off x="6942138" y="3325813"/>
            <a:ext cx="1395412" cy="277812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>
                <a:solidFill>
                  <a:schemeClr val="bg1"/>
                </a:solidFill>
                <a:latin typeface="Arial" charset="0"/>
              </a:rPr>
              <a:t>Sign.sekvence</a:t>
            </a:r>
          </a:p>
        </p:txBody>
      </p:sp>
      <p:sp>
        <p:nvSpPr>
          <p:cNvPr id="222320" name="Line 112"/>
          <p:cNvSpPr>
            <a:spLocks noChangeShapeType="1"/>
          </p:cNvSpPr>
          <p:nvPr/>
        </p:nvSpPr>
        <p:spPr bwMode="auto">
          <a:xfrm flipV="1">
            <a:off x="6400800" y="4375150"/>
            <a:ext cx="617538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2321" name="Line 113"/>
          <p:cNvSpPr>
            <a:spLocks noChangeShapeType="1"/>
          </p:cNvSpPr>
          <p:nvPr/>
        </p:nvSpPr>
        <p:spPr bwMode="auto">
          <a:xfrm flipH="1">
            <a:off x="5076825" y="4481513"/>
            <a:ext cx="676275" cy="24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22322" name="Group 114"/>
          <p:cNvGrpSpPr>
            <a:grpSpLocks/>
          </p:cNvGrpSpPr>
          <p:nvPr/>
        </p:nvGrpSpPr>
        <p:grpSpPr bwMode="auto">
          <a:xfrm>
            <a:off x="6248400" y="4437063"/>
            <a:ext cx="152400" cy="60325"/>
            <a:chOff x="4196" y="2976"/>
            <a:chExt cx="90" cy="45"/>
          </a:xfrm>
        </p:grpSpPr>
        <p:sp>
          <p:nvSpPr>
            <p:cNvPr id="222323" name="Line 115"/>
            <p:cNvSpPr>
              <a:spLocks noChangeShapeType="1"/>
            </p:cNvSpPr>
            <p:nvPr/>
          </p:nvSpPr>
          <p:spPr bwMode="auto">
            <a:xfrm>
              <a:off x="4286" y="2976"/>
              <a:ext cx="0" cy="4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2324" name="Line 116"/>
            <p:cNvSpPr>
              <a:spLocks noChangeShapeType="1"/>
            </p:cNvSpPr>
            <p:nvPr/>
          </p:nvSpPr>
          <p:spPr bwMode="auto">
            <a:xfrm>
              <a:off x="4241" y="2976"/>
              <a:ext cx="0" cy="4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2325" name="Line 117"/>
            <p:cNvSpPr>
              <a:spLocks noChangeShapeType="1"/>
            </p:cNvSpPr>
            <p:nvPr/>
          </p:nvSpPr>
          <p:spPr bwMode="auto">
            <a:xfrm>
              <a:off x="4196" y="2976"/>
              <a:ext cx="0" cy="4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222326" name="Group 118"/>
          <p:cNvGrpSpPr>
            <a:grpSpLocks/>
          </p:cNvGrpSpPr>
          <p:nvPr/>
        </p:nvGrpSpPr>
        <p:grpSpPr bwMode="auto">
          <a:xfrm>
            <a:off x="5665788" y="4443413"/>
            <a:ext cx="153987" cy="61912"/>
            <a:chOff x="3853" y="2981"/>
            <a:chExt cx="91" cy="45"/>
          </a:xfrm>
        </p:grpSpPr>
        <p:sp>
          <p:nvSpPr>
            <p:cNvPr id="222327" name="Line 119"/>
            <p:cNvSpPr>
              <a:spLocks noChangeShapeType="1"/>
            </p:cNvSpPr>
            <p:nvPr/>
          </p:nvSpPr>
          <p:spPr bwMode="auto">
            <a:xfrm>
              <a:off x="3944" y="2981"/>
              <a:ext cx="0" cy="4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2328" name="Line 120"/>
            <p:cNvSpPr>
              <a:spLocks noChangeShapeType="1"/>
            </p:cNvSpPr>
            <p:nvPr/>
          </p:nvSpPr>
          <p:spPr bwMode="auto">
            <a:xfrm>
              <a:off x="3899" y="2981"/>
              <a:ext cx="0" cy="4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2329" name="Line 121"/>
            <p:cNvSpPr>
              <a:spLocks noChangeShapeType="1"/>
            </p:cNvSpPr>
            <p:nvPr/>
          </p:nvSpPr>
          <p:spPr bwMode="auto">
            <a:xfrm>
              <a:off x="3853" y="2981"/>
              <a:ext cx="0" cy="4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22330" name="Oval 122"/>
          <p:cNvSpPr>
            <a:spLocks noChangeArrowheads="1"/>
          </p:cNvSpPr>
          <p:nvPr/>
        </p:nvSpPr>
        <p:spPr bwMode="auto">
          <a:xfrm>
            <a:off x="8329613" y="3265488"/>
            <a:ext cx="384175" cy="431800"/>
          </a:xfrm>
          <a:prstGeom prst="ellipse">
            <a:avLst/>
          </a:prstGeom>
          <a:solidFill>
            <a:srgbClr val="FF33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22331" name="Group 123"/>
          <p:cNvGrpSpPr>
            <a:grpSpLocks/>
          </p:cNvGrpSpPr>
          <p:nvPr/>
        </p:nvGrpSpPr>
        <p:grpSpPr bwMode="auto">
          <a:xfrm>
            <a:off x="5500688" y="3695700"/>
            <a:ext cx="460375" cy="747713"/>
            <a:chOff x="4830" y="3430"/>
            <a:chExt cx="271" cy="549"/>
          </a:xfrm>
        </p:grpSpPr>
        <p:grpSp>
          <p:nvGrpSpPr>
            <p:cNvPr id="222332" name="Group 124"/>
            <p:cNvGrpSpPr>
              <a:grpSpLocks/>
            </p:cNvGrpSpPr>
            <p:nvPr/>
          </p:nvGrpSpPr>
          <p:grpSpPr bwMode="auto">
            <a:xfrm>
              <a:off x="4830" y="3521"/>
              <a:ext cx="271" cy="458"/>
              <a:chOff x="4830" y="3521"/>
              <a:chExt cx="271" cy="458"/>
            </a:xfrm>
          </p:grpSpPr>
          <p:sp>
            <p:nvSpPr>
              <p:cNvPr id="222333" name="Line 125"/>
              <p:cNvSpPr>
                <a:spLocks noChangeShapeType="1"/>
              </p:cNvSpPr>
              <p:nvPr/>
            </p:nvSpPr>
            <p:spPr bwMode="auto">
              <a:xfrm flipH="1" flipV="1">
                <a:off x="4967" y="3521"/>
                <a:ext cx="2" cy="214"/>
              </a:xfrm>
              <a:prstGeom prst="line">
                <a:avLst/>
              </a:prstGeom>
              <a:noFill/>
              <a:ln w="25400">
                <a:solidFill>
                  <a:srgbClr val="0606C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222334" name="Group 126"/>
              <p:cNvGrpSpPr>
                <a:grpSpLocks/>
              </p:cNvGrpSpPr>
              <p:nvPr/>
            </p:nvGrpSpPr>
            <p:grpSpPr bwMode="auto">
              <a:xfrm>
                <a:off x="4830" y="3702"/>
                <a:ext cx="271" cy="277"/>
                <a:chOff x="3755" y="2703"/>
                <a:chExt cx="271" cy="277"/>
              </a:xfrm>
            </p:grpSpPr>
            <p:sp>
              <p:nvSpPr>
                <p:cNvPr id="222335" name="Oval 127"/>
                <p:cNvSpPr>
                  <a:spLocks noChangeArrowheads="1"/>
                </p:cNvSpPr>
                <p:nvPr/>
              </p:nvSpPr>
              <p:spPr bwMode="auto">
                <a:xfrm>
                  <a:off x="3755" y="2784"/>
                  <a:ext cx="268" cy="1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FF"/>
                    </a:gs>
                    <a:gs pos="100000">
                      <a:srgbClr val="0033CC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solidFill>
                    <a:srgbClr val="0606C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22336" name="Oval 128"/>
                <p:cNvSpPr>
                  <a:spLocks noChangeArrowheads="1"/>
                </p:cNvSpPr>
                <p:nvPr/>
              </p:nvSpPr>
              <p:spPr bwMode="auto">
                <a:xfrm>
                  <a:off x="3755" y="2703"/>
                  <a:ext cx="271" cy="1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FF"/>
                    </a:gs>
                    <a:gs pos="100000">
                      <a:srgbClr val="0033CC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solidFill>
                    <a:srgbClr val="0606C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22337" name="Line 129"/>
                <p:cNvSpPr>
                  <a:spLocks noChangeShapeType="1"/>
                </p:cNvSpPr>
                <p:nvPr/>
              </p:nvSpPr>
              <p:spPr bwMode="auto">
                <a:xfrm>
                  <a:off x="3944" y="2890"/>
                  <a:ext cx="0" cy="90"/>
                </a:xfrm>
                <a:prstGeom prst="line">
                  <a:avLst/>
                </a:prstGeom>
                <a:noFill/>
                <a:ln w="22225">
                  <a:solidFill>
                    <a:srgbClr val="0033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22338" name="Line 130"/>
                <p:cNvSpPr>
                  <a:spLocks noChangeShapeType="1"/>
                </p:cNvSpPr>
                <p:nvPr/>
              </p:nvSpPr>
              <p:spPr bwMode="auto">
                <a:xfrm>
                  <a:off x="3899" y="2890"/>
                  <a:ext cx="0" cy="90"/>
                </a:xfrm>
                <a:prstGeom prst="line">
                  <a:avLst/>
                </a:prstGeom>
                <a:noFill/>
                <a:ln w="22225">
                  <a:solidFill>
                    <a:srgbClr val="0033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22339" name="Line 131"/>
                <p:cNvSpPr>
                  <a:spLocks noChangeShapeType="1"/>
                </p:cNvSpPr>
                <p:nvPr/>
              </p:nvSpPr>
              <p:spPr bwMode="auto">
                <a:xfrm>
                  <a:off x="3853" y="2890"/>
                  <a:ext cx="0" cy="90"/>
                </a:xfrm>
                <a:prstGeom prst="line">
                  <a:avLst/>
                </a:prstGeom>
                <a:noFill/>
                <a:ln w="22225">
                  <a:solidFill>
                    <a:srgbClr val="0033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</p:grpSp>
        <p:sp>
          <p:nvSpPr>
            <p:cNvPr id="222340" name="AutoShape 132"/>
            <p:cNvSpPr>
              <a:spLocks noChangeArrowheads="1"/>
            </p:cNvSpPr>
            <p:nvPr/>
          </p:nvSpPr>
          <p:spPr bwMode="auto">
            <a:xfrm>
              <a:off x="4876" y="3430"/>
              <a:ext cx="181" cy="91"/>
            </a:xfrm>
            <a:prstGeom prst="diamond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222341" name="Group 133"/>
          <p:cNvGrpSpPr>
            <a:grpSpLocks/>
          </p:cNvGrpSpPr>
          <p:nvPr/>
        </p:nvGrpSpPr>
        <p:grpSpPr bwMode="auto">
          <a:xfrm>
            <a:off x="6081713" y="3695700"/>
            <a:ext cx="460375" cy="747713"/>
            <a:chOff x="5148" y="3430"/>
            <a:chExt cx="271" cy="549"/>
          </a:xfrm>
        </p:grpSpPr>
        <p:sp>
          <p:nvSpPr>
            <p:cNvPr id="222342" name="Line 134"/>
            <p:cNvSpPr>
              <a:spLocks noChangeShapeType="1"/>
            </p:cNvSpPr>
            <p:nvPr/>
          </p:nvSpPr>
          <p:spPr bwMode="auto">
            <a:xfrm flipH="1" flipV="1">
              <a:off x="5284" y="3475"/>
              <a:ext cx="3" cy="260"/>
            </a:xfrm>
            <a:prstGeom prst="line">
              <a:avLst/>
            </a:prstGeom>
            <a:noFill/>
            <a:ln w="25400">
              <a:solidFill>
                <a:srgbClr val="0606C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222343" name="Group 135"/>
            <p:cNvGrpSpPr>
              <a:grpSpLocks/>
            </p:cNvGrpSpPr>
            <p:nvPr/>
          </p:nvGrpSpPr>
          <p:grpSpPr bwMode="auto">
            <a:xfrm>
              <a:off x="5148" y="3430"/>
              <a:ext cx="271" cy="549"/>
              <a:chOff x="5148" y="3430"/>
              <a:chExt cx="271" cy="549"/>
            </a:xfrm>
          </p:grpSpPr>
          <p:grpSp>
            <p:nvGrpSpPr>
              <p:cNvPr id="222344" name="Group 136"/>
              <p:cNvGrpSpPr>
                <a:grpSpLocks/>
              </p:cNvGrpSpPr>
              <p:nvPr/>
            </p:nvGrpSpPr>
            <p:grpSpPr bwMode="auto">
              <a:xfrm>
                <a:off x="5148" y="3702"/>
                <a:ext cx="271" cy="277"/>
                <a:chOff x="3755" y="2703"/>
                <a:chExt cx="271" cy="277"/>
              </a:xfrm>
            </p:grpSpPr>
            <p:sp>
              <p:nvSpPr>
                <p:cNvPr id="222345" name="Oval 137"/>
                <p:cNvSpPr>
                  <a:spLocks noChangeArrowheads="1"/>
                </p:cNvSpPr>
                <p:nvPr/>
              </p:nvSpPr>
              <p:spPr bwMode="auto">
                <a:xfrm>
                  <a:off x="3755" y="2784"/>
                  <a:ext cx="268" cy="1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FF"/>
                    </a:gs>
                    <a:gs pos="100000">
                      <a:srgbClr val="0033CC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solidFill>
                    <a:srgbClr val="0606C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22346" name="Oval 138"/>
                <p:cNvSpPr>
                  <a:spLocks noChangeArrowheads="1"/>
                </p:cNvSpPr>
                <p:nvPr/>
              </p:nvSpPr>
              <p:spPr bwMode="auto">
                <a:xfrm>
                  <a:off x="3755" y="2703"/>
                  <a:ext cx="271" cy="1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FF"/>
                    </a:gs>
                    <a:gs pos="100000">
                      <a:srgbClr val="0033CC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solidFill>
                    <a:srgbClr val="0606C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22347" name="Line 139"/>
                <p:cNvSpPr>
                  <a:spLocks noChangeShapeType="1"/>
                </p:cNvSpPr>
                <p:nvPr/>
              </p:nvSpPr>
              <p:spPr bwMode="auto">
                <a:xfrm>
                  <a:off x="3944" y="2890"/>
                  <a:ext cx="0" cy="90"/>
                </a:xfrm>
                <a:prstGeom prst="line">
                  <a:avLst/>
                </a:prstGeom>
                <a:noFill/>
                <a:ln w="22225">
                  <a:solidFill>
                    <a:srgbClr val="0033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22348" name="Line 140"/>
                <p:cNvSpPr>
                  <a:spLocks noChangeShapeType="1"/>
                </p:cNvSpPr>
                <p:nvPr/>
              </p:nvSpPr>
              <p:spPr bwMode="auto">
                <a:xfrm>
                  <a:off x="3899" y="2890"/>
                  <a:ext cx="0" cy="90"/>
                </a:xfrm>
                <a:prstGeom prst="line">
                  <a:avLst/>
                </a:prstGeom>
                <a:noFill/>
                <a:ln w="22225">
                  <a:solidFill>
                    <a:srgbClr val="0033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22349" name="Line 141"/>
                <p:cNvSpPr>
                  <a:spLocks noChangeShapeType="1"/>
                </p:cNvSpPr>
                <p:nvPr/>
              </p:nvSpPr>
              <p:spPr bwMode="auto">
                <a:xfrm>
                  <a:off x="3853" y="2890"/>
                  <a:ext cx="0" cy="90"/>
                </a:xfrm>
                <a:prstGeom prst="line">
                  <a:avLst/>
                </a:prstGeom>
                <a:noFill/>
                <a:ln w="22225">
                  <a:solidFill>
                    <a:srgbClr val="0033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222350" name="AutoShape 142"/>
              <p:cNvSpPr>
                <a:spLocks noChangeArrowheads="1"/>
              </p:cNvSpPr>
              <p:nvPr/>
            </p:nvSpPr>
            <p:spPr bwMode="auto">
              <a:xfrm rot="5400000">
                <a:off x="5246" y="3377"/>
                <a:ext cx="83" cy="189"/>
              </a:xfrm>
              <a:prstGeom prst="moon">
                <a:avLst>
                  <a:gd name="adj" fmla="val 87500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19050" algn="ctr">
                <a:solidFill>
                  <a:srgbClr val="000080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</p:grpSp>
      </p:grpSp>
      <p:sp>
        <p:nvSpPr>
          <p:cNvPr id="222352" name="Text Box 144"/>
          <p:cNvSpPr txBox="1">
            <a:spLocks noChangeArrowheads="1"/>
          </p:cNvSpPr>
          <p:nvPr/>
        </p:nvSpPr>
        <p:spPr bwMode="auto">
          <a:xfrm>
            <a:off x="8226425" y="3716338"/>
            <a:ext cx="830263" cy="5175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cs-CZ" sz="1400">
                <a:solidFill>
                  <a:srgbClr val="FF3399"/>
                </a:solidFill>
                <a:latin typeface="Arial" charset="0"/>
              </a:rPr>
              <a:t>SRP</a:t>
            </a:r>
          </a:p>
          <a:p>
            <a:r>
              <a:rPr lang="cs-CZ" sz="1400">
                <a:solidFill>
                  <a:srgbClr val="FF3399"/>
                </a:solidFill>
                <a:latin typeface="Arial" charset="0"/>
              </a:rPr>
              <a:t> částice</a:t>
            </a:r>
          </a:p>
        </p:txBody>
      </p:sp>
      <p:sp>
        <p:nvSpPr>
          <p:cNvPr id="222400" name="Text Box 192"/>
          <p:cNvSpPr txBox="1">
            <a:spLocks noChangeArrowheads="1"/>
          </p:cNvSpPr>
          <p:nvPr/>
        </p:nvSpPr>
        <p:spPr bwMode="auto">
          <a:xfrm>
            <a:off x="4356100" y="4437063"/>
            <a:ext cx="889000" cy="5175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cs-CZ" sz="1400">
                <a:latin typeface="Arial" charset="0"/>
              </a:rPr>
              <a:t>Kodony </a:t>
            </a:r>
          </a:p>
          <a:p>
            <a:r>
              <a:rPr lang="cs-CZ" sz="1400">
                <a:latin typeface="Arial" charset="0"/>
              </a:rPr>
              <a:t>m RNA</a:t>
            </a:r>
          </a:p>
        </p:txBody>
      </p:sp>
      <p:sp>
        <p:nvSpPr>
          <p:cNvPr id="222401" name="Rectangle 193"/>
          <p:cNvSpPr>
            <a:spLocks noChangeArrowheads="1"/>
          </p:cNvSpPr>
          <p:nvPr/>
        </p:nvSpPr>
        <p:spPr bwMode="auto">
          <a:xfrm>
            <a:off x="8618538" y="0"/>
            <a:ext cx="52546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II-45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99FF66">
                <a:gamma/>
                <a:tint val="0"/>
                <a:invGamma/>
              </a:srgbClr>
            </a:gs>
            <a:gs pos="100000">
              <a:srgbClr val="99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4" name="Line 64"/>
          <p:cNvSpPr>
            <a:spLocks noChangeShapeType="1"/>
          </p:cNvSpPr>
          <p:nvPr/>
        </p:nvSpPr>
        <p:spPr bwMode="auto">
          <a:xfrm rot="141027" flipV="1">
            <a:off x="1476375" y="5157788"/>
            <a:ext cx="1582738" cy="5715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1187450" y="188913"/>
            <a:ext cx="7200900" cy="792162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5286" name="Freeform 6"/>
          <p:cNvSpPr>
            <a:spLocks/>
          </p:cNvSpPr>
          <p:nvPr/>
        </p:nvSpPr>
        <p:spPr bwMode="auto">
          <a:xfrm>
            <a:off x="250825" y="908050"/>
            <a:ext cx="1574800" cy="1441450"/>
          </a:xfrm>
          <a:custGeom>
            <a:avLst/>
            <a:gdLst/>
            <a:ahLst/>
            <a:cxnLst>
              <a:cxn ang="0">
                <a:pos x="1512" y="468"/>
              </a:cxn>
              <a:cxn ang="0">
                <a:pos x="2057" y="196"/>
              </a:cxn>
              <a:cxn ang="0">
                <a:pos x="1739" y="15"/>
              </a:cxn>
              <a:cxn ang="0">
                <a:pos x="1240" y="287"/>
              </a:cxn>
              <a:cxn ang="0">
                <a:pos x="333" y="605"/>
              </a:cxn>
              <a:cxn ang="0">
                <a:pos x="15" y="967"/>
              </a:cxn>
              <a:cxn ang="0">
                <a:pos x="424" y="1058"/>
              </a:cxn>
              <a:cxn ang="0">
                <a:pos x="877" y="741"/>
              </a:cxn>
              <a:cxn ang="0">
                <a:pos x="1149" y="786"/>
              </a:cxn>
              <a:cxn ang="0">
                <a:pos x="1376" y="1013"/>
              </a:cxn>
              <a:cxn ang="0">
                <a:pos x="786" y="1240"/>
              </a:cxn>
              <a:cxn ang="0">
                <a:pos x="197" y="1466"/>
              </a:cxn>
              <a:cxn ang="0">
                <a:pos x="106" y="1738"/>
              </a:cxn>
              <a:cxn ang="0">
                <a:pos x="650" y="1829"/>
              </a:cxn>
              <a:cxn ang="0">
                <a:pos x="1467" y="1376"/>
              </a:cxn>
              <a:cxn ang="0">
                <a:pos x="2102" y="1103"/>
              </a:cxn>
              <a:cxn ang="0">
                <a:pos x="2828" y="831"/>
              </a:cxn>
              <a:cxn ang="0">
                <a:pos x="3236" y="786"/>
              </a:cxn>
              <a:cxn ang="0">
                <a:pos x="3735" y="741"/>
              </a:cxn>
              <a:cxn ang="0">
                <a:pos x="3916" y="287"/>
              </a:cxn>
              <a:cxn ang="0">
                <a:pos x="3327" y="106"/>
              </a:cxn>
              <a:cxn ang="0">
                <a:pos x="2782" y="378"/>
              </a:cxn>
              <a:cxn ang="0">
                <a:pos x="2147" y="741"/>
              </a:cxn>
              <a:cxn ang="0">
                <a:pos x="1739" y="922"/>
              </a:cxn>
              <a:cxn ang="0">
                <a:pos x="1512" y="695"/>
              </a:cxn>
              <a:cxn ang="0">
                <a:pos x="1331" y="514"/>
              </a:cxn>
              <a:cxn ang="0">
                <a:pos x="1512" y="468"/>
              </a:cxn>
            </a:cxnLst>
            <a:rect l="0" t="0" r="r" b="b"/>
            <a:pathLst>
              <a:path w="3984" h="1889">
                <a:moveTo>
                  <a:pt x="1512" y="468"/>
                </a:moveTo>
                <a:cubicBezTo>
                  <a:pt x="1633" y="415"/>
                  <a:pt x="2019" y="271"/>
                  <a:pt x="2057" y="196"/>
                </a:cubicBezTo>
                <a:cubicBezTo>
                  <a:pt x="2095" y="121"/>
                  <a:pt x="1875" y="0"/>
                  <a:pt x="1739" y="15"/>
                </a:cubicBezTo>
                <a:cubicBezTo>
                  <a:pt x="1603" y="30"/>
                  <a:pt x="1474" y="189"/>
                  <a:pt x="1240" y="287"/>
                </a:cubicBezTo>
                <a:cubicBezTo>
                  <a:pt x="1006" y="385"/>
                  <a:pt x="537" y="492"/>
                  <a:pt x="333" y="605"/>
                </a:cubicBezTo>
                <a:cubicBezTo>
                  <a:pt x="129" y="718"/>
                  <a:pt x="0" y="892"/>
                  <a:pt x="15" y="967"/>
                </a:cubicBezTo>
                <a:cubicBezTo>
                  <a:pt x="30" y="1042"/>
                  <a:pt x="280" y="1096"/>
                  <a:pt x="424" y="1058"/>
                </a:cubicBezTo>
                <a:cubicBezTo>
                  <a:pt x="568" y="1020"/>
                  <a:pt x="756" y="786"/>
                  <a:pt x="877" y="741"/>
                </a:cubicBezTo>
                <a:cubicBezTo>
                  <a:pt x="998" y="696"/>
                  <a:pt x="1066" y="741"/>
                  <a:pt x="1149" y="786"/>
                </a:cubicBezTo>
                <a:cubicBezTo>
                  <a:pt x="1232" y="831"/>
                  <a:pt x="1436" y="937"/>
                  <a:pt x="1376" y="1013"/>
                </a:cubicBezTo>
                <a:cubicBezTo>
                  <a:pt x="1316" y="1089"/>
                  <a:pt x="982" y="1165"/>
                  <a:pt x="786" y="1240"/>
                </a:cubicBezTo>
                <a:cubicBezTo>
                  <a:pt x="590" y="1315"/>
                  <a:pt x="310" y="1383"/>
                  <a:pt x="197" y="1466"/>
                </a:cubicBezTo>
                <a:cubicBezTo>
                  <a:pt x="84" y="1549"/>
                  <a:pt x="31" y="1678"/>
                  <a:pt x="106" y="1738"/>
                </a:cubicBezTo>
                <a:cubicBezTo>
                  <a:pt x="181" y="1798"/>
                  <a:pt x="423" y="1889"/>
                  <a:pt x="650" y="1829"/>
                </a:cubicBezTo>
                <a:cubicBezTo>
                  <a:pt x="877" y="1769"/>
                  <a:pt x="1225" y="1497"/>
                  <a:pt x="1467" y="1376"/>
                </a:cubicBezTo>
                <a:cubicBezTo>
                  <a:pt x="1709" y="1255"/>
                  <a:pt x="1875" y="1194"/>
                  <a:pt x="2102" y="1103"/>
                </a:cubicBezTo>
                <a:cubicBezTo>
                  <a:pt x="2329" y="1012"/>
                  <a:pt x="2639" y="884"/>
                  <a:pt x="2828" y="831"/>
                </a:cubicBezTo>
                <a:cubicBezTo>
                  <a:pt x="3017" y="778"/>
                  <a:pt x="3085" y="801"/>
                  <a:pt x="3236" y="786"/>
                </a:cubicBezTo>
                <a:cubicBezTo>
                  <a:pt x="3387" y="771"/>
                  <a:pt x="3622" y="824"/>
                  <a:pt x="3735" y="741"/>
                </a:cubicBezTo>
                <a:cubicBezTo>
                  <a:pt x="3848" y="658"/>
                  <a:pt x="3984" y="393"/>
                  <a:pt x="3916" y="287"/>
                </a:cubicBezTo>
                <a:cubicBezTo>
                  <a:pt x="3848" y="181"/>
                  <a:pt x="3516" y="91"/>
                  <a:pt x="3327" y="106"/>
                </a:cubicBezTo>
                <a:cubicBezTo>
                  <a:pt x="3138" y="121"/>
                  <a:pt x="2979" y="272"/>
                  <a:pt x="2782" y="378"/>
                </a:cubicBezTo>
                <a:cubicBezTo>
                  <a:pt x="2585" y="484"/>
                  <a:pt x="2321" y="650"/>
                  <a:pt x="2147" y="741"/>
                </a:cubicBezTo>
                <a:cubicBezTo>
                  <a:pt x="1973" y="832"/>
                  <a:pt x="1845" y="930"/>
                  <a:pt x="1739" y="922"/>
                </a:cubicBezTo>
                <a:cubicBezTo>
                  <a:pt x="1633" y="914"/>
                  <a:pt x="1580" y="763"/>
                  <a:pt x="1512" y="695"/>
                </a:cubicBezTo>
                <a:cubicBezTo>
                  <a:pt x="1444" y="627"/>
                  <a:pt x="1331" y="552"/>
                  <a:pt x="1331" y="514"/>
                </a:cubicBezTo>
                <a:cubicBezTo>
                  <a:pt x="1331" y="476"/>
                  <a:pt x="1391" y="521"/>
                  <a:pt x="1512" y="468"/>
                </a:cubicBezTo>
                <a:close/>
              </a:path>
            </a:pathLst>
          </a:custGeom>
          <a:gradFill rotWithShape="1">
            <a:gsLst>
              <a:gs pos="0">
                <a:srgbClr val="B2B2B2">
                  <a:gamma/>
                  <a:shade val="46275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>
            <a:prstDash val="solid"/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cs-CZ"/>
          </a:p>
        </p:txBody>
      </p:sp>
      <p:grpSp>
        <p:nvGrpSpPr>
          <p:cNvPr id="225287" name="Group 7"/>
          <p:cNvGrpSpPr>
            <a:grpSpLocks/>
          </p:cNvGrpSpPr>
          <p:nvPr/>
        </p:nvGrpSpPr>
        <p:grpSpPr bwMode="auto">
          <a:xfrm rot="18792814">
            <a:off x="315119" y="1134269"/>
            <a:ext cx="182562" cy="165100"/>
            <a:chOff x="2971" y="300"/>
            <a:chExt cx="318" cy="273"/>
          </a:xfrm>
        </p:grpSpPr>
        <p:sp>
          <p:nvSpPr>
            <p:cNvPr id="225288" name="Oval 8"/>
            <p:cNvSpPr>
              <a:spLocks noChangeArrowheads="1"/>
            </p:cNvSpPr>
            <p:nvPr/>
          </p:nvSpPr>
          <p:spPr bwMode="auto">
            <a:xfrm>
              <a:off x="2971" y="391"/>
              <a:ext cx="318" cy="18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5289" name="Oval 9"/>
            <p:cNvSpPr>
              <a:spLocks noChangeArrowheads="1"/>
            </p:cNvSpPr>
            <p:nvPr/>
          </p:nvSpPr>
          <p:spPr bwMode="auto">
            <a:xfrm>
              <a:off x="3016" y="300"/>
              <a:ext cx="227" cy="137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225290" name="Group 10"/>
          <p:cNvGrpSpPr>
            <a:grpSpLocks/>
          </p:cNvGrpSpPr>
          <p:nvPr/>
        </p:nvGrpSpPr>
        <p:grpSpPr bwMode="auto">
          <a:xfrm rot="19554540">
            <a:off x="539750" y="981075"/>
            <a:ext cx="180975" cy="165100"/>
            <a:chOff x="2971" y="300"/>
            <a:chExt cx="318" cy="273"/>
          </a:xfrm>
        </p:grpSpPr>
        <p:sp>
          <p:nvSpPr>
            <p:cNvPr id="225291" name="Oval 11"/>
            <p:cNvSpPr>
              <a:spLocks noChangeArrowheads="1"/>
            </p:cNvSpPr>
            <p:nvPr/>
          </p:nvSpPr>
          <p:spPr bwMode="auto">
            <a:xfrm>
              <a:off x="2971" y="391"/>
              <a:ext cx="318" cy="18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5292" name="Oval 12"/>
            <p:cNvSpPr>
              <a:spLocks noChangeArrowheads="1"/>
            </p:cNvSpPr>
            <p:nvPr/>
          </p:nvSpPr>
          <p:spPr bwMode="auto">
            <a:xfrm>
              <a:off x="3016" y="300"/>
              <a:ext cx="227" cy="137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225293" name="Group 13"/>
          <p:cNvGrpSpPr>
            <a:grpSpLocks/>
          </p:cNvGrpSpPr>
          <p:nvPr/>
        </p:nvGrpSpPr>
        <p:grpSpPr bwMode="auto">
          <a:xfrm rot="239034">
            <a:off x="755650" y="765175"/>
            <a:ext cx="182563" cy="165100"/>
            <a:chOff x="2971" y="300"/>
            <a:chExt cx="318" cy="273"/>
          </a:xfrm>
        </p:grpSpPr>
        <p:sp>
          <p:nvSpPr>
            <p:cNvPr id="225294" name="Oval 14"/>
            <p:cNvSpPr>
              <a:spLocks noChangeArrowheads="1"/>
            </p:cNvSpPr>
            <p:nvPr/>
          </p:nvSpPr>
          <p:spPr bwMode="auto">
            <a:xfrm>
              <a:off x="2971" y="391"/>
              <a:ext cx="318" cy="18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5295" name="Oval 15"/>
            <p:cNvSpPr>
              <a:spLocks noChangeArrowheads="1"/>
            </p:cNvSpPr>
            <p:nvPr/>
          </p:nvSpPr>
          <p:spPr bwMode="auto">
            <a:xfrm>
              <a:off x="3016" y="300"/>
              <a:ext cx="227" cy="137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225296" name="Group 16"/>
          <p:cNvGrpSpPr>
            <a:grpSpLocks/>
          </p:cNvGrpSpPr>
          <p:nvPr/>
        </p:nvGrpSpPr>
        <p:grpSpPr bwMode="auto">
          <a:xfrm rot="19554540">
            <a:off x="971550" y="1196975"/>
            <a:ext cx="180975" cy="165100"/>
            <a:chOff x="2971" y="300"/>
            <a:chExt cx="318" cy="273"/>
          </a:xfrm>
        </p:grpSpPr>
        <p:sp>
          <p:nvSpPr>
            <p:cNvPr id="225297" name="Oval 17"/>
            <p:cNvSpPr>
              <a:spLocks noChangeArrowheads="1"/>
            </p:cNvSpPr>
            <p:nvPr/>
          </p:nvSpPr>
          <p:spPr bwMode="auto">
            <a:xfrm>
              <a:off x="2971" y="391"/>
              <a:ext cx="318" cy="18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5298" name="Oval 18"/>
            <p:cNvSpPr>
              <a:spLocks noChangeArrowheads="1"/>
            </p:cNvSpPr>
            <p:nvPr/>
          </p:nvSpPr>
          <p:spPr bwMode="auto">
            <a:xfrm>
              <a:off x="3016" y="300"/>
              <a:ext cx="227" cy="137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225299" name="Group 19"/>
          <p:cNvGrpSpPr>
            <a:grpSpLocks/>
          </p:cNvGrpSpPr>
          <p:nvPr/>
        </p:nvGrpSpPr>
        <p:grpSpPr bwMode="auto">
          <a:xfrm rot="17595234">
            <a:off x="180976" y="1339850"/>
            <a:ext cx="171450" cy="174625"/>
            <a:chOff x="2971" y="300"/>
            <a:chExt cx="318" cy="273"/>
          </a:xfrm>
        </p:grpSpPr>
        <p:sp>
          <p:nvSpPr>
            <p:cNvPr id="225300" name="Oval 20"/>
            <p:cNvSpPr>
              <a:spLocks noChangeArrowheads="1"/>
            </p:cNvSpPr>
            <p:nvPr/>
          </p:nvSpPr>
          <p:spPr bwMode="auto">
            <a:xfrm>
              <a:off x="2971" y="391"/>
              <a:ext cx="318" cy="18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5301" name="Oval 21"/>
            <p:cNvSpPr>
              <a:spLocks noChangeArrowheads="1"/>
            </p:cNvSpPr>
            <p:nvPr/>
          </p:nvSpPr>
          <p:spPr bwMode="auto">
            <a:xfrm>
              <a:off x="3016" y="300"/>
              <a:ext cx="227" cy="137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225302" name="Group 22"/>
          <p:cNvGrpSpPr>
            <a:grpSpLocks/>
          </p:cNvGrpSpPr>
          <p:nvPr/>
        </p:nvGrpSpPr>
        <p:grpSpPr bwMode="auto">
          <a:xfrm rot="19554540">
            <a:off x="323850" y="1700213"/>
            <a:ext cx="180975" cy="163512"/>
            <a:chOff x="2971" y="300"/>
            <a:chExt cx="318" cy="273"/>
          </a:xfrm>
        </p:grpSpPr>
        <p:sp>
          <p:nvSpPr>
            <p:cNvPr id="225303" name="Oval 23"/>
            <p:cNvSpPr>
              <a:spLocks noChangeArrowheads="1"/>
            </p:cNvSpPr>
            <p:nvPr/>
          </p:nvSpPr>
          <p:spPr bwMode="auto">
            <a:xfrm>
              <a:off x="2971" y="391"/>
              <a:ext cx="318" cy="18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5304" name="Oval 24"/>
            <p:cNvSpPr>
              <a:spLocks noChangeArrowheads="1"/>
            </p:cNvSpPr>
            <p:nvPr/>
          </p:nvSpPr>
          <p:spPr bwMode="auto">
            <a:xfrm>
              <a:off x="3016" y="300"/>
              <a:ext cx="227" cy="137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25319" name="Line 39"/>
          <p:cNvSpPr>
            <a:spLocks noChangeShapeType="1"/>
          </p:cNvSpPr>
          <p:nvPr/>
        </p:nvSpPr>
        <p:spPr bwMode="auto">
          <a:xfrm rot="141027" flipV="1">
            <a:off x="5003800" y="5157788"/>
            <a:ext cx="3382963" cy="128587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5334" name="AutoShape 54"/>
          <p:cNvSpPr>
            <a:spLocks noChangeArrowheads="1"/>
          </p:cNvSpPr>
          <p:nvPr/>
        </p:nvSpPr>
        <p:spPr bwMode="auto">
          <a:xfrm>
            <a:off x="1908175" y="1052513"/>
            <a:ext cx="1727200" cy="792162"/>
          </a:xfrm>
          <a:prstGeom prst="wedgeRoundRectCallout">
            <a:avLst>
              <a:gd name="adj1" fmla="val -75458"/>
              <a:gd name="adj2" fmla="val -49801"/>
              <a:gd name="adj3" fmla="val 16667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cs-CZ" sz="1200">
                <a:latin typeface="Arial" charset="0"/>
              </a:rPr>
              <a:t>Na jeho povrchu</a:t>
            </a:r>
          </a:p>
          <a:p>
            <a:pPr algn="ctr"/>
            <a:r>
              <a:rPr lang="cs-CZ" sz="1200">
                <a:latin typeface="Arial" charset="0"/>
              </a:rPr>
              <a:t> se vážou ribosomy</a:t>
            </a:r>
          </a:p>
          <a:p>
            <a:pPr algn="ctr"/>
            <a:r>
              <a:rPr lang="cs-CZ" sz="1200">
                <a:latin typeface="Arial" charset="0"/>
              </a:rPr>
              <a:t> v procesu  syntézy bílkovin</a:t>
            </a:r>
          </a:p>
        </p:txBody>
      </p:sp>
      <p:sp>
        <p:nvSpPr>
          <p:cNvPr id="225284" name="WordArt 4"/>
          <p:cNvSpPr>
            <a:spLocks noChangeArrowheads="1" noChangeShapeType="1" noTextEdit="1"/>
          </p:cNvSpPr>
          <p:nvPr/>
        </p:nvSpPr>
        <p:spPr bwMode="auto">
          <a:xfrm>
            <a:off x="1547813" y="333375"/>
            <a:ext cx="6553200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/>
              </a:rPr>
              <a:t>DRSNÉ   ENDOPLAZMATICKÉ   RETIKULUM</a:t>
            </a:r>
          </a:p>
        </p:txBody>
      </p:sp>
      <p:sp>
        <p:nvSpPr>
          <p:cNvPr id="225307" name="Text Box 27"/>
          <p:cNvSpPr txBox="1">
            <a:spLocks noChangeArrowheads="1"/>
          </p:cNvSpPr>
          <p:nvPr/>
        </p:nvSpPr>
        <p:spPr bwMode="auto">
          <a:xfrm>
            <a:off x="1743075" y="2563813"/>
            <a:ext cx="1841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225308" name="Text Box 28"/>
          <p:cNvSpPr txBox="1">
            <a:spLocks noChangeArrowheads="1"/>
          </p:cNvSpPr>
          <p:nvPr/>
        </p:nvSpPr>
        <p:spPr bwMode="auto">
          <a:xfrm>
            <a:off x="4787900" y="2924175"/>
            <a:ext cx="3186113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/>
            <a:r>
              <a:rPr lang="cs-CZ" sz="1400">
                <a:latin typeface="Arial" charset="0"/>
              </a:rPr>
              <a:t> </a:t>
            </a:r>
            <a:r>
              <a:rPr lang="cs-CZ" sz="1400" u="sng">
                <a:latin typeface="Arial" charset="0"/>
              </a:rPr>
              <a:t>TRANSLACE NA RIBOSOMECH </a:t>
            </a:r>
          </a:p>
          <a:p>
            <a:pPr algn="ctr"/>
            <a:r>
              <a:rPr lang="cs-CZ" sz="1400" u="sng">
                <a:latin typeface="Arial" charset="0"/>
              </a:rPr>
              <a:t>ENDOPLAZMATICKÉHO RETIKULA</a:t>
            </a:r>
          </a:p>
          <a:p>
            <a:pPr algn="ctr"/>
            <a:r>
              <a:rPr lang="cs-CZ" sz="1400">
                <a:latin typeface="Arial" charset="0"/>
              </a:rPr>
              <a:t>( 2. fáze translace )</a:t>
            </a:r>
          </a:p>
        </p:txBody>
      </p:sp>
      <p:sp>
        <p:nvSpPr>
          <p:cNvPr id="225309" name="AutoShape 29"/>
          <p:cNvSpPr>
            <a:spLocks noChangeArrowheads="1"/>
          </p:cNvSpPr>
          <p:nvPr/>
        </p:nvSpPr>
        <p:spPr bwMode="auto">
          <a:xfrm>
            <a:off x="4427538" y="2205038"/>
            <a:ext cx="3743325" cy="647700"/>
          </a:xfrm>
          <a:prstGeom prst="downArrowCallout">
            <a:avLst>
              <a:gd name="adj1" fmla="val 23492"/>
              <a:gd name="adj2" fmla="val 144485"/>
              <a:gd name="adj3" fmla="val 20972"/>
              <a:gd name="adj4" fmla="val 66667"/>
            </a:avLst>
          </a:prstGeom>
          <a:solidFill>
            <a:srgbClr val="FF33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>
                <a:latin typeface="Arial" charset="0"/>
              </a:rPr>
              <a:t>2. TRANSLACE = překlad GI</a:t>
            </a:r>
          </a:p>
        </p:txBody>
      </p:sp>
      <p:grpSp>
        <p:nvGrpSpPr>
          <p:cNvPr id="225312" name="Group 32"/>
          <p:cNvGrpSpPr>
            <a:grpSpLocks/>
          </p:cNvGrpSpPr>
          <p:nvPr/>
        </p:nvGrpSpPr>
        <p:grpSpPr bwMode="auto">
          <a:xfrm>
            <a:off x="5724525" y="4652963"/>
            <a:ext cx="503238" cy="1008062"/>
            <a:chOff x="1107" y="2306"/>
            <a:chExt cx="454" cy="1394"/>
          </a:xfrm>
        </p:grpSpPr>
        <p:sp>
          <p:nvSpPr>
            <p:cNvPr id="225310" name="Rectangle 30"/>
            <p:cNvSpPr>
              <a:spLocks noChangeArrowheads="1"/>
            </p:cNvSpPr>
            <p:nvPr/>
          </p:nvSpPr>
          <p:spPr bwMode="auto">
            <a:xfrm>
              <a:off x="1269" y="2734"/>
              <a:ext cx="115" cy="966"/>
            </a:xfrm>
            <a:prstGeom prst="rect">
              <a:avLst/>
            </a:prstGeom>
            <a:solidFill>
              <a:srgbClr val="FF6600"/>
            </a:solidFill>
            <a:ln w="9525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5311" name="AutoShape 31"/>
            <p:cNvSpPr>
              <a:spLocks noChangeArrowheads="1"/>
            </p:cNvSpPr>
            <p:nvPr/>
          </p:nvSpPr>
          <p:spPr bwMode="auto">
            <a:xfrm rot="-2599464">
              <a:off x="1107" y="2306"/>
              <a:ext cx="454" cy="499"/>
            </a:xfrm>
            <a:prstGeom prst="moon">
              <a:avLst>
                <a:gd name="adj" fmla="val 50000"/>
              </a:avLst>
            </a:prstGeom>
            <a:solidFill>
              <a:srgbClr val="FF6600"/>
            </a:solidFill>
            <a:ln w="9525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25313" name="Freeform 33"/>
          <p:cNvSpPr>
            <a:spLocks/>
          </p:cNvSpPr>
          <p:nvPr/>
        </p:nvSpPr>
        <p:spPr bwMode="auto">
          <a:xfrm rot="10800000">
            <a:off x="6877050" y="4508500"/>
            <a:ext cx="439738" cy="1219200"/>
          </a:xfrm>
          <a:custGeom>
            <a:avLst/>
            <a:gdLst/>
            <a:ahLst/>
            <a:cxnLst>
              <a:cxn ang="0">
                <a:pos x="531" y="1089"/>
              </a:cxn>
              <a:cxn ang="0">
                <a:pos x="367" y="1094"/>
              </a:cxn>
              <a:cxn ang="0">
                <a:pos x="321" y="1148"/>
              </a:cxn>
              <a:cxn ang="0">
                <a:pos x="312" y="1249"/>
              </a:cxn>
              <a:cxn ang="0">
                <a:pos x="275" y="1391"/>
              </a:cxn>
              <a:cxn ang="0">
                <a:pos x="76" y="1405"/>
              </a:cxn>
              <a:cxn ang="0">
                <a:pos x="76" y="181"/>
              </a:cxn>
              <a:cxn ang="0">
                <a:pos x="530" y="317"/>
              </a:cxn>
              <a:cxn ang="0">
                <a:pos x="622" y="526"/>
              </a:cxn>
              <a:cxn ang="0">
                <a:pos x="622" y="888"/>
              </a:cxn>
              <a:cxn ang="0">
                <a:pos x="586" y="1034"/>
              </a:cxn>
              <a:cxn ang="0">
                <a:pos x="531" y="1089"/>
              </a:cxn>
            </a:cxnLst>
            <a:rect l="0" t="0" r="r" b="b"/>
            <a:pathLst>
              <a:path w="637" h="1607">
                <a:moveTo>
                  <a:pt x="531" y="1089"/>
                </a:moveTo>
                <a:cubicBezTo>
                  <a:pt x="495" y="1099"/>
                  <a:pt x="402" y="1084"/>
                  <a:pt x="367" y="1094"/>
                </a:cubicBezTo>
                <a:cubicBezTo>
                  <a:pt x="332" y="1104"/>
                  <a:pt x="330" y="1122"/>
                  <a:pt x="321" y="1148"/>
                </a:cubicBezTo>
                <a:cubicBezTo>
                  <a:pt x="312" y="1174"/>
                  <a:pt x="320" y="1209"/>
                  <a:pt x="312" y="1249"/>
                </a:cubicBezTo>
                <a:cubicBezTo>
                  <a:pt x="304" y="1289"/>
                  <a:pt x="314" y="1365"/>
                  <a:pt x="275" y="1391"/>
                </a:cubicBezTo>
                <a:cubicBezTo>
                  <a:pt x="236" y="1417"/>
                  <a:pt x="109" y="1607"/>
                  <a:pt x="76" y="1405"/>
                </a:cubicBezTo>
                <a:cubicBezTo>
                  <a:pt x="43" y="1203"/>
                  <a:pt x="0" y="362"/>
                  <a:pt x="76" y="181"/>
                </a:cubicBezTo>
                <a:cubicBezTo>
                  <a:pt x="152" y="0"/>
                  <a:pt x="439" y="260"/>
                  <a:pt x="530" y="317"/>
                </a:cubicBezTo>
                <a:cubicBezTo>
                  <a:pt x="621" y="374"/>
                  <a:pt x="607" y="431"/>
                  <a:pt x="622" y="526"/>
                </a:cubicBezTo>
                <a:cubicBezTo>
                  <a:pt x="637" y="621"/>
                  <a:pt x="628" y="803"/>
                  <a:pt x="622" y="888"/>
                </a:cubicBezTo>
                <a:cubicBezTo>
                  <a:pt x="616" y="973"/>
                  <a:pt x="601" y="1001"/>
                  <a:pt x="586" y="1034"/>
                </a:cubicBezTo>
                <a:cubicBezTo>
                  <a:pt x="571" y="1067"/>
                  <a:pt x="542" y="1078"/>
                  <a:pt x="531" y="1089"/>
                </a:cubicBezTo>
                <a:close/>
              </a:path>
            </a:pathLst>
          </a:custGeom>
          <a:solidFill>
            <a:srgbClr val="CC00CC"/>
          </a:solidFill>
          <a:ln w="9525" cap="flat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5314" name="Text Box 34"/>
          <p:cNvSpPr txBox="1">
            <a:spLocks noChangeArrowheads="1"/>
          </p:cNvSpPr>
          <p:nvPr/>
        </p:nvSpPr>
        <p:spPr bwMode="auto">
          <a:xfrm>
            <a:off x="3514725" y="3573463"/>
            <a:ext cx="2333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400">
                <a:latin typeface="Arial" charset="0"/>
              </a:rPr>
              <a:t> </a:t>
            </a:r>
          </a:p>
        </p:txBody>
      </p:sp>
      <p:sp>
        <p:nvSpPr>
          <p:cNvPr id="225317" name="Text Box 37"/>
          <p:cNvSpPr txBox="1">
            <a:spLocks noChangeArrowheads="1"/>
          </p:cNvSpPr>
          <p:nvPr/>
        </p:nvSpPr>
        <p:spPr bwMode="auto">
          <a:xfrm>
            <a:off x="6732588" y="5949950"/>
            <a:ext cx="1295400" cy="466725"/>
          </a:xfrm>
          <a:prstGeom prst="rect">
            <a:avLst/>
          </a:prstGeom>
          <a:solidFill>
            <a:srgbClr val="CC00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200">
                <a:latin typeface="Arial" charset="0"/>
              </a:rPr>
              <a:t>RECEPTOR </a:t>
            </a:r>
          </a:p>
          <a:p>
            <a:pPr algn="ctr"/>
            <a:r>
              <a:rPr lang="cs-CZ" sz="1200">
                <a:latin typeface="Arial" charset="0"/>
              </a:rPr>
              <a:t>PRO RIBOSOM</a:t>
            </a:r>
          </a:p>
        </p:txBody>
      </p:sp>
      <p:sp>
        <p:nvSpPr>
          <p:cNvPr id="225318" name="Text Box 38"/>
          <p:cNvSpPr txBox="1">
            <a:spLocks noChangeArrowheads="1"/>
          </p:cNvSpPr>
          <p:nvPr/>
        </p:nvSpPr>
        <p:spPr bwMode="auto">
          <a:xfrm>
            <a:off x="4859338" y="5949950"/>
            <a:ext cx="1531937" cy="466725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200">
                <a:latin typeface="Arial" charset="0"/>
              </a:rPr>
              <a:t>RECEPTOR </a:t>
            </a:r>
          </a:p>
          <a:p>
            <a:pPr algn="ctr"/>
            <a:r>
              <a:rPr lang="cs-CZ" sz="1200">
                <a:latin typeface="Arial" charset="0"/>
              </a:rPr>
              <a:t>PRO SRP ČÁSTICI</a:t>
            </a:r>
          </a:p>
        </p:txBody>
      </p:sp>
      <p:sp>
        <p:nvSpPr>
          <p:cNvPr id="225320" name="Text Box 40"/>
          <p:cNvSpPr txBox="1">
            <a:spLocks noChangeArrowheads="1"/>
          </p:cNvSpPr>
          <p:nvPr/>
        </p:nvSpPr>
        <p:spPr bwMode="auto">
          <a:xfrm>
            <a:off x="7451725" y="5300663"/>
            <a:ext cx="137953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400">
                <a:solidFill>
                  <a:schemeClr val="bg2"/>
                </a:solidFill>
                <a:latin typeface="Arial" charset="0"/>
              </a:rPr>
              <a:t>membrána ER</a:t>
            </a:r>
          </a:p>
        </p:txBody>
      </p:sp>
      <p:sp>
        <p:nvSpPr>
          <p:cNvPr id="225328" name="Text Box 48"/>
          <p:cNvSpPr txBox="1">
            <a:spLocks noChangeArrowheads="1"/>
          </p:cNvSpPr>
          <p:nvPr/>
        </p:nvSpPr>
        <p:spPr bwMode="auto">
          <a:xfrm>
            <a:off x="4859338" y="3716338"/>
            <a:ext cx="3192462" cy="527050"/>
          </a:xfrm>
          <a:prstGeom prst="rec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400">
                <a:latin typeface="Arial" charset="0"/>
              </a:rPr>
              <a:t>V membráně ER musí být přítomny </a:t>
            </a:r>
          </a:p>
          <a:p>
            <a:pPr algn="ctr"/>
            <a:r>
              <a:rPr lang="cs-CZ" sz="1400">
                <a:latin typeface="Arial" charset="0"/>
              </a:rPr>
              <a:t>dva druhy receptorů</a:t>
            </a:r>
          </a:p>
        </p:txBody>
      </p:sp>
      <p:sp>
        <p:nvSpPr>
          <p:cNvPr id="225329" name="Text Box 49"/>
          <p:cNvSpPr txBox="1">
            <a:spLocks noChangeArrowheads="1"/>
          </p:cNvSpPr>
          <p:nvPr/>
        </p:nvSpPr>
        <p:spPr bwMode="auto">
          <a:xfrm>
            <a:off x="250825" y="3141663"/>
            <a:ext cx="4064000" cy="739775"/>
          </a:xfrm>
          <a:prstGeom prst="rec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400">
                <a:latin typeface="Arial" charset="0"/>
              </a:rPr>
              <a:t>Musí existovat signální sekvence </a:t>
            </a:r>
          </a:p>
          <a:p>
            <a:pPr algn="ctr"/>
            <a:r>
              <a:rPr lang="cs-CZ" sz="1400">
                <a:latin typeface="Arial" charset="0"/>
              </a:rPr>
              <a:t>(s navázanou SRP), neboť je hydrofóbní </a:t>
            </a:r>
          </a:p>
          <a:p>
            <a:pPr algn="ctr"/>
            <a:r>
              <a:rPr lang="cs-CZ" sz="1400">
                <a:latin typeface="Arial" charset="0"/>
              </a:rPr>
              <a:t>a je tedy schopna zanořit se do membrány ER</a:t>
            </a:r>
          </a:p>
        </p:txBody>
      </p:sp>
      <p:sp>
        <p:nvSpPr>
          <p:cNvPr id="225330" name="Text Box 50"/>
          <p:cNvSpPr txBox="1">
            <a:spLocks noChangeArrowheads="1"/>
          </p:cNvSpPr>
          <p:nvPr/>
        </p:nvSpPr>
        <p:spPr bwMode="auto">
          <a:xfrm>
            <a:off x="3851275" y="1341438"/>
            <a:ext cx="4968875" cy="73977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400">
                <a:latin typeface="Arial" charset="0"/>
              </a:rPr>
              <a:t>Dokončit translaci  a  nasyntetizovaný polypeptidický </a:t>
            </a:r>
          </a:p>
          <a:p>
            <a:pPr algn="ctr"/>
            <a:r>
              <a:rPr lang="cs-CZ" sz="1400">
                <a:latin typeface="Arial" charset="0"/>
              </a:rPr>
              <a:t>„hormon“ přemístit  z membrány ER do lumenu  a odtud ven z endoplazmatickéh retikula</a:t>
            </a:r>
          </a:p>
        </p:txBody>
      </p:sp>
      <p:sp>
        <p:nvSpPr>
          <p:cNvPr id="225332" name="Text Box 52"/>
          <p:cNvSpPr txBox="1">
            <a:spLocks noChangeArrowheads="1"/>
          </p:cNvSpPr>
          <p:nvPr/>
        </p:nvSpPr>
        <p:spPr bwMode="auto">
          <a:xfrm>
            <a:off x="3851275" y="981075"/>
            <a:ext cx="17224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600" u="sng">
                <a:latin typeface="Arial" charset="0"/>
              </a:rPr>
              <a:t>Jaký je zde cíl ?</a:t>
            </a:r>
          </a:p>
        </p:txBody>
      </p:sp>
      <p:sp>
        <p:nvSpPr>
          <p:cNvPr id="225335" name="AutoShape 55"/>
          <p:cNvSpPr>
            <a:spLocks noChangeArrowheads="1"/>
          </p:cNvSpPr>
          <p:nvPr/>
        </p:nvSpPr>
        <p:spPr bwMode="auto">
          <a:xfrm flipH="1">
            <a:off x="971550" y="1916113"/>
            <a:ext cx="2376488" cy="1079500"/>
          </a:xfrm>
          <a:prstGeom prst="wedgeRoundRectCallout">
            <a:avLst>
              <a:gd name="adj1" fmla="val 67500"/>
              <a:gd name="adj2" fmla="val -46472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cs-CZ" sz="1200">
                <a:latin typeface="Arial" charset="0"/>
              </a:rPr>
              <a:t>Je zvláště rozsáhlé u buněk syntetizujících bílkoviny na „export“, proto je silně vyvinuto v endokrinních buňkách, např. v pankreasu</a:t>
            </a:r>
          </a:p>
        </p:txBody>
      </p:sp>
      <p:grpSp>
        <p:nvGrpSpPr>
          <p:cNvPr id="225339" name="Group 59"/>
          <p:cNvGrpSpPr>
            <a:grpSpLocks/>
          </p:cNvGrpSpPr>
          <p:nvPr/>
        </p:nvGrpSpPr>
        <p:grpSpPr bwMode="auto">
          <a:xfrm>
            <a:off x="2051050" y="4797425"/>
            <a:ext cx="360363" cy="808038"/>
            <a:chOff x="1574" y="2387"/>
            <a:chExt cx="554" cy="1280"/>
          </a:xfrm>
        </p:grpSpPr>
        <p:sp>
          <p:nvSpPr>
            <p:cNvPr id="225336" name="Rectangle 56"/>
            <p:cNvSpPr>
              <a:spLocks noChangeArrowheads="1"/>
            </p:cNvSpPr>
            <p:nvPr/>
          </p:nvSpPr>
          <p:spPr bwMode="auto">
            <a:xfrm>
              <a:off x="1574" y="2392"/>
              <a:ext cx="119" cy="1275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5337" name="Rectangle 57"/>
            <p:cNvSpPr>
              <a:spLocks noChangeArrowheads="1"/>
            </p:cNvSpPr>
            <p:nvPr/>
          </p:nvSpPr>
          <p:spPr bwMode="auto">
            <a:xfrm>
              <a:off x="2009" y="2392"/>
              <a:ext cx="119" cy="1275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5338" name="Rectangle 58"/>
            <p:cNvSpPr>
              <a:spLocks noChangeArrowheads="1"/>
            </p:cNvSpPr>
            <p:nvPr/>
          </p:nvSpPr>
          <p:spPr bwMode="auto">
            <a:xfrm>
              <a:off x="1701" y="2387"/>
              <a:ext cx="317" cy="127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1372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25341" name="Text Box 61"/>
          <p:cNvSpPr txBox="1">
            <a:spLocks noChangeArrowheads="1"/>
          </p:cNvSpPr>
          <p:nvPr/>
        </p:nvSpPr>
        <p:spPr bwMode="auto">
          <a:xfrm>
            <a:off x="306388" y="4724400"/>
            <a:ext cx="1841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1400">
              <a:latin typeface="Arial" charset="0"/>
            </a:endParaRPr>
          </a:p>
        </p:txBody>
      </p:sp>
      <p:sp>
        <p:nvSpPr>
          <p:cNvPr id="225342" name="Text Box 62"/>
          <p:cNvSpPr txBox="1">
            <a:spLocks noChangeArrowheads="1"/>
          </p:cNvSpPr>
          <p:nvPr/>
        </p:nvSpPr>
        <p:spPr bwMode="auto">
          <a:xfrm>
            <a:off x="250825" y="4076700"/>
            <a:ext cx="4014788" cy="527050"/>
          </a:xfrm>
          <a:prstGeom prst="rec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400">
                <a:latin typeface="Arial" charset="0"/>
              </a:rPr>
              <a:t>Kolem signální sekvence se musí vytvořit  </a:t>
            </a:r>
          </a:p>
          <a:p>
            <a:pPr algn="ctr"/>
            <a:r>
              <a:rPr lang="cs-CZ" sz="1400">
                <a:latin typeface="Arial" charset="0"/>
              </a:rPr>
              <a:t>v ER membráně peptidový translokační kanál</a:t>
            </a:r>
          </a:p>
        </p:txBody>
      </p:sp>
      <p:sp>
        <p:nvSpPr>
          <p:cNvPr id="225343" name="Text Box 63"/>
          <p:cNvSpPr txBox="1">
            <a:spLocks noChangeArrowheads="1"/>
          </p:cNvSpPr>
          <p:nvPr/>
        </p:nvSpPr>
        <p:spPr bwMode="auto">
          <a:xfrm>
            <a:off x="539750" y="5949950"/>
            <a:ext cx="3744913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>
                <a:latin typeface="Arial" charset="0"/>
              </a:rPr>
              <a:t>Je schopen translokovat (posouvat) rostoucí proteinový řetězec do lumenu ER</a:t>
            </a:r>
          </a:p>
        </p:txBody>
      </p:sp>
      <p:sp>
        <p:nvSpPr>
          <p:cNvPr id="225345" name="Text Box 65"/>
          <p:cNvSpPr txBox="1">
            <a:spLocks noChangeArrowheads="1"/>
          </p:cNvSpPr>
          <p:nvPr/>
        </p:nvSpPr>
        <p:spPr bwMode="auto">
          <a:xfrm>
            <a:off x="323850" y="5373688"/>
            <a:ext cx="1411288" cy="4667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200">
                <a:latin typeface="Arial" charset="0"/>
              </a:rPr>
              <a:t>TRANSLOKAČNÍ</a:t>
            </a:r>
          </a:p>
          <a:p>
            <a:pPr algn="ctr"/>
            <a:r>
              <a:rPr lang="cs-CZ" sz="1200">
                <a:latin typeface="Arial" charset="0"/>
              </a:rPr>
              <a:t> KANÁL</a:t>
            </a:r>
          </a:p>
        </p:txBody>
      </p:sp>
      <p:grpSp>
        <p:nvGrpSpPr>
          <p:cNvPr id="225347" name="Group 67"/>
          <p:cNvGrpSpPr>
            <a:grpSpLocks/>
          </p:cNvGrpSpPr>
          <p:nvPr/>
        </p:nvGrpSpPr>
        <p:grpSpPr bwMode="auto">
          <a:xfrm rot="19554540">
            <a:off x="1258888" y="908050"/>
            <a:ext cx="180975" cy="163513"/>
            <a:chOff x="2971" y="300"/>
            <a:chExt cx="318" cy="273"/>
          </a:xfrm>
        </p:grpSpPr>
        <p:sp>
          <p:nvSpPr>
            <p:cNvPr id="225348" name="Oval 68"/>
            <p:cNvSpPr>
              <a:spLocks noChangeArrowheads="1"/>
            </p:cNvSpPr>
            <p:nvPr/>
          </p:nvSpPr>
          <p:spPr bwMode="auto">
            <a:xfrm>
              <a:off x="2971" y="391"/>
              <a:ext cx="318" cy="18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5349" name="Oval 69"/>
            <p:cNvSpPr>
              <a:spLocks noChangeArrowheads="1"/>
            </p:cNvSpPr>
            <p:nvPr/>
          </p:nvSpPr>
          <p:spPr bwMode="auto">
            <a:xfrm>
              <a:off x="3016" y="300"/>
              <a:ext cx="227" cy="137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25350" name="Rectangle 70"/>
          <p:cNvSpPr>
            <a:spLocks noChangeArrowheads="1"/>
          </p:cNvSpPr>
          <p:nvPr/>
        </p:nvSpPr>
        <p:spPr bwMode="auto">
          <a:xfrm>
            <a:off x="8618538" y="0"/>
            <a:ext cx="52546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II-46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66">
                <a:gamma/>
                <a:tint val="0"/>
                <a:invGamma/>
              </a:srgbClr>
            </a:gs>
            <a:gs pos="100000">
              <a:srgbClr val="66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1" name="Rectangle 5"/>
          <p:cNvSpPr>
            <a:spLocks noChangeArrowheads="1"/>
          </p:cNvSpPr>
          <p:nvPr/>
        </p:nvSpPr>
        <p:spPr bwMode="auto">
          <a:xfrm>
            <a:off x="2268538" y="260350"/>
            <a:ext cx="4537075" cy="8651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9380" name="WordArt 4"/>
          <p:cNvSpPr>
            <a:spLocks noChangeArrowheads="1" noChangeShapeType="1" noTextEdit="1"/>
          </p:cNvSpPr>
          <p:nvPr/>
        </p:nvSpPr>
        <p:spPr bwMode="auto">
          <a:xfrm>
            <a:off x="2555875" y="404813"/>
            <a:ext cx="403225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 Black"/>
              </a:rPr>
              <a:t>GOLGIHO  APARÁT</a:t>
            </a:r>
          </a:p>
        </p:txBody>
      </p:sp>
      <p:grpSp>
        <p:nvGrpSpPr>
          <p:cNvPr id="229382" name="Group 6"/>
          <p:cNvGrpSpPr>
            <a:grpSpLocks/>
          </p:cNvGrpSpPr>
          <p:nvPr/>
        </p:nvGrpSpPr>
        <p:grpSpPr bwMode="auto">
          <a:xfrm>
            <a:off x="900113" y="476250"/>
            <a:ext cx="1441450" cy="1079500"/>
            <a:chOff x="2245" y="2022"/>
            <a:chExt cx="2773" cy="2243"/>
          </a:xfrm>
        </p:grpSpPr>
        <p:sp>
          <p:nvSpPr>
            <p:cNvPr id="229383" name="Freeform 7"/>
            <p:cNvSpPr>
              <a:spLocks/>
            </p:cNvSpPr>
            <p:nvPr/>
          </p:nvSpPr>
          <p:spPr bwMode="auto">
            <a:xfrm rot="2660222">
              <a:off x="4035" y="2033"/>
              <a:ext cx="697" cy="2232"/>
            </a:xfrm>
            <a:custGeom>
              <a:avLst/>
              <a:gdLst/>
              <a:ahLst/>
              <a:cxnLst>
                <a:cxn ang="0">
                  <a:pos x="121" y="695"/>
                </a:cxn>
                <a:cxn ang="0">
                  <a:pos x="121" y="1647"/>
                </a:cxn>
                <a:cxn ang="0">
                  <a:pos x="30" y="2282"/>
                </a:cxn>
                <a:cxn ang="0">
                  <a:pos x="30" y="3054"/>
                </a:cxn>
                <a:cxn ang="0">
                  <a:pos x="212" y="3462"/>
                </a:cxn>
                <a:cxn ang="0">
                  <a:pos x="620" y="3507"/>
                </a:cxn>
                <a:cxn ang="0">
                  <a:pos x="756" y="3054"/>
                </a:cxn>
                <a:cxn ang="0">
                  <a:pos x="666" y="2464"/>
                </a:cxn>
                <a:cxn ang="0">
                  <a:pos x="620" y="1874"/>
                </a:cxn>
                <a:cxn ang="0">
                  <a:pos x="620" y="1194"/>
                </a:cxn>
                <a:cxn ang="0">
                  <a:pos x="756" y="740"/>
                </a:cxn>
                <a:cxn ang="0">
                  <a:pos x="666" y="196"/>
                </a:cxn>
                <a:cxn ang="0">
                  <a:pos x="348" y="15"/>
                </a:cxn>
                <a:cxn ang="0">
                  <a:pos x="121" y="287"/>
                </a:cxn>
                <a:cxn ang="0">
                  <a:pos x="121" y="695"/>
                </a:cxn>
              </a:cxnLst>
              <a:rect l="0" t="0" r="r" b="b"/>
              <a:pathLst>
                <a:path w="764" h="3575">
                  <a:moveTo>
                    <a:pt x="121" y="695"/>
                  </a:moveTo>
                  <a:cubicBezTo>
                    <a:pt x="121" y="922"/>
                    <a:pt x="136" y="1383"/>
                    <a:pt x="121" y="1647"/>
                  </a:cubicBezTo>
                  <a:cubicBezTo>
                    <a:pt x="106" y="1911"/>
                    <a:pt x="45" y="2048"/>
                    <a:pt x="30" y="2282"/>
                  </a:cubicBezTo>
                  <a:cubicBezTo>
                    <a:pt x="15" y="2516"/>
                    <a:pt x="0" y="2857"/>
                    <a:pt x="30" y="3054"/>
                  </a:cubicBezTo>
                  <a:cubicBezTo>
                    <a:pt x="60" y="3251"/>
                    <a:pt x="114" y="3386"/>
                    <a:pt x="212" y="3462"/>
                  </a:cubicBezTo>
                  <a:cubicBezTo>
                    <a:pt x="310" y="3538"/>
                    <a:pt x="529" y="3575"/>
                    <a:pt x="620" y="3507"/>
                  </a:cubicBezTo>
                  <a:cubicBezTo>
                    <a:pt x="711" y="3439"/>
                    <a:pt x="748" y="3228"/>
                    <a:pt x="756" y="3054"/>
                  </a:cubicBezTo>
                  <a:cubicBezTo>
                    <a:pt x="764" y="2880"/>
                    <a:pt x="689" y="2661"/>
                    <a:pt x="666" y="2464"/>
                  </a:cubicBezTo>
                  <a:cubicBezTo>
                    <a:pt x="643" y="2267"/>
                    <a:pt x="628" y="2086"/>
                    <a:pt x="620" y="1874"/>
                  </a:cubicBezTo>
                  <a:cubicBezTo>
                    <a:pt x="612" y="1662"/>
                    <a:pt x="597" y="1383"/>
                    <a:pt x="620" y="1194"/>
                  </a:cubicBezTo>
                  <a:cubicBezTo>
                    <a:pt x="643" y="1005"/>
                    <a:pt x="748" y="906"/>
                    <a:pt x="756" y="740"/>
                  </a:cubicBezTo>
                  <a:cubicBezTo>
                    <a:pt x="764" y="574"/>
                    <a:pt x="734" y="317"/>
                    <a:pt x="666" y="196"/>
                  </a:cubicBezTo>
                  <a:cubicBezTo>
                    <a:pt x="598" y="75"/>
                    <a:pt x="439" y="0"/>
                    <a:pt x="348" y="15"/>
                  </a:cubicBezTo>
                  <a:cubicBezTo>
                    <a:pt x="257" y="30"/>
                    <a:pt x="159" y="174"/>
                    <a:pt x="121" y="287"/>
                  </a:cubicBezTo>
                  <a:cubicBezTo>
                    <a:pt x="83" y="400"/>
                    <a:pt x="121" y="468"/>
                    <a:pt x="121" y="69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933"/>
                </a:gs>
                <a:gs pos="50000">
                  <a:srgbClr val="FF9933">
                    <a:gamma/>
                    <a:tint val="38039"/>
                    <a:invGamma/>
                  </a:srgbClr>
                </a:gs>
                <a:gs pos="100000">
                  <a:srgbClr val="FF9933"/>
                </a:gs>
              </a:gsLst>
              <a:lin ang="5400000" scaled="1"/>
            </a:gradFill>
            <a:ln w="9525" cap="flat" cmpd="sng">
              <a:prstDash val="solid"/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wrap="none" anchor="ctr">
              <a:flatTx/>
            </a:bodyPr>
            <a:lstStyle/>
            <a:p>
              <a:endParaRPr lang="cs-CZ"/>
            </a:p>
          </p:txBody>
        </p:sp>
        <p:sp>
          <p:nvSpPr>
            <p:cNvPr id="229384" name="Freeform 8"/>
            <p:cNvSpPr>
              <a:spLocks/>
            </p:cNvSpPr>
            <p:nvPr/>
          </p:nvSpPr>
          <p:spPr bwMode="auto">
            <a:xfrm rot="2778627">
              <a:off x="3522" y="1597"/>
              <a:ext cx="685" cy="2307"/>
            </a:xfrm>
            <a:custGeom>
              <a:avLst/>
              <a:gdLst/>
              <a:ahLst/>
              <a:cxnLst>
                <a:cxn ang="0">
                  <a:pos x="121" y="695"/>
                </a:cxn>
                <a:cxn ang="0">
                  <a:pos x="121" y="1647"/>
                </a:cxn>
                <a:cxn ang="0">
                  <a:pos x="30" y="2282"/>
                </a:cxn>
                <a:cxn ang="0">
                  <a:pos x="30" y="3054"/>
                </a:cxn>
                <a:cxn ang="0">
                  <a:pos x="212" y="3462"/>
                </a:cxn>
                <a:cxn ang="0">
                  <a:pos x="620" y="3507"/>
                </a:cxn>
                <a:cxn ang="0">
                  <a:pos x="756" y="3054"/>
                </a:cxn>
                <a:cxn ang="0">
                  <a:pos x="666" y="2464"/>
                </a:cxn>
                <a:cxn ang="0">
                  <a:pos x="620" y="1874"/>
                </a:cxn>
                <a:cxn ang="0">
                  <a:pos x="620" y="1194"/>
                </a:cxn>
                <a:cxn ang="0">
                  <a:pos x="756" y="740"/>
                </a:cxn>
                <a:cxn ang="0">
                  <a:pos x="666" y="196"/>
                </a:cxn>
                <a:cxn ang="0">
                  <a:pos x="348" y="15"/>
                </a:cxn>
                <a:cxn ang="0">
                  <a:pos x="121" y="287"/>
                </a:cxn>
                <a:cxn ang="0">
                  <a:pos x="121" y="695"/>
                </a:cxn>
              </a:cxnLst>
              <a:rect l="0" t="0" r="r" b="b"/>
              <a:pathLst>
                <a:path w="764" h="3575">
                  <a:moveTo>
                    <a:pt x="121" y="695"/>
                  </a:moveTo>
                  <a:cubicBezTo>
                    <a:pt x="121" y="922"/>
                    <a:pt x="136" y="1383"/>
                    <a:pt x="121" y="1647"/>
                  </a:cubicBezTo>
                  <a:cubicBezTo>
                    <a:pt x="106" y="1911"/>
                    <a:pt x="45" y="2048"/>
                    <a:pt x="30" y="2282"/>
                  </a:cubicBezTo>
                  <a:cubicBezTo>
                    <a:pt x="15" y="2516"/>
                    <a:pt x="0" y="2857"/>
                    <a:pt x="30" y="3054"/>
                  </a:cubicBezTo>
                  <a:cubicBezTo>
                    <a:pt x="60" y="3251"/>
                    <a:pt x="114" y="3386"/>
                    <a:pt x="212" y="3462"/>
                  </a:cubicBezTo>
                  <a:cubicBezTo>
                    <a:pt x="310" y="3538"/>
                    <a:pt x="529" y="3575"/>
                    <a:pt x="620" y="3507"/>
                  </a:cubicBezTo>
                  <a:cubicBezTo>
                    <a:pt x="711" y="3439"/>
                    <a:pt x="748" y="3228"/>
                    <a:pt x="756" y="3054"/>
                  </a:cubicBezTo>
                  <a:cubicBezTo>
                    <a:pt x="764" y="2880"/>
                    <a:pt x="689" y="2661"/>
                    <a:pt x="666" y="2464"/>
                  </a:cubicBezTo>
                  <a:cubicBezTo>
                    <a:pt x="643" y="2267"/>
                    <a:pt x="628" y="2086"/>
                    <a:pt x="620" y="1874"/>
                  </a:cubicBezTo>
                  <a:cubicBezTo>
                    <a:pt x="612" y="1662"/>
                    <a:pt x="597" y="1383"/>
                    <a:pt x="620" y="1194"/>
                  </a:cubicBezTo>
                  <a:cubicBezTo>
                    <a:pt x="643" y="1005"/>
                    <a:pt x="748" y="906"/>
                    <a:pt x="756" y="740"/>
                  </a:cubicBezTo>
                  <a:cubicBezTo>
                    <a:pt x="764" y="574"/>
                    <a:pt x="734" y="317"/>
                    <a:pt x="666" y="196"/>
                  </a:cubicBezTo>
                  <a:cubicBezTo>
                    <a:pt x="598" y="75"/>
                    <a:pt x="439" y="0"/>
                    <a:pt x="348" y="15"/>
                  </a:cubicBezTo>
                  <a:cubicBezTo>
                    <a:pt x="257" y="30"/>
                    <a:pt x="159" y="174"/>
                    <a:pt x="121" y="287"/>
                  </a:cubicBezTo>
                  <a:cubicBezTo>
                    <a:pt x="83" y="400"/>
                    <a:pt x="121" y="468"/>
                    <a:pt x="121" y="69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933"/>
                </a:gs>
                <a:gs pos="50000">
                  <a:srgbClr val="FF9933">
                    <a:gamma/>
                    <a:tint val="38039"/>
                    <a:invGamma/>
                  </a:srgbClr>
                </a:gs>
                <a:gs pos="100000">
                  <a:srgbClr val="FF9933"/>
                </a:gs>
              </a:gsLst>
              <a:lin ang="5400000" scaled="1"/>
            </a:gradFill>
            <a:ln w="9525" cap="flat" cmpd="sng">
              <a:prstDash val="solid"/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wrap="none" anchor="ctr">
              <a:flatTx/>
            </a:bodyPr>
            <a:lstStyle/>
            <a:p>
              <a:endParaRPr lang="cs-CZ"/>
            </a:p>
          </p:txBody>
        </p:sp>
        <p:sp>
          <p:nvSpPr>
            <p:cNvPr id="229385" name="Freeform 9"/>
            <p:cNvSpPr>
              <a:spLocks/>
            </p:cNvSpPr>
            <p:nvPr/>
          </p:nvSpPr>
          <p:spPr bwMode="auto">
            <a:xfrm rot="2938587">
              <a:off x="3016" y="1251"/>
              <a:ext cx="665" cy="2208"/>
            </a:xfrm>
            <a:custGeom>
              <a:avLst/>
              <a:gdLst/>
              <a:ahLst/>
              <a:cxnLst>
                <a:cxn ang="0">
                  <a:pos x="121" y="695"/>
                </a:cxn>
                <a:cxn ang="0">
                  <a:pos x="121" y="1647"/>
                </a:cxn>
                <a:cxn ang="0">
                  <a:pos x="30" y="2282"/>
                </a:cxn>
                <a:cxn ang="0">
                  <a:pos x="30" y="3054"/>
                </a:cxn>
                <a:cxn ang="0">
                  <a:pos x="212" y="3462"/>
                </a:cxn>
                <a:cxn ang="0">
                  <a:pos x="620" y="3507"/>
                </a:cxn>
                <a:cxn ang="0">
                  <a:pos x="756" y="3054"/>
                </a:cxn>
                <a:cxn ang="0">
                  <a:pos x="666" y="2464"/>
                </a:cxn>
                <a:cxn ang="0">
                  <a:pos x="620" y="1874"/>
                </a:cxn>
                <a:cxn ang="0">
                  <a:pos x="620" y="1194"/>
                </a:cxn>
                <a:cxn ang="0">
                  <a:pos x="756" y="740"/>
                </a:cxn>
                <a:cxn ang="0">
                  <a:pos x="666" y="196"/>
                </a:cxn>
                <a:cxn ang="0">
                  <a:pos x="348" y="15"/>
                </a:cxn>
                <a:cxn ang="0">
                  <a:pos x="121" y="287"/>
                </a:cxn>
                <a:cxn ang="0">
                  <a:pos x="121" y="695"/>
                </a:cxn>
              </a:cxnLst>
              <a:rect l="0" t="0" r="r" b="b"/>
              <a:pathLst>
                <a:path w="764" h="3575">
                  <a:moveTo>
                    <a:pt x="121" y="695"/>
                  </a:moveTo>
                  <a:cubicBezTo>
                    <a:pt x="121" y="922"/>
                    <a:pt x="136" y="1383"/>
                    <a:pt x="121" y="1647"/>
                  </a:cubicBezTo>
                  <a:cubicBezTo>
                    <a:pt x="106" y="1911"/>
                    <a:pt x="45" y="2048"/>
                    <a:pt x="30" y="2282"/>
                  </a:cubicBezTo>
                  <a:cubicBezTo>
                    <a:pt x="15" y="2516"/>
                    <a:pt x="0" y="2857"/>
                    <a:pt x="30" y="3054"/>
                  </a:cubicBezTo>
                  <a:cubicBezTo>
                    <a:pt x="60" y="3251"/>
                    <a:pt x="114" y="3386"/>
                    <a:pt x="212" y="3462"/>
                  </a:cubicBezTo>
                  <a:cubicBezTo>
                    <a:pt x="310" y="3538"/>
                    <a:pt x="529" y="3575"/>
                    <a:pt x="620" y="3507"/>
                  </a:cubicBezTo>
                  <a:cubicBezTo>
                    <a:pt x="711" y="3439"/>
                    <a:pt x="748" y="3228"/>
                    <a:pt x="756" y="3054"/>
                  </a:cubicBezTo>
                  <a:cubicBezTo>
                    <a:pt x="764" y="2880"/>
                    <a:pt x="689" y="2661"/>
                    <a:pt x="666" y="2464"/>
                  </a:cubicBezTo>
                  <a:cubicBezTo>
                    <a:pt x="643" y="2267"/>
                    <a:pt x="628" y="2086"/>
                    <a:pt x="620" y="1874"/>
                  </a:cubicBezTo>
                  <a:cubicBezTo>
                    <a:pt x="612" y="1662"/>
                    <a:pt x="597" y="1383"/>
                    <a:pt x="620" y="1194"/>
                  </a:cubicBezTo>
                  <a:cubicBezTo>
                    <a:pt x="643" y="1005"/>
                    <a:pt x="748" y="906"/>
                    <a:pt x="756" y="740"/>
                  </a:cubicBezTo>
                  <a:cubicBezTo>
                    <a:pt x="764" y="574"/>
                    <a:pt x="734" y="317"/>
                    <a:pt x="666" y="196"/>
                  </a:cubicBezTo>
                  <a:cubicBezTo>
                    <a:pt x="598" y="75"/>
                    <a:pt x="439" y="0"/>
                    <a:pt x="348" y="15"/>
                  </a:cubicBezTo>
                  <a:cubicBezTo>
                    <a:pt x="257" y="30"/>
                    <a:pt x="159" y="174"/>
                    <a:pt x="121" y="287"/>
                  </a:cubicBezTo>
                  <a:cubicBezTo>
                    <a:pt x="83" y="400"/>
                    <a:pt x="121" y="468"/>
                    <a:pt x="121" y="69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933"/>
                </a:gs>
                <a:gs pos="50000">
                  <a:srgbClr val="FF9933">
                    <a:gamma/>
                    <a:tint val="38039"/>
                    <a:invGamma/>
                  </a:srgbClr>
                </a:gs>
                <a:gs pos="100000">
                  <a:srgbClr val="FF9933"/>
                </a:gs>
              </a:gsLst>
              <a:lin ang="5400000" scaled="1"/>
            </a:gradFill>
            <a:ln w="9525" cap="flat" cmpd="sng">
              <a:prstDash val="solid"/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wrap="none" anchor="ctr">
              <a:flatTx/>
            </a:bodyPr>
            <a:lstStyle/>
            <a:p>
              <a:endParaRPr lang="cs-CZ"/>
            </a:p>
          </p:txBody>
        </p:sp>
      </p:grpSp>
      <p:sp>
        <p:nvSpPr>
          <p:cNvPr id="229390" name="Text Box 14"/>
          <p:cNvSpPr txBox="1">
            <a:spLocks noChangeArrowheads="1"/>
          </p:cNvSpPr>
          <p:nvPr/>
        </p:nvSpPr>
        <p:spPr bwMode="auto">
          <a:xfrm>
            <a:off x="5076825" y="1341438"/>
            <a:ext cx="3814763" cy="9525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cs-CZ" sz="1400">
                <a:latin typeface="Arial" charset="0"/>
              </a:rPr>
              <a:t>Hlavní funkcí Golgiho aparátu je chemická </a:t>
            </a:r>
          </a:p>
          <a:p>
            <a:pPr>
              <a:buFont typeface="Wingdings" pitchFamily="2" charset="2"/>
              <a:buNone/>
            </a:pPr>
            <a:r>
              <a:rPr lang="cs-CZ" sz="1400">
                <a:latin typeface="Arial" charset="0"/>
              </a:rPr>
              <a:t>modifikace bílkovin – tedy i budoucích</a:t>
            </a:r>
          </a:p>
          <a:p>
            <a:pPr>
              <a:buFont typeface="Wingdings" pitchFamily="2" charset="2"/>
              <a:buNone/>
            </a:pPr>
            <a:r>
              <a:rPr lang="cs-CZ" sz="1400">
                <a:latin typeface="Arial" charset="0"/>
              </a:rPr>
              <a:t>peptidických hormonů, které se do GA</a:t>
            </a:r>
          </a:p>
          <a:p>
            <a:pPr>
              <a:buFont typeface="Wingdings" pitchFamily="2" charset="2"/>
              <a:buNone/>
            </a:pPr>
            <a:r>
              <a:rPr lang="cs-CZ" sz="1400">
                <a:latin typeface="Arial" charset="0"/>
              </a:rPr>
              <a:t>dostávají ve váčcích procesem endocytózy</a:t>
            </a:r>
          </a:p>
        </p:txBody>
      </p:sp>
      <p:sp>
        <p:nvSpPr>
          <p:cNvPr id="229401" name="Freeform 25"/>
          <p:cNvSpPr>
            <a:spLocks/>
          </p:cNvSpPr>
          <p:nvPr/>
        </p:nvSpPr>
        <p:spPr bwMode="auto">
          <a:xfrm>
            <a:off x="2987675" y="3019425"/>
            <a:ext cx="965200" cy="2351088"/>
          </a:xfrm>
          <a:custGeom>
            <a:avLst/>
            <a:gdLst/>
            <a:ahLst/>
            <a:cxnLst>
              <a:cxn ang="0">
                <a:pos x="220" y="195"/>
              </a:cxn>
              <a:cxn ang="0">
                <a:pos x="230" y="318"/>
              </a:cxn>
              <a:cxn ang="0">
                <a:pos x="266" y="529"/>
              </a:cxn>
              <a:cxn ang="0">
                <a:pos x="266" y="771"/>
              </a:cxn>
              <a:cxn ang="0">
                <a:pos x="159" y="801"/>
              </a:cxn>
              <a:cxn ang="0">
                <a:pos x="88" y="801"/>
              </a:cxn>
              <a:cxn ang="0">
                <a:pos x="17" y="861"/>
              </a:cxn>
              <a:cxn ang="0">
                <a:pos x="20" y="963"/>
              </a:cxn>
              <a:cxn ang="0">
                <a:pos x="134" y="1018"/>
              </a:cxn>
              <a:cxn ang="0">
                <a:pos x="301" y="1013"/>
              </a:cxn>
              <a:cxn ang="0">
                <a:pos x="301" y="1406"/>
              </a:cxn>
              <a:cxn ang="0">
                <a:pos x="443" y="1466"/>
              </a:cxn>
              <a:cxn ang="0">
                <a:pos x="585" y="1375"/>
              </a:cxn>
              <a:cxn ang="0">
                <a:pos x="585" y="1225"/>
              </a:cxn>
              <a:cxn ang="0">
                <a:pos x="585" y="438"/>
              </a:cxn>
              <a:cxn ang="0">
                <a:pos x="585" y="137"/>
              </a:cxn>
              <a:cxn ang="0">
                <a:pos x="478" y="15"/>
              </a:cxn>
              <a:cxn ang="0">
                <a:pos x="336" y="46"/>
              </a:cxn>
              <a:cxn ang="0">
                <a:pos x="241" y="117"/>
              </a:cxn>
              <a:cxn ang="0">
                <a:pos x="220" y="195"/>
              </a:cxn>
            </a:cxnLst>
            <a:rect l="0" t="0" r="r" b="b"/>
            <a:pathLst>
              <a:path w="608" h="1481">
                <a:moveTo>
                  <a:pt x="220" y="195"/>
                </a:moveTo>
                <a:cubicBezTo>
                  <a:pt x="218" y="229"/>
                  <a:pt x="222" y="262"/>
                  <a:pt x="230" y="318"/>
                </a:cubicBezTo>
                <a:cubicBezTo>
                  <a:pt x="238" y="374"/>
                  <a:pt x="260" y="454"/>
                  <a:pt x="266" y="529"/>
                </a:cubicBezTo>
                <a:cubicBezTo>
                  <a:pt x="272" y="604"/>
                  <a:pt x="284" y="726"/>
                  <a:pt x="266" y="771"/>
                </a:cubicBezTo>
                <a:cubicBezTo>
                  <a:pt x="248" y="816"/>
                  <a:pt x="189" y="796"/>
                  <a:pt x="159" y="801"/>
                </a:cubicBezTo>
                <a:cubicBezTo>
                  <a:pt x="130" y="807"/>
                  <a:pt x="112" y="791"/>
                  <a:pt x="88" y="801"/>
                </a:cubicBezTo>
                <a:cubicBezTo>
                  <a:pt x="65" y="811"/>
                  <a:pt x="29" y="835"/>
                  <a:pt x="17" y="861"/>
                </a:cubicBezTo>
                <a:cubicBezTo>
                  <a:pt x="5" y="888"/>
                  <a:pt x="0" y="937"/>
                  <a:pt x="20" y="963"/>
                </a:cubicBezTo>
                <a:cubicBezTo>
                  <a:pt x="39" y="989"/>
                  <a:pt x="87" y="1010"/>
                  <a:pt x="134" y="1018"/>
                </a:cubicBezTo>
                <a:cubicBezTo>
                  <a:pt x="181" y="1026"/>
                  <a:pt x="273" y="948"/>
                  <a:pt x="301" y="1013"/>
                </a:cubicBezTo>
                <a:cubicBezTo>
                  <a:pt x="329" y="1077"/>
                  <a:pt x="277" y="1330"/>
                  <a:pt x="301" y="1406"/>
                </a:cubicBezTo>
                <a:cubicBezTo>
                  <a:pt x="324" y="1481"/>
                  <a:pt x="396" y="1471"/>
                  <a:pt x="443" y="1466"/>
                </a:cubicBezTo>
                <a:cubicBezTo>
                  <a:pt x="490" y="1460"/>
                  <a:pt x="561" y="1415"/>
                  <a:pt x="585" y="1375"/>
                </a:cubicBezTo>
                <a:cubicBezTo>
                  <a:pt x="608" y="1335"/>
                  <a:pt x="585" y="1380"/>
                  <a:pt x="585" y="1225"/>
                </a:cubicBezTo>
                <a:cubicBezTo>
                  <a:pt x="585" y="1069"/>
                  <a:pt x="585" y="620"/>
                  <a:pt x="585" y="438"/>
                </a:cubicBezTo>
                <a:cubicBezTo>
                  <a:pt x="585" y="257"/>
                  <a:pt x="603" y="207"/>
                  <a:pt x="585" y="137"/>
                </a:cubicBezTo>
                <a:cubicBezTo>
                  <a:pt x="567" y="66"/>
                  <a:pt x="520" y="31"/>
                  <a:pt x="478" y="15"/>
                </a:cubicBezTo>
                <a:cubicBezTo>
                  <a:pt x="437" y="0"/>
                  <a:pt x="376" y="29"/>
                  <a:pt x="336" y="46"/>
                </a:cubicBezTo>
                <a:cubicBezTo>
                  <a:pt x="296" y="63"/>
                  <a:pt x="260" y="92"/>
                  <a:pt x="241" y="117"/>
                </a:cubicBezTo>
                <a:cubicBezTo>
                  <a:pt x="221" y="141"/>
                  <a:pt x="221" y="162"/>
                  <a:pt x="220" y="195"/>
                </a:cubicBezTo>
                <a:close/>
              </a:path>
            </a:pathLst>
          </a:custGeom>
          <a:solidFill>
            <a:srgbClr val="FF9933"/>
          </a:solidFill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9404" name="Freeform 28"/>
          <p:cNvSpPr>
            <a:spLocks/>
          </p:cNvSpPr>
          <p:nvPr/>
        </p:nvSpPr>
        <p:spPr bwMode="auto">
          <a:xfrm>
            <a:off x="4037013" y="2781300"/>
            <a:ext cx="846137" cy="2747963"/>
          </a:xfrm>
          <a:custGeom>
            <a:avLst/>
            <a:gdLst/>
            <a:ahLst/>
            <a:cxnLst>
              <a:cxn ang="0">
                <a:pos x="15" y="220"/>
              </a:cxn>
              <a:cxn ang="0">
                <a:pos x="61" y="583"/>
              </a:cxn>
              <a:cxn ang="0">
                <a:pos x="61" y="1127"/>
              </a:cxn>
              <a:cxn ang="0">
                <a:pos x="61" y="1807"/>
              </a:cxn>
              <a:cxn ang="0">
                <a:pos x="15" y="2442"/>
              </a:cxn>
              <a:cxn ang="0">
                <a:pos x="151" y="2760"/>
              </a:cxn>
              <a:cxn ang="0">
                <a:pos x="424" y="2760"/>
              </a:cxn>
              <a:cxn ang="0">
                <a:pos x="650" y="2624"/>
              </a:cxn>
              <a:cxn ang="0">
                <a:pos x="605" y="2080"/>
              </a:cxn>
              <a:cxn ang="0">
                <a:pos x="696" y="1626"/>
              </a:cxn>
              <a:cxn ang="0">
                <a:pos x="605" y="1082"/>
              </a:cxn>
              <a:cxn ang="0">
                <a:pos x="605" y="719"/>
              </a:cxn>
              <a:cxn ang="0">
                <a:pos x="650" y="401"/>
              </a:cxn>
              <a:cxn ang="0">
                <a:pos x="605" y="84"/>
              </a:cxn>
              <a:cxn ang="0">
                <a:pos x="333" y="38"/>
              </a:cxn>
              <a:cxn ang="0">
                <a:pos x="106" y="38"/>
              </a:cxn>
              <a:cxn ang="0">
                <a:pos x="15" y="220"/>
              </a:cxn>
            </a:cxnLst>
            <a:rect l="0" t="0" r="r" b="b"/>
            <a:pathLst>
              <a:path w="696" h="2813">
                <a:moveTo>
                  <a:pt x="15" y="220"/>
                </a:moveTo>
                <a:cubicBezTo>
                  <a:pt x="7" y="311"/>
                  <a:pt x="53" y="432"/>
                  <a:pt x="61" y="583"/>
                </a:cubicBezTo>
                <a:cubicBezTo>
                  <a:pt x="69" y="734"/>
                  <a:pt x="61" y="923"/>
                  <a:pt x="61" y="1127"/>
                </a:cubicBezTo>
                <a:cubicBezTo>
                  <a:pt x="61" y="1331"/>
                  <a:pt x="69" y="1588"/>
                  <a:pt x="61" y="1807"/>
                </a:cubicBezTo>
                <a:cubicBezTo>
                  <a:pt x="53" y="2026"/>
                  <a:pt x="0" y="2283"/>
                  <a:pt x="15" y="2442"/>
                </a:cubicBezTo>
                <a:cubicBezTo>
                  <a:pt x="30" y="2601"/>
                  <a:pt x="83" y="2707"/>
                  <a:pt x="151" y="2760"/>
                </a:cubicBezTo>
                <a:cubicBezTo>
                  <a:pt x="219" y="2813"/>
                  <a:pt x="341" y="2783"/>
                  <a:pt x="424" y="2760"/>
                </a:cubicBezTo>
                <a:cubicBezTo>
                  <a:pt x="507" y="2737"/>
                  <a:pt x="620" y="2737"/>
                  <a:pt x="650" y="2624"/>
                </a:cubicBezTo>
                <a:cubicBezTo>
                  <a:pt x="680" y="2511"/>
                  <a:pt x="597" y="2246"/>
                  <a:pt x="605" y="2080"/>
                </a:cubicBezTo>
                <a:cubicBezTo>
                  <a:pt x="613" y="1914"/>
                  <a:pt x="696" y="1792"/>
                  <a:pt x="696" y="1626"/>
                </a:cubicBezTo>
                <a:cubicBezTo>
                  <a:pt x="696" y="1460"/>
                  <a:pt x="620" y="1233"/>
                  <a:pt x="605" y="1082"/>
                </a:cubicBezTo>
                <a:cubicBezTo>
                  <a:pt x="590" y="931"/>
                  <a:pt x="598" y="832"/>
                  <a:pt x="605" y="719"/>
                </a:cubicBezTo>
                <a:cubicBezTo>
                  <a:pt x="612" y="606"/>
                  <a:pt x="650" y="507"/>
                  <a:pt x="650" y="401"/>
                </a:cubicBezTo>
                <a:cubicBezTo>
                  <a:pt x="650" y="295"/>
                  <a:pt x="658" y="145"/>
                  <a:pt x="605" y="84"/>
                </a:cubicBezTo>
                <a:cubicBezTo>
                  <a:pt x="552" y="23"/>
                  <a:pt x="416" y="46"/>
                  <a:pt x="333" y="38"/>
                </a:cubicBezTo>
                <a:cubicBezTo>
                  <a:pt x="250" y="30"/>
                  <a:pt x="159" y="0"/>
                  <a:pt x="106" y="38"/>
                </a:cubicBezTo>
                <a:cubicBezTo>
                  <a:pt x="53" y="76"/>
                  <a:pt x="23" y="129"/>
                  <a:pt x="15" y="220"/>
                </a:cubicBezTo>
                <a:close/>
              </a:path>
            </a:pathLst>
          </a:custGeom>
          <a:solidFill>
            <a:srgbClr val="FF9933"/>
          </a:solidFill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9406" name="AutoShape 30"/>
          <p:cNvSpPr>
            <a:spLocks noChangeArrowheads="1"/>
          </p:cNvSpPr>
          <p:nvPr/>
        </p:nvSpPr>
        <p:spPr bwMode="auto">
          <a:xfrm flipV="1">
            <a:off x="2916238" y="1196975"/>
            <a:ext cx="2303462" cy="1150938"/>
          </a:xfrm>
          <a:prstGeom prst="wedgeRoundRectCallout">
            <a:avLst>
              <a:gd name="adj1" fmla="val -26981"/>
              <a:gd name="adj2" fmla="val -50968"/>
              <a:gd name="adj3" fmla="val 16667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rot="10800000" anchor="ctr"/>
          <a:lstStyle/>
          <a:p>
            <a:pPr algn="ctr"/>
            <a:r>
              <a:rPr lang="cs-CZ" sz="1200">
                <a:latin typeface="Arial" charset="0"/>
              </a:rPr>
              <a:t>Cisterny ležící v  těsném  sousedství s drsným ER se označují jako cis strana, cisterny protilehlé jako trans strana</a:t>
            </a:r>
          </a:p>
        </p:txBody>
      </p:sp>
      <p:sp>
        <p:nvSpPr>
          <p:cNvPr id="229408" name="Oval 32"/>
          <p:cNvSpPr>
            <a:spLocks noChangeArrowheads="1"/>
          </p:cNvSpPr>
          <p:nvPr/>
        </p:nvSpPr>
        <p:spPr bwMode="auto">
          <a:xfrm>
            <a:off x="4859338" y="5661025"/>
            <a:ext cx="360362" cy="360363"/>
          </a:xfrm>
          <a:prstGeom prst="ellipse">
            <a:avLst/>
          </a:prstGeom>
          <a:solidFill>
            <a:srgbClr val="FF9933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9409" name="Oval 33"/>
          <p:cNvSpPr>
            <a:spLocks noChangeArrowheads="1"/>
          </p:cNvSpPr>
          <p:nvPr/>
        </p:nvSpPr>
        <p:spPr bwMode="auto">
          <a:xfrm>
            <a:off x="2268538" y="4292600"/>
            <a:ext cx="360362" cy="360363"/>
          </a:xfrm>
          <a:prstGeom prst="ellipse">
            <a:avLst/>
          </a:prstGeom>
          <a:solidFill>
            <a:schemeClr val="bg2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9412" name="Oval 36"/>
          <p:cNvSpPr>
            <a:spLocks noChangeArrowheads="1"/>
          </p:cNvSpPr>
          <p:nvPr/>
        </p:nvSpPr>
        <p:spPr bwMode="auto">
          <a:xfrm>
            <a:off x="3419475" y="2420938"/>
            <a:ext cx="360363" cy="360362"/>
          </a:xfrm>
          <a:prstGeom prst="ellipse">
            <a:avLst/>
          </a:prstGeom>
          <a:solidFill>
            <a:srgbClr val="FF9933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9413" name="Freeform 37"/>
          <p:cNvSpPr>
            <a:spLocks/>
          </p:cNvSpPr>
          <p:nvPr/>
        </p:nvSpPr>
        <p:spPr bwMode="auto">
          <a:xfrm flipH="1">
            <a:off x="5003800" y="2997200"/>
            <a:ext cx="835025" cy="2351088"/>
          </a:xfrm>
          <a:custGeom>
            <a:avLst/>
            <a:gdLst/>
            <a:ahLst/>
            <a:cxnLst>
              <a:cxn ang="0">
                <a:pos x="220" y="195"/>
              </a:cxn>
              <a:cxn ang="0">
                <a:pos x="230" y="318"/>
              </a:cxn>
              <a:cxn ang="0">
                <a:pos x="266" y="529"/>
              </a:cxn>
              <a:cxn ang="0">
                <a:pos x="266" y="771"/>
              </a:cxn>
              <a:cxn ang="0">
                <a:pos x="159" y="801"/>
              </a:cxn>
              <a:cxn ang="0">
                <a:pos x="88" y="801"/>
              </a:cxn>
              <a:cxn ang="0">
                <a:pos x="17" y="861"/>
              </a:cxn>
              <a:cxn ang="0">
                <a:pos x="20" y="963"/>
              </a:cxn>
              <a:cxn ang="0">
                <a:pos x="134" y="1018"/>
              </a:cxn>
              <a:cxn ang="0">
                <a:pos x="301" y="1013"/>
              </a:cxn>
              <a:cxn ang="0">
                <a:pos x="301" y="1406"/>
              </a:cxn>
              <a:cxn ang="0">
                <a:pos x="443" y="1466"/>
              </a:cxn>
              <a:cxn ang="0">
                <a:pos x="585" y="1375"/>
              </a:cxn>
              <a:cxn ang="0">
                <a:pos x="585" y="1225"/>
              </a:cxn>
              <a:cxn ang="0">
                <a:pos x="585" y="438"/>
              </a:cxn>
              <a:cxn ang="0">
                <a:pos x="585" y="137"/>
              </a:cxn>
              <a:cxn ang="0">
                <a:pos x="478" y="15"/>
              </a:cxn>
              <a:cxn ang="0">
                <a:pos x="336" y="46"/>
              </a:cxn>
              <a:cxn ang="0">
                <a:pos x="241" y="117"/>
              </a:cxn>
              <a:cxn ang="0">
                <a:pos x="220" y="195"/>
              </a:cxn>
            </a:cxnLst>
            <a:rect l="0" t="0" r="r" b="b"/>
            <a:pathLst>
              <a:path w="608" h="1481">
                <a:moveTo>
                  <a:pt x="220" y="195"/>
                </a:moveTo>
                <a:cubicBezTo>
                  <a:pt x="218" y="229"/>
                  <a:pt x="222" y="262"/>
                  <a:pt x="230" y="318"/>
                </a:cubicBezTo>
                <a:cubicBezTo>
                  <a:pt x="238" y="374"/>
                  <a:pt x="260" y="454"/>
                  <a:pt x="266" y="529"/>
                </a:cubicBezTo>
                <a:cubicBezTo>
                  <a:pt x="272" y="604"/>
                  <a:pt x="284" y="726"/>
                  <a:pt x="266" y="771"/>
                </a:cubicBezTo>
                <a:cubicBezTo>
                  <a:pt x="248" y="816"/>
                  <a:pt x="189" y="796"/>
                  <a:pt x="159" y="801"/>
                </a:cubicBezTo>
                <a:cubicBezTo>
                  <a:pt x="130" y="807"/>
                  <a:pt x="112" y="791"/>
                  <a:pt x="88" y="801"/>
                </a:cubicBezTo>
                <a:cubicBezTo>
                  <a:pt x="65" y="811"/>
                  <a:pt x="29" y="835"/>
                  <a:pt x="17" y="861"/>
                </a:cubicBezTo>
                <a:cubicBezTo>
                  <a:pt x="5" y="888"/>
                  <a:pt x="0" y="937"/>
                  <a:pt x="20" y="963"/>
                </a:cubicBezTo>
                <a:cubicBezTo>
                  <a:pt x="39" y="989"/>
                  <a:pt x="87" y="1010"/>
                  <a:pt x="134" y="1018"/>
                </a:cubicBezTo>
                <a:cubicBezTo>
                  <a:pt x="181" y="1026"/>
                  <a:pt x="273" y="948"/>
                  <a:pt x="301" y="1013"/>
                </a:cubicBezTo>
                <a:cubicBezTo>
                  <a:pt x="329" y="1077"/>
                  <a:pt x="277" y="1330"/>
                  <a:pt x="301" y="1406"/>
                </a:cubicBezTo>
                <a:cubicBezTo>
                  <a:pt x="324" y="1481"/>
                  <a:pt x="396" y="1471"/>
                  <a:pt x="443" y="1466"/>
                </a:cubicBezTo>
                <a:cubicBezTo>
                  <a:pt x="490" y="1460"/>
                  <a:pt x="561" y="1415"/>
                  <a:pt x="585" y="1375"/>
                </a:cubicBezTo>
                <a:cubicBezTo>
                  <a:pt x="608" y="1335"/>
                  <a:pt x="585" y="1380"/>
                  <a:pt x="585" y="1225"/>
                </a:cubicBezTo>
                <a:cubicBezTo>
                  <a:pt x="585" y="1069"/>
                  <a:pt x="585" y="620"/>
                  <a:pt x="585" y="438"/>
                </a:cubicBezTo>
                <a:cubicBezTo>
                  <a:pt x="585" y="257"/>
                  <a:pt x="603" y="207"/>
                  <a:pt x="585" y="137"/>
                </a:cubicBezTo>
                <a:cubicBezTo>
                  <a:pt x="567" y="66"/>
                  <a:pt x="520" y="31"/>
                  <a:pt x="478" y="15"/>
                </a:cubicBezTo>
                <a:cubicBezTo>
                  <a:pt x="437" y="0"/>
                  <a:pt x="376" y="29"/>
                  <a:pt x="336" y="46"/>
                </a:cubicBezTo>
                <a:cubicBezTo>
                  <a:pt x="296" y="63"/>
                  <a:pt x="260" y="92"/>
                  <a:pt x="241" y="117"/>
                </a:cubicBezTo>
                <a:cubicBezTo>
                  <a:pt x="221" y="141"/>
                  <a:pt x="221" y="162"/>
                  <a:pt x="220" y="195"/>
                </a:cubicBezTo>
                <a:close/>
              </a:path>
            </a:pathLst>
          </a:custGeom>
          <a:solidFill>
            <a:srgbClr val="FF9933"/>
          </a:solidFill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9414" name="Text Box 38"/>
          <p:cNvSpPr txBox="1">
            <a:spLocks noChangeArrowheads="1"/>
          </p:cNvSpPr>
          <p:nvPr/>
        </p:nvSpPr>
        <p:spPr bwMode="auto">
          <a:xfrm>
            <a:off x="2627313" y="3357563"/>
            <a:ext cx="66357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200">
                <a:solidFill>
                  <a:srgbClr val="FF9933"/>
                </a:solidFill>
                <a:latin typeface="Arial" charset="0"/>
              </a:rPr>
              <a:t>Cis síť</a:t>
            </a:r>
          </a:p>
        </p:txBody>
      </p:sp>
      <p:sp>
        <p:nvSpPr>
          <p:cNvPr id="229415" name="Text Box 39"/>
          <p:cNvSpPr txBox="1">
            <a:spLocks noChangeArrowheads="1"/>
          </p:cNvSpPr>
          <p:nvPr/>
        </p:nvSpPr>
        <p:spPr bwMode="auto">
          <a:xfrm>
            <a:off x="5364163" y="2781300"/>
            <a:ext cx="88423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200">
                <a:solidFill>
                  <a:srgbClr val="FF9933"/>
                </a:solidFill>
                <a:latin typeface="Arial" charset="0"/>
              </a:rPr>
              <a:t>Trans  síť</a:t>
            </a:r>
          </a:p>
        </p:txBody>
      </p:sp>
      <p:sp>
        <p:nvSpPr>
          <p:cNvPr id="229416" name="Text Box 40"/>
          <p:cNvSpPr txBox="1">
            <a:spLocks noChangeArrowheads="1"/>
          </p:cNvSpPr>
          <p:nvPr/>
        </p:nvSpPr>
        <p:spPr bwMode="auto">
          <a:xfrm>
            <a:off x="3779838" y="2420938"/>
            <a:ext cx="13684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200">
                <a:solidFill>
                  <a:srgbClr val="FF9933"/>
                </a:solidFill>
                <a:latin typeface="Arial" charset="0"/>
              </a:rPr>
              <a:t>Tělo GA</a:t>
            </a:r>
          </a:p>
        </p:txBody>
      </p:sp>
      <p:sp>
        <p:nvSpPr>
          <p:cNvPr id="229417" name="Line 41"/>
          <p:cNvSpPr>
            <a:spLocks noChangeShapeType="1"/>
          </p:cNvSpPr>
          <p:nvPr/>
        </p:nvSpPr>
        <p:spPr bwMode="auto">
          <a:xfrm>
            <a:off x="2700338" y="4437063"/>
            <a:ext cx="28733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9418" name="Line 42"/>
          <p:cNvSpPr>
            <a:spLocks noChangeShapeType="1"/>
          </p:cNvSpPr>
          <p:nvPr/>
        </p:nvSpPr>
        <p:spPr bwMode="auto">
          <a:xfrm flipH="1" flipV="1">
            <a:off x="3490913" y="2781300"/>
            <a:ext cx="0" cy="2873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9419" name="Line 43"/>
          <p:cNvSpPr>
            <a:spLocks noChangeShapeType="1"/>
          </p:cNvSpPr>
          <p:nvPr/>
        </p:nvSpPr>
        <p:spPr bwMode="auto">
          <a:xfrm>
            <a:off x="3779838" y="2709863"/>
            <a:ext cx="288925" cy="1428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9420" name="Line 44"/>
          <p:cNvSpPr>
            <a:spLocks noChangeShapeType="1"/>
          </p:cNvSpPr>
          <p:nvPr/>
        </p:nvSpPr>
        <p:spPr bwMode="auto">
          <a:xfrm>
            <a:off x="4572000" y="5518150"/>
            <a:ext cx="288925" cy="1428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9421" name="Line 45"/>
          <p:cNvSpPr>
            <a:spLocks noChangeShapeType="1"/>
          </p:cNvSpPr>
          <p:nvPr/>
        </p:nvSpPr>
        <p:spPr bwMode="auto">
          <a:xfrm flipV="1">
            <a:off x="5075238" y="5302250"/>
            <a:ext cx="71437" cy="2873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9422" name="Line 46"/>
          <p:cNvSpPr>
            <a:spLocks noChangeShapeType="1"/>
          </p:cNvSpPr>
          <p:nvPr/>
        </p:nvSpPr>
        <p:spPr bwMode="auto">
          <a:xfrm>
            <a:off x="5435600" y="4437063"/>
            <a:ext cx="28733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9423" name="Line 47"/>
          <p:cNvSpPr>
            <a:spLocks noChangeShapeType="1"/>
          </p:cNvSpPr>
          <p:nvPr/>
        </p:nvSpPr>
        <p:spPr bwMode="auto">
          <a:xfrm>
            <a:off x="5938838" y="4437063"/>
            <a:ext cx="28733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9424" name="Oval 48"/>
          <p:cNvSpPr>
            <a:spLocks noChangeArrowheads="1"/>
          </p:cNvSpPr>
          <p:nvPr/>
        </p:nvSpPr>
        <p:spPr bwMode="auto">
          <a:xfrm>
            <a:off x="6299200" y="4221163"/>
            <a:ext cx="360363" cy="360362"/>
          </a:xfrm>
          <a:prstGeom prst="ellipse">
            <a:avLst/>
          </a:prstGeom>
          <a:solidFill>
            <a:srgbClr val="FF9933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9425" name="Line 49"/>
          <p:cNvSpPr>
            <a:spLocks noChangeShapeType="1"/>
          </p:cNvSpPr>
          <p:nvPr/>
        </p:nvSpPr>
        <p:spPr bwMode="auto">
          <a:xfrm flipH="1" flipV="1">
            <a:off x="3635375" y="3933825"/>
            <a:ext cx="0" cy="2873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9426" name="Line 50"/>
          <p:cNvSpPr>
            <a:spLocks noChangeShapeType="1"/>
          </p:cNvSpPr>
          <p:nvPr/>
        </p:nvSpPr>
        <p:spPr bwMode="auto">
          <a:xfrm>
            <a:off x="4356100" y="3141663"/>
            <a:ext cx="71438" cy="3603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9427" name="Line 51"/>
          <p:cNvSpPr>
            <a:spLocks noChangeShapeType="1"/>
          </p:cNvSpPr>
          <p:nvPr/>
        </p:nvSpPr>
        <p:spPr bwMode="auto">
          <a:xfrm>
            <a:off x="4427538" y="4365625"/>
            <a:ext cx="0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9451" name="Oval 75"/>
          <p:cNvSpPr>
            <a:spLocks noChangeArrowheads="1"/>
          </p:cNvSpPr>
          <p:nvPr/>
        </p:nvSpPr>
        <p:spPr bwMode="auto">
          <a:xfrm flipH="1">
            <a:off x="3203575" y="4437063"/>
            <a:ext cx="73025" cy="73025"/>
          </a:xfrm>
          <a:prstGeom prst="ellipse">
            <a:avLst/>
          </a:prstGeom>
          <a:solidFill>
            <a:srgbClr val="0033CC"/>
          </a:solidFill>
          <a:ln w="9525" algn="ctr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9452" name="Oval 76"/>
          <p:cNvSpPr>
            <a:spLocks noChangeArrowheads="1"/>
          </p:cNvSpPr>
          <p:nvPr/>
        </p:nvSpPr>
        <p:spPr bwMode="auto">
          <a:xfrm flipH="1">
            <a:off x="3490913" y="4365625"/>
            <a:ext cx="73025" cy="73025"/>
          </a:xfrm>
          <a:prstGeom prst="ellipse">
            <a:avLst/>
          </a:prstGeom>
          <a:solidFill>
            <a:srgbClr val="0033CC"/>
          </a:solidFill>
          <a:ln w="9525" algn="ctr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9453" name="Oval 77"/>
          <p:cNvSpPr>
            <a:spLocks noChangeArrowheads="1"/>
          </p:cNvSpPr>
          <p:nvPr/>
        </p:nvSpPr>
        <p:spPr bwMode="auto">
          <a:xfrm flipH="1">
            <a:off x="2484438" y="4508500"/>
            <a:ext cx="73025" cy="73025"/>
          </a:xfrm>
          <a:prstGeom prst="ellipse">
            <a:avLst/>
          </a:prstGeom>
          <a:solidFill>
            <a:srgbClr val="0033CC"/>
          </a:solidFill>
          <a:ln w="9525" algn="ctr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9454" name="Oval 78"/>
          <p:cNvSpPr>
            <a:spLocks noChangeArrowheads="1"/>
          </p:cNvSpPr>
          <p:nvPr/>
        </p:nvSpPr>
        <p:spPr bwMode="auto">
          <a:xfrm flipH="1">
            <a:off x="3563938" y="2636838"/>
            <a:ext cx="73025" cy="73025"/>
          </a:xfrm>
          <a:prstGeom prst="ellipse">
            <a:avLst/>
          </a:prstGeom>
          <a:solidFill>
            <a:srgbClr val="0033CC"/>
          </a:solidFill>
          <a:ln w="9525" algn="ctr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9455" name="Oval 79"/>
          <p:cNvSpPr>
            <a:spLocks noChangeArrowheads="1"/>
          </p:cNvSpPr>
          <p:nvPr/>
        </p:nvSpPr>
        <p:spPr bwMode="auto">
          <a:xfrm flipH="1">
            <a:off x="3563938" y="2492375"/>
            <a:ext cx="73025" cy="73025"/>
          </a:xfrm>
          <a:prstGeom prst="ellipse">
            <a:avLst/>
          </a:prstGeom>
          <a:solidFill>
            <a:srgbClr val="0033CC"/>
          </a:solidFill>
          <a:ln w="9525" algn="ctr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9456" name="Oval 80"/>
          <p:cNvSpPr>
            <a:spLocks noChangeArrowheads="1"/>
          </p:cNvSpPr>
          <p:nvPr/>
        </p:nvSpPr>
        <p:spPr bwMode="auto">
          <a:xfrm flipH="1">
            <a:off x="4356100" y="4076700"/>
            <a:ext cx="73025" cy="73025"/>
          </a:xfrm>
          <a:prstGeom prst="ellipse">
            <a:avLst/>
          </a:prstGeom>
          <a:solidFill>
            <a:srgbClr val="0033CC"/>
          </a:solidFill>
          <a:ln w="9525" algn="ctr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9457" name="Oval 81"/>
          <p:cNvSpPr>
            <a:spLocks noChangeArrowheads="1"/>
          </p:cNvSpPr>
          <p:nvPr/>
        </p:nvSpPr>
        <p:spPr bwMode="auto">
          <a:xfrm flipH="1">
            <a:off x="5148263" y="4868863"/>
            <a:ext cx="73025" cy="73025"/>
          </a:xfrm>
          <a:prstGeom prst="ellipse">
            <a:avLst/>
          </a:prstGeom>
          <a:solidFill>
            <a:srgbClr val="0033CC"/>
          </a:solidFill>
          <a:ln w="9525" algn="ctr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9458" name="Oval 82"/>
          <p:cNvSpPr>
            <a:spLocks noChangeArrowheads="1"/>
          </p:cNvSpPr>
          <p:nvPr/>
        </p:nvSpPr>
        <p:spPr bwMode="auto">
          <a:xfrm flipH="1">
            <a:off x="5075238" y="5805488"/>
            <a:ext cx="73025" cy="73025"/>
          </a:xfrm>
          <a:prstGeom prst="ellipse">
            <a:avLst/>
          </a:prstGeom>
          <a:solidFill>
            <a:srgbClr val="0033CC"/>
          </a:solidFill>
          <a:ln w="9525" algn="ctr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9459" name="Oval 83"/>
          <p:cNvSpPr>
            <a:spLocks noChangeArrowheads="1"/>
          </p:cNvSpPr>
          <p:nvPr/>
        </p:nvSpPr>
        <p:spPr bwMode="auto">
          <a:xfrm flipH="1">
            <a:off x="4930775" y="5876925"/>
            <a:ext cx="73025" cy="73025"/>
          </a:xfrm>
          <a:prstGeom prst="ellipse">
            <a:avLst/>
          </a:prstGeom>
          <a:solidFill>
            <a:srgbClr val="0033CC"/>
          </a:solidFill>
          <a:ln w="9525" algn="ctr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9460" name="Oval 84"/>
          <p:cNvSpPr>
            <a:spLocks noChangeArrowheads="1"/>
          </p:cNvSpPr>
          <p:nvPr/>
        </p:nvSpPr>
        <p:spPr bwMode="auto">
          <a:xfrm flipH="1">
            <a:off x="4356100" y="3717925"/>
            <a:ext cx="73025" cy="73025"/>
          </a:xfrm>
          <a:prstGeom prst="ellipse">
            <a:avLst/>
          </a:prstGeom>
          <a:solidFill>
            <a:srgbClr val="0033CC"/>
          </a:solidFill>
          <a:ln w="9525" algn="ctr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9461" name="Oval 85"/>
          <p:cNvSpPr>
            <a:spLocks noChangeArrowheads="1"/>
          </p:cNvSpPr>
          <p:nvPr/>
        </p:nvSpPr>
        <p:spPr bwMode="auto">
          <a:xfrm flipH="1">
            <a:off x="6372225" y="4365625"/>
            <a:ext cx="73025" cy="73025"/>
          </a:xfrm>
          <a:prstGeom prst="ellipse">
            <a:avLst/>
          </a:prstGeom>
          <a:solidFill>
            <a:srgbClr val="0033CC"/>
          </a:solidFill>
          <a:ln w="9525" algn="ctr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9462" name="Oval 86"/>
          <p:cNvSpPr>
            <a:spLocks noChangeArrowheads="1"/>
          </p:cNvSpPr>
          <p:nvPr/>
        </p:nvSpPr>
        <p:spPr bwMode="auto">
          <a:xfrm flipH="1">
            <a:off x="5291138" y="4581525"/>
            <a:ext cx="73025" cy="73025"/>
          </a:xfrm>
          <a:prstGeom prst="ellipse">
            <a:avLst/>
          </a:prstGeom>
          <a:solidFill>
            <a:srgbClr val="0033CC"/>
          </a:solidFill>
          <a:ln w="9525" algn="ctr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9463" name="Oval 87"/>
          <p:cNvSpPr>
            <a:spLocks noChangeArrowheads="1"/>
          </p:cNvSpPr>
          <p:nvPr/>
        </p:nvSpPr>
        <p:spPr bwMode="auto">
          <a:xfrm flipH="1">
            <a:off x="6515100" y="4365625"/>
            <a:ext cx="73025" cy="73025"/>
          </a:xfrm>
          <a:prstGeom prst="ellipse">
            <a:avLst/>
          </a:prstGeom>
          <a:solidFill>
            <a:srgbClr val="0033CC"/>
          </a:solidFill>
          <a:ln w="9525" algn="ctr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9465" name="Text Box 89"/>
          <p:cNvSpPr txBox="1">
            <a:spLocks noChangeArrowheads="1"/>
          </p:cNvSpPr>
          <p:nvPr/>
        </p:nvSpPr>
        <p:spPr bwMode="auto">
          <a:xfrm>
            <a:off x="1619250" y="4797425"/>
            <a:ext cx="1584325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400">
                <a:solidFill>
                  <a:schemeClr val="bg2"/>
                </a:solidFill>
                <a:latin typeface="Arial" charset="0"/>
              </a:rPr>
              <a:t>Váček  s prohormonem odštěpený z ER </a:t>
            </a:r>
          </a:p>
        </p:txBody>
      </p:sp>
      <p:sp>
        <p:nvSpPr>
          <p:cNvPr id="229466" name="Oval 90"/>
          <p:cNvSpPr>
            <a:spLocks noChangeArrowheads="1"/>
          </p:cNvSpPr>
          <p:nvPr/>
        </p:nvSpPr>
        <p:spPr bwMode="auto">
          <a:xfrm flipH="1">
            <a:off x="2411413" y="4365625"/>
            <a:ext cx="73025" cy="73025"/>
          </a:xfrm>
          <a:prstGeom prst="ellipse">
            <a:avLst/>
          </a:prstGeom>
          <a:solidFill>
            <a:srgbClr val="0033CC"/>
          </a:solidFill>
          <a:ln w="9525" algn="ctr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9467" name="Text Box 91"/>
          <p:cNvSpPr txBox="1">
            <a:spLocks noChangeArrowheads="1"/>
          </p:cNvSpPr>
          <p:nvPr/>
        </p:nvSpPr>
        <p:spPr bwMode="auto">
          <a:xfrm>
            <a:off x="808038" y="4291013"/>
            <a:ext cx="18415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 sz="1400">
              <a:latin typeface="Arial" charset="0"/>
            </a:endParaRPr>
          </a:p>
          <a:p>
            <a:pPr algn="ctr"/>
            <a:endParaRPr lang="cs-CZ" sz="1400">
              <a:latin typeface="Arial" charset="0"/>
            </a:endParaRPr>
          </a:p>
        </p:txBody>
      </p:sp>
      <p:sp>
        <p:nvSpPr>
          <p:cNvPr id="229468" name="Text Box 92"/>
          <p:cNvSpPr txBox="1">
            <a:spLocks noChangeArrowheads="1"/>
          </p:cNvSpPr>
          <p:nvPr/>
        </p:nvSpPr>
        <p:spPr bwMode="auto">
          <a:xfrm>
            <a:off x="5881688" y="4652963"/>
            <a:ext cx="2417762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400">
                <a:solidFill>
                  <a:srgbClr val="FF9933"/>
                </a:solidFill>
                <a:latin typeface="Arial" charset="0"/>
              </a:rPr>
              <a:t>Váček s prohormonem</a:t>
            </a:r>
          </a:p>
          <a:p>
            <a:pPr algn="ctr"/>
            <a:r>
              <a:rPr lang="cs-CZ" sz="1400">
                <a:solidFill>
                  <a:srgbClr val="FF9933"/>
                </a:solidFill>
                <a:latin typeface="Arial" charset="0"/>
              </a:rPr>
              <a:t>odštěpený z trans cisterny</a:t>
            </a:r>
          </a:p>
          <a:p>
            <a:pPr algn="ctr"/>
            <a:r>
              <a:rPr lang="cs-CZ" sz="1400">
                <a:solidFill>
                  <a:srgbClr val="FF9933"/>
                </a:solidFill>
                <a:latin typeface="Arial" charset="0"/>
              </a:rPr>
              <a:t>Golgiho aparátu</a:t>
            </a:r>
          </a:p>
        </p:txBody>
      </p:sp>
      <p:sp>
        <p:nvSpPr>
          <p:cNvPr id="229469" name="Text Box 93"/>
          <p:cNvSpPr txBox="1">
            <a:spLocks noChangeArrowheads="1"/>
          </p:cNvSpPr>
          <p:nvPr/>
        </p:nvSpPr>
        <p:spPr bwMode="auto">
          <a:xfrm>
            <a:off x="179388" y="2636838"/>
            <a:ext cx="2305050" cy="1590675"/>
          </a:xfrm>
          <a:prstGeom prst="rec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400">
                <a:latin typeface="Arial" charset="0"/>
              </a:rPr>
              <a:t>Proteiny předběžně glykolizované v ER jsou transportními měchýřky </a:t>
            </a:r>
          </a:p>
          <a:p>
            <a:pPr algn="ctr"/>
            <a:r>
              <a:rPr lang="cs-CZ" sz="1400">
                <a:latin typeface="Arial" charset="0"/>
              </a:rPr>
              <a:t>dopraveny do cisterny </a:t>
            </a:r>
          </a:p>
          <a:p>
            <a:pPr algn="ctr"/>
            <a:r>
              <a:rPr lang="cs-CZ" sz="1400">
                <a:latin typeface="Arial" charset="0"/>
              </a:rPr>
              <a:t>Golgiho aparátu, </a:t>
            </a:r>
          </a:p>
          <a:p>
            <a:pPr algn="ctr"/>
            <a:r>
              <a:rPr lang="cs-CZ" sz="1400">
                <a:latin typeface="Arial" charset="0"/>
              </a:rPr>
              <a:t>která leží na jeho cis straně</a:t>
            </a:r>
          </a:p>
        </p:txBody>
      </p:sp>
      <p:sp>
        <p:nvSpPr>
          <p:cNvPr id="229471" name="Text Box 95"/>
          <p:cNvSpPr txBox="1">
            <a:spLocks noChangeArrowheads="1"/>
          </p:cNvSpPr>
          <p:nvPr/>
        </p:nvSpPr>
        <p:spPr bwMode="auto">
          <a:xfrm>
            <a:off x="2195513" y="6092825"/>
            <a:ext cx="4752975" cy="527050"/>
          </a:xfrm>
          <a:prstGeom prst="rec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>
                <a:latin typeface="Arial" charset="0"/>
              </a:rPr>
              <a:t>V cisternách Golgiho aparátu jsou proteiny postupně dále upravovány v gradientu směrem k trans - straně</a:t>
            </a:r>
          </a:p>
        </p:txBody>
      </p:sp>
      <p:sp>
        <p:nvSpPr>
          <p:cNvPr id="229472" name="Text Box 96"/>
          <p:cNvSpPr txBox="1">
            <a:spLocks noChangeArrowheads="1"/>
          </p:cNvSpPr>
          <p:nvPr/>
        </p:nvSpPr>
        <p:spPr bwMode="auto">
          <a:xfrm>
            <a:off x="6300788" y="2492375"/>
            <a:ext cx="2593975" cy="1165225"/>
          </a:xfrm>
          <a:prstGeom prst="rec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400">
                <a:latin typeface="Arial" charset="0"/>
              </a:rPr>
              <a:t>Z trans cisteren se odštěpují</a:t>
            </a:r>
          </a:p>
          <a:p>
            <a:pPr algn="ctr"/>
            <a:r>
              <a:rPr lang="cs-CZ" sz="1400">
                <a:latin typeface="Arial" charset="0"/>
              </a:rPr>
              <a:t> transportní měchýřky</a:t>
            </a:r>
          </a:p>
          <a:p>
            <a:pPr algn="ctr"/>
            <a:r>
              <a:rPr lang="cs-CZ" sz="1400">
                <a:latin typeface="Arial" charset="0"/>
              </a:rPr>
              <a:t> uzavírající hotový sekret </a:t>
            </a:r>
          </a:p>
          <a:p>
            <a:pPr algn="ctr"/>
            <a:r>
              <a:rPr lang="cs-CZ" sz="1400">
                <a:latin typeface="Arial" charset="0"/>
              </a:rPr>
              <a:t>a putují k plazmatické</a:t>
            </a:r>
          </a:p>
          <a:p>
            <a:pPr algn="ctr"/>
            <a:r>
              <a:rPr lang="cs-CZ" sz="1400">
                <a:latin typeface="Arial" charset="0"/>
              </a:rPr>
              <a:t> membráně</a:t>
            </a:r>
          </a:p>
        </p:txBody>
      </p:sp>
      <p:sp>
        <p:nvSpPr>
          <p:cNvPr id="229473" name="Text Box 97"/>
          <p:cNvSpPr txBox="1">
            <a:spLocks noChangeArrowheads="1"/>
          </p:cNvSpPr>
          <p:nvPr/>
        </p:nvSpPr>
        <p:spPr bwMode="auto">
          <a:xfrm>
            <a:off x="179388" y="1557338"/>
            <a:ext cx="2427287" cy="9525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400">
                <a:latin typeface="Arial" charset="0"/>
              </a:rPr>
              <a:t>Proteolytické enzymy GA</a:t>
            </a:r>
          </a:p>
          <a:p>
            <a:pPr algn="ctr"/>
            <a:r>
              <a:rPr lang="cs-CZ" sz="1400">
                <a:latin typeface="Arial" charset="0"/>
              </a:rPr>
              <a:t>umožňují </a:t>
            </a:r>
            <a:r>
              <a:rPr lang="cs-CZ" sz="1400" i="1">
                <a:latin typeface="Arial" charset="0"/>
              </a:rPr>
              <a:t>post – translační</a:t>
            </a:r>
          </a:p>
          <a:p>
            <a:pPr algn="ctr"/>
            <a:r>
              <a:rPr lang="cs-CZ" sz="1400" i="1">
                <a:latin typeface="Arial" charset="0"/>
              </a:rPr>
              <a:t> úpravy</a:t>
            </a:r>
            <a:r>
              <a:rPr lang="cs-CZ" sz="1400">
                <a:latin typeface="Arial" charset="0"/>
              </a:rPr>
              <a:t> a tím i vznik </a:t>
            </a:r>
          </a:p>
          <a:p>
            <a:pPr algn="ctr"/>
            <a:r>
              <a:rPr lang="cs-CZ" sz="1400">
                <a:latin typeface="Arial" charset="0"/>
              </a:rPr>
              <a:t>konečného hormonu</a:t>
            </a:r>
          </a:p>
        </p:txBody>
      </p:sp>
      <p:sp>
        <p:nvSpPr>
          <p:cNvPr id="229474" name="AutoShape 98"/>
          <p:cNvSpPr>
            <a:spLocks noChangeArrowheads="1"/>
          </p:cNvSpPr>
          <p:nvPr/>
        </p:nvSpPr>
        <p:spPr bwMode="auto">
          <a:xfrm>
            <a:off x="6948488" y="404813"/>
            <a:ext cx="1944687" cy="792162"/>
          </a:xfrm>
          <a:prstGeom prst="wedgeRoundRectCallout">
            <a:avLst>
              <a:gd name="adj1" fmla="val -70245"/>
              <a:gd name="adj2" fmla="val -54611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cs-CZ" sz="1400">
                <a:latin typeface="Arial" charset="0"/>
              </a:rPr>
              <a:t>Probíhají zde</a:t>
            </a:r>
          </a:p>
          <a:p>
            <a:pPr algn="ctr"/>
            <a:r>
              <a:rPr lang="cs-CZ" sz="1400">
                <a:latin typeface="Arial" charset="0"/>
              </a:rPr>
              <a:t> post – translační  procesy</a:t>
            </a:r>
          </a:p>
        </p:txBody>
      </p:sp>
      <p:sp>
        <p:nvSpPr>
          <p:cNvPr id="229475" name="Rectangle 99"/>
          <p:cNvSpPr>
            <a:spLocks noChangeArrowheads="1"/>
          </p:cNvSpPr>
          <p:nvPr/>
        </p:nvSpPr>
        <p:spPr bwMode="auto">
          <a:xfrm>
            <a:off x="8618538" y="0"/>
            <a:ext cx="52546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II-47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99FF66">
                <a:gamma/>
                <a:tint val="0"/>
                <a:invGamma/>
              </a:srgbClr>
            </a:gs>
            <a:gs pos="100000">
              <a:srgbClr val="99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Freeform 2"/>
          <p:cNvSpPr>
            <a:spLocks/>
          </p:cNvSpPr>
          <p:nvPr/>
        </p:nvSpPr>
        <p:spPr bwMode="auto">
          <a:xfrm>
            <a:off x="5114925" y="3551238"/>
            <a:ext cx="2057400" cy="177800"/>
          </a:xfrm>
          <a:custGeom>
            <a:avLst/>
            <a:gdLst/>
            <a:ahLst/>
            <a:cxnLst>
              <a:cxn ang="0">
                <a:pos x="0" y="80"/>
              </a:cxn>
              <a:cxn ang="0">
                <a:pos x="96" y="112"/>
              </a:cxn>
              <a:cxn ang="0">
                <a:pos x="960" y="88"/>
              </a:cxn>
              <a:cxn ang="0">
                <a:pos x="1168" y="56"/>
              </a:cxn>
              <a:cxn ang="0">
                <a:pos x="1296" y="0"/>
              </a:cxn>
            </a:cxnLst>
            <a:rect l="0" t="0" r="r" b="b"/>
            <a:pathLst>
              <a:path w="1296" h="112">
                <a:moveTo>
                  <a:pt x="0" y="80"/>
                </a:moveTo>
                <a:cubicBezTo>
                  <a:pt x="34" y="91"/>
                  <a:pt x="65" y="92"/>
                  <a:pt x="96" y="112"/>
                </a:cubicBezTo>
                <a:cubicBezTo>
                  <a:pt x="395" y="107"/>
                  <a:pt x="665" y="95"/>
                  <a:pt x="960" y="88"/>
                </a:cubicBezTo>
                <a:cubicBezTo>
                  <a:pt x="1051" y="58"/>
                  <a:pt x="1047" y="63"/>
                  <a:pt x="1168" y="56"/>
                </a:cubicBezTo>
                <a:cubicBezTo>
                  <a:pt x="1213" y="41"/>
                  <a:pt x="1245" y="0"/>
                  <a:pt x="1296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grpSp>
        <p:nvGrpSpPr>
          <p:cNvPr id="413699" name="Group 3"/>
          <p:cNvGrpSpPr>
            <a:grpSpLocks/>
          </p:cNvGrpSpPr>
          <p:nvPr/>
        </p:nvGrpSpPr>
        <p:grpSpPr bwMode="auto">
          <a:xfrm>
            <a:off x="5670550" y="3514725"/>
            <a:ext cx="504825" cy="469900"/>
            <a:chOff x="4558" y="2931"/>
            <a:chExt cx="318" cy="296"/>
          </a:xfrm>
        </p:grpSpPr>
        <p:sp>
          <p:nvSpPr>
            <p:cNvPr id="413700" name="Rectangle 4"/>
            <p:cNvSpPr>
              <a:spLocks noChangeArrowheads="1"/>
            </p:cNvSpPr>
            <p:nvPr/>
          </p:nvSpPr>
          <p:spPr bwMode="auto">
            <a:xfrm>
              <a:off x="4558" y="2931"/>
              <a:ext cx="318" cy="227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cs-CZ" sz="1200">
                  <a:latin typeface="Arial" charset="0"/>
                </a:rPr>
                <a:t>AMK1</a:t>
              </a:r>
            </a:p>
            <a:p>
              <a:pPr algn="ctr"/>
              <a:endParaRPr lang="cs-CZ" sz="1200">
                <a:latin typeface="Arial" charset="0"/>
              </a:endParaRPr>
            </a:p>
          </p:txBody>
        </p:sp>
        <p:sp>
          <p:nvSpPr>
            <p:cNvPr id="413701" name="AutoShape 5"/>
            <p:cNvSpPr>
              <a:spLocks noChangeAspect="1" noChangeArrowheads="1"/>
            </p:cNvSpPr>
            <p:nvPr/>
          </p:nvSpPr>
          <p:spPr bwMode="auto">
            <a:xfrm>
              <a:off x="4581" y="3092"/>
              <a:ext cx="270" cy="135"/>
            </a:xfrm>
            <a:prstGeom prst="diamond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413702" name="Group 6"/>
          <p:cNvGrpSpPr>
            <a:grpSpLocks/>
          </p:cNvGrpSpPr>
          <p:nvPr/>
        </p:nvGrpSpPr>
        <p:grpSpPr bwMode="auto">
          <a:xfrm>
            <a:off x="6227763" y="3514725"/>
            <a:ext cx="504825" cy="400050"/>
            <a:chOff x="5148" y="3203"/>
            <a:chExt cx="318" cy="252"/>
          </a:xfrm>
        </p:grpSpPr>
        <p:sp>
          <p:nvSpPr>
            <p:cNvPr id="413703" name="Rectangle 7"/>
            <p:cNvSpPr>
              <a:spLocks noChangeArrowheads="1"/>
            </p:cNvSpPr>
            <p:nvPr/>
          </p:nvSpPr>
          <p:spPr bwMode="auto">
            <a:xfrm>
              <a:off x="5148" y="3203"/>
              <a:ext cx="318" cy="227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cs-CZ" sz="1200">
                  <a:latin typeface="Arial" charset="0"/>
                </a:rPr>
                <a:t>AMK2</a:t>
              </a:r>
            </a:p>
            <a:p>
              <a:pPr algn="ctr"/>
              <a:endParaRPr lang="cs-CZ" sz="1200">
                <a:latin typeface="Arial" charset="0"/>
              </a:endParaRPr>
            </a:p>
          </p:txBody>
        </p:sp>
        <p:sp>
          <p:nvSpPr>
            <p:cNvPr id="413704" name="AutoShape 8"/>
            <p:cNvSpPr>
              <a:spLocks noChangeAspect="1" noChangeArrowheads="1"/>
            </p:cNvSpPr>
            <p:nvPr/>
          </p:nvSpPr>
          <p:spPr bwMode="auto">
            <a:xfrm rot="5400000">
              <a:off x="5248" y="3262"/>
              <a:ext cx="116" cy="270"/>
            </a:xfrm>
            <a:prstGeom prst="moon">
              <a:avLst>
                <a:gd name="adj" fmla="val 87500"/>
              </a:avLst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</p:grpSp>
      <p:sp>
        <p:nvSpPr>
          <p:cNvPr id="413705" name="AutoShape 9"/>
          <p:cNvSpPr>
            <a:spLocks noChangeArrowheads="1"/>
          </p:cNvSpPr>
          <p:nvPr/>
        </p:nvSpPr>
        <p:spPr bwMode="auto">
          <a:xfrm>
            <a:off x="250825" y="188913"/>
            <a:ext cx="8642350" cy="5762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50000">
                <a:srgbClr val="FF0000">
                  <a:gamma/>
                  <a:tint val="0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400">
                <a:latin typeface="Arial" charset="0"/>
              </a:rPr>
              <a:t>PR</a:t>
            </a:r>
            <a:r>
              <a:rPr lang="en-US" sz="2400">
                <a:latin typeface="Arial" charset="0"/>
                <a:cs typeface="Arial" charset="0"/>
              </a:rPr>
              <a:t>Ů</a:t>
            </a:r>
            <a:r>
              <a:rPr lang="cs-CZ" sz="2400">
                <a:latin typeface="Arial" charset="0"/>
              </a:rPr>
              <a:t>BĚH SYNTÉZY PEPTIDICKÝCH HORMONU V BUŇCE</a:t>
            </a:r>
          </a:p>
        </p:txBody>
      </p:sp>
      <p:sp>
        <p:nvSpPr>
          <p:cNvPr id="413706" name="Text Box 10"/>
          <p:cNvSpPr txBox="1">
            <a:spLocks noChangeArrowheads="1"/>
          </p:cNvSpPr>
          <p:nvPr/>
        </p:nvSpPr>
        <p:spPr bwMode="auto">
          <a:xfrm>
            <a:off x="485775" y="2341563"/>
            <a:ext cx="6223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cs-CZ" sz="1600">
                <a:solidFill>
                  <a:srgbClr val="FF0000"/>
                </a:solidFill>
                <a:latin typeface="Arial" charset="0"/>
              </a:rPr>
              <a:t>DNA</a:t>
            </a:r>
          </a:p>
        </p:txBody>
      </p:sp>
      <p:grpSp>
        <p:nvGrpSpPr>
          <p:cNvPr id="413707" name="Group 11"/>
          <p:cNvGrpSpPr>
            <a:grpSpLocks/>
          </p:cNvGrpSpPr>
          <p:nvPr/>
        </p:nvGrpSpPr>
        <p:grpSpPr bwMode="auto">
          <a:xfrm>
            <a:off x="1042988" y="2636838"/>
            <a:ext cx="1957387" cy="2644775"/>
            <a:chOff x="691" y="1257"/>
            <a:chExt cx="1233" cy="1666"/>
          </a:xfrm>
        </p:grpSpPr>
        <p:sp>
          <p:nvSpPr>
            <p:cNvPr id="413708" name="Oval 12"/>
            <p:cNvSpPr>
              <a:spLocks noChangeArrowheads="1"/>
            </p:cNvSpPr>
            <p:nvPr/>
          </p:nvSpPr>
          <p:spPr bwMode="auto">
            <a:xfrm rot="5090717">
              <a:off x="1707" y="1858"/>
              <a:ext cx="315" cy="118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3709" name="Oval 13"/>
            <p:cNvSpPr>
              <a:spLocks noChangeArrowheads="1"/>
            </p:cNvSpPr>
            <p:nvPr/>
          </p:nvSpPr>
          <p:spPr bwMode="auto">
            <a:xfrm rot="5757870">
              <a:off x="1708" y="2204"/>
              <a:ext cx="314" cy="118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3710" name="Oval 14"/>
            <p:cNvSpPr>
              <a:spLocks noChangeArrowheads="1"/>
            </p:cNvSpPr>
            <p:nvPr/>
          </p:nvSpPr>
          <p:spPr bwMode="auto">
            <a:xfrm rot="4005009">
              <a:off x="1573" y="1495"/>
              <a:ext cx="346" cy="120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3711" name="Oval 15"/>
            <p:cNvSpPr>
              <a:spLocks noChangeArrowheads="1"/>
            </p:cNvSpPr>
            <p:nvPr/>
          </p:nvSpPr>
          <p:spPr bwMode="auto">
            <a:xfrm rot="11717285">
              <a:off x="1248" y="1257"/>
              <a:ext cx="399" cy="95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3712" name="Oval 16"/>
            <p:cNvSpPr>
              <a:spLocks noChangeArrowheads="1"/>
            </p:cNvSpPr>
            <p:nvPr/>
          </p:nvSpPr>
          <p:spPr bwMode="auto">
            <a:xfrm rot="6839548">
              <a:off x="1588" y="2549"/>
              <a:ext cx="315" cy="120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3713" name="Oval 17"/>
            <p:cNvSpPr>
              <a:spLocks noChangeArrowheads="1"/>
            </p:cNvSpPr>
            <p:nvPr/>
          </p:nvSpPr>
          <p:spPr bwMode="auto">
            <a:xfrm rot="8998488">
              <a:off x="889" y="1288"/>
              <a:ext cx="360" cy="94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3714" name="Oval 18"/>
            <p:cNvSpPr>
              <a:spLocks noChangeArrowheads="1"/>
            </p:cNvSpPr>
            <p:nvPr/>
          </p:nvSpPr>
          <p:spPr bwMode="auto">
            <a:xfrm rot="6933766">
              <a:off x="673" y="1542"/>
              <a:ext cx="313" cy="119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3715" name="Oval 19"/>
            <p:cNvSpPr>
              <a:spLocks noChangeArrowheads="1"/>
            </p:cNvSpPr>
            <p:nvPr/>
          </p:nvSpPr>
          <p:spPr bwMode="auto">
            <a:xfrm rot="5400000">
              <a:off x="593" y="1889"/>
              <a:ext cx="313" cy="118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3716" name="Oval 20"/>
            <p:cNvSpPr>
              <a:spLocks noChangeArrowheads="1"/>
            </p:cNvSpPr>
            <p:nvPr/>
          </p:nvSpPr>
          <p:spPr bwMode="auto">
            <a:xfrm rot="5092682">
              <a:off x="593" y="2234"/>
              <a:ext cx="314" cy="118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3717" name="Oval 21"/>
            <p:cNvSpPr>
              <a:spLocks noChangeArrowheads="1"/>
            </p:cNvSpPr>
            <p:nvPr/>
          </p:nvSpPr>
          <p:spPr bwMode="auto">
            <a:xfrm rot="4089836">
              <a:off x="672" y="2549"/>
              <a:ext cx="315" cy="119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3718" name="Oval 22"/>
            <p:cNvSpPr>
              <a:spLocks noChangeArrowheads="1"/>
            </p:cNvSpPr>
            <p:nvPr/>
          </p:nvSpPr>
          <p:spPr bwMode="auto">
            <a:xfrm rot="8767863">
              <a:off x="1288" y="2828"/>
              <a:ext cx="398" cy="95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3719" name="Oval 23"/>
            <p:cNvSpPr>
              <a:spLocks noChangeArrowheads="1"/>
            </p:cNvSpPr>
            <p:nvPr/>
          </p:nvSpPr>
          <p:spPr bwMode="auto">
            <a:xfrm rot="1907912">
              <a:off x="889" y="2828"/>
              <a:ext cx="398" cy="95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413720" name="Freeform 24"/>
          <p:cNvSpPr>
            <a:spLocks/>
          </p:cNvSpPr>
          <p:nvPr/>
        </p:nvSpPr>
        <p:spPr bwMode="auto">
          <a:xfrm rot="5400000">
            <a:off x="1550194" y="3258344"/>
            <a:ext cx="760412" cy="177800"/>
          </a:xfrm>
          <a:custGeom>
            <a:avLst/>
            <a:gdLst/>
            <a:ahLst/>
            <a:cxnLst>
              <a:cxn ang="0">
                <a:pos x="0" y="194"/>
              </a:cxn>
              <a:cxn ang="0">
                <a:pos x="192" y="2"/>
              </a:cxn>
              <a:cxn ang="0">
                <a:pos x="398" y="180"/>
              </a:cxn>
              <a:cxn ang="0">
                <a:pos x="604" y="15"/>
              </a:cxn>
              <a:cxn ang="0">
                <a:pos x="809" y="166"/>
              </a:cxn>
              <a:cxn ang="0">
                <a:pos x="1015" y="15"/>
              </a:cxn>
              <a:cxn ang="0">
                <a:pos x="1125" y="84"/>
              </a:cxn>
              <a:cxn ang="0">
                <a:pos x="1207" y="180"/>
              </a:cxn>
            </a:cxnLst>
            <a:rect l="0" t="0" r="r" b="b"/>
            <a:pathLst>
              <a:path w="1207" h="194">
                <a:moveTo>
                  <a:pt x="0" y="194"/>
                </a:moveTo>
                <a:cubicBezTo>
                  <a:pt x="34" y="162"/>
                  <a:pt x="126" y="4"/>
                  <a:pt x="192" y="2"/>
                </a:cubicBezTo>
                <a:cubicBezTo>
                  <a:pt x="258" y="0"/>
                  <a:pt x="329" y="178"/>
                  <a:pt x="398" y="180"/>
                </a:cubicBezTo>
                <a:cubicBezTo>
                  <a:pt x="467" y="182"/>
                  <a:pt x="536" y="17"/>
                  <a:pt x="604" y="15"/>
                </a:cubicBezTo>
                <a:cubicBezTo>
                  <a:pt x="672" y="13"/>
                  <a:pt x="741" y="166"/>
                  <a:pt x="809" y="166"/>
                </a:cubicBezTo>
                <a:cubicBezTo>
                  <a:pt x="877" y="166"/>
                  <a:pt x="962" y="29"/>
                  <a:pt x="1015" y="15"/>
                </a:cubicBezTo>
                <a:cubicBezTo>
                  <a:pt x="1068" y="1"/>
                  <a:pt x="1093" y="57"/>
                  <a:pt x="1125" y="84"/>
                </a:cubicBezTo>
                <a:cubicBezTo>
                  <a:pt x="1157" y="111"/>
                  <a:pt x="1190" y="160"/>
                  <a:pt x="1207" y="180"/>
                </a:cubicBezTo>
              </a:path>
            </a:pathLst>
          </a:custGeom>
          <a:noFill/>
          <a:ln w="444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3721" name="Freeform 25"/>
          <p:cNvSpPr>
            <a:spLocks/>
          </p:cNvSpPr>
          <p:nvPr/>
        </p:nvSpPr>
        <p:spPr bwMode="auto">
          <a:xfrm rot="5400000">
            <a:off x="1535113" y="4532312"/>
            <a:ext cx="768350" cy="200025"/>
          </a:xfrm>
          <a:custGeom>
            <a:avLst/>
            <a:gdLst/>
            <a:ahLst/>
            <a:cxnLst>
              <a:cxn ang="0">
                <a:pos x="1220" y="0"/>
              </a:cxn>
              <a:cxn ang="0">
                <a:pos x="1015" y="217"/>
              </a:cxn>
              <a:cxn ang="0">
                <a:pos x="809" y="20"/>
              </a:cxn>
              <a:cxn ang="0">
                <a:pos x="603" y="202"/>
              </a:cxn>
              <a:cxn ang="0">
                <a:pos x="398" y="35"/>
              </a:cxn>
              <a:cxn ang="0">
                <a:pos x="192" y="202"/>
              </a:cxn>
              <a:cxn ang="0">
                <a:pos x="82" y="126"/>
              </a:cxn>
              <a:cxn ang="0">
                <a:pos x="0" y="20"/>
              </a:cxn>
            </a:cxnLst>
            <a:rect l="0" t="0" r="r" b="b"/>
            <a:pathLst>
              <a:path w="1220" h="220">
                <a:moveTo>
                  <a:pt x="1220" y="0"/>
                </a:moveTo>
                <a:cubicBezTo>
                  <a:pt x="1188" y="36"/>
                  <a:pt x="1083" y="214"/>
                  <a:pt x="1015" y="217"/>
                </a:cubicBezTo>
                <a:cubicBezTo>
                  <a:pt x="947" y="220"/>
                  <a:pt x="878" y="22"/>
                  <a:pt x="809" y="20"/>
                </a:cubicBezTo>
                <a:cubicBezTo>
                  <a:pt x="740" y="17"/>
                  <a:pt x="671" y="200"/>
                  <a:pt x="603" y="202"/>
                </a:cubicBezTo>
                <a:cubicBezTo>
                  <a:pt x="535" y="205"/>
                  <a:pt x="466" y="35"/>
                  <a:pt x="398" y="35"/>
                </a:cubicBezTo>
                <a:cubicBezTo>
                  <a:pt x="330" y="35"/>
                  <a:pt x="245" y="187"/>
                  <a:pt x="192" y="202"/>
                </a:cubicBezTo>
                <a:cubicBezTo>
                  <a:pt x="139" y="218"/>
                  <a:pt x="114" y="156"/>
                  <a:pt x="82" y="126"/>
                </a:cubicBezTo>
                <a:cubicBezTo>
                  <a:pt x="50" y="96"/>
                  <a:pt x="17" y="42"/>
                  <a:pt x="0" y="20"/>
                </a:cubicBezTo>
              </a:path>
            </a:pathLst>
          </a:custGeom>
          <a:noFill/>
          <a:ln w="444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3722" name="Line 26"/>
          <p:cNvSpPr>
            <a:spLocks noChangeShapeType="1"/>
          </p:cNvSpPr>
          <p:nvPr/>
        </p:nvSpPr>
        <p:spPr bwMode="auto">
          <a:xfrm>
            <a:off x="1122363" y="2705100"/>
            <a:ext cx="652462" cy="4603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3723" name="Freeform 27"/>
          <p:cNvSpPr>
            <a:spLocks/>
          </p:cNvSpPr>
          <p:nvPr/>
        </p:nvSpPr>
        <p:spPr bwMode="auto">
          <a:xfrm rot="5400000">
            <a:off x="1535907" y="3250406"/>
            <a:ext cx="766762" cy="200025"/>
          </a:xfrm>
          <a:custGeom>
            <a:avLst/>
            <a:gdLst/>
            <a:ahLst/>
            <a:cxnLst>
              <a:cxn ang="0">
                <a:pos x="1220" y="0"/>
              </a:cxn>
              <a:cxn ang="0">
                <a:pos x="1015" y="217"/>
              </a:cxn>
              <a:cxn ang="0">
                <a:pos x="809" y="20"/>
              </a:cxn>
              <a:cxn ang="0">
                <a:pos x="603" y="202"/>
              </a:cxn>
              <a:cxn ang="0">
                <a:pos x="398" y="35"/>
              </a:cxn>
              <a:cxn ang="0">
                <a:pos x="192" y="202"/>
              </a:cxn>
              <a:cxn ang="0">
                <a:pos x="82" y="126"/>
              </a:cxn>
              <a:cxn ang="0">
                <a:pos x="0" y="20"/>
              </a:cxn>
            </a:cxnLst>
            <a:rect l="0" t="0" r="r" b="b"/>
            <a:pathLst>
              <a:path w="1220" h="220">
                <a:moveTo>
                  <a:pt x="1220" y="0"/>
                </a:moveTo>
                <a:cubicBezTo>
                  <a:pt x="1188" y="36"/>
                  <a:pt x="1083" y="214"/>
                  <a:pt x="1015" y="217"/>
                </a:cubicBezTo>
                <a:cubicBezTo>
                  <a:pt x="947" y="220"/>
                  <a:pt x="878" y="22"/>
                  <a:pt x="809" y="20"/>
                </a:cubicBezTo>
                <a:cubicBezTo>
                  <a:pt x="740" y="17"/>
                  <a:pt x="671" y="200"/>
                  <a:pt x="603" y="202"/>
                </a:cubicBezTo>
                <a:cubicBezTo>
                  <a:pt x="535" y="205"/>
                  <a:pt x="466" y="35"/>
                  <a:pt x="398" y="35"/>
                </a:cubicBezTo>
                <a:cubicBezTo>
                  <a:pt x="330" y="35"/>
                  <a:pt x="245" y="187"/>
                  <a:pt x="192" y="202"/>
                </a:cubicBezTo>
                <a:cubicBezTo>
                  <a:pt x="139" y="218"/>
                  <a:pt x="114" y="156"/>
                  <a:pt x="82" y="126"/>
                </a:cubicBezTo>
                <a:cubicBezTo>
                  <a:pt x="50" y="96"/>
                  <a:pt x="17" y="42"/>
                  <a:pt x="0" y="20"/>
                </a:cubicBezTo>
              </a:path>
            </a:pathLst>
          </a:custGeom>
          <a:noFill/>
          <a:ln w="444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3724" name="Freeform 28"/>
          <p:cNvSpPr>
            <a:spLocks/>
          </p:cNvSpPr>
          <p:nvPr/>
        </p:nvSpPr>
        <p:spPr bwMode="auto">
          <a:xfrm rot="5400000">
            <a:off x="1505744" y="3831431"/>
            <a:ext cx="458788" cy="244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8" y="151"/>
              </a:cxn>
              <a:cxn ang="0">
                <a:pos x="282" y="241"/>
              </a:cxn>
              <a:cxn ang="0">
                <a:pos x="501" y="260"/>
              </a:cxn>
              <a:cxn ang="0">
                <a:pos x="731" y="174"/>
              </a:cxn>
            </a:cxnLst>
            <a:rect l="0" t="0" r="r" b="b"/>
            <a:pathLst>
              <a:path w="731" h="271">
                <a:moveTo>
                  <a:pt x="0" y="0"/>
                </a:moveTo>
                <a:cubicBezTo>
                  <a:pt x="23" y="27"/>
                  <a:pt x="91" y="111"/>
                  <a:pt x="138" y="151"/>
                </a:cubicBezTo>
                <a:cubicBezTo>
                  <a:pt x="185" y="191"/>
                  <a:pt x="222" y="223"/>
                  <a:pt x="282" y="241"/>
                </a:cubicBezTo>
                <a:cubicBezTo>
                  <a:pt x="342" y="259"/>
                  <a:pt x="426" y="271"/>
                  <a:pt x="501" y="260"/>
                </a:cubicBezTo>
                <a:cubicBezTo>
                  <a:pt x="576" y="249"/>
                  <a:pt x="683" y="192"/>
                  <a:pt x="731" y="174"/>
                </a:cubicBezTo>
              </a:path>
            </a:pathLst>
          </a:custGeom>
          <a:noFill/>
          <a:ln w="444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3725" name="Freeform 29"/>
          <p:cNvSpPr>
            <a:spLocks/>
          </p:cNvSpPr>
          <p:nvPr/>
        </p:nvSpPr>
        <p:spPr bwMode="auto">
          <a:xfrm rot="5400000" flipV="1">
            <a:off x="1511301" y="4551362"/>
            <a:ext cx="768350" cy="161925"/>
          </a:xfrm>
          <a:custGeom>
            <a:avLst/>
            <a:gdLst/>
            <a:ahLst/>
            <a:cxnLst>
              <a:cxn ang="0">
                <a:pos x="1220" y="0"/>
              </a:cxn>
              <a:cxn ang="0">
                <a:pos x="1015" y="217"/>
              </a:cxn>
              <a:cxn ang="0">
                <a:pos x="809" y="20"/>
              </a:cxn>
              <a:cxn ang="0">
                <a:pos x="603" y="202"/>
              </a:cxn>
              <a:cxn ang="0">
                <a:pos x="398" y="35"/>
              </a:cxn>
              <a:cxn ang="0">
                <a:pos x="192" y="202"/>
              </a:cxn>
              <a:cxn ang="0">
                <a:pos x="82" y="126"/>
              </a:cxn>
              <a:cxn ang="0">
                <a:pos x="0" y="20"/>
              </a:cxn>
            </a:cxnLst>
            <a:rect l="0" t="0" r="r" b="b"/>
            <a:pathLst>
              <a:path w="1220" h="220">
                <a:moveTo>
                  <a:pt x="1220" y="0"/>
                </a:moveTo>
                <a:cubicBezTo>
                  <a:pt x="1188" y="36"/>
                  <a:pt x="1083" y="214"/>
                  <a:pt x="1015" y="217"/>
                </a:cubicBezTo>
                <a:cubicBezTo>
                  <a:pt x="947" y="220"/>
                  <a:pt x="878" y="22"/>
                  <a:pt x="809" y="20"/>
                </a:cubicBezTo>
                <a:cubicBezTo>
                  <a:pt x="740" y="17"/>
                  <a:pt x="671" y="200"/>
                  <a:pt x="603" y="202"/>
                </a:cubicBezTo>
                <a:cubicBezTo>
                  <a:pt x="535" y="205"/>
                  <a:pt x="466" y="35"/>
                  <a:pt x="398" y="35"/>
                </a:cubicBezTo>
                <a:cubicBezTo>
                  <a:pt x="330" y="35"/>
                  <a:pt x="245" y="187"/>
                  <a:pt x="192" y="202"/>
                </a:cubicBezTo>
                <a:cubicBezTo>
                  <a:pt x="139" y="218"/>
                  <a:pt x="114" y="156"/>
                  <a:pt x="82" y="126"/>
                </a:cubicBezTo>
                <a:cubicBezTo>
                  <a:pt x="50" y="96"/>
                  <a:pt x="17" y="42"/>
                  <a:pt x="0" y="20"/>
                </a:cubicBezTo>
              </a:path>
            </a:pathLst>
          </a:custGeom>
          <a:noFill/>
          <a:ln w="444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3726" name="Freeform 30"/>
          <p:cNvSpPr>
            <a:spLocks/>
          </p:cNvSpPr>
          <p:nvPr/>
        </p:nvSpPr>
        <p:spPr bwMode="auto">
          <a:xfrm>
            <a:off x="1939925" y="3300413"/>
            <a:ext cx="2124075" cy="881062"/>
          </a:xfrm>
          <a:custGeom>
            <a:avLst/>
            <a:gdLst/>
            <a:ahLst/>
            <a:cxnLst>
              <a:cxn ang="0">
                <a:pos x="0" y="605"/>
              </a:cxn>
              <a:cxn ang="0">
                <a:pos x="91" y="514"/>
              </a:cxn>
              <a:cxn ang="0">
                <a:pos x="91" y="378"/>
              </a:cxn>
              <a:cxn ang="0">
                <a:pos x="122" y="281"/>
              </a:cxn>
              <a:cxn ang="0">
                <a:pos x="227" y="196"/>
              </a:cxn>
              <a:cxn ang="0">
                <a:pos x="363" y="151"/>
              </a:cxn>
              <a:cxn ang="0">
                <a:pos x="635" y="15"/>
              </a:cxn>
              <a:cxn ang="0">
                <a:pos x="952" y="60"/>
              </a:cxn>
              <a:cxn ang="0">
                <a:pos x="1183" y="236"/>
              </a:cxn>
            </a:cxnLst>
            <a:rect l="0" t="0" r="r" b="b"/>
            <a:pathLst>
              <a:path w="1183" h="605">
                <a:moveTo>
                  <a:pt x="0" y="605"/>
                </a:moveTo>
                <a:cubicBezTo>
                  <a:pt x="38" y="578"/>
                  <a:pt x="76" y="552"/>
                  <a:pt x="91" y="514"/>
                </a:cubicBezTo>
                <a:cubicBezTo>
                  <a:pt x="106" y="476"/>
                  <a:pt x="86" y="417"/>
                  <a:pt x="91" y="378"/>
                </a:cubicBezTo>
                <a:cubicBezTo>
                  <a:pt x="96" y="339"/>
                  <a:pt x="99" y="311"/>
                  <a:pt x="122" y="281"/>
                </a:cubicBezTo>
                <a:cubicBezTo>
                  <a:pt x="145" y="251"/>
                  <a:pt x="187" y="218"/>
                  <a:pt x="227" y="196"/>
                </a:cubicBezTo>
                <a:cubicBezTo>
                  <a:pt x="267" y="174"/>
                  <a:pt x="295" y="181"/>
                  <a:pt x="363" y="151"/>
                </a:cubicBezTo>
                <a:cubicBezTo>
                  <a:pt x="431" y="121"/>
                  <a:pt x="537" y="30"/>
                  <a:pt x="635" y="15"/>
                </a:cubicBezTo>
                <a:cubicBezTo>
                  <a:pt x="733" y="0"/>
                  <a:pt x="861" y="23"/>
                  <a:pt x="952" y="60"/>
                </a:cubicBezTo>
                <a:cubicBezTo>
                  <a:pt x="1043" y="97"/>
                  <a:pt x="1135" y="199"/>
                  <a:pt x="1183" y="236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413727" name="Group 31"/>
          <p:cNvGrpSpPr>
            <a:grpSpLocks/>
          </p:cNvGrpSpPr>
          <p:nvPr/>
        </p:nvGrpSpPr>
        <p:grpSpPr bwMode="auto">
          <a:xfrm>
            <a:off x="3635375" y="2781300"/>
            <a:ext cx="803275" cy="655638"/>
            <a:chOff x="2268" y="1435"/>
            <a:chExt cx="506" cy="413"/>
          </a:xfrm>
        </p:grpSpPr>
        <p:sp>
          <p:nvSpPr>
            <p:cNvPr id="413728" name="Line 32"/>
            <p:cNvSpPr>
              <a:spLocks noChangeShapeType="1"/>
            </p:cNvSpPr>
            <p:nvPr/>
          </p:nvSpPr>
          <p:spPr bwMode="auto">
            <a:xfrm flipH="1">
              <a:off x="2495" y="1661"/>
              <a:ext cx="8" cy="187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3729" name="Text Box 33"/>
            <p:cNvSpPr txBox="1">
              <a:spLocks noChangeArrowheads="1"/>
            </p:cNvSpPr>
            <p:nvPr/>
          </p:nvSpPr>
          <p:spPr bwMode="auto">
            <a:xfrm>
              <a:off x="2268" y="1435"/>
              <a:ext cx="50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r>
                <a:rPr lang="cs-CZ" sz="1600">
                  <a:solidFill>
                    <a:srgbClr val="008000"/>
                  </a:solidFill>
                  <a:latin typeface="Arial" charset="0"/>
                </a:rPr>
                <a:t>mRNA</a:t>
              </a:r>
            </a:p>
          </p:txBody>
        </p:sp>
      </p:grpSp>
      <p:sp>
        <p:nvSpPr>
          <p:cNvPr id="413730" name="Text Box 34"/>
          <p:cNvSpPr txBox="1">
            <a:spLocks noChangeArrowheads="1"/>
          </p:cNvSpPr>
          <p:nvPr/>
        </p:nvSpPr>
        <p:spPr bwMode="auto">
          <a:xfrm>
            <a:off x="5762625" y="5207000"/>
            <a:ext cx="9858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cs-CZ" sz="1600">
                <a:solidFill>
                  <a:srgbClr val="FF0000"/>
                </a:solidFill>
                <a:latin typeface="Arial" charset="0"/>
              </a:rPr>
              <a:t>ribosom</a:t>
            </a:r>
          </a:p>
        </p:txBody>
      </p:sp>
      <p:sp>
        <p:nvSpPr>
          <p:cNvPr id="413731" name="Line 35"/>
          <p:cNvSpPr>
            <a:spLocks noChangeShapeType="1"/>
          </p:cNvSpPr>
          <p:nvPr/>
        </p:nvSpPr>
        <p:spPr bwMode="auto">
          <a:xfrm flipH="1">
            <a:off x="2251075" y="2343150"/>
            <a:ext cx="0" cy="2587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3732" name="Text Box 36"/>
          <p:cNvSpPr txBox="1">
            <a:spLocks noChangeArrowheads="1"/>
          </p:cNvSpPr>
          <p:nvPr/>
        </p:nvSpPr>
        <p:spPr bwMode="auto">
          <a:xfrm>
            <a:off x="1387475" y="2054225"/>
            <a:ext cx="20462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cs-CZ" sz="1600">
                <a:solidFill>
                  <a:srgbClr val="000099"/>
                </a:solidFill>
                <a:latin typeface="Arial" charset="0"/>
              </a:rPr>
              <a:t>Jaderná membrána</a:t>
            </a:r>
          </a:p>
        </p:txBody>
      </p:sp>
      <p:sp>
        <p:nvSpPr>
          <p:cNvPr id="413733" name="Text Box 37"/>
          <p:cNvSpPr txBox="1">
            <a:spLocks noChangeArrowheads="1"/>
          </p:cNvSpPr>
          <p:nvPr/>
        </p:nvSpPr>
        <p:spPr bwMode="auto">
          <a:xfrm>
            <a:off x="1258888" y="5876925"/>
            <a:ext cx="1712912" cy="59055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600">
                <a:latin typeface="Arial" charset="0"/>
              </a:rPr>
              <a:t>TRANSKRIPCE </a:t>
            </a:r>
          </a:p>
          <a:p>
            <a:pPr algn="ctr"/>
            <a:r>
              <a:rPr lang="cs-CZ" sz="1600">
                <a:latin typeface="Arial" charset="0"/>
              </a:rPr>
              <a:t>v JÁDŘE</a:t>
            </a:r>
          </a:p>
        </p:txBody>
      </p:sp>
      <p:sp>
        <p:nvSpPr>
          <p:cNvPr id="413734" name="Text Box 38"/>
          <p:cNvSpPr txBox="1">
            <a:spLocks noChangeArrowheads="1"/>
          </p:cNvSpPr>
          <p:nvPr/>
        </p:nvSpPr>
        <p:spPr bwMode="auto">
          <a:xfrm>
            <a:off x="4683125" y="6070600"/>
            <a:ext cx="3097213" cy="34607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600">
                <a:latin typeface="Arial" charset="0"/>
              </a:rPr>
              <a:t>TRANSLACE v CYTOPLAZMĚ</a:t>
            </a:r>
          </a:p>
        </p:txBody>
      </p:sp>
      <p:sp>
        <p:nvSpPr>
          <p:cNvPr id="413735" name="Text Box 39"/>
          <p:cNvSpPr txBox="1">
            <a:spLocks noChangeArrowheads="1"/>
          </p:cNvSpPr>
          <p:nvPr/>
        </p:nvSpPr>
        <p:spPr bwMode="auto">
          <a:xfrm>
            <a:off x="2003425" y="4364038"/>
            <a:ext cx="8064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cs-CZ" sz="1400">
                <a:solidFill>
                  <a:schemeClr val="accent2"/>
                </a:solidFill>
                <a:latin typeface="Arial" charset="0"/>
              </a:rPr>
              <a:t>JÁDRO</a:t>
            </a:r>
          </a:p>
        </p:txBody>
      </p:sp>
      <p:sp>
        <p:nvSpPr>
          <p:cNvPr id="413736" name="Text Box 40"/>
          <p:cNvSpPr txBox="1">
            <a:spLocks noChangeArrowheads="1"/>
          </p:cNvSpPr>
          <p:nvPr/>
        </p:nvSpPr>
        <p:spPr bwMode="auto">
          <a:xfrm>
            <a:off x="3708400" y="981075"/>
            <a:ext cx="5180013" cy="1165225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>
                <a:latin typeface="Arial" charset="0"/>
              </a:rPr>
              <a:t>1. Traskripce (přepis genetické informace) z DNA do mRNA</a:t>
            </a:r>
          </a:p>
          <a:p>
            <a:r>
              <a:rPr lang="cs-CZ" sz="1400">
                <a:latin typeface="Arial" charset="0"/>
              </a:rPr>
              <a:t>2. Přesun mRNA z jádra na ribosom cytoplazmy</a:t>
            </a:r>
          </a:p>
          <a:p>
            <a:r>
              <a:rPr lang="cs-CZ" sz="1400">
                <a:latin typeface="Arial" charset="0"/>
              </a:rPr>
              <a:t>3. První fáze translace  na ribosomu dosud </a:t>
            </a:r>
          </a:p>
          <a:p>
            <a:r>
              <a:rPr lang="cs-CZ" sz="1400">
                <a:latin typeface="Arial" charset="0"/>
              </a:rPr>
              <a:t>    nepřipojeného na membránu ER </a:t>
            </a:r>
            <a:r>
              <a:rPr lang="cs-CZ" sz="1400">
                <a:latin typeface="Arial" charset="0"/>
                <a:cs typeface="Arial" charset="0"/>
              </a:rPr>
              <a:t>→ tvorba počátečního</a:t>
            </a:r>
          </a:p>
          <a:p>
            <a:r>
              <a:rPr lang="cs-CZ" sz="1400">
                <a:latin typeface="Arial" charset="0"/>
                <a:cs typeface="Arial" charset="0"/>
              </a:rPr>
              <a:t>    peptidického řetězce se signální sekvencí na konci</a:t>
            </a:r>
          </a:p>
        </p:txBody>
      </p:sp>
      <p:sp>
        <p:nvSpPr>
          <p:cNvPr id="413737" name="Freeform 41"/>
          <p:cNvSpPr>
            <a:spLocks/>
          </p:cNvSpPr>
          <p:nvPr/>
        </p:nvSpPr>
        <p:spPr bwMode="auto">
          <a:xfrm>
            <a:off x="1674813" y="4143375"/>
            <a:ext cx="215900" cy="142875"/>
          </a:xfrm>
          <a:custGeom>
            <a:avLst/>
            <a:gdLst/>
            <a:ahLst/>
            <a:cxnLst>
              <a:cxn ang="0">
                <a:pos x="136" y="91"/>
              </a:cxn>
              <a:cxn ang="0">
                <a:pos x="45" y="46"/>
              </a:cxn>
              <a:cxn ang="0">
                <a:pos x="0" y="0"/>
              </a:cxn>
            </a:cxnLst>
            <a:rect l="0" t="0" r="r" b="b"/>
            <a:pathLst>
              <a:path w="136" h="91">
                <a:moveTo>
                  <a:pt x="136" y="91"/>
                </a:moveTo>
                <a:cubicBezTo>
                  <a:pt x="102" y="76"/>
                  <a:pt x="68" y="61"/>
                  <a:pt x="45" y="46"/>
                </a:cubicBezTo>
                <a:cubicBezTo>
                  <a:pt x="22" y="31"/>
                  <a:pt x="11" y="15"/>
                  <a:pt x="0" y="0"/>
                </a:cubicBezTo>
              </a:path>
            </a:pathLst>
          </a:custGeom>
          <a:noFill/>
          <a:ln w="444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3738" name="Freeform 42"/>
          <p:cNvSpPr>
            <a:spLocks/>
          </p:cNvSpPr>
          <p:nvPr/>
        </p:nvSpPr>
        <p:spPr bwMode="auto">
          <a:xfrm rot="344980">
            <a:off x="1963738" y="3783013"/>
            <a:ext cx="215900" cy="503237"/>
          </a:xfrm>
          <a:custGeom>
            <a:avLst/>
            <a:gdLst/>
            <a:ahLst/>
            <a:cxnLst>
              <a:cxn ang="0">
                <a:pos x="0" y="317"/>
              </a:cxn>
              <a:cxn ang="0">
                <a:pos x="90" y="272"/>
              </a:cxn>
              <a:cxn ang="0">
                <a:pos x="136" y="227"/>
              </a:cxn>
              <a:cxn ang="0">
                <a:pos x="181" y="91"/>
              </a:cxn>
              <a:cxn ang="0">
                <a:pos x="136" y="0"/>
              </a:cxn>
            </a:cxnLst>
            <a:rect l="0" t="0" r="r" b="b"/>
            <a:pathLst>
              <a:path w="181" h="317">
                <a:moveTo>
                  <a:pt x="0" y="317"/>
                </a:moveTo>
                <a:cubicBezTo>
                  <a:pt x="33" y="302"/>
                  <a:pt x="67" y="287"/>
                  <a:pt x="90" y="272"/>
                </a:cubicBezTo>
                <a:cubicBezTo>
                  <a:pt x="113" y="257"/>
                  <a:pt x="121" y="257"/>
                  <a:pt x="136" y="227"/>
                </a:cubicBezTo>
                <a:cubicBezTo>
                  <a:pt x="151" y="197"/>
                  <a:pt x="181" y="129"/>
                  <a:pt x="181" y="91"/>
                </a:cubicBezTo>
                <a:cubicBezTo>
                  <a:pt x="181" y="53"/>
                  <a:pt x="143" y="15"/>
                  <a:pt x="136" y="0"/>
                </a:cubicBezTo>
              </a:path>
            </a:pathLst>
          </a:custGeom>
          <a:noFill/>
          <a:ln w="444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3739" name="Text Box 43"/>
          <p:cNvSpPr txBox="1">
            <a:spLocks noChangeArrowheads="1"/>
          </p:cNvSpPr>
          <p:nvPr/>
        </p:nvSpPr>
        <p:spPr bwMode="auto">
          <a:xfrm>
            <a:off x="5691188" y="2686050"/>
            <a:ext cx="287020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r"/>
            <a:r>
              <a:rPr lang="cs-CZ" sz="1400">
                <a:solidFill>
                  <a:srgbClr val="D60093"/>
                </a:solidFill>
                <a:latin typeface="Arial" charset="0"/>
              </a:rPr>
              <a:t>SRP částice </a:t>
            </a:r>
          </a:p>
          <a:p>
            <a:pPr algn="r"/>
            <a:r>
              <a:rPr lang="cs-CZ" sz="1400">
                <a:solidFill>
                  <a:srgbClr val="D60093"/>
                </a:solidFill>
                <a:latin typeface="Arial" charset="0"/>
              </a:rPr>
              <a:t>(signál rozpoznávající partikule)</a:t>
            </a:r>
          </a:p>
        </p:txBody>
      </p:sp>
      <p:sp>
        <p:nvSpPr>
          <p:cNvPr id="413740" name="Text Box 44"/>
          <p:cNvSpPr txBox="1">
            <a:spLocks noChangeArrowheads="1"/>
          </p:cNvSpPr>
          <p:nvPr/>
        </p:nvSpPr>
        <p:spPr bwMode="auto">
          <a:xfrm>
            <a:off x="7202488" y="4559300"/>
            <a:ext cx="1512887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r>
              <a:rPr lang="cs-CZ" sz="1400">
                <a:solidFill>
                  <a:srgbClr val="000099"/>
                </a:solidFill>
                <a:latin typeface="Arial" charset="0"/>
              </a:rPr>
              <a:t>Antikodony </a:t>
            </a:r>
          </a:p>
          <a:p>
            <a:r>
              <a:rPr lang="cs-CZ" sz="1400">
                <a:solidFill>
                  <a:srgbClr val="000099"/>
                </a:solidFill>
                <a:latin typeface="Arial" charset="0"/>
              </a:rPr>
              <a:t>t RNA</a:t>
            </a:r>
          </a:p>
        </p:txBody>
      </p:sp>
      <p:sp>
        <p:nvSpPr>
          <p:cNvPr id="413741" name="Freeform 45"/>
          <p:cNvSpPr>
            <a:spLocks/>
          </p:cNvSpPr>
          <p:nvPr/>
        </p:nvSpPr>
        <p:spPr bwMode="auto">
          <a:xfrm rot="19849832" flipV="1">
            <a:off x="5291138" y="3651250"/>
            <a:ext cx="2120900" cy="1198563"/>
          </a:xfrm>
          <a:custGeom>
            <a:avLst/>
            <a:gdLst/>
            <a:ahLst/>
            <a:cxnLst>
              <a:cxn ang="0">
                <a:pos x="0" y="605"/>
              </a:cxn>
              <a:cxn ang="0">
                <a:pos x="91" y="514"/>
              </a:cxn>
              <a:cxn ang="0">
                <a:pos x="91" y="378"/>
              </a:cxn>
              <a:cxn ang="0">
                <a:pos x="122" y="281"/>
              </a:cxn>
              <a:cxn ang="0">
                <a:pos x="227" y="196"/>
              </a:cxn>
              <a:cxn ang="0">
                <a:pos x="363" y="151"/>
              </a:cxn>
              <a:cxn ang="0">
                <a:pos x="635" y="15"/>
              </a:cxn>
              <a:cxn ang="0">
                <a:pos x="952" y="60"/>
              </a:cxn>
              <a:cxn ang="0">
                <a:pos x="1183" y="236"/>
              </a:cxn>
            </a:cxnLst>
            <a:rect l="0" t="0" r="r" b="b"/>
            <a:pathLst>
              <a:path w="1183" h="605">
                <a:moveTo>
                  <a:pt x="0" y="605"/>
                </a:moveTo>
                <a:cubicBezTo>
                  <a:pt x="38" y="578"/>
                  <a:pt x="76" y="552"/>
                  <a:pt x="91" y="514"/>
                </a:cubicBezTo>
                <a:cubicBezTo>
                  <a:pt x="106" y="476"/>
                  <a:pt x="86" y="417"/>
                  <a:pt x="91" y="378"/>
                </a:cubicBezTo>
                <a:cubicBezTo>
                  <a:pt x="96" y="339"/>
                  <a:pt x="99" y="311"/>
                  <a:pt x="122" y="281"/>
                </a:cubicBezTo>
                <a:cubicBezTo>
                  <a:pt x="145" y="251"/>
                  <a:pt x="187" y="218"/>
                  <a:pt x="227" y="196"/>
                </a:cubicBezTo>
                <a:cubicBezTo>
                  <a:pt x="267" y="174"/>
                  <a:pt x="295" y="181"/>
                  <a:pt x="363" y="151"/>
                </a:cubicBezTo>
                <a:cubicBezTo>
                  <a:pt x="431" y="121"/>
                  <a:pt x="537" y="30"/>
                  <a:pt x="635" y="15"/>
                </a:cubicBezTo>
                <a:cubicBezTo>
                  <a:pt x="733" y="0"/>
                  <a:pt x="861" y="23"/>
                  <a:pt x="952" y="60"/>
                </a:cubicBezTo>
                <a:cubicBezTo>
                  <a:pt x="1043" y="97"/>
                  <a:pt x="1135" y="199"/>
                  <a:pt x="1183" y="236"/>
                </a:cubicBezTo>
              </a:path>
            </a:pathLst>
          </a:custGeom>
          <a:noFill/>
          <a:ln w="50800" cap="flat" cmpd="sng">
            <a:solidFill>
              <a:srgbClr val="0099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3742" name="Text Box 46"/>
          <p:cNvSpPr txBox="1">
            <a:spLocks noChangeArrowheads="1"/>
          </p:cNvSpPr>
          <p:nvPr/>
        </p:nvSpPr>
        <p:spPr bwMode="auto">
          <a:xfrm>
            <a:off x="7275513" y="4198938"/>
            <a:ext cx="6905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cs-CZ" sz="1600">
                <a:solidFill>
                  <a:srgbClr val="0000FF"/>
                </a:solidFill>
                <a:latin typeface="Arial" charset="0"/>
              </a:rPr>
              <a:t>tRNA</a:t>
            </a:r>
          </a:p>
        </p:txBody>
      </p:sp>
      <p:sp>
        <p:nvSpPr>
          <p:cNvPr id="413743" name="AutoShape 47"/>
          <p:cNvSpPr>
            <a:spLocks noChangeArrowheads="1"/>
          </p:cNvSpPr>
          <p:nvPr/>
        </p:nvSpPr>
        <p:spPr bwMode="auto">
          <a:xfrm>
            <a:off x="5651500" y="4059238"/>
            <a:ext cx="1119188" cy="623887"/>
          </a:xfrm>
          <a:prstGeom prst="flowChartAlternateProcess">
            <a:avLst/>
          </a:prstGeom>
          <a:solidFill>
            <a:srgbClr val="FF0000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3744" name="AutoShape 48"/>
          <p:cNvSpPr>
            <a:spLocks noChangeArrowheads="1"/>
          </p:cNvSpPr>
          <p:nvPr/>
        </p:nvSpPr>
        <p:spPr bwMode="auto">
          <a:xfrm>
            <a:off x="5651500" y="4797425"/>
            <a:ext cx="1119188" cy="376238"/>
          </a:xfrm>
          <a:prstGeom prst="flowChartAlternateProcess">
            <a:avLst/>
          </a:prstGeom>
          <a:solidFill>
            <a:srgbClr val="FF0000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3745" name="Line 49"/>
          <p:cNvSpPr>
            <a:spLocks noChangeShapeType="1"/>
          </p:cNvSpPr>
          <p:nvPr/>
        </p:nvSpPr>
        <p:spPr bwMode="auto">
          <a:xfrm flipV="1">
            <a:off x="6483350" y="4343400"/>
            <a:ext cx="795338" cy="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3746" name="Rectangle 50"/>
          <p:cNvSpPr>
            <a:spLocks noChangeArrowheads="1"/>
          </p:cNvSpPr>
          <p:nvPr/>
        </p:nvSpPr>
        <p:spPr bwMode="auto">
          <a:xfrm>
            <a:off x="7059613" y="3406775"/>
            <a:ext cx="1303337" cy="3238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>
                <a:solidFill>
                  <a:schemeClr val="bg1"/>
                </a:solidFill>
                <a:latin typeface="Arial" charset="0"/>
              </a:rPr>
              <a:t>Sign.sekvence</a:t>
            </a:r>
          </a:p>
        </p:txBody>
      </p:sp>
      <p:sp>
        <p:nvSpPr>
          <p:cNvPr id="413747" name="Line 51"/>
          <p:cNvSpPr>
            <a:spLocks noChangeShapeType="1"/>
          </p:cNvSpPr>
          <p:nvPr/>
        </p:nvSpPr>
        <p:spPr bwMode="auto">
          <a:xfrm flipV="1">
            <a:off x="6554788" y="4630738"/>
            <a:ext cx="576262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3748" name="Line 52"/>
          <p:cNvSpPr>
            <a:spLocks noChangeShapeType="1"/>
          </p:cNvSpPr>
          <p:nvPr/>
        </p:nvSpPr>
        <p:spPr bwMode="auto">
          <a:xfrm flipH="1">
            <a:off x="5148263" y="4754563"/>
            <a:ext cx="801687" cy="38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3749" name="Text Box 53"/>
          <p:cNvSpPr txBox="1">
            <a:spLocks noChangeArrowheads="1"/>
          </p:cNvSpPr>
          <p:nvPr/>
        </p:nvSpPr>
        <p:spPr bwMode="auto">
          <a:xfrm>
            <a:off x="4356100" y="4292600"/>
            <a:ext cx="7778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cs-CZ" sz="1400">
                <a:solidFill>
                  <a:srgbClr val="008000"/>
                </a:solidFill>
                <a:latin typeface="Arial" charset="0"/>
              </a:rPr>
              <a:t>m RNA</a:t>
            </a:r>
          </a:p>
        </p:txBody>
      </p:sp>
      <p:sp>
        <p:nvSpPr>
          <p:cNvPr id="413750" name="Text Box 54"/>
          <p:cNvSpPr txBox="1">
            <a:spLocks noChangeArrowheads="1"/>
          </p:cNvSpPr>
          <p:nvPr/>
        </p:nvSpPr>
        <p:spPr bwMode="auto">
          <a:xfrm>
            <a:off x="4284663" y="4976813"/>
            <a:ext cx="935037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r>
              <a:rPr lang="cs-CZ" sz="1400">
                <a:latin typeface="Arial" charset="0"/>
              </a:rPr>
              <a:t>Kodony </a:t>
            </a:r>
          </a:p>
          <a:p>
            <a:r>
              <a:rPr lang="cs-CZ" sz="1400">
                <a:latin typeface="Arial" charset="0"/>
              </a:rPr>
              <a:t>m RNA</a:t>
            </a:r>
          </a:p>
        </p:txBody>
      </p:sp>
      <p:grpSp>
        <p:nvGrpSpPr>
          <p:cNvPr id="413751" name="Group 55"/>
          <p:cNvGrpSpPr>
            <a:grpSpLocks/>
          </p:cNvGrpSpPr>
          <p:nvPr/>
        </p:nvGrpSpPr>
        <p:grpSpPr bwMode="auto">
          <a:xfrm>
            <a:off x="6411913" y="4702175"/>
            <a:ext cx="142875" cy="71438"/>
            <a:chOff x="4196" y="2976"/>
            <a:chExt cx="90" cy="45"/>
          </a:xfrm>
        </p:grpSpPr>
        <p:sp>
          <p:nvSpPr>
            <p:cNvPr id="413752" name="Line 56"/>
            <p:cNvSpPr>
              <a:spLocks noChangeShapeType="1"/>
            </p:cNvSpPr>
            <p:nvPr/>
          </p:nvSpPr>
          <p:spPr bwMode="auto">
            <a:xfrm>
              <a:off x="4286" y="2976"/>
              <a:ext cx="0" cy="4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3753" name="Line 57"/>
            <p:cNvSpPr>
              <a:spLocks noChangeShapeType="1"/>
            </p:cNvSpPr>
            <p:nvPr/>
          </p:nvSpPr>
          <p:spPr bwMode="auto">
            <a:xfrm>
              <a:off x="4241" y="2976"/>
              <a:ext cx="0" cy="4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3754" name="Line 58"/>
            <p:cNvSpPr>
              <a:spLocks noChangeShapeType="1"/>
            </p:cNvSpPr>
            <p:nvPr/>
          </p:nvSpPr>
          <p:spPr bwMode="auto">
            <a:xfrm>
              <a:off x="4196" y="2976"/>
              <a:ext cx="0" cy="4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413755" name="Group 59"/>
          <p:cNvGrpSpPr>
            <a:grpSpLocks/>
          </p:cNvGrpSpPr>
          <p:nvPr/>
        </p:nvGrpSpPr>
        <p:grpSpPr bwMode="auto">
          <a:xfrm>
            <a:off x="5867400" y="4710113"/>
            <a:ext cx="144463" cy="71437"/>
            <a:chOff x="3853" y="2981"/>
            <a:chExt cx="91" cy="45"/>
          </a:xfrm>
        </p:grpSpPr>
        <p:sp>
          <p:nvSpPr>
            <p:cNvPr id="413756" name="Line 60"/>
            <p:cNvSpPr>
              <a:spLocks noChangeShapeType="1"/>
            </p:cNvSpPr>
            <p:nvPr/>
          </p:nvSpPr>
          <p:spPr bwMode="auto">
            <a:xfrm>
              <a:off x="3944" y="2981"/>
              <a:ext cx="0" cy="4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3757" name="Line 61"/>
            <p:cNvSpPr>
              <a:spLocks noChangeShapeType="1"/>
            </p:cNvSpPr>
            <p:nvPr/>
          </p:nvSpPr>
          <p:spPr bwMode="auto">
            <a:xfrm>
              <a:off x="3899" y="2981"/>
              <a:ext cx="0" cy="4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3758" name="Line 62"/>
            <p:cNvSpPr>
              <a:spLocks noChangeShapeType="1"/>
            </p:cNvSpPr>
            <p:nvPr/>
          </p:nvSpPr>
          <p:spPr bwMode="auto">
            <a:xfrm>
              <a:off x="3853" y="2981"/>
              <a:ext cx="0" cy="4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413759" name="Oval 63"/>
          <p:cNvSpPr>
            <a:spLocks noChangeArrowheads="1"/>
          </p:cNvSpPr>
          <p:nvPr/>
        </p:nvSpPr>
        <p:spPr bwMode="auto">
          <a:xfrm>
            <a:off x="8355013" y="3335338"/>
            <a:ext cx="358775" cy="504825"/>
          </a:xfrm>
          <a:prstGeom prst="ellipse">
            <a:avLst/>
          </a:prstGeom>
          <a:solidFill>
            <a:srgbClr val="FF33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413760" name="Group 64"/>
          <p:cNvGrpSpPr>
            <a:grpSpLocks/>
          </p:cNvGrpSpPr>
          <p:nvPr/>
        </p:nvGrpSpPr>
        <p:grpSpPr bwMode="auto">
          <a:xfrm>
            <a:off x="5713413" y="3838575"/>
            <a:ext cx="430212" cy="871538"/>
            <a:chOff x="4830" y="3430"/>
            <a:chExt cx="271" cy="549"/>
          </a:xfrm>
        </p:grpSpPr>
        <p:grpSp>
          <p:nvGrpSpPr>
            <p:cNvPr id="413761" name="Group 65"/>
            <p:cNvGrpSpPr>
              <a:grpSpLocks/>
            </p:cNvGrpSpPr>
            <p:nvPr/>
          </p:nvGrpSpPr>
          <p:grpSpPr bwMode="auto">
            <a:xfrm>
              <a:off x="4830" y="3521"/>
              <a:ext cx="271" cy="458"/>
              <a:chOff x="4830" y="3521"/>
              <a:chExt cx="271" cy="458"/>
            </a:xfrm>
          </p:grpSpPr>
          <p:sp>
            <p:nvSpPr>
              <p:cNvPr id="413762" name="Line 66"/>
              <p:cNvSpPr>
                <a:spLocks noChangeShapeType="1"/>
              </p:cNvSpPr>
              <p:nvPr/>
            </p:nvSpPr>
            <p:spPr bwMode="auto">
              <a:xfrm flipH="1" flipV="1">
                <a:off x="4967" y="3521"/>
                <a:ext cx="2" cy="214"/>
              </a:xfrm>
              <a:prstGeom prst="line">
                <a:avLst/>
              </a:prstGeom>
              <a:noFill/>
              <a:ln w="25400">
                <a:solidFill>
                  <a:srgbClr val="0606C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413763" name="Group 67"/>
              <p:cNvGrpSpPr>
                <a:grpSpLocks/>
              </p:cNvGrpSpPr>
              <p:nvPr/>
            </p:nvGrpSpPr>
            <p:grpSpPr bwMode="auto">
              <a:xfrm>
                <a:off x="4830" y="3702"/>
                <a:ext cx="271" cy="277"/>
                <a:chOff x="3755" y="2703"/>
                <a:chExt cx="271" cy="277"/>
              </a:xfrm>
            </p:grpSpPr>
            <p:sp>
              <p:nvSpPr>
                <p:cNvPr id="413764" name="Oval 68"/>
                <p:cNvSpPr>
                  <a:spLocks noChangeArrowheads="1"/>
                </p:cNvSpPr>
                <p:nvPr/>
              </p:nvSpPr>
              <p:spPr bwMode="auto">
                <a:xfrm>
                  <a:off x="3755" y="2784"/>
                  <a:ext cx="268" cy="1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FF"/>
                    </a:gs>
                    <a:gs pos="100000">
                      <a:srgbClr val="0033CC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solidFill>
                    <a:srgbClr val="0606C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13765" name="Oval 69"/>
                <p:cNvSpPr>
                  <a:spLocks noChangeArrowheads="1"/>
                </p:cNvSpPr>
                <p:nvPr/>
              </p:nvSpPr>
              <p:spPr bwMode="auto">
                <a:xfrm>
                  <a:off x="3755" y="2703"/>
                  <a:ext cx="271" cy="1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FF"/>
                    </a:gs>
                    <a:gs pos="100000">
                      <a:srgbClr val="0033CC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solidFill>
                    <a:srgbClr val="0606C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13766" name="Line 70"/>
                <p:cNvSpPr>
                  <a:spLocks noChangeShapeType="1"/>
                </p:cNvSpPr>
                <p:nvPr/>
              </p:nvSpPr>
              <p:spPr bwMode="auto">
                <a:xfrm>
                  <a:off x="3944" y="2890"/>
                  <a:ext cx="0" cy="90"/>
                </a:xfrm>
                <a:prstGeom prst="line">
                  <a:avLst/>
                </a:prstGeom>
                <a:noFill/>
                <a:ln w="22225">
                  <a:solidFill>
                    <a:srgbClr val="0033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13767" name="Line 71"/>
                <p:cNvSpPr>
                  <a:spLocks noChangeShapeType="1"/>
                </p:cNvSpPr>
                <p:nvPr/>
              </p:nvSpPr>
              <p:spPr bwMode="auto">
                <a:xfrm>
                  <a:off x="3899" y="2890"/>
                  <a:ext cx="0" cy="90"/>
                </a:xfrm>
                <a:prstGeom prst="line">
                  <a:avLst/>
                </a:prstGeom>
                <a:noFill/>
                <a:ln w="22225">
                  <a:solidFill>
                    <a:srgbClr val="0033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13768" name="Line 72"/>
                <p:cNvSpPr>
                  <a:spLocks noChangeShapeType="1"/>
                </p:cNvSpPr>
                <p:nvPr/>
              </p:nvSpPr>
              <p:spPr bwMode="auto">
                <a:xfrm>
                  <a:off x="3853" y="2890"/>
                  <a:ext cx="0" cy="90"/>
                </a:xfrm>
                <a:prstGeom prst="line">
                  <a:avLst/>
                </a:prstGeom>
                <a:noFill/>
                <a:ln w="22225">
                  <a:solidFill>
                    <a:srgbClr val="0033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</p:grpSp>
        <p:sp>
          <p:nvSpPr>
            <p:cNvPr id="413769" name="AutoShape 73"/>
            <p:cNvSpPr>
              <a:spLocks noChangeArrowheads="1"/>
            </p:cNvSpPr>
            <p:nvPr/>
          </p:nvSpPr>
          <p:spPr bwMode="auto">
            <a:xfrm>
              <a:off x="4876" y="3430"/>
              <a:ext cx="181" cy="91"/>
            </a:xfrm>
            <a:prstGeom prst="diamond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413770" name="Group 74"/>
          <p:cNvGrpSpPr>
            <a:grpSpLocks/>
          </p:cNvGrpSpPr>
          <p:nvPr/>
        </p:nvGrpSpPr>
        <p:grpSpPr bwMode="auto">
          <a:xfrm>
            <a:off x="6256338" y="3838575"/>
            <a:ext cx="430212" cy="871538"/>
            <a:chOff x="5148" y="3430"/>
            <a:chExt cx="271" cy="549"/>
          </a:xfrm>
        </p:grpSpPr>
        <p:sp>
          <p:nvSpPr>
            <p:cNvPr id="413771" name="Line 75"/>
            <p:cNvSpPr>
              <a:spLocks noChangeShapeType="1"/>
            </p:cNvSpPr>
            <p:nvPr/>
          </p:nvSpPr>
          <p:spPr bwMode="auto">
            <a:xfrm flipH="1" flipV="1">
              <a:off x="5284" y="3475"/>
              <a:ext cx="3" cy="260"/>
            </a:xfrm>
            <a:prstGeom prst="line">
              <a:avLst/>
            </a:prstGeom>
            <a:noFill/>
            <a:ln w="25400">
              <a:solidFill>
                <a:srgbClr val="0606C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413772" name="Group 76"/>
            <p:cNvGrpSpPr>
              <a:grpSpLocks/>
            </p:cNvGrpSpPr>
            <p:nvPr/>
          </p:nvGrpSpPr>
          <p:grpSpPr bwMode="auto">
            <a:xfrm>
              <a:off x="5148" y="3430"/>
              <a:ext cx="271" cy="549"/>
              <a:chOff x="5148" y="3430"/>
              <a:chExt cx="271" cy="549"/>
            </a:xfrm>
          </p:grpSpPr>
          <p:grpSp>
            <p:nvGrpSpPr>
              <p:cNvPr id="413773" name="Group 77"/>
              <p:cNvGrpSpPr>
                <a:grpSpLocks/>
              </p:cNvGrpSpPr>
              <p:nvPr/>
            </p:nvGrpSpPr>
            <p:grpSpPr bwMode="auto">
              <a:xfrm>
                <a:off x="5148" y="3702"/>
                <a:ext cx="271" cy="277"/>
                <a:chOff x="3755" y="2703"/>
                <a:chExt cx="271" cy="277"/>
              </a:xfrm>
            </p:grpSpPr>
            <p:sp>
              <p:nvSpPr>
                <p:cNvPr id="413774" name="Oval 78"/>
                <p:cNvSpPr>
                  <a:spLocks noChangeArrowheads="1"/>
                </p:cNvSpPr>
                <p:nvPr/>
              </p:nvSpPr>
              <p:spPr bwMode="auto">
                <a:xfrm>
                  <a:off x="3755" y="2784"/>
                  <a:ext cx="268" cy="1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FF"/>
                    </a:gs>
                    <a:gs pos="100000">
                      <a:srgbClr val="0033CC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solidFill>
                    <a:srgbClr val="0606C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13775" name="Oval 79"/>
                <p:cNvSpPr>
                  <a:spLocks noChangeArrowheads="1"/>
                </p:cNvSpPr>
                <p:nvPr/>
              </p:nvSpPr>
              <p:spPr bwMode="auto">
                <a:xfrm>
                  <a:off x="3755" y="2703"/>
                  <a:ext cx="271" cy="1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FF"/>
                    </a:gs>
                    <a:gs pos="100000">
                      <a:srgbClr val="0033CC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solidFill>
                    <a:srgbClr val="0606C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13776" name="Line 80"/>
                <p:cNvSpPr>
                  <a:spLocks noChangeShapeType="1"/>
                </p:cNvSpPr>
                <p:nvPr/>
              </p:nvSpPr>
              <p:spPr bwMode="auto">
                <a:xfrm>
                  <a:off x="3944" y="2890"/>
                  <a:ext cx="0" cy="90"/>
                </a:xfrm>
                <a:prstGeom prst="line">
                  <a:avLst/>
                </a:prstGeom>
                <a:noFill/>
                <a:ln w="22225">
                  <a:solidFill>
                    <a:srgbClr val="0033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13777" name="Line 81"/>
                <p:cNvSpPr>
                  <a:spLocks noChangeShapeType="1"/>
                </p:cNvSpPr>
                <p:nvPr/>
              </p:nvSpPr>
              <p:spPr bwMode="auto">
                <a:xfrm>
                  <a:off x="3899" y="2890"/>
                  <a:ext cx="0" cy="90"/>
                </a:xfrm>
                <a:prstGeom prst="line">
                  <a:avLst/>
                </a:prstGeom>
                <a:noFill/>
                <a:ln w="22225">
                  <a:solidFill>
                    <a:srgbClr val="0033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13778" name="Line 82"/>
                <p:cNvSpPr>
                  <a:spLocks noChangeShapeType="1"/>
                </p:cNvSpPr>
                <p:nvPr/>
              </p:nvSpPr>
              <p:spPr bwMode="auto">
                <a:xfrm>
                  <a:off x="3853" y="2890"/>
                  <a:ext cx="0" cy="90"/>
                </a:xfrm>
                <a:prstGeom prst="line">
                  <a:avLst/>
                </a:prstGeom>
                <a:noFill/>
                <a:ln w="22225">
                  <a:solidFill>
                    <a:srgbClr val="0033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413779" name="AutoShape 83"/>
              <p:cNvSpPr>
                <a:spLocks noChangeArrowheads="1"/>
              </p:cNvSpPr>
              <p:nvPr/>
            </p:nvSpPr>
            <p:spPr bwMode="auto">
              <a:xfrm rot="5400000">
                <a:off x="5246" y="3377"/>
                <a:ext cx="83" cy="189"/>
              </a:xfrm>
              <a:prstGeom prst="moon">
                <a:avLst>
                  <a:gd name="adj" fmla="val 87500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19050" algn="ctr">
                <a:solidFill>
                  <a:srgbClr val="000080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</p:grpSp>
      </p:grpSp>
      <p:sp>
        <p:nvSpPr>
          <p:cNvPr id="413780" name="Freeform 84"/>
          <p:cNvSpPr>
            <a:spLocks/>
          </p:cNvSpPr>
          <p:nvPr/>
        </p:nvSpPr>
        <p:spPr bwMode="auto">
          <a:xfrm rot="188749">
            <a:off x="3995738" y="3641725"/>
            <a:ext cx="1152525" cy="5762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" y="91"/>
              </a:cxn>
              <a:cxn ang="0">
                <a:pos x="273" y="136"/>
              </a:cxn>
              <a:cxn ang="0">
                <a:pos x="499" y="272"/>
              </a:cxn>
              <a:cxn ang="0">
                <a:pos x="681" y="363"/>
              </a:cxn>
            </a:cxnLst>
            <a:rect l="0" t="0" r="r" b="b"/>
            <a:pathLst>
              <a:path w="681" h="363">
                <a:moveTo>
                  <a:pt x="0" y="0"/>
                </a:moveTo>
                <a:cubicBezTo>
                  <a:pt x="23" y="34"/>
                  <a:pt x="46" y="68"/>
                  <a:pt x="91" y="91"/>
                </a:cubicBezTo>
                <a:cubicBezTo>
                  <a:pt x="136" y="114"/>
                  <a:pt x="205" y="106"/>
                  <a:pt x="273" y="136"/>
                </a:cubicBezTo>
                <a:cubicBezTo>
                  <a:pt x="341" y="166"/>
                  <a:pt x="431" y="234"/>
                  <a:pt x="499" y="272"/>
                </a:cubicBezTo>
                <a:cubicBezTo>
                  <a:pt x="567" y="310"/>
                  <a:pt x="651" y="348"/>
                  <a:pt x="681" y="363"/>
                </a:cubicBezTo>
              </a:path>
            </a:pathLst>
          </a:custGeom>
          <a:noFill/>
          <a:ln w="47625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13781" name="Rectangle 85"/>
          <p:cNvSpPr>
            <a:spLocks noChangeArrowheads="1"/>
          </p:cNvSpPr>
          <p:nvPr/>
        </p:nvSpPr>
        <p:spPr bwMode="auto">
          <a:xfrm>
            <a:off x="8618538" y="0"/>
            <a:ext cx="52546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II-48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13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13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3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3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2000"/>
                                        <p:tgtEl>
                                          <p:spTgt spid="413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413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41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41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1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3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3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3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3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3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3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1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3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3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1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413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413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413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413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3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3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1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1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3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3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1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413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413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3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413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413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41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41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3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13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13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13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13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698" grpId="0" animBg="1"/>
      <p:bldP spid="413726" grpId="0" animBg="1"/>
      <p:bldP spid="413726" grpId="1" animBg="1"/>
      <p:bldP spid="413733" grpId="0" animBg="1"/>
      <p:bldP spid="413734" grpId="0" animBg="1"/>
      <p:bldP spid="413739" grpId="0"/>
      <p:bldP spid="413740" grpId="0"/>
      <p:bldP spid="413741" grpId="0" animBg="1"/>
      <p:bldP spid="413742" grpId="0"/>
      <p:bldP spid="413745" grpId="0" animBg="1"/>
      <p:bldP spid="413746" grpId="0" animBg="1"/>
      <p:bldP spid="413747" grpId="0" animBg="1"/>
      <p:bldP spid="413748" grpId="0" animBg="1"/>
      <p:bldP spid="413749" grpId="0"/>
      <p:bldP spid="413750" grpId="0"/>
      <p:bldP spid="413759" grpId="0" animBg="1"/>
      <p:bldP spid="41378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66">
                <a:gamma/>
                <a:tint val="0"/>
                <a:invGamma/>
              </a:srgbClr>
            </a:gs>
            <a:gs pos="100000">
              <a:srgbClr val="66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082" name="Group 234"/>
          <p:cNvGrpSpPr>
            <a:grpSpLocks/>
          </p:cNvGrpSpPr>
          <p:nvPr/>
        </p:nvGrpSpPr>
        <p:grpSpPr bwMode="auto">
          <a:xfrm>
            <a:off x="0" y="4365625"/>
            <a:ext cx="8243888" cy="2492375"/>
            <a:chOff x="0" y="3294"/>
            <a:chExt cx="5148" cy="1026"/>
          </a:xfrm>
        </p:grpSpPr>
        <p:sp>
          <p:nvSpPr>
            <p:cNvPr id="207049" name="Line 201"/>
            <p:cNvSpPr>
              <a:spLocks noChangeShapeType="1"/>
            </p:cNvSpPr>
            <p:nvPr/>
          </p:nvSpPr>
          <p:spPr bwMode="auto">
            <a:xfrm flipV="1">
              <a:off x="0" y="3294"/>
              <a:ext cx="1383" cy="1"/>
            </a:xfrm>
            <a:prstGeom prst="line">
              <a:avLst/>
            </a:prstGeom>
            <a:noFill/>
            <a:ln w="152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7050" name="Line 202"/>
            <p:cNvSpPr>
              <a:spLocks noChangeShapeType="1"/>
            </p:cNvSpPr>
            <p:nvPr/>
          </p:nvSpPr>
          <p:spPr bwMode="auto">
            <a:xfrm flipV="1">
              <a:off x="1383" y="3294"/>
              <a:ext cx="635" cy="1"/>
            </a:xfrm>
            <a:prstGeom prst="line">
              <a:avLst/>
            </a:prstGeom>
            <a:noFill/>
            <a:ln w="152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7052" name="Line 204"/>
            <p:cNvSpPr>
              <a:spLocks noChangeShapeType="1"/>
            </p:cNvSpPr>
            <p:nvPr/>
          </p:nvSpPr>
          <p:spPr bwMode="auto">
            <a:xfrm flipV="1">
              <a:off x="2018" y="3294"/>
              <a:ext cx="318" cy="0"/>
            </a:xfrm>
            <a:prstGeom prst="line">
              <a:avLst/>
            </a:prstGeom>
            <a:noFill/>
            <a:ln w="152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7055" name="Freeform 207"/>
            <p:cNvSpPr>
              <a:spLocks/>
            </p:cNvSpPr>
            <p:nvPr/>
          </p:nvSpPr>
          <p:spPr bwMode="auto">
            <a:xfrm>
              <a:off x="2699" y="3294"/>
              <a:ext cx="2449" cy="1026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44" y="7"/>
                </a:cxn>
                <a:cxn ang="0">
                  <a:pos x="1043" y="52"/>
                </a:cxn>
                <a:cxn ang="0">
                  <a:pos x="1542" y="234"/>
                </a:cxn>
                <a:cxn ang="0">
                  <a:pos x="1950" y="551"/>
                </a:cxn>
                <a:cxn ang="0">
                  <a:pos x="2268" y="914"/>
                </a:cxn>
                <a:cxn ang="0">
                  <a:pos x="2494" y="1413"/>
                </a:cxn>
              </a:cxnLst>
              <a:rect l="0" t="0" r="r" b="b"/>
              <a:pathLst>
                <a:path w="2494" h="1413">
                  <a:moveTo>
                    <a:pt x="0" y="7"/>
                  </a:moveTo>
                  <a:cubicBezTo>
                    <a:pt x="185" y="3"/>
                    <a:pt x="370" y="0"/>
                    <a:pt x="544" y="7"/>
                  </a:cubicBezTo>
                  <a:cubicBezTo>
                    <a:pt x="718" y="14"/>
                    <a:pt x="877" y="14"/>
                    <a:pt x="1043" y="52"/>
                  </a:cubicBezTo>
                  <a:cubicBezTo>
                    <a:pt x="1209" y="90"/>
                    <a:pt x="1391" y="151"/>
                    <a:pt x="1542" y="234"/>
                  </a:cubicBezTo>
                  <a:cubicBezTo>
                    <a:pt x="1693" y="317"/>
                    <a:pt x="1829" y="438"/>
                    <a:pt x="1950" y="551"/>
                  </a:cubicBezTo>
                  <a:cubicBezTo>
                    <a:pt x="2071" y="664"/>
                    <a:pt x="2177" y="770"/>
                    <a:pt x="2268" y="914"/>
                  </a:cubicBezTo>
                  <a:cubicBezTo>
                    <a:pt x="2359" y="1058"/>
                    <a:pt x="2456" y="1322"/>
                    <a:pt x="2494" y="1413"/>
                  </a:cubicBezTo>
                </a:path>
              </a:pathLst>
            </a:custGeom>
            <a:noFill/>
            <a:ln w="152400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7034" name="Rectangle 186"/>
          <p:cNvSpPr>
            <a:spLocks noChangeArrowheads="1"/>
          </p:cNvSpPr>
          <p:nvPr/>
        </p:nvSpPr>
        <p:spPr bwMode="auto">
          <a:xfrm>
            <a:off x="2498725" y="3797300"/>
            <a:ext cx="188913" cy="2024063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7036" name="Rectangle 188"/>
          <p:cNvSpPr>
            <a:spLocks noChangeArrowheads="1"/>
          </p:cNvSpPr>
          <p:nvPr/>
        </p:nvSpPr>
        <p:spPr bwMode="auto">
          <a:xfrm>
            <a:off x="3189288" y="3797300"/>
            <a:ext cx="188912" cy="2024063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6852" name="AutoShape 4"/>
          <p:cNvSpPr>
            <a:spLocks noChangeArrowheads="1"/>
          </p:cNvSpPr>
          <p:nvPr/>
        </p:nvSpPr>
        <p:spPr bwMode="auto">
          <a:xfrm rot="10800000">
            <a:off x="1808163" y="1800225"/>
            <a:ext cx="2073275" cy="974725"/>
          </a:xfrm>
          <a:prstGeom prst="flowChartAlternateProcess">
            <a:avLst/>
          </a:prstGeom>
          <a:solidFill>
            <a:srgbClr val="FF0000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6853" name="Freeform 5"/>
          <p:cNvSpPr>
            <a:spLocks/>
          </p:cNvSpPr>
          <p:nvPr/>
        </p:nvSpPr>
        <p:spPr bwMode="auto">
          <a:xfrm>
            <a:off x="1116013" y="1773238"/>
            <a:ext cx="3311525" cy="809625"/>
          </a:xfrm>
          <a:custGeom>
            <a:avLst/>
            <a:gdLst/>
            <a:ahLst/>
            <a:cxnLst>
              <a:cxn ang="0">
                <a:pos x="2366" y="580"/>
              </a:cxn>
              <a:cxn ang="0">
                <a:pos x="2168" y="482"/>
              </a:cxn>
              <a:cxn ang="0">
                <a:pos x="2132" y="288"/>
              </a:cxn>
              <a:cxn ang="0">
                <a:pos x="2066" y="48"/>
              </a:cxn>
              <a:cxn ang="0">
                <a:pos x="1838" y="7"/>
              </a:cxn>
              <a:cxn ang="0">
                <a:pos x="1591" y="7"/>
              </a:cxn>
              <a:cxn ang="0">
                <a:pos x="1308" y="16"/>
              </a:cxn>
              <a:cxn ang="0">
                <a:pos x="987" y="11"/>
              </a:cxn>
              <a:cxn ang="0">
                <a:pos x="540" y="16"/>
              </a:cxn>
              <a:cxn ang="0">
                <a:pos x="348" y="107"/>
              </a:cxn>
              <a:cxn ang="0">
                <a:pos x="0" y="469"/>
              </a:cxn>
            </a:cxnLst>
            <a:rect l="0" t="0" r="r" b="b"/>
            <a:pathLst>
              <a:path w="2366" h="580">
                <a:moveTo>
                  <a:pt x="2366" y="580"/>
                </a:moveTo>
                <a:cubicBezTo>
                  <a:pt x="2286" y="555"/>
                  <a:pt x="2206" y="531"/>
                  <a:pt x="2168" y="482"/>
                </a:cubicBezTo>
                <a:cubicBezTo>
                  <a:pt x="2128" y="433"/>
                  <a:pt x="2149" y="360"/>
                  <a:pt x="2132" y="288"/>
                </a:cubicBezTo>
                <a:cubicBezTo>
                  <a:pt x="2115" y="216"/>
                  <a:pt x="2115" y="95"/>
                  <a:pt x="2066" y="48"/>
                </a:cubicBezTo>
                <a:cubicBezTo>
                  <a:pt x="2017" y="1"/>
                  <a:pt x="1917" y="14"/>
                  <a:pt x="1838" y="7"/>
                </a:cubicBezTo>
                <a:cubicBezTo>
                  <a:pt x="1759" y="0"/>
                  <a:pt x="1679" y="6"/>
                  <a:pt x="1591" y="7"/>
                </a:cubicBezTo>
                <a:cubicBezTo>
                  <a:pt x="1503" y="8"/>
                  <a:pt x="1409" y="15"/>
                  <a:pt x="1308" y="16"/>
                </a:cubicBezTo>
                <a:cubicBezTo>
                  <a:pt x="1207" y="17"/>
                  <a:pt x="1115" y="11"/>
                  <a:pt x="987" y="11"/>
                </a:cubicBezTo>
                <a:cubicBezTo>
                  <a:pt x="859" y="11"/>
                  <a:pt x="646" y="0"/>
                  <a:pt x="540" y="16"/>
                </a:cubicBezTo>
                <a:cubicBezTo>
                  <a:pt x="434" y="32"/>
                  <a:pt x="438" y="32"/>
                  <a:pt x="348" y="107"/>
                </a:cubicBezTo>
                <a:cubicBezTo>
                  <a:pt x="258" y="182"/>
                  <a:pt x="72" y="394"/>
                  <a:pt x="0" y="469"/>
                </a:cubicBezTo>
              </a:path>
            </a:pathLst>
          </a:custGeom>
          <a:noFill/>
          <a:ln w="76200" cap="flat" cmpd="sng">
            <a:solidFill>
              <a:srgbClr val="0099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6854" name="AutoShape 6"/>
          <p:cNvSpPr>
            <a:spLocks noChangeArrowheads="1"/>
          </p:cNvSpPr>
          <p:nvPr/>
        </p:nvSpPr>
        <p:spPr bwMode="auto">
          <a:xfrm rot="10800000">
            <a:off x="1790700" y="1268413"/>
            <a:ext cx="2093913" cy="428625"/>
          </a:xfrm>
          <a:prstGeom prst="flowChartAlternateProcess">
            <a:avLst/>
          </a:prstGeom>
          <a:solidFill>
            <a:srgbClr val="FF0000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6858" name="Oval 10"/>
          <p:cNvSpPr>
            <a:spLocks noChangeArrowheads="1"/>
          </p:cNvSpPr>
          <p:nvPr/>
        </p:nvSpPr>
        <p:spPr bwMode="auto">
          <a:xfrm rot="10800000">
            <a:off x="2733675" y="1844675"/>
            <a:ext cx="758825" cy="144463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33CC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6860" name="Oval 12"/>
          <p:cNvSpPr>
            <a:spLocks noChangeArrowheads="1"/>
          </p:cNvSpPr>
          <p:nvPr/>
        </p:nvSpPr>
        <p:spPr bwMode="auto">
          <a:xfrm rot="10800000">
            <a:off x="2733675" y="1989138"/>
            <a:ext cx="758825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33CC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7030" name="Freeform 182"/>
          <p:cNvSpPr>
            <a:spLocks/>
          </p:cNvSpPr>
          <p:nvPr/>
        </p:nvSpPr>
        <p:spPr bwMode="auto">
          <a:xfrm>
            <a:off x="2924175" y="2178050"/>
            <a:ext cx="201613" cy="1412875"/>
          </a:xfrm>
          <a:custGeom>
            <a:avLst/>
            <a:gdLst/>
            <a:ahLst/>
            <a:cxnLst>
              <a:cxn ang="0">
                <a:pos x="130" y="0"/>
              </a:cxn>
              <a:cxn ang="0">
                <a:pos x="140" y="428"/>
              </a:cxn>
              <a:cxn ang="0">
                <a:pos x="130" y="819"/>
              </a:cxn>
              <a:cxn ang="0">
                <a:pos x="45" y="976"/>
              </a:cxn>
              <a:cxn ang="0">
                <a:pos x="0" y="1013"/>
              </a:cxn>
            </a:cxnLst>
            <a:rect l="0" t="0" r="r" b="b"/>
            <a:pathLst>
              <a:path w="146" h="1013">
                <a:moveTo>
                  <a:pt x="130" y="0"/>
                </a:moveTo>
                <a:cubicBezTo>
                  <a:pt x="132" y="72"/>
                  <a:pt x="140" y="293"/>
                  <a:pt x="140" y="428"/>
                </a:cubicBezTo>
                <a:cubicBezTo>
                  <a:pt x="140" y="564"/>
                  <a:pt x="146" y="728"/>
                  <a:pt x="130" y="819"/>
                </a:cubicBezTo>
                <a:cubicBezTo>
                  <a:pt x="114" y="910"/>
                  <a:pt x="67" y="944"/>
                  <a:pt x="45" y="976"/>
                </a:cubicBezTo>
                <a:cubicBezTo>
                  <a:pt x="23" y="1008"/>
                  <a:pt x="10" y="1005"/>
                  <a:pt x="0" y="1013"/>
                </a:cubicBezTo>
              </a:path>
            </a:pathLst>
          </a:custGeom>
          <a:noFill/>
          <a:ln w="63500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7031" name="Freeform 183"/>
          <p:cNvSpPr>
            <a:spLocks/>
          </p:cNvSpPr>
          <p:nvPr/>
        </p:nvSpPr>
        <p:spPr bwMode="auto">
          <a:xfrm>
            <a:off x="2581275" y="2671763"/>
            <a:ext cx="334963" cy="900112"/>
          </a:xfrm>
          <a:custGeom>
            <a:avLst/>
            <a:gdLst/>
            <a:ahLst/>
            <a:cxnLst>
              <a:cxn ang="0">
                <a:pos x="238" y="668"/>
              </a:cxn>
              <a:cxn ang="0">
                <a:pos x="110" y="558"/>
              </a:cxn>
              <a:cxn ang="0">
                <a:pos x="5" y="323"/>
              </a:cxn>
              <a:cxn ang="0">
                <a:pos x="138" y="146"/>
              </a:cxn>
              <a:cxn ang="0">
                <a:pos x="218" y="0"/>
              </a:cxn>
            </a:cxnLst>
            <a:rect l="0" t="0" r="r" b="b"/>
            <a:pathLst>
              <a:path w="238" h="668">
                <a:moveTo>
                  <a:pt x="238" y="668"/>
                </a:moveTo>
                <a:cubicBezTo>
                  <a:pt x="217" y="648"/>
                  <a:pt x="149" y="615"/>
                  <a:pt x="110" y="558"/>
                </a:cubicBezTo>
                <a:cubicBezTo>
                  <a:pt x="71" y="501"/>
                  <a:pt x="0" y="392"/>
                  <a:pt x="5" y="323"/>
                </a:cubicBezTo>
                <a:cubicBezTo>
                  <a:pt x="10" y="254"/>
                  <a:pt x="103" y="199"/>
                  <a:pt x="138" y="146"/>
                </a:cubicBezTo>
                <a:cubicBezTo>
                  <a:pt x="174" y="92"/>
                  <a:pt x="201" y="30"/>
                  <a:pt x="218" y="0"/>
                </a:cubicBezTo>
              </a:path>
            </a:pathLst>
          </a:custGeom>
          <a:noFill/>
          <a:ln w="635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7041" name="Oval 193"/>
          <p:cNvSpPr>
            <a:spLocks noChangeArrowheads="1"/>
          </p:cNvSpPr>
          <p:nvPr/>
        </p:nvSpPr>
        <p:spPr bwMode="auto">
          <a:xfrm rot="2489300">
            <a:off x="2051050" y="2205038"/>
            <a:ext cx="755650" cy="887412"/>
          </a:xfrm>
          <a:prstGeom prst="ellipse">
            <a:avLst/>
          </a:prstGeom>
          <a:solidFill>
            <a:srgbClr val="FF33CC"/>
          </a:soli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7032" name="Freeform 184"/>
          <p:cNvSpPr>
            <a:spLocks/>
          </p:cNvSpPr>
          <p:nvPr/>
        </p:nvSpPr>
        <p:spPr bwMode="auto">
          <a:xfrm rot="10800000">
            <a:off x="3440113" y="2911475"/>
            <a:ext cx="915987" cy="2909888"/>
          </a:xfrm>
          <a:custGeom>
            <a:avLst/>
            <a:gdLst/>
            <a:ahLst/>
            <a:cxnLst>
              <a:cxn ang="0">
                <a:pos x="531" y="1089"/>
              </a:cxn>
              <a:cxn ang="0">
                <a:pos x="367" y="1094"/>
              </a:cxn>
              <a:cxn ang="0">
                <a:pos x="321" y="1148"/>
              </a:cxn>
              <a:cxn ang="0">
                <a:pos x="312" y="1249"/>
              </a:cxn>
              <a:cxn ang="0">
                <a:pos x="275" y="1391"/>
              </a:cxn>
              <a:cxn ang="0">
                <a:pos x="76" y="1405"/>
              </a:cxn>
              <a:cxn ang="0">
                <a:pos x="76" y="181"/>
              </a:cxn>
              <a:cxn ang="0">
                <a:pos x="530" y="317"/>
              </a:cxn>
              <a:cxn ang="0">
                <a:pos x="622" y="526"/>
              </a:cxn>
              <a:cxn ang="0">
                <a:pos x="622" y="888"/>
              </a:cxn>
              <a:cxn ang="0">
                <a:pos x="586" y="1034"/>
              </a:cxn>
              <a:cxn ang="0">
                <a:pos x="531" y="1089"/>
              </a:cxn>
            </a:cxnLst>
            <a:rect l="0" t="0" r="r" b="b"/>
            <a:pathLst>
              <a:path w="637" h="1607">
                <a:moveTo>
                  <a:pt x="531" y="1089"/>
                </a:moveTo>
                <a:cubicBezTo>
                  <a:pt x="495" y="1099"/>
                  <a:pt x="402" y="1084"/>
                  <a:pt x="367" y="1094"/>
                </a:cubicBezTo>
                <a:cubicBezTo>
                  <a:pt x="332" y="1104"/>
                  <a:pt x="330" y="1122"/>
                  <a:pt x="321" y="1148"/>
                </a:cubicBezTo>
                <a:cubicBezTo>
                  <a:pt x="312" y="1174"/>
                  <a:pt x="320" y="1209"/>
                  <a:pt x="312" y="1249"/>
                </a:cubicBezTo>
                <a:cubicBezTo>
                  <a:pt x="304" y="1289"/>
                  <a:pt x="314" y="1365"/>
                  <a:pt x="275" y="1391"/>
                </a:cubicBezTo>
                <a:cubicBezTo>
                  <a:pt x="236" y="1417"/>
                  <a:pt x="109" y="1607"/>
                  <a:pt x="76" y="1405"/>
                </a:cubicBezTo>
                <a:cubicBezTo>
                  <a:pt x="43" y="1203"/>
                  <a:pt x="0" y="362"/>
                  <a:pt x="76" y="181"/>
                </a:cubicBezTo>
                <a:cubicBezTo>
                  <a:pt x="152" y="0"/>
                  <a:pt x="439" y="260"/>
                  <a:pt x="530" y="317"/>
                </a:cubicBezTo>
                <a:cubicBezTo>
                  <a:pt x="621" y="374"/>
                  <a:pt x="607" y="431"/>
                  <a:pt x="622" y="526"/>
                </a:cubicBezTo>
                <a:cubicBezTo>
                  <a:pt x="637" y="621"/>
                  <a:pt x="628" y="803"/>
                  <a:pt x="622" y="888"/>
                </a:cubicBezTo>
                <a:cubicBezTo>
                  <a:pt x="616" y="973"/>
                  <a:pt x="601" y="1001"/>
                  <a:pt x="586" y="1034"/>
                </a:cubicBezTo>
                <a:cubicBezTo>
                  <a:pt x="571" y="1067"/>
                  <a:pt x="542" y="1078"/>
                  <a:pt x="531" y="1089"/>
                </a:cubicBezTo>
                <a:close/>
              </a:path>
            </a:pathLst>
          </a:custGeom>
          <a:solidFill>
            <a:srgbClr val="CC00CC"/>
          </a:solidFill>
          <a:ln w="9525" cap="flat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7056" name="Rectangle 208"/>
          <p:cNvSpPr>
            <a:spLocks noChangeArrowheads="1"/>
          </p:cNvSpPr>
          <p:nvPr/>
        </p:nvSpPr>
        <p:spPr bwMode="auto">
          <a:xfrm>
            <a:off x="2700338" y="3789363"/>
            <a:ext cx="503237" cy="20161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1372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07065" name="Group 217"/>
          <p:cNvGrpSpPr>
            <a:grpSpLocks/>
          </p:cNvGrpSpPr>
          <p:nvPr/>
        </p:nvGrpSpPr>
        <p:grpSpPr bwMode="auto">
          <a:xfrm>
            <a:off x="1116013" y="2347913"/>
            <a:ext cx="3311525" cy="2322512"/>
            <a:chOff x="3181" y="618"/>
            <a:chExt cx="2086" cy="1463"/>
          </a:xfrm>
        </p:grpSpPr>
        <p:sp>
          <p:nvSpPr>
            <p:cNvPr id="207057" name="AutoShape 209"/>
            <p:cNvSpPr>
              <a:spLocks noChangeArrowheads="1"/>
            </p:cNvSpPr>
            <p:nvPr/>
          </p:nvSpPr>
          <p:spPr bwMode="auto">
            <a:xfrm rot="10800000">
              <a:off x="3617" y="953"/>
              <a:ext cx="1306" cy="614"/>
            </a:xfrm>
            <a:prstGeom prst="flowChartAlternateProcess">
              <a:avLst/>
            </a:prstGeom>
            <a:solidFill>
              <a:srgbClr val="FF0000"/>
            </a:solidFill>
            <a:ln w="9525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7058" name="Freeform 210"/>
            <p:cNvSpPr>
              <a:spLocks/>
            </p:cNvSpPr>
            <p:nvPr/>
          </p:nvSpPr>
          <p:spPr bwMode="auto">
            <a:xfrm>
              <a:off x="3181" y="936"/>
              <a:ext cx="2086" cy="510"/>
            </a:xfrm>
            <a:custGeom>
              <a:avLst/>
              <a:gdLst/>
              <a:ahLst/>
              <a:cxnLst>
                <a:cxn ang="0">
                  <a:pos x="2366" y="580"/>
                </a:cxn>
                <a:cxn ang="0">
                  <a:pos x="2168" y="482"/>
                </a:cxn>
                <a:cxn ang="0">
                  <a:pos x="2132" y="288"/>
                </a:cxn>
                <a:cxn ang="0">
                  <a:pos x="2066" y="48"/>
                </a:cxn>
                <a:cxn ang="0">
                  <a:pos x="1838" y="7"/>
                </a:cxn>
                <a:cxn ang="0">
                  <a:pos x="1591" y="7"/>
                </a:cxn>
                <a:cxn ang="0">
                  <a:pos x="1308" y="16"/>
                </a:cxn>
                <a:cxn ang="0">
                  <a:pos x="987" y="11"/>
                </a:cxn>
                <a:cxn ang="0">
                  <a:pos x="540" y="16"/>
                </a:cxn>
                <a:cxn ang="0">
                  <a:pos x="348" y="107"/>
                </a:cxn>
                <a:cxn ang="0">
                  <a:pos x="0" y="469"/>
                </a:cxn>
              </a:cxnLst>
              <a:rect l="0" t="0" r="r" b="b"/>
              <a:pathLst>
                <a:path w="2366" h="580">
                  <a:moveTo>
                    <a:pt x="2366" y="580"/>
                  </a:moveTo>
                  <a:cubicBezTo>
                    <a:pt x="2286" y="555"/>
                    <a:pt x="2206" y="531"/>
                    <a:pt x="2168" y="482"/>
                  </a:cubicBezTo>
                  <a:cubicBezTo>
                    <a:pt x="2128" y="433"/>
                    <a:pt x="2149" y="360"/>
                    <a:pt x="2132" y="288"/>
                  </a:cubicBezTo>
                  <a:cubicBezTo>
                    <a:pt x="2115" y="216"/>
                    <a:pt x="2115" y="95"/>
                    <a:pt x="2066" y="48"/>
                  </a:cubicBezTo>
                  <a:cubicBezTo>
                    <a:pt x="2017" y="1"/>
                    <a:pt x="1917" y="14"/>
                    <a:pt x="1838" y="7"/>
                  </a:cubicBezTo>
                  <a:cubicBezTo>
                    <a:pt x="1759" y="0"/>
                    <a:pt x="1679" y="6"/>
                    <a:pt x="1591" y="7"/>
                  </a:cubicBezTo>
                  <a:cubicBezTo>
                    <a:pt x="1503" y="8"/>
                    <a:pt x="1409" y="15"/>
                    <a:pt x="1308" y="16"/>
                  </a:cubicBezTo>
                  <a:cubicBezTo>
                    <a:pt x="1207" y="17"/>
                    <a:pt x="1115" y="11"/>
                    <a:pt x="987" y="11"/>
                  </a:cubicBezTo>
                  <a:cubicBezTo>
                    <a:pt x="859" y="11"/>
                    <a:pt x="646" y="0"/>
                    <a:pt x="540" y="16"/>
                  </a:cubicBezTo>
                  <a:cubicBezTo>
                    <a:pt x="434" y="32"/>
                    <a:pt x="438" y="32"/>
                    <a:pt x="348" y="107"/>
                  </a:cubicBezTo>
                  <a:cubicBezTo>
                    <a:pt x="258" y="182"/>
                    <a:pt x="72" y="394"/>
                    <a:pt x="0" y="469"/>
                  </a:cubicBezTo>
                </a:path>
              </a:pathLst>
            </a:custGeom>
            <a:noFill/>
            <a:ln w="76200" cap="flat" cmpd="sng">
              <a:solidFill>
                <a:srgbClr val="0099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7059" name="AutoShape 211"/>
            <p:cNvSpPr>
              <a:spLocks noChangeArrowheads="1"/>
            </p:cNvSpPr>
            <p:nvPr/>
          </p:nvSpPr>
          <p:spPr bwMode="auto">
            <a:xfrm rot="10800000">
              <a:off x="3606" y="618"/>
              <a:ext cx="1319" cy="270"/>
            </a:xfrm>
            <a:prstGeom prst="flowChartAlternateProcess">
              <a:avLst/>
            </a:prstGeom>
            <a:solidFill>
              <a:srgbClr val="FF0000"/>
            </a:solidFill>
            <a:ln w="9525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7060" name="Oval 212"/>
            <p:cNvSpPr>
              <a:spLocks noChangeArrowheads="1"/>
            </p:cNvSpPr>
            <p:nvPr/>
          </p:nvSpPr>
          <p:spPr bwMode="auto">
            <a:xfrm rot="10800000">
              <a:off x="4200" y="981"/>
              <a:ext cx="478" cy="91"/>
            </a:xfrm>
            <a:prstGeom prst="ellipse">
              <a:avLst/>
            </a:prstGeom>
            <a:gradFill rotWithShape="1">
              <a:gsLst>
                <a:gs pos="0">
                  <a:srgbClr val="00FFFF"/>
                </a:gs>
                <a:gs pos="100000">
                  <a:srgbClr val="0033CC"/>
                </a:gs>
              </a:gsLst>
              <a:lin ang="5400000" scaled="1"/>
            </a:gradFill>
            <a:ln w="952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7061" name="Oval 213"/>
            <p:cNvSpPr>
              <a:spLocks noChangeArrowheads="1"/>
            </p:cNvSpPr>
            <p:nvPr/>
          </p:nvSpPr>
          <p:spPr bwMode="auto">
            <a:xfrm rot="10800000">
              <a:off x="4200" y="1072"/>
              <a:ext cx="478" cy="90"/>
            </a:xfrm>
            <a:prstGeom prst="ellipse">
              <a:avLst/>
            </a:prstGeom>
            <a:gradFill rotWithShape="1">
              <a:gsLst>
                <a:gs pos="0">
                  <a:srgbClr val="00FFFF"/>
                </a:gs>
                <a:gs pos="100000">
                  <a:srgbClr val="0033CC"/>
                </a:gs>
              </a:gsLst>
              <a:lin ang="5400000" scaled="1"/>
            </a:gradFill>
            <a:ln w="952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7062" name="Freeform 214"/>
            <p:cNvSpPr>
              <a:spLocks/>
            </p:cNvSpPr>
            <p:nvPr/>
          </p:nvSpPr>
          <p:spPr bwMode="auto">
            <a:xfrm>
              <a:off x="4320" y="1191"/>
              <a:ext cx="127" cy="890"/>
            </a:xfrm>
            <a:custGeom>
              <a:avLst/>
              <a:gdLst/>
              <a:ahLst/>
              <a:cxnLst>
                <a:cxn ang="0">
                  <a:pos x="130" y="0"/>
                </a:cxn>
                <a:cxn ang="0">
                  <a:pos x="140" y="428"/>
                </a:cxn>
                <a:cxn ang="0">
                  <a:pos x="130" y="819"/>
                </a:cxn>
                <a:cxn ang="0">
                  <a:pos x="45" y="976"/>
                </a:cxn>
                <a:cxn ang="0">
                  <a:pos x="0" y="1013"/>
                </a:cxn>
              </a:cxnLst>
              <a:rect l="0" t="0" r="r" b="b"/>
              <a:pathLst>
                <a:path w="146" h="1013">
                  <a:moveTo>
                    <a:pt x="130" y="0"/>
                  </a:moveTo>
                  <a:cubicBezTo>
                    <a:pt x="132" y="72"/>
                    <a:pt x="140" y="293"/>
                    <a:pt x="140" y="428"/>
                  </a:cubicBezTo>
                  <a:cubicBezTo>
                    <a:pt x="140" y="564"/>
                    <a:pt x="146" y="728"/>
                    <a:pt x="130" y="819"/>
                  </a:cubicBezTo>
                  <a:cubicBezTo>
                    <a:pt x="114" y="910"/>
                    <a:pt x="67" y="944"/>
                    <a:pt x="45" y="976"/>
                  </a:cubicBezTo>
                  <a:cubicBezTo>
                    <a:pt x="23" y="1008"/>
                    <a:pt x="10" y="1005"/>
                    <a:pt x="0" y="1013"/>
                  </a:cubicBezTo>
                </a:path>
              </a:pathLst>
            </a:custGeom>
            <a:noFill/>
            <a:ln w="63500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7063" name="Freeform 215"/>
            <p:cNvSpPr>
              <a:spLocks/>
            </p:cNvSpPr>
            <p:nvPr/>
          </p:nvSpPr>
          <p:spPr bwMode="auto">
            <a:xfrm>
              <a:off x="4104" y="1502"/>
              <a:ext cx="211" cy="567"/>
            </a:xfrm>
            <a:custGeom>
              <a:avLst/>
              <a:gdLst/>
              <a:ahLst/>
              <a:cxnLst>
                <a:cxn ang="0">
                  <a:pos x="238" y="668"/>
                </a:cxn>
                <a:cxn ang="0">
                  <a:pos x="110" y="558"/>
                </a:cxn>
                <a:cxn ang="0">
                  <a:pos x="5" y="323"/>
                </a:cxn>
                <a:cxn ang="0">
                  <a:pos x="138" y="146"/>
                </a:cxn>
                <a:cxn ang="0">
                  <a:pos x="218" y="0"/>
                </a:cxn>
              </a:cxnLst>
              <a:rect l="0" t="0" r="r" b="b"/>
              <a:pathLst>
                <a:path w="238" h="668">
                  <a:moveTo>
                    <a:pt x="238" y="668"/>
                  </a:moveTo>
                  <a:cubicBezTo>
                    <a:pt x="217" y="648"/>
                    <a:pt x="149" y="615"/>
                    <a:pt x="110" y="558"/>
                  </a:cubicBezTo>
                  <a:cubicBezTo>
                    <a:pt x="71" y="501"/>
                    <a:pt x="0" y="392"/>
                    <a:pt x="5" y="323"/>
                  </a:cubicBezTo>
                  <a:cubicBezTo>
                    <a:pt x="10" y="254"/>
                    <a:pt x="103" y="199"/>
                    <a:pt x="138" y="146"/>
                  </a:cubicBezTo>
                  <a:cubicBezTo>
                    <a:pt x="174" y="92"/>
                    <a:pt x="201" y="30"/>
                    <a:pt x="218" y="0"/>
                  </a:cubicBezTo>
                </a:path>
              </a:pathLst>
            </a:custGeom>
            <a:noFill/>
            <a:ln w="635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7064" name="Oval 216"/>
            <p:cNvSpPr>
              <a:spLocks noChangeArrowheads="1"/>
            </p:cNvSpPr>
            <p:nvPr/>
          </p:nvSpPr>
          <p:spPr bwMode="auto">
            <a:xfrm rot="2489300">
              <a:off x="3770" y="1208"/>
              <a:ext cx="476" cy="559"/>
            </a:xfrm>
            <a:prstGeom prst="ellipse">
              <a:avLst/>
            </a:prstGeom>
            <a:solidFill>
              <a:srgbClr val="FF33CC"/>
            </a:solidFill>
            <a:ln w="952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400">
                <a:latin typeface="Arial" charset="0"/>
              </a:endParaRPr>
            </a:p>
          </p:txBody>
        </p:sp>
      </p:grpSp>
      <p:sp>
        <p:nvSpPr>
          <p:cNvPr id="207066" name="Text Box 218"/>
          <p:cNvSpPr txBox="1">
            <a:spLocks noChangeArrowheads="1"/>
          </p:cNvSpPr>
          <p:nvPr/>
        </p:nvSpPr>
        <p:spPr bwMode="auto">
          <a:xfrm>
            <a:off x="3348038" y="5661025"/>
            <a:ext cx="31083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cs-CZ" sz="1600">
                <a:solidFill>
                  <a:srgbClr val="3366FF"/>
                </a:solidFill>
                <a:latin typeface="Arial" charset="0"/>
              </a:rPr>
              <a:t>Translokační proteinový kanál</a:t>
            </a:r>
          </a:p>
        </p:txBody>
      </p:sp>
      <p:sp>
        <p:nvSpPr>
          <p:cNvPr id="207067" name="Text Box 219"/>
          <p:cNvSpPr txBox="1">
            <a:spLocks noChangeArrowheads="1"/>
          </p:cNvSpPr>
          <p:nvPr/>
        </p:nvSpPr>
        <p:spPr bwMode="auto">
          <a:xfrm>
            <a:off x="539750" y="4625975"/>
            <a:ext cx="14700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cs-CZ" sz="1600">
                <a:solidFill>
                  <a:srgbClr val="FF6600"/>
                </a:solidFill>
                <a:latin typeface="Arial" charset="0"/>
              </a:rPr>
              <a:t>SRP receptor</a:t>
            </a:r>
          </a:p>
        </p:txBody>
      </p:sp>
      <p:sp>
        <p:nvSpPr>
          <p:cNvPr id="207068" name="Text Box 220"/>
          <p:cNvSpPr txBox="1">
            <a:spLocks noChangeArrowheads="1"/>
          </p:cNvSpPr>
          <p:nvPr/>
        </p:nvSpPr>
        <p:spPr bwMode="auto">
          <a:xfrm>
            <a:off x="4284663" y="4652963"/>
            <a:ext cx="22955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cs-CZ" sz="1600">
                <a:solidFill>
                  <a:srgbClr val="CC00CC"/>
                </a:solidFill>
                <a:latin typeface="Arial" charset="0"/>
              </a:rPr>
              <a:t>Receptor pro ribozom</a:t>
            </a:r>
          </a:p>
        </p:txBody>
      </p:sp>
      <p:sp>
        <p:nvSpPr>
          <p:cNvPr id="207043" name="Rectangle 195"/>
          <p:cNvSpPr>
            <a:spLocks noChangeArrowheads="1"/>
          </p:cNvSpPr>
          <p:nvPr/>
        </p:nvSpPr>
        <p:spPr bwMode="auto">
          <a:xfrm>
            <a:off x="1995488" y="4303713"/>
            <a:ext cx="200025" cy="1501775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7042" name="AutoShape 194"/>
          <p:cNvSpPr>
            <a:spLocks noChangeArrowheads="1"/>
          </p:cNvSpPr>
          <p:nvPr/>
        </p:nvSpPr>
        <p:spPr bwMode="auto">
          <a:xfrm rot="-2599464">
            <a:off x="1724025" y="3584575"/>
            <a:ext cx="831850" cy="795338"/>
          </a:xfrm>
          <a:prstGeom prst="moon">
            <a:avLst>
              <a:gd name="adj" fmla="val 50000"/>
            </a:avLst>
          </a:prstGeom>
          <a:solidFill>
            <a:srgbClr val="FF6600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7070" name="Text Box 222"/>
          <p:cNvSpPr txBox="1">
            <a:spLocks noChangeArrowheads="1"/>
          </p:cNvSpPr>
          <p:nvPr/>
        </p:nvSpPr>
        <p:spPr bwMode="auto">
          <a:xfrm>
            <a:off x="4427538" y="2276475"/>
            <a:ext cx="2589212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cs-CZ" sz="1600">
                <a:solidFill>
                  <a:srgbClr val="FF0000"/>
                </a:solidFill>
                <a:latin typeface="Arial" charset="0"/>
              </a:rPr>
              <a:t>malá a velká</a:t>
            </a:r>
          </a:p>
          <a:p>
            <a:r>
              <a:rPr lang="cs-CZ" sz="1600">
                <a:solidFill>
                  <a:srgbClr val="FF0000"/>
                </a:solidFill>
                <a:latin typeface="Arial" charset="0"/>
              </a:rPr>
              <a:t>ribozomální podjednotka</a:t>
            </a:r>
          </a:p>
        </p:txBody>
      </p:sp>
      <p:sp>
        <p:nvSpPr>
          <p:cNvPr id="207072" name="Text Box 224"/>
          <p:cNvSpPr txBox="1">
            <a:spLocks noChangeArrowheads="1"/>
          </p:cNvSpPr>
          <p:nvPr/>
        </p:nvSpPr>
        <p:spPr bwMode="auto">
          <a:xfrm>
            <a:off x="6948488" y="4652963"/>
            <a:ext cx="2016125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r>
              <a:rPr lang="cs-CZ" sz="1400">
                <a:solidFill>
                  <a:schemeClr val="bg2"/>
                </a:solidFill>
                <a:latin typeface="Arial" charset="0"/>
              </a:rPr>
              <a:t>ENDOPLAZMATICKÉ </a:t>
            </a:r>
          </a:p>
          <a:p>
            <a:r>
              <a:rPr lang="cs-CZ" sz="1400">
                <a:solidFill>
                  <a:schemeClr val="bg2"/>
                </a:solidFill>
                <a:latin typeface="Arial" charset="0"/>
              </a:rPr>
              <a:t>       RETIKULUM</a:t>
            </a:r>
          </a:p>
          <a:p>
            <a:r>
              <a:rPr lang="cs-CZ" sz="1400">
                <a:solidFill>
                  <a:schemeClr val="bg2"/>
                </a:solidFill>
                <a:latin typeface="Arial" charset="0"/>
              </a:rPr>
              <a:t>            membrána</a:t>
            </a:r>
          </a:p>
        </p:txBody>
      </p:sp>
      <p:sp>
        <p:nvSpPr>
          <p:cNvPr id="207073" name="Text Box 225"/>
          <p:cNvSpPr txBox="1">
            <a:spLocks noChangeArrowheads="1"/>
          </p:cNvSpPr>
          <p:nvPr/>
        </p:nvSpPr>
        <p:spPr bwMode="auto">
          <a:xfrm>
            <a:off x="179388" y="2708275"/>
            <a:ext cx="1454150" cy="942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cs-CZ" sz="1400">
                <a:solidFill>
                  <a:srgbClr val="FF6699"/>
                </a:solidFill>
                <a:latin typeface="Arial" charset="0"/>
              </a:rPr>
              <a:t>      </a:t>
            </a:r>
            <a:r>
              <a:rPr lang="cs-CZ" sz="1400">
                <a:solidFill>
                  <a:srgbClr val="FF33CC"/>
                </a:solidFill>
                <a:latin typeface="Arial" charset="0"/>
              </a:rPr>
              <a:t>Signál </a:t>
            </a:r>
          </a:p>
          <a:p>
            <a:r>
              <a:rPr lang="cs-CZ" sz="1400">
                <a:solidFill>
                  <a:srgbClr val="FF33CC"/>
                </a:solidFill>
                <a:latin typeface="Arial" charset="0"/>
              </a:rPr>
              <a:t>rozpoznávající </a:t>
            </a:r>
          </a:p>
          <a:p>
            <a:r>
              <a:rPr lang="cs-CZ" sz="1400">
                <a:solidFill>
                  <a:srgbClr val="FF33CC"/>
                </a:solidFill>
                <a:latin typeface="Arial" charset="0"/>
              </a:rPr>
              <a:t>    partikule</a:t>
            </a:r>
          </a:p>
          <a:p>
            <a:r>
              <a:rPr lang="cs-CZ" sz="1400">
                <a:solidFill>
                  <a:srgbClr val="FF33CC"/>
                </a:solidFill>
                <a:latin typeface="Arial" charset="0"/>
              </a:rPr>
              <a:t>( SRP částice )</a:t>
            </a:r>
          </a:p>
        </p:txBody>
      </p:sp>
      <p:sp>
        <p:nvSpPr>
          <p:cNvPr id="207074" name="Text Box 226"/>
          <p:cNvSpPr txBox="1">
            <a:spLocks noChangeArrowheads="1"/>
          </p:cNvSpPr>
          <p:nvPr/>
        </p:nvSpPr>
        <p:spPr bwMode="auto">
          <a:xfrm>
            <a:off x="5200650" y="1122363"/>
            <a:ext cx="1841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207075" name="Text Box 227"/>
          <p:cNvSpPr txBox="1">
            <a:spLocks noChangeArrowheads="1"/>
          </p:cNvSpPr>
          <p:nvPr/>
        </p:nvSpPr>
        <p:spPr bwMode="auto">
          <a:xfrm>
            <a:off x="4356100" y="981075"/>
            <a:ext cx="4673600" cy="11652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>
                <a:latin typeface="Arial" charset="0"/>
              </a:rPr>
              <a:t>4. Připojení  SRP částice na signální sekvenci (černě)</a:t>
            </a:r>
          </a:p>
          <a:p>
            <a:r>
              <a:rPr lang="cs-CZ" sz="1400">
                <a:latin typeface="Arial" charset="0"/>
              </a:rPr>
              <a:t>5. Přesun ribosomu k membráně ER (stop translace)</a:t>
            </a:r>
          </a:p>
          <a:p>
            <a:r>
              <a:rPr lang="cs-CZ" sz="1400">
                <a:latin typeface="Arial" charset="0"/>
              </a:rPr>
              <a:t>6. Napojení ribosomu a SRP na receptory ER</a:t>
            </a:r>
          </a:p>
          <a:p>
            <a:r>
              <a:rPr lang="cs-CZ" sz="1400">
                <a:latin typeface="Arial" charset="0"/>
              </a:rPr>
              <a:t>7. tvorba translokačního kanálu  - posun budoucího</a:t>
            </a:r>
          </a:p>
          <a:p>
            <a:r>
              <a:rPr lang="cs-CZ" sz="1400">
                <a:latin typeface="Arial" charset="0"/>
              </a:rPr>
              <a:t>Hormonu do lumenu retikula</a:t>
            </a:r>
          </a:p>
        </p:txBody>
      </p:sp>
      <p:sp>
        <p:nvSpPr>
          <p:cNvPr id="207076" name="Rectangle 228"/>
          <p:cNvSpPr>
            <a:spLocks noChangeArrowheads="1"/>
          </p:cNvSpPr>
          <p:nvPr/>
        </p:nvSpPr>
        <p:spPr bwMode="auto">
          <a:xfrm>
            <a:off x="2339975" y="6237288"/>
            <a:ext cx="37465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cs-CZ" sz="1400">
                <a:solidFill>
                  <a:schemeClr val="tx2"/>
                </a:solidFill>
                <a:latin typeface="Arial" charset="0"/>
              </a:rPr>
              <a:t>ENDOPLAZMATICKÉ RETIKULUM - lumen</a:t>
            </a:r>
          </a:p>
        </p:txBody>
      </p:sp>
      <p:sp>
        <p:nvSpPr>
          <p:cNvPr id="207079" name="AutoShape 231"/>
          <p:cNvSpPr>
            <a:spLocks noChangeArrowheads="1"/>
          </p:cNvSpPr>
          <p:nvPr/>
        </p:nvSpPr>
        <p:spPr bwMode="auto">
          <a:xfrm>
            <a:off x="250825" y="188913"/>
            <a:ext cx="8534400" cy="5762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50000">
                <a:srgbClr val="FF0000">
                  <a:gamma/>
                  <a:tint val="0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400">
                <a:latin typeface="Arial" charset="0"/>
              </a:rPr>
              <a:t>PRUBĚH SYNTÉZY PEPTIDICKÝCH HORMONU V BUŇCE</a:t>
            </a:r>
          </a:p>
        </p:txBody>
      </p:sp>
      <p:sp>
        <p:nvSpPr>
          <p:cNvPr id="207083" name="Rectangle 235"/>
          <p:cNvSpPr>
            <a:spLocks noChangeArrowheads="1"/>
          </p:cNvSpPr>
          <p:nvPr/>
        </p:nvSpPr>
        <p:spPr bwMode="auto">
          <a:xfrm>
            <a:off x="8618538" y="0"/>
            <a:ext cx="52546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II-49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7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7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7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7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7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7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206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500"/>
                                        <p:tgtEl>
                                          <p:spTgt spid="206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" dur="500"/>
                                        <p:tgtEl>
                                          <p:spTgt spid="206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9" dur="500"/>
                                        <p:tgtEl>
                                          <p:spTgt spid="206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2" dur="5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5" dur="500"/>
                                        <p:tgtEl>
                                          <p:spTgt spid="207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8" dur="500"/>
                                        <p:tgtEl>
                                          <p:spTgt spid="207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1" dur="500"/>
                                        <p:tgtEl>
                                          <p:spTgt spid="207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07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07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07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07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07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34" grpId="0" animBg="1"/>
      <p:bldP spid="207036" grpId="0" animBg="1"/>
      <p:bldP spid="206852" grpId="0" animBg="1"/>
      <p:bldP spid="206853" grpId="0" animBg="1"/>
      <p:bldP spid="206854" grpId="0" animBg="1"/>
      <p:bldP spid="206858" grpId="0" animBg="1"/>
      <p:bldP spid="206860" grpId="0" animBg="1"/>
      <p:bldP spid="207030" grpId="0" animBg="1"/>
      <p:bldP spid="207030" grpId="1" animBg="1"/>
      <p:bldP spid="207031" grpId="0" animBg="1"/>
      <p:bldP spid="207031" grpId="1" animBg="1"/>
      <p:bldP spid="207041" grpId="0" animBg="1"/>
      <p:bldP spid="207041" grpId="1" animBg="1"/>
      <p:bldP spid="207056" grpId="0" animBg="1"/>
      <p:bldP spid="2070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66">
                <a:gamma/>
                <a:tint val="0"/>
                <a:invGamma/>
              </a:srgbClr>
            </a:gs>
            <a:gs pos="100000">
              <a:srgbClr val="66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AutoShape 4"/>
          <p:cNvSpPr>
            <a:spLocks noChangeArrowheads="1"/>
          </p:cNvSpPr>
          <p:nvPr/>
        </p:nvSpPr>
        <p:spPr bwMode="auto">
          <a:xfrm>
            <a:off x="179388" y="2563813"/>
            <a:ext cx="2736850" cy="576262"/>
          </a:xfrm>
          <a:prstGeom prst="flowChartAlternateProcess">
            <a:avLst/>
          </a:prstGeom>
          <a:gradFill rotWithShape="1">
            <a:gsLst>
              <a:gs pos="0">
                <a:srgbClr val="FF3399"/>
              </a:gs>
              <a:gs pos="50000">
                <a:srgbClr val="FF3399">
                  <a:gamma/>
                  <a:tint val="0"/>
                  <a:invGamma/>
                </a:srgbClr>
              </a:gs>
              <a:gs pos="100000">
                <a:srgbClr val="FF3399"/>
              </a:gs>
            </a:gsLst>
            <a:lin ang="5400000" scaled="1"/>
          </a:gra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cs-CZ" sz="2000">
                <a:latin typeface="Arial" charset="0"/>
              </a:rPr>
              <a:t>1. </a:t>
            </a:r>
            <a:r>
              <a:rPr lang="cs-CZ" sz="1600">
                <a:latin typeface="Arial" charset="0"/>
              </a:rPr>
              <a:t>AMINOACIDODERIVÁTY</a:t>
            </a:r>
          </a:p>
        </p:txBody>
      </p:sp>
      <p:sp>
        <p:nvSpPr>
          <p:cNvPr id="191493" name="AutoShape 5"/>
          <p:cNvSpPr>
            <a:spLocks noChangeArrowheads="1"/>
          </p:cNvSpPr>
          <p:nvPr/>
        </p:nvSpPr>
        <p:spPr bwMode="auto">
          <a:xfrm>
            <a:off x="179388" y="4076700"/>
            <a:ext cx="2736850" cy="646113"/>
          </a:xfrm>
          <a:prstGeom prst="flowChartAlternateProcess">
            <a:avLst/>
          </a:prstGeom>
          <a:gradFill rotWithShape="1">
            <a:gsLst>
              <a:gs pos="0">
                <a:srgbClr val="FF3399"/>
              </a:gs>
              <a:gs pos="50000">
                <a:srgbClr val="FF3399">
                  <a:gamma/>
                  <a:tint val="0"/>
                  <a:invGamma/>
                </a:srgbClr>
              </a:gs>
              <a:gs pos="100000">
                <a:srgbClr val="FF3399"/>
              </a:gs>
            </a:gsLst>
            <a:lin ang="5400000" scaled="1"/>
          </a:gra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99"/>
            </a:extrusionClr>
          </a:sp3d>
        </p:spPr>
        <p:txBody>
          <a:bodyPr wrap="none" anchor="ctr">
            <a:flatTx/>
          </a:bodyPr>
          <a:lstStyle/>
          <a:p>
            <a:r>
              <a:rPr lang="cs-CZ" sz="2000">
                <a:latin typeface="Arial" charset="0"/>
              </a:rPr>
              <a:t>2.</a:t>
            </a:r>
            <a:r>
              <a:rPr lang="cs-CZ" sz="1600">
                <a:latin typeface="Arial" charset="0"/>
              </a:rPr>
              <a:t> LIPIDOVÉ DERIVÁTY </a:t>
            </a:r>
          </a:p>
          <a:p>
            <a:r>
              <a:rPr lang="cs-CZ" sz="1600">
                <a:latin typeface="Arial" charset="0"/>
              </a:rPr>
              <a:t>( STEROIDNÍ HORMONY )</a:t>
            </a:r>
          </a:p>
        </p:txBody>
      </p:sp>
      <p:sp>
        <p:nvSpPr>
          <p:cNvPr id="191494" name="AutoShape 6"/>
          <p:cNvSpPr>
            <a:spLocks noChangeArrowheads="1"/>
          </p:cNvSpPr>
          <p:nvPr/>
        </p:nvSpPr>
        <p:spPr bwMode="auto">
          <a:xfrm>
            <a:off x="179388" y="5589588"/>
            <a:ext cx="2808287" cy="574675"/>
          </a:xfrm>
          <a:prstGeom prst="flowChartAlternateProcess">
            <a:avLst/>
          </a:prstGeom>
          <a:gradFill rotWithShape="1">
            <a:gsLst>
              <a:gs pos="0">
                <a:srgbClr val="FF3399"/>
              </a:gs>
              <a:gs pos="50000">
                <a:srgbClr val="FF3399">
                  <a:gamma/>
                  <a:tint val="0"/>
                  <a:invGamma/>
                </a:srgbClr>
              </a:gs>
              <a:gs pos="100000">
                <a:srgbClr val="FF3399"/>
              </a:gs>
            </a:gsLst>
            <a:lin ang="5400000" scaled="1"/>
          </a:gra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cs-CZ" sz="2000">
                <a:latin typeface="Arial" charset="0"/>
              </a:rPr>
              <a:t>3.</a:t>
            </a:r>
            <a:r>
              <a:rPr lang="cs-CZ" sz="1600">
                <a:latin typeface="Arial" charset="0"/>
              </a:rPr>
              <a:t> PEPTIDICKÉ  HORMONY</a:t>
            </a:r>
          </a:p>
        </p:txBody>
      </p:sp>
      <p:sp>
        <p:nvSpPr>
          <p:cNvPr id="191495" name="WordArt 7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8208963" cy="928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Přehled:</a:t>
            </a:r>
          </a:p>
          <a:p>
            <a:pPr algn="ctr"/>
            <a:r>
              <a:rPr lang="pl-PL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 Hormony podle chemické struktury</a:t>
            </a:r>
            <a:endParaRPr lang="cs-CZ" sz="24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sp>
        <p:nvSpPr>
          <p:cNvPr id="191496" name="AutoShape 8"/>
          <p:cNvSpPr>
            <a:spLocks noChangeArrowheads="1"/>
          </p:cNvSpPr>
          <p:nvPr/>
        </p:nvSpPr>
        <p:spPr bwMode="auto">
          <a:xfrm>
            <a:off x="3779838" y="2274888"/>
            <a:ext cx="1655762" cy="431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>
                <a:latin typeface="Arial" charset="0"/>
              </a:rPr>
              <a:t>TYROSIN</a:t>
            </a:r>
          </a:p>
        </p:txBody>
      </p:sp>
      <p:sp>
        <p:nvSpPr>
          <p:cNvPr id="191497" name="AutoShape 9"/>
          <p:cNvSpPr>
            <a:spLocks noChangeArrowheads="1"/>
          </p:cNvSpPr>
          <p:nvPr/>
        </p:nvSpPr>
        <p:spPr bwMode="auto">
          <a:xfrm>
            <a:off x="3779838" y="2851150"/>
            <a:ext cx="1655762" cy="431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>
                <a:latin typeface="Arial" charset="0"/>
              </a:rPr>
              <a:t>TRYPTOFAN</a:t>
            </a:r>
          </a:p>
        </p:txBody>
      </p:sp>
      <p:sp>
        <p:nvSpPr>
          <p:cNvPr id="191500" name="AutoShape 12"/>
          <p:cNvSpPr>
            <a:spLocks noChangeArrowheads="1"/>
          </p:cNvSpPr>
          <p:nvPr/>
        </p:nvSpPr>
        <p:spPr bwMode="auto">
          <a:xfrm>
            <a:off x="3779838" y="4148138"/>
            <a:ext cx="1873250" cy="43338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>
                <a:latin typeface="Arial" charset="0"/>
              </a:rPr>
              <a:t>CHOLESTEROLU</a:t>
            </a:r>
          </a:p>
        </p:txBody>
      </p:sp>
      <p:sp>
        <p:nvSpPr>
          <p:cNvPr id="191501" name="AutoShape 13"/>
          <p:cNvSpPr>
            <a:spLocks noChangeArrowheads="1"/>
          </p:cNvSpPr>
          <p:nvPr/>
        </p:nvSpPr>
        <p:spPr bwMode="auto">
          <a:xfrm>
            <a:off x="6227763" y="2058988"/>
            <a:ext cx="1655762" cy="360362"/>
          </a:xfrm>
          <a:prstGeom prst="roundRect">
            <a:avLst>
              <a:gd name="adj" fmla="val 1651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>
                <a:latin typeface="Arial" charset="0"/>
              </a:rPr>
              <a:t>KATECHOLAMINY</a:t>
            </a:r>
          </a:p>
        </p:txBody>
      </p:sp>
      <p:sp>
        <p:nvSpPr>
          <p:cNvPr id="191502" name="AutoShape 14"/>
          <p:cNvSpPr>
            <a:spLocks noChangeArrowheads="1"/>
          </p:cNvSpPr>
          <p:nvPr/>
        </p:nvSpPr>
        <p:spPr bwMode="auto">
          <a:xfrm>
            <a:off x="6227763" y="2635250"/>
            <a:ext cx="2159000" cy="360363"/>
          </a:xfrm>
          <a:prstGeom prst="roundRect">
            <a:avLst>
              <a:gd name="adj" fmla="val 1651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>
                <a:latin typeface="Arial" charset="0"/>
              </a:rPr>
              <a:t>THYROIDNÍ HORMONY</a:t>
            </a:r>
          </a:p>
        </p:txBody>
      </p:sp>
      <p:sp>
        <p:nvSpPr>
          <p:cNvPr id="191504" name="Line 16"/>
          <p:cNvSpPr>
            <a:spLocks noChangeShapeType="1"/>
          </p:cNvSpPr>
          <p:nvPr/>
        </p:nvSpPr>
        <p:spPr bwMode="auto">
          <a:xfrm flipV="1">
            <a:off x="5508625" y="2203450"/>
            <a:ext cx="64770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91506" name="Line 18"/>
          <p:cNvSpPr>
            <a:spLocks noChangeShapeType="1"/>
          </p:cNvSpPr>
          <p:nvPr/>
        </p:nvSpPr>
        <p:spPr bwMode="auto">
          <a:xfrm>
            <a:off x="5508625" y="2563813"/>
            <a:ext cx="64770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91507" name="Line 19"/>
          <p:cNvSpPr>
            <a:spLocks noChangeShapeType="1"/>
          </p:cNvSpPr>
          <p:nvPr/>
        </p:nvSpPr>
        <p:spPr bwMode="auto">
          <a:xfrm flipV="1">
            <a:off x="3059113" y="2492375"/>
            <a:ext cx="64770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91508" name="Line 20"/>
          <p:cNvSpPr>
            <a:spLocks noChangeShapeType="1"/>
          </p:cNvSpPr>
          <p:nvPr/>
        </p:nvSpPr>
        <p:spPr bwMode="auto">
          <a:xfrm>
            <a:off x="3059113" y="2779713"/>
            <a:ext cx="64770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91509" name="Line 21"/>
          <p:cNvSpPr>
            <a:spLocks noChangeShapeType="1"/>
          </p:cNvSpPr>
          <p:nvPr/>
        </p:nvSpPr>
        <p:spPr bwMode="auto">
          <a:xfrm flipV="1">
            <a:off x="3059113" y="4364038"/>
            <a:ext cx="64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91512" name="Line 24"/>
          <p:cNvSpPr>
            <a:spLocks noChangeShapeType="1"/>
          </p:cNvSpPr>
          <p:nvPr/>
        </p:nvSpPr>
        <p:spPr bwMode="auto">
          <a:xfrm flipV="1">
            <a:off x="5580063" y="5516563"/>
            <a:ext cx="12954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91514" name="Line 26"/>
          <p:cNvSpPr>
            <a:spLocks noChangeShapeType="1"/>
          </p:cNvSpPr>
          <p:nvPr/>
        </p:nvSpPr>
        <p:spPr bwMode="auto">
          <a:xfrm>
            <a:off x="5580063" y="5805488"/>
            <a:ext cx="1296987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91515" name="AutoShape 27"/>
          <p:cNvSpPr>
            <a:spLocks noChangeArrowheads="1"/>
          </p:cNvSpPr>
          <p:nvPr/>
        </p:nvSpPr>
        <p:spPr bwMode="auto">
          <a:xfrm>
            <a:off x="6948488" y="5372100"/>
            <a:ext cx="1655762" cy="360363"/>
          </a:xfrm>
          <a:prstGeom prst="roundRect">
            <a:avLst>
              <a:gd name="adj" fmla="val 1651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>
                <a:latin typeface="Arial" charset="0"/>
              </a:rPr>
              <a:t>GLYKOPROTEINY</a:t>
            </a:r>
          </a:p>
        </p:txBody>
      </p:sp>
      <p:sp>
        <p:nvSpPr>
          <p:cNvPr id="191516" name="AutoShape 28"/>
          <p:cNvSpPr>
            <a:spLocks noChangeArrowheads="1"/>
          </p:cNvSpPr>
          <p:nvPr/>
        </p:nvSpPr>
        <p:spPr bwMode="auto">
          <a:xfrm>
            <a:off x="6948488" y="6019800"/>
            <a:ext cx="1655762" cy="360363"/>
          </a:xfrm>
          <a:prstGeom prst="roundRect">
            <a:avLst>
              <a:gd name="adj" fmla="val 1651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>
                <a:latin typeface="Arial" charset="0"/>
              </a:rPr>
              <a:t>POLYPEPTIDY</a:t>
            </a:r>
          </a:p>
        </p:txBody>
      </p:sp>
      <p:sp>
        <p:nvSpPr>
          <p:cNvPr id="191517" name="Text Box 29"/>
          <p:cNvSpPr txBox="1">
            <a:spLocks noChangeArrowheads="1"/>
          </p:cNvSpPr>
          <p:nvPr/>
        </p:nvSpPr>
        <p:spPr bwMode="auto">
          <a:xfrm>
            <a:off x="811213" y="1581150"/>
            <a:ext cx="1682750" cy="3365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cs-CZ" sz="1600" i="1" u="sng">
                <a:latin typeface="Arial" charset="0"/>
              </a:rPr>
              <a:t>Hlavní skupina:</a:t>
            </a:r>
          </a:p>
        </p:txBody>
      </p:sp>
      <p:sp>
        <p:nvSpPr>
          <p:cNvPr id="191518" name="Text Box 30"/>
          <p:cNvSpPr txBox="1">
            <a:spLocks noChangeArrowheads="1"/>
          </p:cNvSpPr>
          <p:nvPr/>
        </p:nvSpPr>
        <p:spPr bwMode="auto">
          <a:xfrm>
            <a:off x="3338513" y="1581150"/>
            <a:ext cx="2324100" cy="3365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cs-CZ" sz="1600" i="1" u="sng">
                <a:latin typeface="Arial" charset="0"/>
              </a:rPr>
              <a:t>Hormon odvozený od:</a:t>
            </a:r>
          </a:p>
        </p:txBody>
      </p:sp>
      <p:sp>
        <p:nvSpPr>
          <p:cNvPr id="191519" name="Line 31"/>
          <p:cNvSpPr>
            <a:spLocks noChangeShapeType="1"/>
          </p:cNvSpPr>
          <p:nvPr/>
        </p:nvSpPr>
        <p:spPr bwMode="auto">
          <a:xfrm flipH="1">
            <a:off x="3132138" y="5805488"/>
            <a:ext cx="244951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91522" name="Text Box 34"/>
          <p:cNvSpPr txBox="1">
            <a:spLocks noChangeArrowheads="1"/>
          </p:cNvSpPr>
          <p:nvPr/>
        </p:nvSpPr>
        <p:spPr bwMode="auto">
          <a:xfrm>
            <a:off x="6196013" y="1581150"/>
            <a:ext cx="1952625" cy="3365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cs-CZ" sz="1600" i="1" u="sng">
                <a:latin typeface="Arial" charset="0"/>
              </a:rPr>
              <a:t>Konkrétní skupina</a:t>
            </a:r>
          </a:p>
        </p:txBody>
      </p:sp>
      <p:sp>
        <p:nvSpPr>
          <p:cNvPr id="191523" name="Rectangle 35"/>
          <p:cNvSpPr>
            <a:spLocks noChangeArrowheads="1"/>
          </p:cNvSpPr>
          <p:nvPr/>
        </p:nvSpPr>
        <p:spPr bwMode="auto">
          <a:xfrm>
            <a:off x="8701088" y="0"/>
            <a:ext cx="44291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66">
                <a:gamma/>
                <a:tint val="0"/>
                <a:invGamma/>
              </a:srgbClr>
            </a:gs>
            <a:gs pos="100000">
              <a:srgbClr val="66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90" name="Freeform 18"/>
          <p:cNvSpPr>
            <a:spLocks/>
          </p:cNvSpPr>
          <p:nvPr/>
        </p:nvSpPr>
        <p:spPr bwMode="auto">
          <a:xfrm rot="10800000">
            <a:off x="3440113" y="2263775"/>
            <a:ext cx="915987" cy="2909888"/>
          </a:xfrm>
          <a:custGeom>
            <a:avLst/>
            <a:gdLst/>
            <a:ahLst/>
            <a:cxnLst>
              <a:cxn ang="0">
                <a:pos x="531" y="1089"/>
              </a:cxn>
              <a:cxn ang="0">
                <a:pos x="367" y="1094"/>
              </a:cxn>
              <a:cxn ang="0">
                <a:pos x="321" y="1148"/>
              </a:cxn>
              <a:cxn ang="0">
                <a:pos x="312" y="1249"/>
              </a:cxn>
              <a:cxn ang="0">
                <a:pos x="275" y="1391"/>
              </a:cxn>
              <a:cxn ang="0">
                <a:pos x="76" y="1405"/>
              </a:cxn>
              <a:cxn ang="0">
                <a:pos x="76" y="181"/>
              </a:cxn>
              <a:cxn ang="0">
                <a:pos x="530" y="317"/>
              </a:cxn>
              <a:cxn ang="0">
                <a:pos x="622" y="526"/>
              </a:cxn>
              <a:cxn ang="0">
                <a:pos x="622" y="888"/>
              </a:cxn>
              <a:cxn ang="0">
                <a:pos x="586" y="1034"/>
              </a:cxn>
              <a:cxn ang="0">
                <a:pos x="531" y="1089"/>
              </a:cxn>
            </a:cxnLst>
            <a:rect l="0" t="0" r="r" b="b"/>
            <a:pathLst>
              <a:path w="637" h="1607">
                <a:moveTo>
                  <a:pt x="531" y="1089"/>
                </a:moveTo>
                <a:cubicBezTo>
                  <a:pt x="495" y="1099"/>
                  <a:pt x="402" y="1084"/>
                  <a:pt x="367" y="1094"/>
                </a:cubicBezTo>
                <a:cubicBezTo>
                  <a:pt x="332" y="1104"/>
                  <a:pt x="330" y="1122"/>
                  <a:pt x="321" y="1148"/>
                </a:cubicBezTo>
                <a:cubicBezTo>
                  <a:pt x="312" y="1174"/>
                  <a:pt x="320" y="1209"/>
                  <a:pt x="312" y="1249"/>
                </a:cubicBezTo>
                <a:cubicBezTo>
                  <a:pt x="304" y="1289"/>
                  <a:pt x="314" y="1365"/>
                  <a:pt x="275" y="1391"/>
                </a:cubicBezTo>
                <a:cubicBezTo>
                  <a:pt x="236" y="1417"/>
                  <a:pt x="109" y="1607"/>
                  <a:pt x="76" y="1405"/>
                </a:cubicBezTo>
                <a:cubicBezTo>
                  <a:pt x="43" y="1203"/>
                  <a:pt x="0" y="362"/>
                  <a:pt x="76" y="181"/>
                </a:cubicBezTo>
                <a:cubicBezTo>
                  <a:pt x="152" y="0"/>
                  <a:pt x="439" y="260"/>
                  <a:pt x="530" y="317"/>
                </a:cubicBezTo>
                <a:cubicBezTo>
                  <a:pt x="621" y="374"/>
                  <a:pt x="607" y="431"/>
                  <a:pt x="622" y="526"/>
                </a:cubicBezTo>
                <a:cubicBezTo>
                  <a:pt x="637" y="621"/>
                  <a:pt x="628" y="803"/>
                  <a:pt x="622" y="888"/>
                </a:cubicBezTo>
                <a:cubicBezTo>
                  <a:pt x="616" y="973"/>
                  <a:pt x="601" y="1001"/>
                  <a:pt x="586" y="1034"/>
                </a:cubicBezTo>
                <a:cubicBezTo>
                  <a:pt x="571" y="1067"/>
                  <a:pt x="542" y="1078"/>
                  <a:pt x="531" y="1089"/>
                </a:cubicBezTo>
                <a:close/>
              </a:path>
            </a:pathLst>
          </a:custGeom>
          <a:solidFill>
            <a:srgbClr val="CC00CC"/>
          </a:solidFill>
          <a:ln w="9525" cap="flat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7877" name="Rectangle 5"/>
          <p:cNvSpPr>
            <a:spLocks noChangeArrowheads="1"/>
          </p:cNvSpPr>
          <p:nvPr/>
        </p:nvSpPr>
        <p:spPr bwMode="auto">
          <a:xfrm>
            <a:off x="2484438" y="3149600"/>
            <a:ext cx="203200" cy="2024063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7878" name="Rectangle 6"/>
          <p:cNvSpPr>
            <a:spLocks noChangeArrowheads="1"/>
          </p:cNvSpPr>
          <p:nvPr/>
        </p:nvSpPr>
        <p:spPr bwMode="auto">
          <a:xfrm>
            <a:off x="3189288" y="3149600"/>
            <a:ext cx="230187" cy="2024063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7887" name="Line 15"/>
          <p:cNvSpPr>
            <a:spLocks noChangeShapeType="1"/>
          </p:cNvSpPr>
          <p:nvPr/>
        </p:nvSpPr>
        <p:spPr bwMode="auto">
          <a:xfrm>
            <a:off x="34925" y="3933825"/>
            <a:ext cx="2268538" cy="0"/>
          </a:xfrm>
          <a:prstGeom prst="line">
            <a:avLst/>
          </a:prstGeom>
          <a:noFill/>
          <a:ln w="152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7888" name="Line 16"/>
          <p:cNvSpPr>
            <a:spLocks noChangeShapeType="1"/>
          </p:cNvSpPr>
          <p:nvPr/>
        </p:nvSpPr>
        <p:spPr bwMode="auto">
          <a:xfrm flipV="1">
            <a:off x="2303463" y="3933825"/>
            <a:ext cx="180975" cy="0"/>
          </a:xfrm>
          <a:prstGeom prst="line">
            <a:avLst/>
          </a:prstGeom>
          <a:noFill/>
          <a:ln w="152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7891" name="Freeform 19"/>
          <p:cNvSpPr>
            <a:spLocks/>
          </p:cNvSpPr>
          <p:nvPr/>
        </p:nvSpPr>
        <p:spPr bwMode="auto">
          <a:xfrm>
            <a:off x="4319588" y="3933825"/>
            <a:ext cx="4140200" cy="2879725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544" y="7"/>
              </a:cxn>
              <a:cxn ang="0">
                <a:pos x="1043" y="52"/>
              </a:cxn>
              <a:cxn ang="0">
                <a:pos x="1542" y="234"/>
              </a:cxn>
              <a:cxn ang="0">
                <a:pos x="1950" y="551"/>
              </a:cxn>
              <a:cxn ang="0">
                <a:pos x="2268" y="914"/>
              </a:cxn>
              <a:cxn ang="0">
                <a:pos x="2494" y="1413"/>
              </a:cxn>
            </a:cxnLst>
            <a:rect l="0" t="0" r="r" b="b"/>
            <a:pathLst>
              <a:path w="2494" h="1413">
                <a:moveTo>
                  <a:pt x="0" y="7"/>
                </a:moveTo>
                <a:cubicBezTo>
                  <a:pt x="185" y="3"/>
                  <a:pt x="370" y="0"/>
                  <a:pt x="544" y="7"/>
                </a:cubicBezTo>
                <a:cubicBezTo>
                  <a:pt x="718" y="14"/>
                  <a:pt x="877" y="14"/>
                  <a:pt x="1043" y="52"/>
                </a:cubicBezTo>
                <a:cubicBezTo>
                  <a:pt x="1209" y="90"/>
                  <a:pt x="1391" y="151"/>
                  <a:pt x="1542" y="234"/>
                </a:cubicBezTo>
                <a:cubicBezTo>
                  <a:pt x="1693" y="317"/>
                  <a:pt x="1829" y="438"/>
                  <a:pt x="1950" y="551"/>
                </a:cubicBezTo>
                <a:cubicBezTo>
                  <a:pt x="2071" y="664"/>
                  <a:pt x="2177" y="770"/>
                  <a:pt x="2268" y="914"/>
                </a:cubicBezTo>
                <a:cubicBezTo>
                  <a:pt x="2359" y="1058"/>
                  <a:pt x="2456" y="1322"/>
                  <a:pt x="2494" y="1413"/>
                </a:cubicBezTo>
              </a:path>
            </a:pathLst>
          </a:custGeom>
          <a:noFill/>
          <a:ln w="152400" cap="flat" cmpd="sng">
            <a:solidFill>
              <a:schemeClr val="bg2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7892" name="Rectangle 20"/>
          <p:cNvSpPr>
            <a:spLocks noChangeArrowheads="1"/>
          </p:cNvSpPr>
          <p:nvPr/>
        </p:nvSpPr>
        <p:spPr bwMode="auto">
          <a:xfrm>
            <a:off x="2700338" y="3213100"/>
            <a:ext cx="503237" cy="19446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7894" name="AutoShape 22"/>
          <p:cNvSpPr>
            <a:spLocks noChangeArrowheads="1"/>
          </p:cNvSpPr>
          <p:nvPr/>
        </p:nvSpPr>
        <p:spPr bwMode="auto">
          <a:xfrm rot="10800000">
            <a:off x="1808163" y="2232025"/>
            <a:ext cx="2073275" cy="981075"/>
          </a:xfrm>
          <a:prstGeom prst="flowChartAlternateProcess">
            <a:avLst/>
          </a:prstGeom>
          <a:solidFill>
            <a:srgbClr val="FF0000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7895" name="Freeform 23"/>
          <p:cNvSpPr>
            <a:spLocks/>
          </p:cNvSpPr>
          <p:nvPr/>
        </p:nvSpPr>
        <p:spPr bwMode="auto">
          <a:xfrm>
            <a:off x="1116013" y="2205038"/>
            <a:ext cx="3311525" cy="809625"/>
          </a:xfrm>
          <a:custGeom>
            <a:avLst/>
            <a:gdLst/>
            <a:ahLst/>
            <a:cxnLst>
              <a:cxn ang="0">
                <a:pos x="2366" y="580"/>
              </a:cxn>
              <a:cxn ang="0">
                <a:pos x="2168" y="482"/>
              </a:cxn>
              <a:cxn ang="0">
                <a:pos x="2132" y="288"/>
              </a:cxn>
              <a:cxn ang="0">
                <a:pos x="2066" y="48"/>
              </a:cxn>
              <a:cxn ang="0">
                <a:pos x="1838" y="7"/>
              </a:cxn>
              <a:cxn ang="0">
                <a:pos x="1591" y="7"/>
              </a:cxn>
              <a:cxn ang="0">
                <a:pos x="1308" y="16"/>
              </a:cxn>
              <a:cxn ang="0">
                <a:pos x="987" y="11"/>
              </a:cxn>
              <a:cxn ang="0">
                <a:pos x="540" y="16"/>
              </a:cxn>
              <a:cxn ang="0">
                <a:pos x="348" y="107"/>
              </a:cxn>
              <a:cxn ang="0">
                <a:pos x="0" y="469"/>
              </a:cxn>
            </a:cxnLst>
            <a:rect l="0" t="0" r="r" b="b"/>
            <a:pathLst>
              <a:path w="2366" h="580">
                <a:moveTo>
                  <a:pt x="2366" y="580"/>
                </a:moveTo>
                <a:cubicBezTo>
                  <a:pt x="2286" y="555"/>
                  <a:pt x="2206" y="531"/>
                  <a:pt x="2168" y="482"/>
                </a:cubicBezTo>
                <a:cubicBezTo>
                  <a:pt x="2128" y="433"/>
                  <a:pt x="2149" y="360"/>
                  <a:pt x="2132" y="288"/>
                </a:cubicBezTo>
                <a:cubicBezTo>
                  <a:pt x="2115" y="216"/>
                  <a:pt x="2115" y="95"/>
                  <a:pt x="2066" y="48"/>
                </a:cubicBezTo>
                <a:cubicBezTo>
                  <a:pt x="2017" y="1"/>
                  <a:pt x="1917" y="14"/>
                  <a:pt x="1838" y="7"/>
                </a:cubicBezTo>
                <a:cubicBezTo>
                  <a:pt x="1759" y="0"/>
                  <a:pt x="1679" y="6"/>
                  <a:pt x="1591" y="7"/>
                </a:cubicBezTo>
                <a:cubicBezTo>
                  <a:pt x="1503" y="8"/>
                  <a:pt x="1409" y="15"/>
                  <a:pt x="1308" y="16"/>
                </a:cubicBezTo>
                <a:cubicBezTo>
                  <a:pt x="1207" y="17"/>
                  <a:pt x="1115" y="11"/>
                  <a:pt x="987" y="11"/>
                </a:cubicBezTo>
                <a:cubicBezTo>
                  <a:pt x="859" y="11"/>
                  <a:pt x="646" y="0"/>
                  <a:pt x="540" y="16"/>
                </a:cubicBezTo>
                <a:cubicBezTo>
                  <a:pt x="434" y="32"/>
                  <a:pt x="438" y="32"/>
                  <a:pt x="348" y="107"/>
                </a:cubicBezTo>
                <a:cubicBezTo>
                  <a:pt x="258" y="182"/>
                  <a:pt x="72" y="394"/>
                  <a:pt x="0" y="469"/>
                </a:cubicBezTo>
              </a:path>
            </a:pathLst>
          </a:custGeom>
          <a:noFill/>
          <a:ln w="76200" cap="flat" cmpd="sng">
            <a:solidFill>
              <a:srgbClr val="0099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7896" name="AutoShape 24"/>
          <p:cNvSpPr>
            <a:spLocks noChangeArrowheads="1"/>
          </p:cNvSpPr>
          <p:nvPr/>
        </p:nvSpPr>
        <p:spPr bwMode="auto">
          <a:xfrm rot="10800000">
            <a:off x="1835150" y="1700213"/>
            <a:ext cx="2022475" cy="428625"/>
          </a:xfrm>
          <a:prstGeom prst="flowChartAlternateProcess">
            <a:avLst/>
          </a:prstGeom>
          <a:solidFill>
            <a:srgbClr val="FF0000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7897" name="Oval 25"/>
          <p:cNvSpPr>
            <a:spLocks noChangeArrowheads="1"/>
          </p:cNvSpPr>
          <p:nvPr/>
        </p:nvSpPr>
        <p:spPr bwMode="auto">
          <a:xfrm rot="10800000">
            <a:off x="2733675" y="2276475"/>
            <a:ext cx="758825" cy="144463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33CC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7898" name="Oval 26"/>
          <p:cNvSpPr>
            <a:spLocks noChangeArrowheads="1"/>
          </p:cNvSpPr>
          <p:nvPr/>
        </p:nvSpPr>
        <p:spPr bwMode="auto">
          <a:xfrm rot="10800000">
            <a:off x="2733675" y="2420938"/>
            <a:ext cx="758825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33CC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7899" name="Freeform 27"/>
          <p:cNvSpPr>
            <a:spLocks/>
          </p:cNvSpPr>
          <p:nvPr/>
        </p:nvSpPr>
        <p:spPr bwMode="auto">
          <a:xfrm>
            <a:off x="2032000" y="2636838"/>
            <a:ext cx="1316038" cy="3808412"/>
          </a:xfrm>
          <a:custGeom>
            <a:avLst/>
            <a:gdLst/>
            <a:ahLst/>
            <a:cxnLst>
              <a:cxn ang="0">
                <a:pos x="715" y="0"/>
              </a:cxn>
              <a:cxn ang="0">
                <a:pos x="677" y="669"/>
              </a:cxn>
              <a:cxn ang="0">
                <a:pos x="667" y="751"/>
              </a:cxn>
              <a:cxn ang="0">
                <a:pos x="667" y="907"/>
              </a:cxn>
              <a:cxn ang="0">
                <a:pos x="640" y="1337"/>
              </a:cxn>
              <a:cxn ang="0">
                <a:pos x="695" y="1739"/>
              </a:cxn>
              <a:cxn ang="0">
                <a:pos x="850" y="2071"/>
              </a:cxn>
              <a:cxn ang="0">
                <a:pos x="869" y="2287"/>
              </a:cxn>
              <a:cxn ang="0">
                <a:pos x="722" y="2388"/>
              </a:cxn>
              <a:cxn ang="0">
                <a:pos x="521" y="2415"/>
              </a:cxn>
              <a:cxn ang="0">
                <a:pos x="384" y="2379"/>
              </a:cxn>
              <a:cxn ang="0">
                <a:pos x="192" y="2379"/>
              </a:cxn>
              <a:cxn ang="0">
                <a:pos x="18" y="2223"/>
              </a:cxn>
              <a:cxn ang="0">
                <a:pos x="82" y="1986"/>
              </a:cxn>
              <a:cxn ang="0">
                <a:pos x="347" y="1839"/>
              </a:cxn>
              <a:cxn ang="0">
                <a:pos x="475" y="1574"/>
              </a:cxn>
              <a:cxn ang="0">
                <a:pos x="521" y="1209"/>
              </a:cxn>
              <a:cxn ang="0">
                <a:pos x="539" y="1026"/>
              </a:cxn>
              <a:cxn ang="0">
                <a:pos x="558" y="907"/>
              </a:cxn>
            </a:cxnLst>
            <a:rect l="0" t="0" r="r" b="b"/>
            <a:pathLst>
              <a:path w="890" h="2416">
                <a:moveTo>
                  <a:pt x="715" y="0"/>
                </a:moveTo>
                <a:cubicBezTo>
                  <a:pt x="709" y="111"/>
                  <a:pt x="685" y="544"/>
                  <a:pt x="677" y="669"/>
                </a:cubicBezTo>
                <a:cubicBezTo>
                  <a:pt x="669" y="794"/>
                  <a:pt x="669" y="711"/>
                  <a:pt x="667" y="751"/>
                </a:cubicBezTo>
                <a:cubicBezTo>
                  <a:pt x="665" y="791"/>
                  <a:pt x="672" y="809"/>
                  <a:pt x="667" y="907"/>
                </a:cubicBezTo>
                <a:cubicBezTo>
                  <a:pt x="662" y="1005"/>
                  <a:pt x="635" y="1198"/>
                  <a:pt x="640" y="1337"/>
                </a:cubicBezTo>
                <a:cubicBezTo>
                  <a:pt x="645" y="1476"/>
                  <a:pt x="660" y="1617"/>
                  <a:pt x="695" y="1739"/>
                </a:cubicBezTo>
                <a:cubicBezTo>
                  <a:pt x="730" y="1861"/>
                  <a:pt x="821" y="1980"/>
                  <a:pt x="850" y="2071"/>
                </a:cubicBezTo>
                <a:cubicBezTo>
                  <a:pt x="879" y="2162"/>
                  <a:pt x="890" y="2234"/>
                  <a:pt x="869" y="2287"/>
                </a:cubicBezTo>
                <a:cubicBezTo>
                  <a:pt x="848" y="2340"/>
                  <a:pt x="780" y="2367"/>
                  <a:pt x="722" y="2388"/>
                </a:cubicBezTo>
                <a:cubicBezTo>
                  <a:pt x="664" y="2409"/>
                  <a:pt x="577" y="2416"/>
                  <a:pt x="521" y="2415"/>
                </a:cubicBezTo>
                <a:cubicBezTo>
                  <a:pt x="465" y="2414"/>
                  <a:pt x="439" y="2385"/>
                  <a:pt x="384" y="2379"/>
                </a:cubicBezTo>
                <a:cubicBezTo>
                  <a:pt x="329" y="2373"/>
                  <a:pt x="253" y="2405"/>
                  <a:pt x="192" y="2379"/>
                </a:cubicBezTo>
                <a:cubicBezTo>
                  <a:pt x="131" y="2353"/>
                  <a:pt x="36" y="2288"/>
                  <a:pt x="18" y="2223"/>
                </a:cubicBezTo>
                <a:cubicBezTo>
                  <a:pt x="0" y="2158"/>
                  <a:pt x="27" y="2050"/>
                  <a:pt x="82" y="1986"/>
                </a:cubicBezTo>
                <a:cubicBezTo>
                  <a:pt x="137" y="1922"/>
                  <a:pt x="282" y="1908"/>
                  <a:pt x="347" y="1839"/>
                </a:cubicBezTo>
                <a:cubicBezTo>
                  <a:pt x="412" y="1770"/>
                  <a:pt x="446" y="1679"/>
                  <a:pt x="475" y="1574"/>
                </a:cubicBezTo>
                <a:cubicBezTo>
                  <a:pt x="504" y="1469"/>
                  <a:pt x="510" y="1300"/>
                  <a:pt x="521" y="1209"/>
                </a:cubicBezTo>
                <a:cubicBezTo>
                  <a:pt x="532" y="1118"/>
                  <a:pt x="533" y="1076"/>
                  <a:pt x="539" y="1026"/>
                </a:cubicBezTo>
                <a:cubicBezTo>
                  <a:pt x="545" y="976"/>
                  <a:pt x="554" y="932"/>
                  <a:pt x="558" y="907"/>
                </a:cubicBezTo>
              </a:path>
            </a:pathLst>
          </a:custGeom>
          <a:noFill/>
          <a:ln w="63500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7900" name="Freeform 28"/>
          <p:cNvSpPr>
            <a:spLocks/>
          </p:cNvSpPr>
          <p:nvPr/>
        </p:nvSpPr>
        <p:spPr bwMode="auto">
          <a:xfrm rot="21359449" flipH="1">
            <a:off x="2771775" y="3429000"/>
            <a:ext cx="142875" cy="620713"/>
          </a:xfrm>
          <a:custGeom>
            <a:avLst/>
            <a:gdLst/>
            <a:ahLst/>
            <a:cxnLst>
              <a:cxn ang="0">
                <a:pos x="20" y="596"/>
              </a:cxn>
              <a:cxn ang="0">
                <a:pos x="1" y="367"/>
              </a:cxn>
              <a:cxn ang="0">
                <a:pos x="29" y="184"/>
              </a:cxn>
              <a:cxn ang="0">
                <a:pos x="1" y="0"/>
              </a:cxn>
            </a:cxnLst>
            <a:rect l="0" t="0" r="r" b="b"/>
            <a:pathLst>
              <a:path w="29" h="596">
                <a:moveTo>
                  <a:pt x="20" y="596"/>
                </a:moveTo>
                <a:cubicBezTo>
                  <a:pt x="17" y="559"/>
                  <a:pt x="0" y="436"/>
                  <a:pt x="1" y="367"/>
                </a:cubicBezTo>
                <a:cubicBezTo>
                  <a:pt x="2" y="298"/>
                  <a:pt x="29" y="245"/>
                  <a:pt x="29" y="184"/>
                </a:cubicBezTo>
                <a:cubicBezTo>
                  <a:pt x="29" y="123"/>
                  <a:pt x="7" y="38"/>
                  <a:pt x="1" y="0"/>
                </a:cubicBezTo>
              </a:path>
            </a:pathLst>
          </a:custGeom>
          <a:noFill/>
          <a:ln w="635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7901" name="Oval 29"/>
          <p:cNvSpPr>
            <a:spLocks noChangeArrowheads="1"/>
          </p:cNvSpPr>
          <p:nvPr/>
        </p:nvSpPr>
        <p:spPr bwMode="auto">
          <a:xfrm rot="2489300">
            <a:off x="2051050" y="2636838"/>
            <a:ext cx="755650" cy="887412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7902" name="Text Box 30"/>
          <p:cNvSpPr txBox="1">
            <a:spLocks noChangeArrowheads="1"/>
          </p:cNvSpPr>
          <p:nvPr/>
        </p:nvSpPr>
        <p:spPr bwMode="auto">
          <a:xfrm>
            <a:off x="3348038" y="5084763"/>
            <a:ext cx="31083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cs-CZ" sz="1600">
                <a:solidFill>
                  <a:srgbClr val="3366FF"/>
                </a:solidFill>
                <a:latin typeface="Arial" charset="0"/>
              </a:rPr>
              <a:t>Translokační proteinový kanál</a:t>
            </a:r>
          </a:p>
        </p:txBody>
      </p:sp>
      <p:sp>
        <p:nvSpPr>
          <p:cNvPr id="207903" name="Text Box 31"/>
          <p:cNvSpPr txBox="1">
            <a:spLocks noChangeArrowheads="1"/>
          </p:cNvSpPr>
          <p:nvPr/>
        </p:nvSpPr>
        <p:spPr bwMode="auto">
          <a:xfrm>
            <a:off x="395288" y="4652963"/>
            <a:ext cx="14700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cs-CZ" sz="1600">
                <a:solidFill>
                  <a:srgbClr val="FF6600"/>
                </a:solidFill>
                <a:latin typeface="Arial" charset="0"/>
              </a:rPr>
              <a:t>SRP receptor</a:t>
            </a:r>
          </a:p>
        </p:txBody>
      </p:sp>
      <p:sp>
        <p:nvSpPr>
          <p:cNvPr id="207904" name="Text Box 32"/>
          <p:cNvSpPr txBox="1">
            <a:spLocks noChangeArrowheads="1"/>
          </p:cNvSpPr>
          <p:nvPr/>
        </p:nvSpPr>
        <p:spPr bwMode="auto">
          <a:xfrm>
            <a:off x="4284663" y="4508500"/>
            <a:ext cx="22955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cs-CZ" sz="1600">
                <a:solidFill>
                  <a:srgbClr val="CC00CC"/>
                </a:solidFill>
                <a:latin typeface="Arial" charset="0"/>
              </a:rPr>
              <a:t>Receptor pro ribozom</a:t>
            </a:r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1995488" y="3656013"/>
            <a:ext cx="200025" cy="1501775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7906" name="AutoShape 34"/>
          <p:cNvSpPr>
            <a:spLocks noChangeArrowheads="1"/>
          </p:cNvSpPr>
          <p:nvPr/>
        </p:nvSpPr>
        <p:spPr bwMode="auto">
          <a:xfrm rot="-2599464">
            <a:off x="1744663" y="2960688"/>
            <a:ext cx="755650" cy="822325"/>
          </a:xfrm>
          <a:prstGeom prst="moon">
            <a:avLst>
              <a:gd name="adj" fmla="val 50000"/>
            </a:avLst>
          </a:prstGeom>
          <a:solidFill>
            <a:srgbClr val="FF6600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7907" name="Text Box 35"/>
          <p:cNvSpPr txBox="1">
            <a:spLocks noChangeArrowheads="1"/>
          </p:cNvSpPr>
          <p:nvPr/>
        </p:nvSpPr>
        <p:spPr bwMode="auto">
          <a:xfrm>
            <a:off x="4356100" y="2060575"/>
            <a:ext cx="2589213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cs-CZ" sz="1600">
                <a:solidFill>
                  <a:srgbClr val="FF0000"/>
                </a:solidFill>
                <a:latin typeface="Arial" charset="0"/>
              </a:rPr>
              <a:t>malá a velká</a:t>
            </a:r>
          </a:p>
          <a:p>
            <a:r>
              <a:rPr lang="cs-CZ" sz="1600">
                <a:solidFill>
                  <a:srgbClr val="FF0000"/>
                </a:solidFill>
                <a:latin typeface="Arial" charset="0"/>
              </a:rPr>
              <a:t>ribozomální podjednotka</a:t>
            </a:r>
          </a:p>
        </p:txBody>
      </p:sp>
      <p:sp>
        <p:nvSpPr>
          <p:cNvPr id="207908" name="Text Box 36"/>
          <p:cNvSpPr txBox="1">
            <a:spLocks noChangeArrowheads="1"/>
          </p:cNvSpPr>
          <p:nvPr/>
        </p:nvSpPr>
        <p:spPr bwMode="auto">
          <a:xfrm>
            <a:off x="3635375" y="6165850"/>
            <a:ext cx="2020888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cs-CZ" sz="1400">
                <a:latin typeface="Arial" charset="0"/>
              </a:rPr>
              <a:t>ENDOPLAZMATICKÉ </a:t>
            </a:r>
          </a:p>
          <a:p>
            <a:r>
              <a:rPr lang="cs-CZ" sz="1400">
                <a:latin typeface="Arial" charset="0"/>
              </a:rPr>
              <a:t>RETIKULUM - lumen</a:t>
            </a:r>
          </a:p>
        </p:txBody>
      </p:sp>
      <p:sp>
        <p:nvSpPr>
          <p:cNvPr id="207909" name="Text Box 37"/>
          <p:cNvSpPr txBox="1">
            <a:spLocks noChangeArrowheads="1"/>
          </p:cNvSpPr>
          <p:nvPr/>
        </p:nvSpPr>
        <p:spPr bwMode="auto">
          <a:xfrm>
            <a:off x="6659563" y="3933825"/>
            <a:ext cx="2166937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r>
              <a:rPr lang="cs-CZ" sz="1400">
                <a:solidFill>
                  <a:schemeClr val="bg2"/>
                </a:solidFill>
                <a:latin typeface="Arial" charset="0"/>
              </a:rPr>
              <a:t>ENDOPLAZMATICKÉ</a:t>
            </a:r>
          </a:p>
          <a:p>
            <a:r>
              <a:rPr lang="cs-CZ" sz="1400">
                <a:solidFill>
                  <a:schemeClr val="bg2"/>
                </a:solidFill>
                <a:latin typeface="Arial" charset="0"/>
              </a:rPr>
              <a:t>     RETIKULUM</a:t>
            </a:r>
          </a:p>
          <a:p>
            <a:r>
              <a:rPr lang="cs-CZ" sz="1400">
                <a:solidFill>
                  <a:schemeClr val="bg2"/>
                </a:solidFill>
                <a:latin typeface="Arial" charset="0"/>
              </a:rPr>
              <a:t>           membrána </a:t>
            </a:r>
          </a:p>
        </p:txBody>
      </p:sp>
      <p:sp>
        <p:nvSpPr>
          <p:cNvPr id="207911" name="Freeform 39"/>
          <p:cNvSpPr>
            <a:spLocks/>
          </p:cNvSpPr>
          <p:nvPr/>
        </p:nvSpPr>
        <p:spPr bwMode="auto">
          <a:xfrm>
            <a:off x="2916238" y="2636838"/>
            <a:ext cx="142875" cy="1368425"/>
          </a:xfrm>
          <a:custGeom>
            <a:avLst/>
            <a:gdLst/>
            <a:ahLst/>
            <a:cxnLst>
              <a:cxn ang="0">
                <a:pos x="130" y="0"/>
              </a:cxn>
              <a:cxn ang="0">
                <a:pos x="140" y="428"/>
              </a:cxn>
              <a:cxn ang="0">
                <a:pos x="130" y="819"/>
              </a:cxn>
              <a:cxn ang="0">
                <a:pos x="45" y="976"/>
              </a:cxn>
              <a:cxn ang="0">
                <a:pos x="0" y="1013"/>
              </a:cxn>
            </a:cxnLst>
            <a:rect l="0" t="0" r="r" b="b"/>
            <a:pathLst>
              <a:path w="146" h="1013">
                <a:moveTo>
                  <a:pt x="130" y="0"/>
                </a:moveTo>
                <a:cubicBezTo>
                  <a:pt x="132" y="72"/>
                  <a:pt x="140" y="293"/>
                  <a:pt x="140" y="428"/>
                </a:cubicBezTo>
                <a:cubicBezTo>
                  <a:pt x="140" y="564"/>
                  <a:pt x="146" y="728"/>
                  <a:pt x="130" y="819"/>
                </a:cubicBezTo>
                <a:cubicBezTo>
                  <a:pt x="114" y="910"/>
                  <a:pt x="67" y="944"/>
                  <a:pt x="45" y="976"/>
                </a:cubicBezTo>
                <a:cubicBezTo>
                  <a:pt x="23" y="1008"/>
                  <a:pt x="10" y="1005"/>
                  <a:pt x="0" y="1013"/>
                </a:cubicBezTo>
              </a:path>
            </a:pathLst>
          </a:custGeom>
          <a:noFill/>
          <a:ln w="63500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7912" name="Freeform 40"/>
          <p:cNvSpPr>
            <a:spLocks/>
          </p:cNvSpPr>
          <p:nvPr/>
        </p:nvSpPr>
        <p:spPr bwMode="auto">
          <a:xfrm>
            <a:off x="2555875" y="3130550"/>
            <a:ext cx="334963" cy="900113"/>
          </a:xfrm>
          <a:custGeom>
            <a:avLst/>
            <a:gdLst/>
            <a:ahLst/>
            <a:cxnLst>
              <a:cxn ang="0">
                <a:pos x="238" y="668"/>
              </a:cxn>
              <a:cxn ang="0">
                <a:pos x="110" y="558"/>
              </a:cxn>
              <a:cxn ang="0">
                <a:pos x="5" y="323"/>
              </a:cxn>
              <a:cxn ang="0">
                <a:pos x="138" y="146"/>
              </a:cxn>
              <a:cxn ang="0">
                <a:pos x="218" y="0"/>
              </a:cxn>
            </a:cxnLst>
            <a:rect l="0" t="0" r="r" b="b"/>
            <a:pathLst>
              <a:path w="238" h="668">
                <a:moveTo>
                  <a:pt x="238" y="668"/>
                </a:moveTo>
                <a:cubicBezTo>
                  <a:pt x="217" y="648"/>
                  <a:pt x="149" y="615"/>
                  <a:pt x="110" y="558"/>
                </a:cubicBezTo>
                <a:cubicBezTo>
                  <a:pt x="71" y="501"/>
                  <a:pt x="0" y="392"/>
                  <a:pt x="5" y="323"/>
                </a:cubicBezTo>
                <a:cubicBezTo>
                  <a:pt x="10" y="254"/>
                  <a:pt x="103" y="199"/>
                  <a:pt x="138" y="146"/>
                </a:cubicBezTo>
                <a:cubicBezTo>
                  <a:pt x="174" y="92"/>
                  <a:pt x="201" y="30"/>
                  <a:pt x="218" y="0"/>
                </a:cubicBezTo>
              </a:path>
            </a:pathLst>
          </a:custGeom>
          <a:noFill/>
          <a:ln w="635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7913" name="AutoShape 41"/>
          <p:cNvSpPr>
            <a:spLocks noChangeArrowheads="1"/>
          </p:cNvSpPr>
          <p:nvPr/>
        </p:nvSpPr>
        <p:spPr bwMode="auto">
          <a:xfrm>
            <a:off x="250825" y="188913"/>
            <a:ext cx="8569325" cy="5762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50000">
                <a:srgbClr val="FF0000">
                  <a:gamma/>
                  <a:tint val="0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400">
                <a:latin typeface="Arial" charset="0"/>
              </a:rPr>
              <a:t>PRUBĚH SYNTÉZY PEPTIDICKÝCH HORMONU V BUŇCE</a:t>
            </a:r>
          </a:p>
        </p:txBody>
      </p:sp>
      <p:sp>
        <p:nvSpPr>
          <p:cNvPr id="207914" name="AutoShape 42"/>
          <p:cNvSpPr>
            <a:spLocks noChangeArrowheads="1"/>
          </p:cNvSpPr>
          <p:nvPr/>
        </p:nvSpPr>
        <p:spPr bwMode="auto">
          <a:xfrm>
            <a:off x="4859338" y="3213100"/>
            <a:ext cx="3241675" cy="3603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50000">
                <a:srgbClr val="FF0000">
                  <a:gamma/>
                  <a:tint val="0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>
                <a:latin typeface="Arial" charset="0"/>
              </a:rPr>
              <a:t>Translace  na membráně  ER</a:t>
            </a:r>
          </a:p>
        </p:txBody>
      </p:sp>
      <p:sp>
        <p:nvSpPr>
          <p:cNvPr id="207918" name="Text Box 46"/>
          <p:cNvSpPr txBox="1">
            <a:spLocks noChangeArrowheads="1"/>
          </p:cNvSpPr>
          <p:nvPr/>
        </p:nvSpPr>
        <p:spPr bwMode="auto">
          <a:xfrm>
            <a:off x="4211638" y="908050"/>
            <a:ext cx="4679950" cy="11652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>
                <a:latin typeface="Arial" charset="0"/>
              </a:rPr>
              <a:t>8. SRP částice se oddělí a recykluje se</a:t>
            </a:r>
          </a:p>
          <a:p>
            <a:r>
              <a:rPr lang="cs-CZ" sz="1400">
                <a:latin typeface="Arial" charset="0"/>
              </a:rPr>
              <a:t>9. začíná translokace → rostoucí polypetid </a:t>
            </a:r>
          </a:p>
          <a:p>
            <a:r>
              <a:rPr lang="cs-CZ" sz="1400">
                <a:latin typeface="Arial" charset="0"/>
              </a:rPr>
              <a:t>    se přesouvá proteinovým kanálem do lumen ER</a:t>
            </a:r>
          </a:p>
          <a:p>
            <a:r>
              <a:rPr lang="cs-CZ" sz="1400">
                <a:latin typeface="Arial" charset="0"/>
              </a:rPr>
              <a:t>10. Konec translace </a:t>
            </a:r>
            <a:r>
              <a:rPr lang="cs-CZ" sz="1400">
                <a:latin typeface="Arial" charset="0"/>
                <a:cs typeface="Arial" charset="0"/>
              </a:rPr>
              <a:t>→ odštěpením signální sekvence se preprohormon mění na prohormonm</a:t>
            </a:r>
          </a:p>
        </p:txBody>
      </p:sp>
      <p:sp>
        <p:nvSpPr>
          <p:cNvPr id="207920" name="Text Box 48"/>
          <p:cNvSpPr txBox="1">
            <a:spLocks noChangeArrowheads="1"/>
          </p:cNvSpPr>
          <p:nvPr/>
        </p:nvSpPr>
        <p:spPr bwMode="auto">
          <a:xfrm>
            <a:off x="827088" y="5300663"/>
            <a:ext cx="1800225" cy="314325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>
                <a:solidFill>
                  <a:srgbClr val="FFFF00"/>
                </a:solidFill>
                <a:latin typeface="Arial" charset="0"/>
              </a:rPr>
              <a:t>PREPROHORMON</a:t>
            </a:r>
            <a:endParaRPr lang="cs-CZ" sz="1600" i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07921" name="Freeform 49"/>
          <p:cNvSpPr>
            <a:spLocks/>
          </p:cNvSpPr>
          <p:nvPr/>
        </p:nvSpPr>
        <p:spPr bwMode="auto">
          <a:xfrm>
            <a:off x="2124075" y="5373688"/>
            <a:ext cx="1528763" cy="1287462"/>
          </a:xfrm>
          <a:custGeom>
            <a:avLst/>
            <a:gdLst/>
            <a:ahLst/>
            <a:cxnLst>
              <a:cxn ang="0">
                <a:pos x="204" y="105"/>
              </a:cxn>
              <a:cxn ang="0">
                <a:pos x="158" y="187"/>
              </a:cxn>
              <a:cxn ang="0">
                <a:pos x="167" y="288"/>
              </a:cxn>
              <a:cxn ang="0">
                <a:pos x="231" y="251"/>
              </a:cxn>
              <a:cxn ang="0">
                <a:pos x="387" y="169"/>
              </a:cxn>
              <a:cxn ang="0">
                <a:pos x="369" y="389"/>
              </a:cxn>
              <a:cxn ang="0">
                <a:pos x="277" y="325"/>
              </a:cxn>
              <a:cxn ang="0">
                <a:pos x="506" y="233"/>
              </a:cxn>
              <a:cxn ang="0">
                <a:pos x="533" y="206"/>
              </a:cxn>
              <a:cxn ang="0">
                <a:pos x="551" y="133"/>
              </a:cxn>
              <a:cxn ang="0">
                <a:pos x="433" y="23"/>
              </a:cxn>
              <a:cxn ang="0">
                <a:pos x="369" y="87"/>
              </a:cxn>
              <a:cxn ang="0">
                <a:pos x="103" y="87"/>
              </a:cxn>
              <a:cxn ang="0">
                <a:pos x="85" y="123"/>
              </a:cxn>
              <a:cxn ang="0">
                <a:pos x="30" y="224"/>
              </a:cxn>
              <a:cxn ang="0">
                <a:pos x="76" y="462"/>
              </a:cxn>
              <a:cxn ang="0">
                <a:pos x="250" y="416"/>
              </a:cxn>
              <a:cxn ang="0">
                <a:pos x="286" y="407"/>
              </a:cxn>
              <a:cxn ang="0">
                <a:pos x="341" y="389"/>
              </a:cxn>
              <a:cxn ang="0">
                <a:pos x="460" y="489"/>
              </a:cxn>
              <a:cxn ang="0">
                <a:pos x="615" y="480"/>
              </a:cxn>
              <a:cxn ang="0">
                <a:pos x="661" y="434"/>
              </a:cxn>
              <a:cxn ang="0">
                <a:pos x="588" y="297"/>
              </a:cxn>
              <a:cxn ang="0">
                <a:pos x="533" y="169"/>
              </a:cxn>
              <a:cxn ang="0">
                <a:pos x="652" y="41"/>
              </a:cxn>
              <a:cxn ang="0">
                <a:pos x="762" y="69"/>
              </a:cxn>
              <a:cxn ang="0">
                <a:pos x="780" y="114"/>
              </a:cxn>
              <a:cxn ang="0">
                <a:pos x="798" y="169"/>
              </a:cxn>
              <a:cxn ang="0">
                <a:pos x="789" y="279"/>
              </a:cxn>
              <a:cxn ang="0">
                <a:pos x="734" y="315"/>
              </a:cxn>
              <a:cxn ang="0">
                <a:pos x="561" y="379"/>
              </a:cxn>
              <a:cxn ang="0">
                <a:pos x="487" y="443"/>
              </a:cxn>
              <a:cxn ang="0">
                <a:pos x="606" y="681"/>
              </a:cxn>
              <a:cxn ang="0">
                <a:pos x="707" y="672"/>
              </a:cxn>
              <a:cxn ang="0">
                <a:pos x="725" y="645"/>
              </a:cxn>
              <a:cxn ang="0">
                <a:pos x="817" y="581"/>
              </a:cxn>
              <a:cxn ang="0">
                <a:pos x="835" y="553"/>
              </a:cxn>
              <a:cxn ang="0">
                <a:pos x="908" y="535"/>
              </a:cxn>
              <a:cxn ang="0">
                <a:pos x="963" y="443"/>
              </a:cxn>
              <a:cxn ang="0">
                <a:pos x="881" y="398"/>
              </a:cxn>
              <a:cxn ang="0">
                <a:pos x="652" y="370"/>
              </a:cxn>
              <a:cxn ang="0">
                <a:pos x="643" y="343"/>
              </a:cxn>
              <a:cxn ang="0">
                <a:pos x="606" y="251"/>
              </a:cxn>
              <a:cxn ang="0">
                <a:pos x="579" y="160"/>
              </a:cxn>
              <a:cxn ang="0">
                <a:pos x="524" y="142"/>
              </a:cxn>
              <a:cxn ang="0">
                <a:pos x="414" y="169"/>
              </a:cxn>
              <a:cxn ang="0">
                <a:pos x="405" y="197"/>
              </a:cxn>
              <a:cxn ang="0">
                <a:pos x="369" y="251"/>
              </a:cxn>
              <a:cxn ang="0">
                <a:pos x="295" y="370"/>
              </a:cxn>
              <a:cxn ang="0">
                <a:pos x="350" y="635"/>
              </a:cxn>
              <a:cxn ang="0">
                <a:pos x="359" y="663"/>
              </a:cxn>
              <a:cxn ang="0">
                <a:pos x="259" y="809"/>
              </a:cxn>
              <a:cxn ang="0">
                <a:pos x="186" y="800"/>
              </a:cxn>
              <a:cxn ang="0">
                <a:pos x="131" y="745"/>
              </a:cxn>
              <a:cxn ang="0">
                <a:pos x="76" y="626"/>
              </a:cxn>
              <a:cxn ang="0">
                <a:pos x="103" y="526"/>
              </a:cxn>
              <a:cxn ang="0">
                <a:pos x="186" y="535"/>
              </a:cxn>
              <a:cxn ang="0">
                <a:pos x="241" y="553"/>
              </a:cxn>
              <a:cxn ang="0">
                <a:pos x="268" y="562"/>
              </a:cxn>
              <a:cxn ang="0">
                <a:pos x="314" y="471"/>
              </a:cxn>
              <a:cxn ang="0">
                <a:pos x="295" y="325"/>
              </a:cxn>
              <a:cxn ang="0">
                <a:pos x="231" y="251"/>
              </a:cxn>
              <a:cxn ang="0">
                <a:pos x="149" y="279"/>
              </a:cxn>
            </a:cxnLst>
            <a:rect l="0" t="0" r="r" b="b"/>
            <a:pathLst>
              <a:path w="963" h="811">
                <a:moveTo>
                  <a:pt x="204" y="105"/>
                </a:moveTo>
                <a:cubicBezTo>
                  <a:pt x="186" y="133"/>
                  <a:pt x="177" y="160"/>
                  <a:pt x="158" y="187"/>
                </a:cubicBezTo>
                <a:cubicBezTo>
                  <a:pt x="161" y="221"/>
                  <a:pt x="150" y="259"/>
                  <a:pt x="167" y="288"/>
                </a:cubicBezTo>
                <a:cubicBezTo>
                  <a:pt x="191" y="328"/>
                  <a:pt x="228" y="256"/>
                  <a:pt x="231" y="251"/>
                </a:cubicBezTo>
                <a:cubicBezTo>
                  <a:pt x="250" y="130"/>
                  <a:pt x="253" y="159"/>
                  <a:pt x="387" y="169"/>
                </a:cubicBezTo>
                <a:cubicBezTo>
                  <a:pt x="432" y="239"/>
                  <a:pt x="426" y="330"/>
                  <a:pt x="369" y="389"/>
                </a:cubicBezTo>
                <a:cubicBezTo>
                  <a:pt x="302" y="379"/>
                  <a:pt x="292" y="386"/>
                  <a:pt x="277" y="325"/>
                </a:cubicBezTo>
                <a:cubicBezTo>
                  <a:pt x="303" y="245"/>
                  <a:pt x="430" y="245"/>
                  <a:pt x="506" y="233"/>
                </a:cubicBezTo>
                <a:cubicBezTo>
                  <a:pt x="515" y="224"/>
                  <a:pt x="528" y="218"/>
                  <a:pt x="533" y="206"/>
                </a:cubicBezTo>
                <a:cubicBezTo>
                  <a:pt x="543" y="183"/>
                  <a:pt x="551" y="133"/>
                  <a:pt x="551" y="133"/>
                </a:cubicBezTo>
                <a:cubicBezTo>
                  <a:pt x="539" y="0"/>
                  <a:pt x="560" y="9"/>
                  <a:pt x="433" y="23"/>
                </a:cubicBezTo>
                <a:cubicBezTo>
                  <a:pt x="413" y="52"/>
                  <a:pt x="398" y="67"/>
                  <a:pt x="369" y="87"/>
                </a:cubicBezTo>
                <a:cubicBezTo>
                  <a:pt x="340" y="85"/>
                  <a:pt x="155" y="67"/>
                  <a:pt x="103" y="87"/>
                </a:cubicBezTo>
                <a:cubicBezTo>
                  <a:pt x="90" y="92"/>
                  <a:pt x="90" y="111"/>
                  <a:pt x="85" y="123"/>
                </a:cubicBezTo>
                <a:cubicBezTo>
                  <a:pt x="66" y="170"/>
                  <a:pt x="67" y="189"/>
                  <a:pt x="30" y="224"/>
                </a:cubicBezTo>
                <a:cubicBezTo>
                  <a:pt x="0" y="313"/>
                  <a:pt x="11" y="394"/>
                  <a:pt x="76" y="462"/>
                </a:cubicBezTo>
                <a:cubicBezTo>
                  <a:pt x="217" y="451"/>
                  <a:pt x="162" y="475"/>
                  <a:pt x="250" y="416"/>
                </a:cubicBezTo>
                <a:cubicBezTo>
                  <a:pt x="260" y="409"/>
                  <a:pt x="274" y="411"/>
                  <a:pt x="286" y="407"/>
                </a:cubicBezTo>
                <a:cubicBezTo>
                  <a:pt x="304" y="402"/>
                  <a:pt x="341" y="389"/>
                  <a:pt x="341" y="389"/>
                </a:cubicBezTo>
                <a:cubicBezTo>
                  <a:pt x="397" y="407"/>
                  <a:pt x="402" y="470"/>
                  <a:pt x="460" y="489"/>
                </a:cubicBezTo>
                <a:cubicBezTo>
                  <a:pt x="512" y="486"/>
                  <a:pt x="565" y="494"/>
                  <a:pt x="615" y="480"/>
                </a:cubicBezTo>
                <a:cubicBezTo>
                  <a:pt x="636" y="474"/>
                  <a:pt x="661" y="434"/>
                  <a:pt x="661" y="434"/>
                </a:cubicBezTo>
                <a:cubicBezTo>
                  <a:pt x="654" y="366"/>
                  <a:pt x="656" y="320"/>
                  <a:pt x="588" y="297"/>
                </a:cubicBezTo>
                <a:cubicBezTo>
                  <a:pt x="549" y="258"/>
                  <a:pt x="549" y="220"/>
                  <a:pt x="533" y="169"/>
                </a:cubicBezTo>
                <a:cubicBezTo>
                  <a:pt x="550" y="82"/>
                  <a:pt x="568" y="61"/>
                  <a:pt x="652" y="41"/>
                </a:cubicBezTo>
                <a:cubicBezTo>
                  <a:pt x="690" y="45"/>
                  <a:pt x="740" y="30"/>
                  <a:pt x="762" y="69"/>
                </a:cubicBezTo>
                <a:cubicBezTo>
                  <a:pt x="770" y="83"/>
                  <a:pt x="775" y="99"/>
                  <a:pt x="780" y="114"/>
                </a:cubicBezTo>
                <a:cubicBezTo>
                  <a:pt x="787" y="132"/>
                  <a:pt x="798" y="169"/>
                  <a:pt x="798" y="169"/>
                </a:cubicBezTo>
                <a:cubicBezTo>
                  <a:pt x="795" y="206"/>
                  <a:pt x="804" y="245"/>
                  <a:pt x="789" y="279"/>
                </a:cubicBezTo>
                <a:cubicBezTo>
                  <a:pt x="780" y="299"/>
                  <a:pt x="752" y="303"/>
                  <a:pt x="734" y="315"/>
                </a:cubicBezTo>
                <a:cubicBezTo>
                  <a:pt x="680" y="351"/>
                  <a:pt x="624" y="364"/>
                  <a:pt x="561" y="379"/>
                </a:cubicBezTo>
                <a:cubicBezTo>
                  <a:pt x="538" y="402"/>
                  <a:pt x="511" y="420"/>
                  <a:pt x="487" y="443"/>
                </a:cubicBezTo>
                <a:cubicBezTo>
                  <a:pt x="495" y="541"/>
                  <a:pt x="494" y="653"/>
                  <a:pt x="606" y="681"/>
                </a:cubicBezTo>
                <a:cubicBezTo>
                  <a:pt x="640" y="678"/>
                  <a:pt x="675" y="682"/>
                  <a:pt x="707" y="672"/>
                </a:cubicBezTo>
                <a:cubicBezTo>
                  <a:pt x="717" y="669"/>
                  <a:pt x="717" y="653"/>
                  <a:pt x="725" y="645"/>
                </a:cubicBezTo>
                <a:cubicBezTo>
                  <a:pt x="750" y="620"/>
                  <a:pt x="787" y="600"/>
                  <a:pt x="817" y="581"/>
                </a:cubicBezTo>
                <a:cubicBezTo>
                  <a:pt x="823" y="572"/>
                  <a:pt x="825" y="558"/>
                  <a:pt x="835" y="553"/>
                </a:cubicBezTo>
                <a:cubicBezTo>
                  <a:pt x="857" y="542"/>
                  <a:pt x="908" y="535"/>
                  <a:pt x="908" y="535"/>
                </a:cubicBezTo>
                <a:cubicBezTo>
                  <a:pt x="944" y="511"/>
                  <a:pt x="950" y="483"/>
                  <a:pt x="963" y="443"/>
                </a:cubicBezTo>
                <a:cubicBezTo>
                  <a:pt x="900" y="402"/>
                  <a:pt x="929" y="414"/>
                  <a:pt x="881" y="398"/>
                </a:cubicBezTo>
                <a:cubicBezTo>
                  <a:pt x="808" y="325"/>
                  <a:pt x="903" y="411"/>
                  <a:pt x="652" y="370"/>
                </a:cubicBezTo>
                <a:cubicBezTo>
                  <a:pt x="643" y="368"/>
                  <a:pt x="647" y="352"/>
                  <a:pt x="643" y="343"/>
                </a:cubicBezTo>
                <a:cubicBezTo>
                  <a:pt x="630" y="312"/>
                  <a:pt x="616" y="283"/>
                  <a:pt x="606" y="251"/>
                </a:cubicBezTo>
                <a:cubicBezTo>
                  <a:pt x="604" y="234"/>
                  <a:pt x="605" y="176"/>
                  <a:pt x="579" y="160"/>
                </a:cubicBezTo>
                <a:cubicBezTo>
                  <a:pt x="563" y="150"/>
                  <a:pt x="524" y="142"/>
                  <a:pt x="524" y="142"/>
                </a:cubicBezTo>
                <a:cubicBezTo>
                  <a:pt x="499" y="145"/>
                  <a:pt x="438" y="145"/>
                  <a:pt x="414" y="169"/>
                </a:cubicBezTo>
                <a:cubicBezTo>
                  <a:pt x="407" y="176"/>
                  <a:pt x="410" y="188"/>
                  <a:pt x="405" y="197"/>
                </a:cubicBezTo>
                <a:cubicBezTo>
                  <a:pt x="395" y="216"/>
                  <a:pt x="384" y="236"/>
                  <a:pt x="369" y="251"/>
                </a:cubicBezTo>
                <a:cubicBezTo>
                  <a:pt x="333" y="287"/>
                  <a:pt x="314" y="325"/>
                  <a:pt x="295" y="370"/>
                </a:cubicBezTo>
                <a:cubicBezTo>
                  <a:pt x="276" y="487"/>
                  <a:pt x="261" y="546"/>
                  <a:pt x="350" y="635"/>
                </a:cubicBezTo>
                <a:cubicBezTo>
                  <a:pt x="353" y="644"/>
                  <a:pt x="359" y="653"/>
                  <a:pt x="359" y="663"/>
                </a:cubicBezTo>
                <a:cubicBezTo>
                  <a:pt x="359" y="790"/>
                  <a:pt x="357" y="776"/>
                  <a:pt x="259" y="809"/>
                </a:cubicBezTo>
                <a:cubicBezTo>
                  <a:pt x="235" y="806"/>
                  <a:pt x="208" y="811"/>
                  <a:pt x="186" y="800"/>
                </a:cubicBezTo>
                <a:cubicBezTo>
                  <a:pt x="163" y="788"/>
                  <a:pt x="131" y="745"/>
                  <a:pt x="131" y="745"/>
                </a:cubicBezTo>
                <a:cubicBezTo>
                  <a:pt x="114" y="693"/>
                  <a:pt x="116" y="668"/>
                  <a:pt x="76" y="626"/>
                </a:cubicBezTo>
                <a:cubicBezTo>
                  <a:pt x="61" y="580"/>
                  <a:pt x="48" y="544"/>
                  <a:pt x="103" y="526"/>
                </a:cubicBezTo>
                <a:cubicBezTo>
                  <a:pt x="131" y="529"/>
                  <a:pt x="159" y="530"/>
                  <a:pt x="186" y="535"/>
                </a:cubicBezTo>
                <a:cubicBezTo>
                  <a:pt x="205" y="539"/>
                  <a:pt x="223" y="547"/>
                  <a:pt x="241" y="553"/>
                </a:cubicBezTo>
                <a:cubicBezTo>
                  <a:pt x="250" y="556"/>
                  <a:pt x="268" y="562"/>
                  <a:pt x="268" y="562"/>
                </a:cubicBezTo>
                <a:cubicBezTo>
                  <a:pt x="312" y="497"/>
                  <a:pt x="300" y="528"/>
                  <a:pt x="314" y="471"/>
                </a:cubicBezTo>
                <a:cubicBezTo>
                  <a:pt x="311" y="428"/>
                  <a:pt x="317" y="369"/>
                  <a:pt x="295" y="325"/>
                </a:cubicBezTo>
                <a:cubicBezTo>
                  <a:pt x="280" y="296"/>
                  <a:pt x="231" y="251"/>
                  <a:pt x="231" y="251"/>
                </a:cubicBezTo>
                <a:cubicBezTo>
                  <a:pt x="151" y="262"/>
                  <a:pt x="169" y="239"/>
                  <a:pt x="149" y="279"/>
                </a:cubicBezTo>
              </a:path>
            </a:pathLst>
          </a:custGeom>
          <a:noFill/>
          <a:ln w="63500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7923" name="Text Box 51"/>
          <p:cNvSpPr txBox="1">
            <a:spLocks noChangeArrowheads="1"/>
          </p:cNvSpPr>
          <p:nvPr/>
        </p:nvSpPr>
        <p:spPr bwMode="auto">
          <a:xfrm>
            <a:off x="3492500" y="5734050"/>
            <a:ext cx="1439863" cy="314325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>
                <a:solidFill>
                  <a:srgbClr val="FFFF00"/>
                </a:solidFill>
                <a:latin typeface="Arial" charset="0"/>
              </a:rPr>
              <a:t>PROHORMON</a:t>
            </a:r>
            <a:endParaRPr lang="cs-CZ" sz="1600" i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07927" name="Rectangle 55"/>
          <p:cNvSpPr>
            <a:spLocks noChangeArrowheads="1"/>
          </p:cNvSpPr>
          <p:nvPr/>
        </p:nvSpPr>
        <p:spPr bwMode="auto">
          <a:xfrm>
            <a:off x="8618538" y="0"/>
            <a:ext cx="52546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II-50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-4.91329E-6 C -0.00381 -0.00161 -0.00156 -0.003 5E-6 -0.00531 C 0.00278 -0.00994 0.00018 -0.01872 0.00365 -0.02312 C 0.00695 -0.02774 0.01268 -0.02589 0.01702 -0.0282 C 0.0231 -0.0363 0.02657 -0.05364 0.03403 -0.05849 C 0.03768 -0.0608 0.04167 -0.06173 0.04549 -0.06358 C 0.04723 -0.0645 0.05105 -0.06589 0.05105 -0.06566 C 0.05313 -0.06797 0.05626 -0.0682 0.05678 -0.07167 C 0.05712 -0.07445 0.05452 -0.07699 0.05313 -0.07884 C 0.04584 -0.08739 0.03716 -0.09063 0.02813 -0.09456 C 0.02657 -0.0978 0.02501 -0.10196 0.02275 -0.1045 C 0.02066 -0.10658 0.01754 -0.10635 0.01494 -0.10705 C 0.01216 -0.10867 0.0099 -0.11075 0.00747 -0.11213 C 0.00365 -0.11398 5E-6 -0.11537 -0.00381 -0.11722 C -0.00954 -0.11976 -0.02101 -0.12485 -0.02101 -0.12462 C -0.02535 -0.1304 -0.02744 -0.13225 -0.03039 -0.14034 C -0.0316 -0.14265 -0.03143 -0.14566 -0.03247 -0.14774 C -0.03611 -0.1563 -0.04497 -0.15838 -0.05174 -0.16069 C -0.054 -0.16231 -0.05678 -0.16346 -0.05903 -0.16578 C -0.06337 -0.17017 -0.06511 -0.17942 -0.07049 -0.18104 C -0.08004 -0.18404 -0.07553 -0.18242 -0.08368 -0.18612 C -0.08941 -0.19791 -0.09218 -0.20947 -0.10278 -0.2141 C -0.10938 -0.2208 -0.11233 -0.22867 -0.1198 -0.23213 C -0.13091 -0.24647 -0.12535 -0.24254 -0.13525 -0.24739 C -0.14271 -0.25734 -0.15139 -0.25919 -0.16181 -0.26265 C -0.1691 -0.26936 -0.17466 -0.27976 -0.18282 -0.28554 C -0.19931 -0.29826 -0.21563 -0.30959 -0.22674 -0.33132 C -0.23073 -0.35005 -0.22483 -0.32878 -0.23403 -0.34427 C -0.23525 -0.34612 -0.2349 -0.34936 -0.23577 -0.35167 C -0.23924 -0.35861 -0.24185 -0.35745 -0.24705 -0.36208 C -0.25035 -0.36485 -0.25157 -0.37017 -0.25487 -0.37225 C -0.26181 -0.3771 -0.26737 -0.37595 -0.27379 -0.38242 C -0.28264 -0.3919 -0.28681 -0.40439 -0.29636 -0.41317 C -0.30278 -0.42635 -0.3073 -0.43052 -0.31928 -0.43352 C -0.32049 -0.43606 -0.32171 -0.43815 -0.32275 -0.44092 C -0.32362 -0.44346 -0.32483 -0.44855 -0.32483 -0.44832 " pathEditMode="relative" rAng="0" ptsTypes="fffffffffffffffffffffffffffffffffffA">
                                      <p:cBhvr>
                                        <p:cTn id="6" dur="2000" fill="hold"/>
                                        <p:tgtEl>
                                          <p:spTgt spid="207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-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07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079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07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07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7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64 -0.00463 0.00764 -0.00786 0.01111 -0.01272 C 0.01736 -0.01064 0.02118 -0.00671 0.02708 -0.00417 C 0.03073 -0.00486 0.03472 -0.00463 0.03819 -0.00625 C 0.04288 -0.00833 0.04114 -0.01665 0.04774 -0.02104 C 0.06319 -0.03122 0.08785 -0.03052 0.1033 -0.03168 C 0.10989 -0.03399 0.11545 -0.04116 0.12222 -0.04232 C 0.12639 -0.04301 0.13073 -0.0437 0.13489 -0.0444 C 0.14028 -0.0437 0.14583 -0.04463 0.15087 -0.04232 C 0.15278 -0.04139 0.15278 -0.03792 0.15399 -0.03584 C 0.15833 -0.0289 0.15903 -0.02937 0.1651 -0.02544 C 0.17153 -0.01688 0.17569 -0.00786 0.1842 -0.00417 C 0.20243 -0.00717 0.21198 -0.00925 0.22708 -0.01896 C 0.23177 -0.01758 0.23663 -0.01688 0.24132 -0.0148 C 0.24305 -0.01411 0.2441 -0.01064 0.24601 -0.01064 C 0.24722 -0.01064 0.25903 -0.02428 0.26042 -0.02544 C 0.27535 -0.0363 0.29583 -0.03908 0.31267 -0.04232 C 0.32326 -0.04162 0.33403 -0.04278 0.34444 -0.04023 C 0.34826 -0.03931 0.34878 -0.02451 0.3493 -0.02312 C 0.35347 -0.01087 0.35746 -0.00717 0.36667 -0.00417 C 0.38524 -0.00694 0.38958 -0.00694 0.4033 -0.01272 C 0.41528 -0.0289 0.40955 -0.02127 0.42066 -0.03584 C 0.42309 -0.03908 0.42708 -0.03862 0.43021 -0.04023 C 0.43316 -0.02798 0.42778 -0.02867 0.42378 -0.01896 " pathEditMode="relative" ptsTypes="fffffffffffffffffffffffA">
                                      <p:cBhvr>
                                        <p:cTn id="51" dur="2000" fill="hold"/>
                                        <p:tgtEl>
                                          <p:spTgt spid="2079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64 -0.00463 0.00764 -0.00786 0.01111 -0.01272 C 0.01736 -0.01064 0.02118 -0.00671 0.02708 -0.00417 C 0.03073 -0.00486 0.03472 -0.00463 0.03819 -0.00625 C 0.04288 -0.00833 0.04114 -0.01665 0.04774 -0.02104 C 0.06319 -0.03122 0.08785 -0.03052 0.1033 -0.03168 C 0.10989 -0.03399 0.11545 -0.04116 0.12222 -0.04232 C 0.12639 -0.04301 0.13073 -0.0437 0.13489 -0.0444 C 0.14028 -0.0437 0.14583 -0.04463 0.15087 -0.04232 C 0.15278 -0.04139 0.15278 -0.03792 0.15399 -0.03584 C 0.15833 -0.0289 0.15903 -0.02937 0.1651 -0.02544 C 0.17153 -0.01688 0.17569 -0.00786 0.1842 -0.00417 C 0.20243 -0.00717 0.21198 -0.00925 0.22708 -0.01896 C 0.23177 -0.01758 0.23663 -0.01688 0.24132 -0.0148 C 0.24305 -0.01411 0.2441 -0.01064 0.24601 -0.01064 C 0.24722 -0.01064 0.25903 -0.02428 0.26042 -0.02544 C 0.27535 -0.0363 0.29583 -0.03908 0.31267 -0.04232 C 0.32326 -0.04162 0.33403 -0.04278 0.34444 -0.04023 C 0.34826 -0.03931 0.34878 -0.02451 0.3493 -0.02312 C 0.35347 -0.01087 0.35746 -0.00717 0.36667 -0.00417 C 0.38524 -0.00694 0.38958 -0.00694 0.4033 -0.01272 C 0.41528 -0.0289 0.40955 -0.02127 0.42066 -0.03584 C 0.42309 -0.03908 0.42708 -0.03862 0.43021 -0.04023 C 0.43316 -0.02798 0.42778 -0.02867 0.42378 -0.01896 " pathEditMode="relative" ptsTypes="fffffffffffffffffffffffA">
                                      <p:cBhvr>
                                        <p:cTn id="53" dur="2000" fill="hold"/>
                                        <p:tgtEl>
                                          <p:spTgt spid="2079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99" grpId="0" animBg="1"/>
      <p:bldP spid="207899" grpId="1" animBg="1"/>
      <p:bldP spid="207900" grpId="0" animBg="1"/>
      <p:bldP spid="207900" grpId="1" animBg="1"/>
      <p:bldP spid="207901" grpId="0" animBg="1"/>
      <p:bldP spid="207911" grpId="0" animBg="1"/>
      <p:bldP spid="207912" grpId="0" animBg="1"/>
      <p:bldP spid="207921" grpId="0" animBg="1"/>
      <p:bldP spid="207921" grpId="1" animBg="1"/>
      <p:bldP spid="207923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99FF66">
                <a:gamma/>
                <a:tint val="0"/>
                <a:invGamma/>
              </a:srgbClr>
            </a:gs>
            <a:gs pos="100000">
              <a:srgbClr val="99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557338"/>
            <a:ext cx="6624638" cy="485616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05827" name="Text Box 3"/>
          <p:cNvSpPr txBox="1">
            <a:spLocks noChangeArrowheads="1"/>
          </p:cNvSpPr>
          <p:nvPr/>
        </p:nvSpPr>
        <p:spPr bwMode="auto">
          <a:xfrm>
            <a:off x="5148263" y="1700213"/>
            <a:ext cx="1871662" cy="59055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600" i="1">
                <a:solidFill>
                  <a:schemeClr val="bg1"/>
                </a:solidFill>
                <a:latin typeface="Arial" charset="0"/>
              </a:rPr>
              <a:t>GOLGIHO APARÁT</a:t>
            </a:r>
          </a:p>
        </p:txBody>
      </p:sp>
      <p:sp>
        <p:nvSpPr>
          <p:cNvPr id="205828" name="Line 4"/>
          <p:cNvSpPr>
            <a:spLocks noChangeShapeType="1"/>
          </p:cNvSpPr>
          <p:nvPr/>
        </p:nvSpPr>
        <p:spPr bwMode="auto">
          <a:xfrm flipH="1">
            <a:off x="6011863" y="2276475"/>
            <a:ext cx="0" cy="5048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5148263" y="6021388"/>
            <a:ext cx="1512887" cy="59055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600" i="1">
                <a:solidFill>
                  <a:schemeClr val="bg1"/>
                </a:solidFill>
                <a:latin typeface="Arial" charset="0"/>
              </a:rPr>
              <a:t> Plazmatická </a:t>
            </a:r>
          </a:p>
          <a:p>
            <a:r>
              <a:rPr lang="cs-CZ" sz="1600" i="1">
                <a:solidFill>
                  <a:schemeClr val="bg1"/>
                </a:solidFill>
                <a:latin typeface="Arial" charset="0"/>
              </a:rPr>
              <a:t>  membrána</a:t>
            </a:r>
          </a:p>
        </p:txBody>
      </p:sp>
      <p:sp>
        <p:nvSpPr>
          <p:cNvPr id="205830" name="Line 6"/>
          <p:cNvSpPr>
            <a:spLocks noChangeShapeType="1"/>
          </p:cNvSpPr>
          <p:nvPr/>
        </p:nvSpPr>
        <p:spPr bwMode="auto">
          <a:xfrm flipV="1">
            <a:off x="2555875" y="4292600"/>
            <a:ext cx="0" cy="8651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31" name="Text Box 7"/>
          <p:cNvSpPr txBox="1">
            <a:spLocks noChangeArrowheads="1"/>
          </p:cNvSpPr>
          <p:nvPr/>
        </p:nvSpPr>
        <p:spPr bwMode="auto">
          <a:xfrm>
            <a:off x="1692275" y="5084763"/>
            <a:ext cx="2232025" cy="8350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600" i="1">
                <a:solidFill>
                  <a:schemeClr val="bg1"/>
                </a:solidFill>
                <a:latin typeface="Arial" charset="0"/>
              </a:rPr>
              <a:t>DRSNÉ </a:t>
            </a:r>
          </a:p>
          <a:p>
            <a:pPr algn="ctr"/>
            <a:r>
              <a:rPr lang="cs-CZ" sz="1600" i="1">
                <a:solidFill>
                  <a:schemeClr val="bg1"/>
                </a:solidFill>
                <a:latin typeface="Arial" charset="0"/>
              </a:rPr>
              <a:t>ENDOPLAZMATICKÉ</a:t>
            </a:r>
          </a:p>
          <a:p>
            <a:pPr algn="ctr"/>
            <a:r>
              <a:rPr lang="cs-CZ" sz="1600" i="1">
                <a:solidFill>
                  <a:schemeClr val="bg1"/>
                </a:solidFill>
                <a:latin typeface="Arial" charset="0"/>
              </a:rPr>
              <a:t> RETIKULUM </a:t>
            </a:r>
          </a:p>
        </p:txBody>
      </p:sp>
      <p:sp>
        <p:nvSpPr>
          <p:cNvPr id="205832" name="Text Box 8"/>
          <p:cNvSpPr txBox="1">
            <a:spLocks noChangeArrowheads="1"/>
          </p:cNvSpPr>
          <p:nvPr/>
        </p:nvSpPr>
        <p:spPr bwMode="auto">
          <a:xfrm>
            <a:off x="2771775" y="4508500"/>
            <a:ext cx="1649413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cs-CZ" sz="1600" i="1">
                <a:solidFill>
                  <a:srgbClr val="FF0000"/>
                </a:solidFill>
                <a:latin typeface="Arial" charset="0"/>
              </a:rPr>
              <a:t>         </a:t>
            </a:r>
            <a:r>
              <a:rPr lang="cs-CZ" sz="1400" i="1">
                <a:solidFill>
                  <a:srgbClr val="FF0000"/>
                </a:solidFill>
                <a:latin typeface="Arial" charset="0"/>
              </a:rPr>
              <a:t>Váček </a:t>
            </a:r>
          </a:p>
          <a:p>
            <a:r>
              <a:rPr lang="cs-CZ" sz="1400" i="1">
                <a:solidFill>
                  <a:srgbClr val="FF0000"/>
                </a:solidFill>
                <a:latin typeface="Arial" charset="0"/>
              </a:rPr>
              <a:t>s prohormonem</a:t>
            </a:r>
            <a:r>
              <a:rPr lang="cs-CZ" sz="1600" i="1">
                <a:solidFill>
                  <a:srgbClr val="FF0000"/>
                </a:solidFill>
                <a:latin typeface="Arial" charset="0"/>
              </a:rPr>
              <a:t>  </a:t>
            </a:r>
          </a:p>
        </p:txBody>
      </p:sp>
      <p:sp>
        <p:nvSpPr>
          <p:cNvPr id="205833" name="Line 9"/>
          <p:cNvSpPr>
            <a:spLocks noChangeShapeType="1"/>
          </p:cNvSpPr>
          <p:nvPr/>
        </p:nvSpPr>
        <p:spPr bwMode="auto">
          <a:xfrm flipV="1">
            <a:off x="3995738" y="4437063"/>
            <a:ext cx="217487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34" name="Line 10"/>
          <p:cNvSpPr>
            <a:spLocks noChangeShapeType="1"/>
          </p:cNvSpPr>
          <p:nvPr/>
        </p:nvSpPr>
        <p:spPr bwMode="auto">
          <a:xfrm flipV="1">
            <a:off x="6011863" y="5589588"/>
            <a:ext cx="0" cy="3603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36" name="AutoShape 12"/>
          <p:cNvSpPr>
            <a:spLocks noChangeArrowheads="1"/>
          </p:cNvSpPr>
          <p:nvPr/>
        </p:nvSpPr>
        <p:spPr bwMode="auto">
          <a:xfrm>
            <a:off x="179388" y="4797425"/>
            <a:ext cx="2087562" cy="431800"/>
          </a:xfrm>
          <a:prstGeom prst="flowChartAlternateProcess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cs-CZ" sz="1600">
                <a:latin typeface="Arial" charset="0"/>
              </a:rPr>
              <a:t>Syntéza hormonu</a:t>
            </a:r>
          </a:p>
        </p:txBody>
      </p:sp>
      <p:sp>
        <p:nvSpPr>
          <p:cNvPr id="205837" name="AutoShape 13"/>
          <p:cNvSpPr>
            <a:spLocks noChangeArrowheads="1"/>
          </p:cNvSpPr>
          <p:nvPr/>
        </p:nvSpPr>
        <p:spPr bwMode="auto">
          <a:xfrm>
            <a:off x="6732588" y="5229225"/>
            <a:ext cx="1979612" cy="676275"/>
          </a:xfrm>
          <a:prstGeom prst="flowChartAlternateProcess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cs-CZ" sz="1600">
                <a:latin typeface="Arial" charset="0"/>
              </a:rPr>
              <a:t>Sekrece hormonu</a:t>
            </a:r>
          </a:p>
          <a:p>
            <a:pPr algn="ctr"/>
            <a:r>
              <a:rPr lang="cs-CZ" sz="1600">
                <a:latin typeface="Arial" charset="0"/>
              </a:rPr>
              <a:t>EXOCYTÓZA</a:t>
            </a:r>
          </a:p>
        </p:txBody>
      </p:sp>
      <p:sp>
        <p:nvSpPr>
          <p:cNvPr id="205841" name="AutoShape 17"/>
          <p:cNvSpPr>
            <a:spLocks noChangeArrowheads="1"/>
          </p:cNvSpPr>
          <p:nvPr/>
        </p:nvSpPr>
        <p:spPr bwMode="auto">
          <a:xfrm>
            <a:off x="6659563" y="1196975"/>
            <a:ext cx="2014537" cy="719138"/>
          </a:xfrm>
          <a:prstGeom prst="flowChartAlternateProcess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cs-CZ" sz="1600">
                <a:latin typeface="Arial" charset="0"/>
              </a:rPr>
              <a:t>Postsyntetická</a:t>
            </a:r>
          </a:p>
          <a:p>
            <a:pPr algn="ctr"/>
            <a:r>
              <a:rPr lang="cs-CZ" sz="1600">
                <a:latin typeface="Arial" charset="0"/>
              </a:rPr>
              <a:t> úprava hormonu</a:t>
            </a:r>
          </a:p>
        </p:txBody>
      </p:sp>
      <p:sp>
        <p:nvSpPr>
          <p:cNvPr id="205846" name="AutoShape 22"/>
          <p:cNvSpPr>
            <a:spLocks noChangeArrowheads="1"/>
          </p:cNvSpPr>
          <p:nvPr/>
        </p:nvSpPr>
        <p:spPr bwMode="auto">
          <a:xfrm>
            <a:off x="250825" y="260350"/>
            <a:ext cx="8713788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50000">
                <a:srgbClr val="FF0000">
                  <a:gamma/>
                  <a:tint val="0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800">
                <a:latin typeface="Arial" charset="0"/>
              </a:rPr>
              <a:t>PEPTIDICKÉ HORMONY: </a:t>
            </a:r>
            <a:r>
              <a:rPr lang="cs-CZ" sz="2800">
                <a:latin typeface="Arial Black" pitchFamily="34" charset="0"/>
              </a:rPr>
              <a:t>sekreční dráha</a:t>
            </a:r>
          </a:p>
        </p:txBody>
      </p:sp>
      <p:sp>
        <p:nvSpPr>
          <p:cNvPr id="205847" name="AutoShape 23"/>
          <p:cNvSpPr>
            <a:spLocks noChangeArrowheads="1"/>
          </p:cNvSpPr>
          <p:nvPr/>
        </p:nvSpPr>
        <p:spPr bwMode="auto">
          <a:xfrm>
            <a:off x="250825" y="4005263"/>
            <a:ext cx="1871663" cy="360362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 w="127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>
                <a:latin typeface="Arial" charset="0"/>
              </a:rPr>
              <a:t>PREPROHORMON</a:t>
            </a:r>
          </a:p>
        </p:txBody>
      </p:sp>
      <p:sp>
        <p:nvSpPr>
          <p:cNvPr id="205848" name="AutoShape 24"/>
          <p:cNvSpPr>
            <a:spLocks noChangeArrowheads="1"/>
          </p:cNvSpPr>
          <p:nvPr/>
        </p:nvSpPr>
        <p:spPr bwMode="auto">
          <a:xfrm>
            <a:off x="323850" y="3213100"/>
            <a:ext cx="1655763" cy="360363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 w="127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>
                <a:latin typeface="Arial" charset="0"/>
              </a:rPr>
              <a:t>PROHORMON</a:t>
            </a:r>
          </a:p>
        </p:txBody>
      </p:sp>
      <p:sp>
        <p:nvSpPr>
          <p:cNvPr id="205849" name="AutoShape 25"/>
          <p:cNvSpPr>
            <a:spLocks noChangeArrowheads="1"/>
          </p:cNvSpPr>
          <p:nvPr/>
        </p:nvSpPr>
        <p:spPr bwMode="auto">
          <a:xfrm>
            <a:off x="6659563" y="3860800"/>
            <a:ext cx="1871662" cy="358775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 w="127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>
                <a:latin typeface="Arial" charset="0"/>
              </a:rPr>
              <a:t>ZRALÝ  HORMON</a:t>
            </a:r>
          </a:p>
        </p:txBody>
      </p:sp>
      <p:sp>
        <p:nvSpPr>
          <p:cNvPr id="205850" name="AutoShape 26"/>
          <p:cNvSpPr>
            <a:spLocks noChangeArrowheads="1"/>
          </p:cNvSpPr>
          <p:nvPr/>
        </p:nvSpPr>
        <p:spPr bwMode="auto">
          <a:xfrm>
            <a:off x="1042988" y="3573463"/>
            <a:ext cx="288925" cy="433387"/>
          </a:xfrm>
          <a:prstGeom prst="upArrow">
            <a:avLst>
              <a:gd name="adj1" fmla="val 50000"/>
              <a:gd name="adj2" fmla="val 375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51" name="AutoShape 27"/>
          <p:cNvSpPr>
            <a:spLocks noChangeArrowheads="1"/>
          </p:cNvSpPr>
          <p:nvPr/>
        </p:nvSpPr>
        <p:spPr bwMode="auto">
          <a:xfrm>
            <a:off x="1042988" y="4365625"/>
            <a:ext cx="288925" cy="431800"/>
          </a:xfrm>
          <a:prstGeom prst="upArrow">
            <a:avLst>
              <a:gd name="adj1" fmla="val 50000"/>
              <a:gd name="adj2" fmla="val 37363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55" name="AutoShape 31"/>
          <p:cNvSpPr>
            <a:spLocks noChangeArrowheads="1"/>
          </p:cNvSpPr>
          <p:nvPr/>
        </p:nvSpPr>
        <p:spPr bwMode="auto">
          <a:xfrm>
            <a:off x="250825" y="1773238"/>
            <a:ext cx="2016125" cy="1008062"/>
          </a:xfrm>
          <a:prstGeom prst="wedgeRoundRectCallout">
            <a:avLst>
              <a:gd name="adj1" fmla="val -5829"/>
              <a:gd name="adj2" fmla="val 97718"/>
              <a:gd name="adj3" fmla="val 16667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cs-CZ" sz="1400">
                <a:solidFill>
                  <a:schemeClr val="tx2"/>
                </a:solidFill>
                <a:latin typeface="Arial" charset="0"/>
              </a:rPr>
              <a:t>Je ve váčku transportován z ER do GA a z něj do cytoplazmy</a:t>
            </a:r>
          </a:p>
        </p:txBody>
      </p:sp>
      <p:sp>
        <p:nvSpPr>
          <p:cNvPr id="205856" name="AutoShape 32"/>
          <p:cNvSpPr>
            <a:spLocks noChangeArrowheads="1"/>
          </p:cNvSpPr>
          <p:nvPr/>
        </p:nvSpPr>
        <p:spPr bwMode="auto">
          <a:xfrm>
            <a:off x="6732588" y="2133600"/>
            <a:ext cx="2160587" cy="1296988"/>
          </a:xfrm>
          <a:prstGeom prst="wedgeRoundRectCallout">
            <a:avLst>
              <a:gd name="adj1" fmla="val 625"/>
              <a:gd name="adj2" fmla="val 86963"/>
              <a:gd name="adj3" fmla="val 16667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cs-CZ" sz="1400">
                <a:solidFill>
                  <a:schemeClr val="tx2"/>
                </a:solidFill>
                <a:latin typeface="Arial" charset="0"/>
              </a:rPr>
              <a:t>Vzniká v cytoplazmě rozštěpením prohormonu činností proteolytických enzymů GA</a:t>
            </a:r>
          </a:p>
        </p:txBody>
      </p:sp>
      <p:sp>
        <p:nvSpPr>
          <p:cNvPr id="205857" name="Text Box 33"/>
          <p:cNvSpPr txBox="1">
            <a:spLocks noChangeArrowheads="1"/>
          </p:cNvSpPr>
          <p:nvPr/>
        </p:nvSpPr>
        <p:spPr bwMode="auto">
          <a:xfrm>
            <a:off x="5940425" y="4724400"/>
            <a:ext cx="1012825" cy="2746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cs-CZ" sz="1200">
                <a:solidFill>
                  <a:srgbClr val="FF0000"/>
                </a:solidFill>
                <a:latin typeface="Arial" charset="0"/>
              </a:rPr>
              <a:t>cytoplazma</a:t>
            </a:r>
          </a:p>
        </p:txBody>
      </p:sp>
      <p:sp>
        <p:nvSpPr>
          <p:cNvPr id="205860" name="Rectangle 36"/>
          <p:cNvSpPr>
            <a:spLocks noChangeArrowheads="1"/>
          </p:cNvSpPr>
          <p:nvPr/>
        </p:nvSpPr>
        <p:spPr bwMode="auto">
          <a:xfrm>
            <a:off x="8618538" y="0"/>
            <a:ext cx="52546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II-51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5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6" grpId="0" animBg="1"/>
      <p:bldP spid="205837" grpId="0" animBg="1"/>
      <p:bldP spid="205841" grpId="0" animBg="1"/>
      <p:bldP spid="205849" grpId="0" animBg="1"/>
      <p:bldP spid="205850" grpId="0" animBg="1"/>
      <p:bldP spid="205851" grpId="0" animBg="1"/>
      <p:bldP spid="20585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99FF66">
                <a:gamma/>
                <a:tint val="0"/>
                <a:invGamma/>
              </a:srgbClr>
            </a:gs>
            <a:gs pos="100000">
              <a:srgbClr val="99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AutoShape 4"/>
          <p:cNvSpPr>
            <a:spLocks noChangeArrowheads="1"/>
          </p:cNvSpPr>
          <p:nvPr/>
        </p:nvSpPr>
        <p:spPr bwMode="auto">
          <a:xfrm>
            <a:off x="611188" y="260350"/>
            <a:ext cx="7777162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50000">
                <a:srgbClr val="FF0000">
                  <a:gamma/>
                  <a:tint val="0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800">
                <a:latin typeface="Arial" charset="0"/>
              </a:rPr>
              <a:t>PEPTIDICKÉ HORMONY: </a:t>
            </a:r>
            <a:r>
              <a:rPr lang="cs-CZ" sz="2800">
                <a:latin typeface="Arial Black" pitchFamily="34" charset="0"/>
              </a:rPr>
              <a:t>sekreční dráha</a:t>
            </a:r>
          </a:p>
        </p:txBody>
      </p:sp>
      <p:sp>
        <p:nvSpPr>
          <p:cNvPr id="203781" name="Text Box 5"/>
          <p:cNvSpPr txBox="1">
            <a:spLocks noChangeArrowheads="1"/>
          </p:cNvSpPr>
          <p:nvPr/>
        </p:nvSpPr>
        <p:spPr bwMode="auto">
          <a:xfrm>
            <a:off x="395288" y="1052513"/>
            <a:ext cx="8153400" cy="59055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>
                <a:latin typeface="Arial" charset="0"/>
              </a:rPr>
              <a:t>Jako sekreční dráhu označujeme cestu a osud proteinu syntetizovaného v drsném</a:t>
            </a:r>
          </a:p>
          <a:p>
            <a:r>
              <a:rPr lang="cs-CZ" sz="1600">
                <a:latin typeface="Arial" charset="0"/>
              </a:rPr>
              <a:t>endoplazmatickém retikulu přes Golgiho aparát až po plazmatickou membránu</a:t>
            </a:r>
          </a:p>
        </p:txBody>
      </p:sp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395288" y="1844675"/>
            <a:ext cx="8332787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cs-CZ" sz="1600">
                <a:latin typeface="Arial" charset="0"/>
              </a:rPr>
              <a:t>Ribosomy nasyntetizovaný polypeptidový řetězec ( budoucí peptidický hormon)</a:t>
            </a:r>
          </a:p>
          <a:p>
            <a:r>
              <a:rPr lang="cs-CZ" sz="1600">
                <a:latin typeface="Arial" charset="0"/>
              </a:rPr>
              <a:t>prochází,  během cesty vedoucí k jeho sekreci z buňky, různě velkými modifikacemi </a:t>
            </a:r>
          </a:p>
          <a:p>
            <a:r>
              <a:rPr lang="cs-CZ" sz="1600">
                <a:latin typeface="Arial" charset="0"/>
              </a:rPr>
              <a:t>jeho struktury. </a:t>
            </a:r>
          </a:p>
        </p:txBody>
      </p:sp>
      <p:sp>
        <p:nvSpPr>
          <p:cNvPr id="203786" name="AutoShape 10"/>
          <p:cNvSpPr>
            <a:spLocks noChangeArrowheads="1"/>
          </p:cNvSpPr>
          <p:nvPr/>
        </p:nvSpPr>
        <p:spPr bwMode="auto">
          <a:xfrm>
            <a:off x="395288" y="2808288"/>
            <a:ext cx="2089150" cy="4318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 w="127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>
                <a:latin typeface="Arial" charset="0"/>
              </a:rPr>
              <a:t>PREPROHORMON</a:t>
            </a:r>
          </a:p>
        </p:txBody>
      </p:sp>
      <p:sp>
        <p:nvSpPr>
          <p:cNvPr id="203787" name="AutoShape 11"/>
          <p:cNvSpPr>
            <a:spLocks noChangeArrowheads="1"/>
          </p:cNvSpPr>
          <p:nvPr/>
        </p:nvSpPr>
        <p:spPr bwMode="auto">
          <a:xfrm>
            <a:off x="3419475" y="2808288"/>
            <a:ext cx="2089150" cy="4318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 w="127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>
                <a:latin typeface="Arial" charset="0"/>
              </a:rPr>
              <a:t>PROHORMON</a:t>
            </a:r>
          </a:p>
        </p:txBody>
      </p:sp>
      <p:sp>
        <p:nvSpPr>
          <p:cNvPr id="203788" name="AutoShape 12"/>
          <p:cNvSpPr>
            <a:spLocks noChangeArrowheads="1"/>
          </p:cNvSpPr>
          <p:nvPr/>
        </p:nvSpPr>
        <p:spPr bwMode="auto">
          <a:xfrm>
            <a:off x="6443663" y="2808288"/>
            <a:ext cx="2089150" cy="4318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 w="127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>
                <a:latin typeface="Arial" charset="0"/>
              </a:rPr>
              <a:t>ZRALÝ  HORMON</a:t>
            </a:r>
          </a:p>
        </p:txBody>
      </p:sp>
      <p:sp>
        <p:nvSpPr>
          <p:cNvPr id="203789" name="AutoShape 13"/>
          <p:cNvSpPr>
            <a:spLocks noChangeArrowheads="1"/>
          </p:cNvSpPr>
          <p:nvPr/>
        </p:nvSpPr>
        <p:spPr bwMode="auto">
          <a:xfrm>
            <a:off x="2555875" y="2951163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FFFF00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3790" name="AutoShape 14"/>
          <p:cNvSpPr>
            <a:spLocks noChangeArrowheads="1"/>
          </p:cNvSpPr>
          <p:nvPr/>
        </p:nvSpPr>
        <p:spPr bwMode="auto">
          <a:xfrm>
            <a:off x="5580063" y="2951163"/>
            <a:ext cx="792162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FFFF00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3791" name="Text Box 15"/>
          <p:cNvSpPr txBox="1">
            <a:spLocks noChangeArrowheads="1"/>
          </p:cNvSpPr>
          <p:nvPr/>
        </p:nvSpPr>
        <p:spPr bwMode="auto">
          <a:xfrm>
            <a:off x="323850" y="3671888"/>
            <a:ext cx="294005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>
              <a:buFont typeface="Wingdings" pitchFamily="2" charset="2"/>
              <a:buChar char="§"/>
            </a:pPr>
            <a:r>
              <a:rPr lang="cs-CZ" sz="1600">
                <a:latin typeface="Arial" charset="0"/>
              </a:rPr>
              <a:t> </a:t>
            </a:r>
            <a:r>
              <a:rPr lang="cs-CZ" sz="1400">
                <a:solidFill>
                  <a:srgbClr val="CC0000"/>
                </a:solidFill>
                <a:latin typeface="Arial" charset="0"/>
              </a:rPr>
              <a:t>konečný produkt translace</a:t>
            </a:r>
          </a:p>
          <a:p>
            <a:pPr>
              <a:buFont typeface="Wingdings" pitchFamily="2" charset="2"/>
              <a:buNone/>
            </a:pPr>
            <a:r>
              <a:rPr lang="cs-CZ" sz="1400">
                <a:solidFill>
                  <a:srgbClr val="CC0000"/>
                </a:solidFill>
                <a:latin typeface="Arial" charset="0"/>
              </a:rPr>
              <a:t>na ribosomu endoplazmatického</a:t>
            </a:r>
          </a:p>
          <a:p>
            <a:pPr>
              <a:buFont typeface="Wingdings" pitchFamily="2" charset="2"/>
              <a:buNone/>
            </a:pPr>
            <a:r>
              <a:rPr lang="cs-CZ" sz="1400">
                <a:solidFill>
                  <a:srgbClr val="CC0000"/>
                </a:solidFill>
                <a:latin typeface="Arial" charset="0"/>
              </a:rPr>
              <a:t>retikula  (neopuští ER)</a:t>
            </a:r>
          </a:p>
        </p:txBody>
      </p:sp>
      <p:sp>
        <p:nvSpPr>
          <p:cNvPr id="203792" name="Text Box 16"/>
          <p:cNvSpPr txBox="1">
            <a:spLocks noChangeArrowheads="1"/>
          </p:cNvSpPr>
          <p:nvPr/>
        </p:nvSpPr>
        <p:spPr bwMode="auto">
          <a:xfrm>
            <a:off x="323850" y="3311525"/>
            <a:ext cx="24114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>
              <a:buFont typeface="Wingdings" pitchFamily="2" charset="2"/>
              <a:buChar char="§"/>
            </a:pPr>
            <a:r>
              <a:rPr lang="cs-CZ" sz="1600">
                <a:latin typeface="Arial" charset="0"/>
              </a:rPr>
              <a:t> </a:t>
            </a:r>
            <a:r>
              <a:rPr lang="cs-CZ" sz="1400" i="1">
                <a:latin typeface="Arial" charset="0"/>
              </a:rPr>
              <a:t>velká neaktivní molekula</a:t>
            </a:r>
          </a:p>
        </p:txBody>
      </p:sp>
      <p:sp>
        <p:nvSpPr>
          <p:cNvPr id="203794" name="Text Box 18"/>
          <p:cNvSpPr txBox="1">
            <a:spLocks noChangeArrowheads="1"/>
          </p:cNvSpPr>
          <p:nvPr/>
        </p:nvSpPr>
        <p:spPr bwMode="auto">
          <a:xfrm>
            <a:off x="323850" y="4464050"/>
            <a:ext cx="2755900" cy="1612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>
              <a:buFont typeface="Wingdings" pitchFamily="2" charset="2"/>
              <a:buChar char="§"/>
            </a:pPr>
            <a:r>
              <a:rPr lang="cs-CZ" sz="1600">
                <a:latin typeface="Arial" charset="0"/>
              </a:rPr>
              <a:t> </a:t>
            </a:r>
            <a:r>
              <a:rPr lang="cs-CZ" sz="1400">
                <a:latin typeface="Arial" charset="0"/>
              </a:rPr>
              <a:t>obsahuje jednu nebo více </a:t>
            </a:r>
          </a:p>
          <a:p>
            <a:pPr>
              <a:buFont typeface="Wingdings" pitchFamily="2" charset="2"/>
              <a:buNone/>
            </a:pPr>
            <a:r>
              <a:rPr lang="cs-CZ" sz="1400">
                <a:latin typeface="Arial" charset="0"/>
              </a:rPr>
              <a:t>kopií peptidického hormonu, </a:t>
            </a:r>
          </a:p>
          <a:p>
            <a:pPr>
              <a:buFont typeface="Wingdings" pitchFamily="2" charset="2"/>
              <a:buNone/>
            </a:pPr>
            <a:r>
              <a:rPr lang="cs-CZ" sz="1400" u="sng">
                <a:latin typeface="Arial" charset="0"/>
              </a:rPr>
              <a:t>signální sekvenci</a:t>
            </a:r>
            <a:r>
              <a:rPr lang="cs-CZ" sz="1400">
                <a:latin typeface="Arial" charset="0"/>
              </a:rPr>
              <a:t> (posouvá </a:t>
            </a:r>
          </a:p>
          <a:p>
            <a:pPr>
              <a:buFont typeface="Wingdings" pitchFamily="2" charset="2"/>
              <a:buNone/>
            </a:pPr>
            <a:r>
              <a:rPr lang="cs-CZ" sz="1400">
                <a:latin typeface="Arial" charset="0"/>
              </a:rPr>
              <a:t>preprohormon do lumenu ER) </a:t>
            </a:r>
          </a:p>
          <a:p>
            <a:pPr>
              <a:buFont typeface="Wingdings" pitchFamily="2" charset="2"/>
              <a:buNone/>
            </a:pPr>
            <a:r>
              <a:rPr lang="cs-CZ" sz="1400">
                <a:latin typeface="Arial" charset="0"/>
              </a:rPr>
              <a:t>a jiné peptidické sekvence </a:t>
            </a:r>
          </a:p>
          <a:p>
            <a:pPr>
              <a:buFont typeface="Wingdings" pitchFamily="2" charset="2"/>
              <a:buNone/>
            </a:pPr>
            <a:r>
              <a:rPr lang="cs-CZ" sz="1400">
                <a:latin typeface="Arial" charset="0"/>
              </a:rPr>
              <a:t>(mohou nebo nemusí být </a:t>
            </a:r>
          </a:p>
          <a:p>
            <a:pPr>
              <a:buFont typeface="Wingdings" pitchFamily="2" charset="2"/>
              <a:buNone/>
            </a:pPr>
            <a:r>
              <a:rPr lang="cs-CZ" sz="1400">
                <a:latin typeface="Arial" charset="0"/>
              </a:rPr>
              <a:t>biologicky aktivní)</a:t>
            </a:r>
            <a:endParaRPr lang="cs-CZ" sz="1600">
              <a:latin typeface="Arial" charset="0"/>
            </a:endParaRPr>
          </a:p>
        </p:txBody>
      </p:sp>
      <p:sp>
        <p:nvSpPr>
          <p:cNvPr id="203795" name="Text Box 19"/>
          <p:cNvSpPr txBox="1">
            <a:spLocks noChangeArrowheads="1"/>
          </p:cNvSpPr>
          <p:nvPr/>
        </p:nvSpPr>
        <p:spPr bwMode="auto">
          <a:xfrm>
            <a:off x="3348038" y="3311525"/>
            <a:ext cx="24812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>
              <a:buFont typeface="Wingdings" pitchFamily="2" charset="2"/>
              <a:buChar char="§"/>
            </a:pPr>
            <a:r>
              <a:rPr lang="cs-CZ" sz="1600">
                <a:latin typeface="Arial" charset="0"/>
              </a:rPr>
              <a:t> </a:t>
            </a:r>
            <a:r>
              <a:rPr lang="cs-CZ" sz="1400" i="1">
                <a:latin typeface="Arial" charset="0"/>
              </a:rPr>
              <a:t>menší neaktivní molekula</a:t>
            </a:r>
            <a:endParaRPr lang="cs-CZ" sz="1600" i="1">
              <a:latin typeface="Arial" charset="0"/>
            </a:endParaRPr>
          </a:p>
        </p:txBody>
      </p:sp>
      <p:sp>
        <p:nvSpPr>
          <p:cNvPr id="203797" name="Text Box 21"/>
          <p:cNvSpPr txBox="1">
            <a:spLocks noChangeArrowheads="1"/>
          </p:cNvSpPr>
          <p:nvPr/>
        </p:nvSpPr>
        <p:spPr bwMode="auto">
          <a:xfrm>
            <a:off x="3348038" y="3671888"/>
            <a:ext cx="2847975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>
              <a:buFont typeface="Wingdings" pitchFamily="2" charset="2"/>
              <a:buChar char="§"/>
            </a:pPr>
            <a:r>
              <a:rPr lang="cs-CZ" sz="1600">
                <a:latin typeface="Arial" charset="0"/>
              </a:rPr>
              <a:t> </a:t>
            </a:r>
            <a:r>
              <a:rPr lang="cs-CZ" sz="1400">
                <a:solidFill>
                  <a:srgbClr val="CC0000"/>
                </a:solidFill>
                <a:latin typeface="Arial" charset="0"/>
              </a:rPr>
              <a:t>vzniká v ER z preprohormonu</a:t>
            </a:r>
          </a:p>
          <a:p>
            <a:pPr>
              <a:buFont typeface="Wingdings" pitchFamily="2" charset="2"/>
              <a:buNone/>
            </a:pPr>
            <a:r>
              <a:rPr lang="cs-CZ" sz="1400">
                <a:solidFill>
                  <a:srgbClr val="CC0000"/>
                </a:solidFill>
                <a:latin typeface="Arial" charset="0"/>
              </a:rPr>
              <a:t>po </a:t>
            </a:r>
            <a:r>
              <a:rPr lang="cs-CZ" sz="1400" u="sng">
                <a:solidFill>
                  <a:srgbClr val="CC0000"/>
                </a:solidFill>
                <a:latin typeface="Arial" charset="0"/>
              </a:rPr>
              <a:t>odštěpení signální sekvence</a:t>
            </a:r>
          </a:p>
        </p:txBody>
      </p:sp>
      <p:sp>
        <p:nvSpPr>
          <p:cNvPr id="203799" name="Text Box 23"/>
          <p:cNvSpPr txBox="1">
            <a:spLocks noChangeArrowheads="1"/>
          </p:cNvSpPr>
          <p:nvPr/>
        </p:nvSpPr>
        <p:spPr bwMode="auto">
          <a:xfrm>
            <a:off x="3348038" y="4248150"/>
            <a:ext cx="2730500" cy="1400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>
              <a:buFont typeface="Wingdings" pitchFamily="2" charset="2"/>
              <a:buChar char="§"/>
            </a:pPr>
            <a:r>
              <a:rPr lang="cs-CZ" sz="1600">
                <a:latin typeface="Arial" charset="0"/>
              </a:rPr>
              <a:t> </a:t>
            </a:r>
            <a:r>
              <a:rPr lang="cs-CZ" sz="1400">
                <a:latin typeface="Arial" charset="0"/>
              </a:rPr>
              <a:t>opouští ER (ve váčku z jeho </a:t>
            </a:r>
          </a:p>
          <a:p>
            <a:pPr>
              <a:buFont typeface="Wingdings" pitchFamily="2" charset="2"/>
              <a:buNone/>
            </a:pPr>
            <a:r>
              <a:rPr lang="cs-CZ" sz="1400">
                <a:latin typeface="Arial" charset="0"/>
              </a:rPr>
              <a:t>membrány) a putuje mezi </a:t>
            </a:r>
          </a:p>
          <a:p>
            <a:pPr>
              <a:buFont typeface="Wingdings" pitchFamily="2" charset="2"/>
              <a:buNone/>
            </a:pPr>
            <a:r>
              <a:rPr lang="cs-CZ" sz="1400">
                <a:latin typeface="Arial" charset="0"/>
              </a:rPr>
              <a:t>cisternami Golgiho aparátu,</a:t>
            </a:r>
          </a:p>
          <a:p>
            <a:pPr>
              <a:buFont typeface="Wingdings" pitchFamily="2" charset="2"/>
              <a:buNone/>
            </a:pPr>
            <a:r>
              <a:rPr lang="cs-CZ" sz="1400">
                <a:latin typeface="Arial" charset="0"/>
              </a:rPr>
              <a:t>kde dochází k jeho úpravám</a:t>
            </a:r>
          </a:p>
          <a:p>
            <a:pPr>
              <a:buFont typeface="Wingdings" pitchFamily="2" charset="2"/>
              <a:buNone/>
            </a:pPr>
            <a:r>
              <a:rPr lang="cs-CZ" sz="1400">
                <a:latin typeface="Arial" charset="0"/>
              </a:rPr>
              <a:t>( postsyntetické úpravy neboli</a:t>
            </a:r>
          </a:p>
          <a:p>
            <a:pPr>
              <a:buFont typeface="Wingdings" pitchFamily="2" charset="2"/>
              <a:buNone/>
            </a:pPr>
            <a:r>
              <a:rPr lang="cs-CZ" sz="1400">
                <a:latin typeface="Arial" charset="0"/>
              </a:rPr>
              <a:t>postranslační procesy )</a:t>
            </a:r>
          </a:p>
        </p:txBody>
      </p:sp>
      <p:sp>
        <p:nvSpPr>
          <p:cNvPr id="203801" name="Text Box 25"/>
          <p:cNvSpPr txBox="1">
            <a:spLocks noChangeArrowheads="1"/>
          </p:cNvSpPr>
          <p:nvPr/>
        </p:nvSpPr>
        <p:spPr bwMode="auto">
          <a:xfrm>
            <a:off x="3400425" y="5372100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203802" name="Text Box 26"/>
          <p:cNvSpPr txBox="1">
            <a:spLocks noChangeArrowheads="1"/>
          </p:cNvSpPr>
          <p:nvPr/>
        </p:nvSpPr>
        <p:spPr bwMode="auto">
          <a:xfrm>
            <a:off x="3276600" y="5734050"/>
            <a:ext cx="27527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>
              <a:buFont typeface="Wingdings" pitchFamily="2" charset="2"/>
              <a:buChar char="§"/>
            </a:pPr>
            <a:r>
              <a:rPr lang="cs-CZ" sz="1600">
                <a:latin typeface="Arial" charset="0"/>
              </a:rPr>
              <a:t> </a:t>
            </a:r>
            <a:r>
              <a:rPr lang="cs-CZ" sz="1400">
                <a:latin typeface="Arial" charset="0"/>
              </a:rPr>
              <a:t>trans cisterna uvolní váček</a:t>
            </a:r>
          </a:p>
          <a:p>
            <a:pPr>
              <a:buFont typeface="Wingdings" pitchFamily="2" charset="2"/>
              <a:buNone/>
            </a:pPr>
            <a:r>
              <a:rPr lang="cs-CZ" sz="1400">
                <a:latin typeface="Arial" charset="0"/>
              </a:rPr>
              <a:t>s prohormonem a enzymy </a:t>
            </a:r>
          </a:p>
          <a:p>
            <a:pPr>
              <a:buFont typeface="Wingdings" pitchFamily="2" charset="2"/>
              <a:buNone/>
            </a:pPr>
            <a:r>
              <a:rPr lang="cs-CZ" sz="1400">
                <a:latin typeface="Arial" charset="0"/>
              </a:rPr>
              <a:t>do cytoplazmy sekreční buňky</a:t>
            </a:r>
            <a:endParaRPr lang="cs-CZ" sz="1600">
              <a:latin typeface="Arial" charset="0"/>
            </a:endParaRPr>
          </a:p>
        </p:txBody>
      </p:sp>
      <p:sp>
        <p:nvSpPr>
          <p:cNvPr id="203804" name="Text Box 28"/>
          <p:cNvSpPr txBox="1">
            <a:spLocks noChangeArrowheads="1"/>
          </p:cNvSpPr>
          <p:nvPr/>
        </p:nvSpPr>
        <p:spPr bwMode="auto">
          <a:xfrm>
            <a:off x="6443663" y="3600450"/>
            <a:ext cx="2506662" cy="1825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>
              <a:buFont typeface="Wingdings" pitchFamily="2" charset="2"/>
              <a:buChar char="§"/>
            </a:pPr>
            <a:r>
              <a:rPr lang="cs-CZ" sz="1600">
                <a:latin typeface="Arial" charset="0"/>
              </a:rPr>
              <a:t> </a:t>
            </a:r>
            <a:r>
              <a:rPr lang="cs-CZ" sz="1400">
                <a:solidFill>
                  <a:srgbClr val="CC0000"/>
                </a:solidFill>
                <a:latin typeface="Arial" charset="0"/>
              </a:rPr>
              <a:t>vzniká v cytoplazmě</a:t>
            </a:r>
          </a:p>
          <a:p>
            <a:pPr>
              <a:buFont typeface="Wingdings" pitchFamily="2" charset="2"/>
              <a:buNone/>
            </a:pPr>
            <a:r>
              <a:rPr lang="cs-CZ" sz="1400">
                <a:solidFill>
                  <a:srgbClr val="CC0000"/>
                </a:solidFill>
                <a:latin typeface="Arial" charset="0"/>
              </a:rPr>
              <a:t>sekreční buňky činností</a:t>
            </a:r>
          </a:p>
          <a:p>
            <a:pPr>
              <a:buFont typeface="Wingdings" pitchFamily="2" charset="2"/>
              <a:buNone/>
            </a:pPr>
            <a:r>
              <a:rPr lang="cs-CZ" sz="1400">
                <a:solidFill>
                  <a:srgbClr val="CC0000"/>
                </a:solidFill>
                <a:latin typeface="Arial" charset="0"/>
              </a:rPr>
              <a:t>enzymů, které štěpí </a:t>
            </a:r>
          </a:p>
          <a:p>
            <a:pPr>
              <a:buFont typeface="Wingdings" pitchFamily="2" charset="2"/>
              <a:buNone/>
            </a:pPr>
            <a:r>
              <a:rPr lang="cs-CZ" sz="1400">
                <a:solidFill>
                  <a:srgbClr val="CC0000"/>
                </a:solidFill>
                <a:latin typeface="Arial" charset="0"/>
              </a:rPr>
              <a:t>prohormon na jeden nebo</a:t>
            </a:r>
          </a:p>
          <a:p>
            <a:pPr>
              <a:buFont typeface="Wingdings" pitchFamily="2" charset="2"/>
              <a:buNone/>
            </a:pPr>
            <a:r>
              <a:rPr lang="cs-CZ" sz="1400">
                <a:solidFill>
                  <a:srgbClr val="CC0000"/>
                </a:solidFill>
                <a:latin typeface="Arial" charset="0"/>
              </a:rPr>
              <a:t>více aktivních peptidů      </a:t>
            </a:r>
          </a:p>
          <a:p>
            <a:pPr>
              <a:buFont typeface="Wingdings" pitchFamily="2" charset="2"/>
              <a:buNone/>
            </a:pPr>
            <a:r>
              <a:rPr lang="cs-CZ" sz="1400">
                <a:solidFill>
                  <a:srgbClr val="CC0000"/>
                </a:solidFill>
                <a:latin typeface="Arial" charset="0"/>
              </a:rPr>
              <a:t>( hormonů ) a na doplňkové</a:t>
            </a:r>
          </a:p>
          <a:p>
            <a:pPr>
              <a:buFont typeface="Wingdings" pitchFamily="2" charset="2"/>
              <a:buNone/>
            </a:pPr>
            <a:r>
              <a:rPr lang="cs-CZ" sz="1400">
                <a:solidFill>
                  <a:srgbClr val="CC0000"/>
                </a:solidFill>
                <a:latin typeface="Arial" charset="0"/>
              </a:rPr>
              <a:t>peptidické fragmenty – vše </a:t>
            </a:r>
          </a:p>
          <a:p>
            <a:pPr>
              <a:buFont typeface="Wingdings" pitchFamily="2" charset="2"/>
              <a:buNone/>
            </a:pPr>
            <a:r>
              <a:rPr lang="cs-CZ" sz="1400">
                <a:solidFill>
                  <a:srgbClr val="CC0000"/>
                </a:solidFill>
                <a:latin typeface="Arial" charset="0"/>
              </a:rPr>
              <a:t>zůstává ve váčku</a:t>
            </a:r>
          </a:p>
        </p:txBody>
      </p:sp>
      <p:sp>
        <p:nvSpPr>
          <p:cNvPr id="203805" name="Text Box 29"/>
          <p:cNvSpPr txBox="1">
            <a:spLocks noChangeArrowheads="1"/>
          </p:cNvSpPr>
          <p:nvPr/>
        </p:nvSpPr>
        <p:spPr bwMode="auto">
          <a:xfrm>
            <a:off x="6443663" y="3311525"/>
            <a:ext cx="17621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>
              <a:buFont typeface="Wingdings" pitchFamily="2" charset="2"/>
              <a:buChar char="§"/>
            </a:pPr>
            <a:r>
              <a:rPr lang="cs-CZ" sz="1600">
                <a:latin typeface="Arial" charset="0"/>
              </a:rPr>
              <a:t> </a:t>
            </a:r>
            <a:r>
              <a:rPr lang="cs-CZ" sz="1400">
                <a:latin typeface="Arial" charset="0"/>
              </a:rPr>
              <a:t> </a:t>
            </a:r>
            <a:r>
              <a:rPr lang="cs-CZ" sz="1400" i="1">
                <a:latin typeface="Arial" charset="0"/>
              </a:rPr>
              <a:t>aktivní molekula</a:t>
            </a:r>
            <a:endParaRPr lang="cs-CZ" sz="1600" i="1">
              <a:latin typeface="Arial" charset="0"/>
            </a:endParaRPr>
          </a:p>
        </p:txBody>
      </p:sp>
      <p:sp>
        <p:nvSpPr>
          <p:cNvPr id="203806" name="Text Box 30"/>
          <p:cNvSpPr txBox="1">
            <a:spLocks noChangeArrowheads="1"/>
          </p:cNvSpPr>
          <p:nvPr/>
        </p:nvSpPr>
        <p:spPr bwMode="auto">
          <a:xfrm>
            <a:off x="6443663" y="5472113"/>
            <a:ext cx="2465387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>
              <a:buFont typeface="Wingdings" pitchFamily="2" charset="2"/>
              <a:buChar char="§"/>
            </a:pPr>
            <a:r>
              <a:rPr lang="cs-CZ" sz="1600">
                <a:latin typeface="Arial" charset="0"/>
              </a:rPr>
              <a:t> </a:t>
            </a:r>
            <a:r>
              <a:rPr lang="cs-CZ" sz="1400">
                <a:latin typeface="Arial" charset="0"/>
              </a:rPr>
              <a:t>váček čeká na příslušný </a:t>
            </a:r>
          </a:p>
          <a:p>
            <a:pPr>
              <a:buFont typeface="Wingdings" pitchFamily="2" charset="2"/>
              <a:buNone/>
            </a:pPr>
            <a:r>
              <a:rPr lang="cs-CZ" sz="1400">
                <a:latin typeface="Arial" charset="0"/>
              </a:rPr>
              <a:t>signál vedoucí k exocytóze</a:t>
            </a:r>
          </a:p>
          <a:p>
            <a:pPr>
              <a:buFont typeface="Wingdings" pitchFamily="2" charset="2"/>
              <a:buNone/>
            </a:pPr>
            <a:r>
              <a:rPr lang="cs-CZ" sz="1400">
                <a:latin typeface="Arial" charset="0"/>
              </a:rPr>
              <a:t>ze sekreční buňky</a:t>
            </a:r>
            <a:endParaRPr lang="cs-CZ" sz="1600">
              <a:latin typeface="Arial" charset="0"/>
            </a:endParaRPr>
          </a:p>
        </p:txBody>
      </p:sp>
      <p:graphicFrame>
        <p:nvGraphicFramePr>
          <p:cNvPr id="203807" name="Object 31"/>
          <p:cNvGraphicFramePr>
            <a:graphicFrameLocks noChangeAspect="1"/>
          </p:cNvGraphicFramePr>
          <p:nvPr/>
        </p:nvGraphicFramePr>
        <p:xfrm>
          <a:off x="1524000" y="5054600"/>
          <a:ext cx="333375" cy="428625"/>
        </p:xfrm>
        <a:graphic>
          <a:graphicData uri="http://schemas.openxmlformats.org/presentationml/2006/ole">
            <p:oleObj spid="_x0000_s203807" name="Graf" r:id="rId3" imgW="1581302" imgH="914400" progId="MSGraph.Chart.8">
              <p:embed followColorScheme="full"/>
            </p:oleObj>
          </a:graphicData>
        </a:graphic>
      </p:graphicFrame>
      <p:sp>
        <p:nvSpPr>
          <p:cNvPr id="203808" name="Rectangle 32"/>
          <p:cNvSpPr>
            <a:spLocks noChangeArrowheads="1"/>
          </p:cNvSpPr>
          <p:nvPr/>
        </p:nvSpPr>
        <p:spPr bwMode="auto">
          <a:xfrm>
            <a:off x="8618538" y="0"/>
            <a:ext cx="52546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II-52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66">
                <a:gamma/>
                <a:tint val="0"/>
                <a:invGamma/>
              </a:srgbClr>
            </a:gs>
            <a:gs pos="100000">
              <a:srgbClr val="66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60" name="Freeform 4"/>
          <p:cNvSpPr>
            <a:spLocks/>
          </p:cNvSpPr>
          <p:nvPr/>
        </p:nvSpPr>
        <p:spPr bwMode="auto">
          <a:xfrm>
            <a:off x="3132138" y="3092450"/>
            <a:ext cx="965200" cy="2351088"/>
          </a:xfrm>
          <a:custGeom>
            <a:avLst/>
            <a:gdLst/>
            <a:ahLst/>
            <a:cxnLst>
              <a:cxn ang="0">
                <a:pos x="220" y="195"/>
              </a:cxn>
              <a:cxn ang="0">
                <a:pos x="230" y="318"/>
              </a:cxn>
              <a:cxn ang="0">
                <a:pos x="266" y="529"/>
              </a:cxn>
              <a:cxn ang="0">
                <a:pos x="266" y="771"/>
              </a:cxn>
              <a:cxn ang="0">
                <a:pos x="159" y="801"/>
              </a:cxn>
              <a:cxn ang="0">
                <a:pos x="88" y="801"/>
              </a:cxn>
              <a:cxn ang="0">
                <a:pos x="17" y="861"/>
              </a:cxn>
              <a:cxn ang="0">
                <a:pos x="20" y="963"/>
              </a:cxn>
              <a:cxn ang="0">
                <a:pos x="134" y="1018"/>
              </a:cxn>
              <a:cxn ang="0">
                <a:pos x="301" y="1013"/>
              </a:cxn>
              <a:cxn ang="0">
                <a:pos x="301" y="1406"/>
              </a:cxn>
              <a:cxn ang="0">
                <a:pos x="443" y="1466"/>
              </a:cxn>
              <a:cxn ang="0">
                <a:pos x="585" y="1375"/>
              </a:cxn>
              <a:cxn ang="0">
                <a:pos x="585" y="1225"/>
              </a:cxn>
              <a:cxn ang="0">
                <a:pos x="585" y="438"/>
              </a:cxn>
              <a:cxn ang="0">
                <a:pos x="585" y="137"/>
              </a:cxn>
              <a:cxn ang="0">
                <a:pos x="478" y="15"/>
              </a:cxn>
              <a:cxn ang="0">
                <a:pos x="336" y="46"/>
              </a:cxn>
              <a:cxn ang="0">
                <a:pos x="241" y="117"/>
              </a:cxn>
              <a:cxn ang="0">
                <a:pos x="220" y="195"/>
              </a:cxn>
            </a:cxnLst>
            <a:rect l="0" t="0" r="r" b="b"/>
            <a:pathLst>
              <a:path w="608" h="1481">
                <a:moveTo>
                  <a:pt x="220" y="195"/>
                </a:moveTo>
                <a:cubicBezTo>
                  <a:pt x="218" y="229"/>
                  <a:pt x="222" y="262"/>
                  <a:pt x="230" y="318"/>
                </a:cubicBezTo>
                <a:cubicBezTo>
                  <a:pt x="238" y="374"/>
                  <a:pt x="260" y="454"/>
                  <a:pt x="266" y="529"/>
                </a:cubicBezTo>
                <a:cubicBezTo>
                  <a:pt x="272" y="604"/>
                  <a:pt x="284" y="726"/>
                  <a:pt x="266" y="771"/>
                </a:cubicBezTo>
                <a:cubicBezTo>
                  <a:pt x="248" y="816"/>
                  <a:pt x="189" y="796"/>
                  <a:pt x="159" y="801"/>
                </a:cubicBezTo>
                <a:cubicBezTo>
                  <a:pt x="130" y="807"/>
                  <a:pt x="112" y="791"/>
                  <a:pt x="88" y="801"/>
                </a:cubicBezTo>
                <a:cubicBezTo>
                  <a:pt x="65" y="811"/>
                  <a:pt x="29" y="835"/>
                  <a:pt x="17" y="861"/>
                </a:cubicBezTo>
                <a:cubicBezTo>
                  <a:pt x="5" y="888"/>
                  <a:pt x="0" y="937"/>
                  <a:pt x="20" y="963"/>
                </a:cubicBezTo>
                <a:cubicBezTo>
                  <a:pt x="39" y="989"/>
                  <a:pt x="87" y="1010"/>
                  <a:pt x="134" y="1018"/>
                </a:cubicBezTo>
                <a:cubicBezTo>
                  <a:pt x="181" y="1026"/>
                  <a:pt x="273" y="948"/>
                  <a:pt x="301" y="1013"/>
                </a:cubicBezTo>
                <a:cubicBezTo>
                  <a:pt x="329" y="1077"/>
                  <a:pt x="277" y="1330"/>
                  <a:pt x="301" y="1406"/>
                </a:cubicBezTo>
                <a:cubicBezTo>
                  <a:pt x="324" y="1481"/>
                  <a:pt x="396" y="1471"/>
                  <a:pt x="443" y="1466"/>
                </a:cubicBezTo>
                <a:cubicBezTo>
                  <a:pt x="490" y="1460"/>
                  <a:pt x="561" y="1415"/>
                  <a:pt x="585" y="1375"/>
                </a:cubicBezTo>
                <a:cubicBezTo>
                  <a:pt x="608" y="1335"/>
                  <a:pt x="585" y="1380"/>
                  <a:pt x="585" y="1225"/>
                </a:cubicBezTo>
                <a:cubicBezTo>
                  <a:pt x="585" y="1069"/>
                  <a:pt x="585" y="620"/>
                  <a:pt x="585" y="438"/>
                </a:cubicBezTo>
                <a:cubicBezTo>
                  <a:pt x="585" y="257"/>
                  <a:pt x="603" y="207"/>
                  <a:pt x="585" y="137"/>
                </a:cubicBezTo>
                <a:cubicBezTo>
                  <a:pt x="567" y="66"/>
                  <a:pt x="520" y="31"/>
                  <a:pt x="478" y="15"/>
                </a:cubicBezTo>
                <a:cubicBezTo>
                  <a:pt x="437" y="0"/>
                  <a:pt x="376" y="29"/>
                  <a:pt x="336" y="46"/>
                </a:cubicBezTo>
                <a:cubicBezTo>
                  <a:pt x="296" y="63"/>
                  <a:pt x="260" y="92"/>
                  <a:pt x="241" y="117"/>
                </a:cubicBezTo>
                <a:cubicBezTo>
                  <a:pt x="221" y="141"/>
                  <a:pt x="221" y="162"/>
                  <a:pt x="220" y="195"/>
                </a:cubicBezTo>
                <a:close/>
              </a:path>
            </a:pathLst>
          </a:custGeom>
          <a:solidFill>
            <a:srgbClr val="FF9933"/>
          </a:solidFill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5461" name="Freeform 5"/>
          <p:cNvSpPr>
            <a:spLocks/>
          </p:cNvSpPr>
          <p:nvPr/>
        </p:nvSpPr>
        <p:spPr bwMode="auto">
          <a:xfrm>
            <a:off x="4181475" y="2854325"/>
            <a:ext cx="846138" cy="2747963"/>
          </a:xfrm>
          <a:custGeom>
            <a:avLst/>
            <a:gdLst/>
            <a:ahLst/>
            <a:cxnLst>
              <a:cxn ang="0">
                <a:pos x="15" y="220"/>
              </a:cxn>
              <a:cxn ang="0">
                <a:pos x="61" y="583"/>
              </a:cxn>
              <a:cxn ang="0">
                <a:pos x="61" y="1127"/>
              </a:cxn>
              <a:cxn ang="0">
                <a:pos x="61" y="1807"/>
              </a:cxn>
              <a:cxn ang="0">
                <a:pos x="15" y="2442"/>
              </a:cxn>
              <a:cxn ang="0">
                <a:pos x="151" y="2760"/>
              </a:cxn>
              <a:cxn ang="0">
                <a:pos x="424" y="2760"/>
              </a:cxn>
              <a:cxn ang="0">
                <a:pos x="650" y="2624"/>
              </a:cxn>
              <a:cxn ang="0">
                <a:pos x="605" y="2080"/>
              </a:cxn>
              <a:cxn ang="0">
                <a:pos x="696" y="1626"/>
              </a:cxn>
              <a:cxn ang="0">
                <a:pos x="605" y="1082"/>
              </a:cxn>
              <a:cxn ang="0">
                <a:pos x="605" y="719"/>
              </a:cxn>
              <a:cxn ang="0">
                <a:pos x="650" y="401"/>
              </a:cxn>
              <a:cxn ang="0">
                <a:pos x="605" y="84"/>
              </a:cxn>
              <a:cxn ang="0">
                <a:pos x="333" y="38"/>
              </a:cxn>
              <a:cxn ang="0">
                <a:pos x="106" y="38"/>
              </a:cxn>
              <a:cxn ang="0">
                <a:pos x="15" y="220"/>
              </a:cxn>
            </a:cxnLst>
            <a:rect l="0" t="0" r="r" b="b"/>
            <a:pathLst>
              <a:path w="696" h="2813">
                <a:moveTo>
                  <a:pt x="15" y="220"/>
                </a:moveTo>
                <a:cubicBezTo>
                  <a:pt x="7" y="311"/>
                  <a:pt x="53" y="432"/>
                  <a:pt x="61" y="583"/>
                </a:cubicBezTo>
                <a:cubicBezTo>
                  <a:pt x="69" y="734"/>
                  <a:pt x="61" y="923"/>
                  <a:pt x="61" y="1127"/>
                </a:cubicBezTo>
                <a:cubicBezTo>
                  <a:pt x="61" y="1331"/>
                  <a:pt x="69" y="1588"/>
                  <a:pt x="61" y="1807"/>
                </a:cubicBezTo>
                <a:cubicBezTo>
                  <a:pt x="53" y="2026"/>
                  <a:pt x="0" y="2283"/>
                  <a:pt x="15" y="2442"/>
                </a:cubicBezTo>
                <a:cubicBezTo>
                  <a:pt x="30" y="2601"/>
                  <a:pt x="83" y="2707"/>
                  <a:pt x="151" y="2760"/>
                </a:cubicBezTo>
                <a:cubicBezTo>
                  <a:pt x="219" y="2813"/>
                  <a:pt x="341" y="2783"/>
                  <a:pt x="424" y="2760"/>
                </a:cubicBezTo>
                <a:cubicBezTo>
                  <a:pt x="507" y="2737"/>
                  <a:pt x="620" y="2737"/>
                  <a:pt x="650" y="2624"/>
                </a:cubicBezTo>
                <a:cubicBezTo>
                  <a:pt x="680" y="2511"/>
                  <a:pt x="597" y="2246"/>
                  <a:pt x="605" y="2080"/>
                </a:cubicBezTo>
                <a:cubicBezTo>
                  <a:pt x="613" y="1914"/>
                  <a:pt x="696" y="1792"/>
                  <a:pt x="696" y="1626"/>
                </a:cubicBezTo>
                <a:cubicBezTo>
                  <a:pt x="696" y="1460"/>
                  <a:pt x="620" y="1233"/>
                  <a:pt x="605" y="1082"/>
                </a:cubicBezTo>
                <a:cubicBezTo>
                  <a:pt x="590" y="931"/>
                  <a:pt x="598" y="832"/>
                  <a:pt x="605" y="719"/>
                </a:cubicBezTo>
                <a:cubicBezTo>
                  <a:pt x="612" y="606"/>
                  <a:pt x="650" y="507"/>
                  <a:pt x="650" y="401"/>
                </a:cubicBezTo>
                <a:cubicBezTo>
                  <a:pt x="650" y="295"/>
                  <a:pt x="658" y="145"/>
                  <a:pt x="605" y="84"/>
                </a:cubicBezTo>
                <a:cubicBezTo>
                  <a:pt x="552" y="23"/>
                  <a:pt x="416" y="46"/>
                  <a:pt x="333" y="38"/>
                </a:cubicBezTo>
                <a:cubicBezTo>
                  <a:pt x="250" y="30"/>
                  <a:pt x="159" y="0"/>
                  <a:pt x="106" y="38"/>
                </a:cubicBezTo>
                <a:cubicBezTo>
                  <a:pt x="53" y="76"/>
                  <a:pt x="23" y="129"/>
                  <a:pt x="15" y="220"/>
                </a:cubicBezTo>
                <a:close/>
              </a:path>
            </a:pathLst>
          </a:custGeom>
          <a:solidFill>
            <a:srgbClr val="FF9933"/>
          </a:solidFill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5462" name="Oval 6"/>
          <p:cNvSpPr>
            <a:spLocks noChangeArrowheads="1"/>
          </p:cNvSpPr>
          <p:nvPr/>
        </p:nvSpPr>
        <p:spPr bwMode="auto">
          <a:xfrm>
            <a:off x="5003800" y="5734050"/>
            <a:ext cx="360363" cy="360363"/>
          </a:xfrm>
          <a:prstGeom prst="ellipse">
            <a:avLst/>
          </a:prstGeom>
          <a:solidFill>
            <a:srgbClr val="FF9933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5463" name="Oval 7"/>
          <p:cNvSpPr>
            <a:spLocks noChangeArrowheads="1"/>
          </p:cNvSpPr>
          <p:nvPr/>
        </p:nvSpPr>
        <p:spPr bwMode="auto">
          <a:xfrm>
            <a:off x="3563938" y="2493963"/>
            <a:ext cx="360362" cy="360362"/>
          </a:xfrm>
          <a:prstGeom prst="ellipse">
            <a:avLst/>
          </a:prstGeom>
          <a:solidFill>
            <a:srgbClr val="FF9933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5464" name="Freeform 8"/>
          <p:cNvSpPr>
            <a:spLocks/>
          </p:cNvSpPr>
          <p:nvPr/>
        </p:nvSpPr>
        <p:spPr bwMode="auto">
          <a:xfrm flipH="1">
            <a:off x="5148263" y="3070225"/>
            <a:ext cx="835025" cy="2351088"/>
          </a:xfrm>
          <a:custGeom>
            <a:avLst/>
            <a:gdLst/>
            <a:ahLst/>
            <a:cxnLst>
              <a:cxn ang="0">
                <a:pos x="220" y="195"/>
              </a:cxn>
              <a:cxn ang="0">
                <a:pos x="230" y="318"/>
              </a:cxn>
              <a:cxn ang="0">
                <a:pos x="266" y="529"/>
              </a:cxn>
              <a:cxn ang="0">
                <a:pos x="266" y="771"/>
              </a:cxn>
              <a:cxn ang="0">
                <a:pos x="159" y="801"/>
              </a:cxn>
              <a:cxn ang="0">
                <a:pos x="88" y="801"/>
              </a:cxn>
              <a:cxn ang="0">
                <a:pos x="17" y="861"/>
              </a:cxn>
              <a:cxn ang="0">
                <a:pos x="20" y="963"/>
              </a:cxn>
              <a:cxn ang="0">
                <a:pos x="134" y="1018"/>
              </a:cxn>
              <a:cxn ang="0">
                <a:pos x="301" y="1013"/>
              </a:cxn>
              <a:cxn ang="0">
                <a:pos x="301" y="1406"/>
              </a:cxn>
              <a:cxn ang="0">
                <a:pos x="443" y="1466"/>
              </a:cxn>
              <a:cxn ang="0">
                <a:pos x="585" y="1375"/>
              </a:cxn>
              <a:cxn ang="0">
                <a:pos x="585" y="1225"/>
              </a:cxn>
              <a:cxn ang="0">
                <a:pos x="585" y="438"/>
              </a:cxn>
              <a:cxn ang="0">
                <a:pos x="585" y="137"/>
              </a:cxn>
              <a:cxn ang="0">
                <a:pos x="478" y="15"/>
              </a:cxn>
              <a:cxn ang="0">
                <a:pos x="336" y="46"/>
              </a:cxn>
              <a:cxn ang="0">
                <a:pos x="241" y="117"/>
              </a:cxn>
              <a:cxn ang="0">
                <a:pos x="220" y="195"/>
              </a:cxn>
            </a:cxnLst>
            <a:rect l="0" t="0" r="r" b="b"/>
            <a:pathLst>
              <a:path w="608" h="1481">
                <a:moveTo>
                  <a:pt x="220" y="195"/>
                </a:moveTo>
                <a:cubicBezTo>
                  <a:pt x="218" y="229"/>
                  <a:pt x="222" y="262"/>
                  <a:pt x="230" y="318"/>
                </a:cubicBezTo>
                <a:cubicBezTo>
                  <a:pt x="238" y="374"/>
                  <a:pt x="260" y="454"/>
                  <a:pt x="266" y="529"/>
                </a:cubicBezTo>
                <a:cubicBezTo>
                  <a:pt x="272" y="604"/>
                  <a:pt x="284" y="726"/>
                  <a:pt x="266" y="771"/>
                </a:cubicBezTo>
                <a:cubicBezTo>
                  <a:pt x="248" y="816"/>
                  <a:pt x="189" y="796"/>
                  <a:pt x="159" y="801"/>
                </a:cubicBezTo>
                <a:cubicBezTo>
                  <a:pt x="130" y="807"/>
                  <a:pt x="112" y="791"/>
                  <a:pt x="88" y="801"/>
                </a:cubicBezTo>
                <a:cubicBezTo>
                  <a:pt x="65" y="811"/>
                  <a:pt x="29" y="835"/>
                  <a:pt x="17" y="861"/>
                </a:cubicBezTo>
                <a:cubicBezTo>
                  <a:pt x="5" y="888"/>
                  <a:pt x="0" y="937"/>
                  <a:pt x="20" y="963"/>
                </a:cubicBezTo>
                <a:cubicBezTo>
                  <a:pt x="39" y="989"/>
                  <a:pt x="87" y="1010"/>
                  <a:pt x="134" y="1018"/>
                </a:cubicBezTo>
                <a:cubicBezTo>
                  <a:pt x="181" y="1026"/>
                  <a:pt x="273" y="948"/>
                  <a:pt x="301" y="1013"/>
                </a:cubicBezTo>
                <a:cubicBezTo>
                  <a:pt x="329" y="1077"/>
                  <a:pt x="277" y="1330"/>
                  <a:pt x="301" y="1406"/>
                </a:cubicBezTo>
                <a:cubicBezTo>
                  <a:pt x="324" y="1481"/>
                  <a:pt x="396" y="1471"/>
                  <a:pt x="443" y="1466"/>
                </a:cubicBezTo>
                <a:cubicBezTo>
                  <a:pt x="490" y="1460"/>
                  <a:pt x="561" y="1415"/>
                  <a:pt x="585" y="1375"/>
                </a:cubicBezTo>
                <a:cubicBezTo>
                  <a:pt x="608" y="1335"/>
                  <a:pt x="585" y="1380"/>
                  <a:pt x="585" y="1225"/>
                </a:cubicBezTo>
                <a:cubicBezTo>
                  <a:pt x="585" y="1069"/>
                  <a:pt x="585" y="620"/>
                  <a:pt x="585" y="438"/>
                </a:cubicBezTo>
                <a:cubicBezTo>
                  <a:pt x="585" y="257"/>
                  <a:pt x="603" y="207"/>
                  <a:pt x="585" y="137"/>
                </a:cubicBezTo>
                <a:cubicBezTo>
                  <a:pt x="567" y="66"/>
                  <a:pt x="520" y="31"/>
                  <a:pt x="478" y="15"/>
                </a:cubicBezTo>
                <a:cubicBezTo>
                  <a:pt x="437" y="0"/>
                  <a:pt x="376" y="29"/>
                  <a:pt x="336" y="46"/>
                </a:cubicBezTo>
                <a:cubicBezTo>
                  <a:pt x="296" y="63"/>
                  <a:pt x="260" y="92"/>
                  <a:pt x="241" y="117"/>
                </a:cubicBezTo>
                <a:cubicBezTo>
                  <a:pt x="221" y="141"/>
                  <a:pt x="221" y="162"/>
                  <a:pt x="220" y="195"/>
                </a:cubicBezTo>
                <a:close/>
              </a:path>
            </a:pathLst>
          </a:custGeom>
          <a:solidFill>
            <a:srgbClr val="FF9933"/>
          </a:solidFill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5465" name="Text Box 9"/>
          <p:cNvSpPr txBox="1">
            <a:spLocks noChangeArrowheads="1"/>
          </p:cNvSpPr>
          <p:nvPr/>
        </p:nvSpPr>
        <p:spPr bwMode="auto">
          <a:xfrm>
            <a:off x="5508625" y="2854325"/>
            <a:ext cx="88423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200">
                <a:solidFill>
                  <a:srgbClr val="FF9933"/>
                </a:solidFill>
                <a:latin typeface="Arial" charset="0"/>
              </a:rPr>
              <a:t>Trans  síť</a:t>
            </a:r>
          </a:p>
        </p:txBody>
      </p:sp>
      <p:sp>
        <p:nvSpPr>
          <p:cNvPr id="275466" name="Text Box 10"/>
          <p:cNvSpPr txBox="1">
            <a:spLocks noChangeArrowheads="1"/>
          </p:cNvSpPr>
          <p:nvPr/>
        </p:nvSpPr>
        <p:spPr bwMode="auto">
          <a:xfrm>
            <a:off x="3924300" y="2493963"/>
            <a:ext cx="13684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200">
                <a:solidFill>
                  <a:srgbClr val="FF9933"/>
                </a:solidFill>
                <a:latin typeface="Arial" charset="0"/>
              </a:rPr>
              <a:t>Tělo GA</a:t>
            </a:r>
          </a:p>
        </p:txBody>
      </p:sp>
      <p:sp>
        <p:nvSpPr>
          <p:cNvPr id="275467" name="Line 11"/>
          <p:cNvSpPr>
            <a:spLocks noChangeShapeType="1"/>
          </p:cNvSpPr>
          <p:nvPr/>
        </p:nvSpPr>
        <p:spPr bwMode="auto">
          <a:xfrm flipH="1" flipV="1">
            <a:off x="3635375" y="2854325"/>
            <a:ext cx="0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5468" name="Line 12"/>
          <p:cNvSpPr>
            <a:spLocks noChangeShapeType="1"/>
          </p:cNvSpPr>
          <p:nvPr/>
        </p:nvSpPr>
        <p:spPr bwMode="auto">
          <a:xfrm>
            <a:off x="3924300" y="2782888"/>
            <a:ext cx="288925" cy="142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5469" name="Line 13"/>
          <p:cNvSpPr>
            <a:spLocks noChangeShapeType="1"/>
          </p:cNvSpPr>
          <p:nvPr/>
        </p:nvSpPr>
        <p:spPr bwMode="auto">
          <a:xfrm>
            <a:off x="4716463" y="5591175"/>
            <a:ext cx="288925" cy="142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5470" name="Line 14"/>
          <p:cNvSpPr>
            <a:spLocks noChangeShapeType="1"/>
          </p:cNvSpPr>
          <p:nvPr/>
        </p:nvSpPr>
        <p:spPr bwMode="auto">
          <a:xfrm flipV="1">
            <a:off x="5219700" y="5375275"/>
            <a:ext cx="71438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5471" name="Line 15"/>
          <p:cNvSpPr>
            <a:spLocks noChangeShapeType="1"/>
          </p:cNvSpPr>
          <p:nvPr/>
        </p:nvSpPr>
        <p:spPr bwMode="auto">
          <a:xfrm>
            <a:off x="5580063" y="4510088"/>
            <a:ext cx="2873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5472" name="Line 16"/>
          <p:cNvSpPr>
            <a:spLocks noChangeShapeType="1"/>
          </p:cNvSpPr>
          <p:nvPr/>
        </p:nvSpPr>
        <p:spPr bwMode="auto">
          <a:xfrm>
            <a:off x="6083300" y="4510088"/>
            <a:ext cx="2873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5473" name="Oval 17"/>
          <p:cNvSpPr>
            <a:spLocks noChangeArrowheads="1"/>
          </p:cNvSpPr>
          <p:nvPr/>
        </p:nvSpPr>
        <p:spPr bwMode="auto">
          <a:xfrm>
            <a:off x="6588125" y="4294188"/>
            <a:ext cx="360363" cy="360362"/>
          </a:xfrm>
          <a:prstGeom prst="ellipse">
            <a:avLst/>
          </a:prstGeom>
          <a:solidFill>
            <a:srgbClr val="FF9933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5474" name="Line 18"/>
          <p:cNvSpPr>
            <a:spLocks noChangeShapeType="1"/>
          </p:cNvSpPr>
          <p:nvPr/>
        </p:nvSpPr>
        <p:spPr bwMode="auto">
          <a:xfrm flipH="1" flipV="1">
            <a:off x="3779838" y="4006850"/>
            <a:ext cx="0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5475" name="Line 19"/>
          <p:cNvSpPr>
            <a:spLocks noChangeShapeType="1"/>
          </p:cNvSpPr>
          <p:nvPr/>
        </p:nvSpPr>
        <p:spPr bwMode="auto">
          <a:xfrm>
            <a:off x="4500563" y="3214688"/>
            <a:ext cx="71437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5476" name="Line 20"/>
          <p:cNvSpPr>
            <a:spLocks noChangeShapeType="1"/>
          </p:cNvSpPr>
          <p:nvPr/>
        </p:nvSpPr>
        <p:spPr bwMode="auto">
          <a:xfrm>
            <a:off x="4572000" y="4438650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5477" name="Oval 21"/>
          <p:cNvSpPr>
            <a:spLocks noChangeArrowheads="1"/>
          </p:cNvSpPr>
          <p:nvPr/>
        </p:nvSpPr>
        <p:spPr bwMode="auto">
          <a:xfrm flipH="1">
            <a:off x="3348038" y="4510088"/>
            <a:ext cx="73025" cy="73025"/>
          </a:xfrm>
          <a:prstGeom prst="ellipse">
            <a:avLst/>
          </a:prstGeom>
          <a:solidFill>
            <a:srgbClr val="0033CC"/>
          </a:solidFill>
          <a:ln w="9525" algn="ctr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5478" name="Oval 22"/>
          <p:cNvSpPr>
            <a:spLocks noChangeArrowheads="1"/>
          </p:cNvSpPr>
          <p:nvPr/>
        </p:nvSpPr>
        <p:spPr bwMode="auto">
          <a:xfrm flipH="1">
            <a:off x="3635375" y="4438650"/>
            <a:ext cx="73025" cy="73025"/>
          </a:xfrm>
          <a:prstGeom prst="ellipse">
            <a:avLst/>
          </a:prstGeom>
          <a:solidFill>
            <a:srgbClr val="0033CC"/>
          </a:solidFill>
          <a:ln w="9525" algn="ctr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5479" name="Oval 23"/>
          <p:cNvSpPr>
            <a:spLocks noChangeArrowheads="1"/>
          </p:cNvSpPr>
          <p:nvPr/>
        </p:nvSpPr>
        <p:spPr bwMode="auto">
          <a:xfrm flipH="1">
            <a:off x="3708400" y="2709863"/>
            <a:ext cx="73025" cy="73025"/>
          </a:xfrm>
          <a:prstGeom prst="ellipse">
            <a:avLst/>
          </a:prstGeom>
          <a:solidFill>
            <a:srgbClr val="0033CC"/>
          </a:solidFill>
          <a:ln w="9525" algn="ctr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5480" name="Oval 24"/>
          <p:cNvSpPr>
            <a:spLocks noChangeArrowheads="1"/>
          </p:cNvSpPr>
          <p:nvPr/>
        </p:nvSpPr>
        <p:spPr bwMode="auto">
          <a:xfrm flipH="1">
            <a:off x="3708400" y="2565400"/>
            <a:ext cx="73025" cy="73025"/>
          </a:xfrm>
          <a:prstGeom prst="ellipse">
            <a:avLst/>
          </a:prstGeom>
          <a:solidFill>
            <a:srgbClr val="0033CC"/>
          </a:solidFill>
          <a:ln w="9525" algn="ctr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5481" name="Oval 25"/>
          <p:cNvSpPr>
            <a:spLocks noChangeArrowheads="1"/>
          </p:cNvSpPr>
          <p:nvPr/>
        </p:nvSpPr>
        <p:spPr bwMode="auto">
          <a:xfrm flipH="1">
            <a:off x="4500563" y="4149725"/>
            <a:ext cx="73025" cy="73025"/>
          </a:xfrm>
          <a:prstGeom prst="ellipse">
            <a:avLst/>
          </a:prstGeom>
          <a:solidFill>
            <a:srgbClr val="0033CC"/>
          </a:solidFill>
          <a:ln w="9525" algn="ctr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5482" name="Oval 26"/>
          <p:cNvSpPr>
            <a:spLocks noChangeArrowheads="1"/>
          </p:cNvSpPr>
          <p:nvPr/>
        </p:nvSpPr>
        <p:spPr bwMode="auto">
          <a:xfrm flipH="1">
            <a:off x="5292725" y="4941888"/>
            <a:ext cx="73025" cy="73025"/>
          </a:xfrm>
          <a:prstGeom prst="ellipse">
            <a:avLst/>
          </a:prstGeom>
          <a:solidFill>
            <a:srgbClr val="0033CC"/>
          </a:solidFill>
          <a:ln w="9525" algn="ctr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5483" name="Oval 27"/>
          <p:cNvSpPr>
            <a:spLocks noChangeArrowheads="1"/>
          </p:cNvSpPr>
          <p:nvPr/>
        </p:nvSpPr>
        <p:spPr bwMode="auto">
          <a:xfrm flipH="1">
            <a:off x="5219700" y="5878513"/>
            <a:ext cx="73025" cy="73025"/>
          </a:xfrm>
          <a:prstGeom prst="ellipse">
            <a:avLst/>
          </a:prstGeom>
          <a:solidFill>
            <a:srgbClr val="0033CC"/>
          </a:solidFill>
          <a:ln w="9525" algn="ctr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5484" name="Oval 28"/>
          <p:cNvSpPr>
            <a:spLocks noChangeArrowheads="1"/>
          </p:cNvSpPr>
          <p:nvPr/>
        </p:nvSpPr>
        <p:spPr bwMode="auto">
          <a:xfrm flipH="1">
            <a:off x="5075238" y="5949950"/>
            <a:ext cx="73025" cy="73025"/>
          </a:xfrm>
          <a:prstGeom prst="ellipse">
            <a:avLst/>
          </a:prstGeom>
          <a:solidFill>
            <a:srgbClr val="0033CC"/>
          </a:solidFill>
          <a:ln w="9525" algn="ctr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5485" name="Oval 29"/>
          <p:cNvSpPr>
            <a:spLocks noChangeArrowheads="1"/>
          </p:cNvSpPr>
          <p:nvPr/>
        </p:nvSpPr>
        <p:spPr bwMode="auto">
          <a:xfrm flipH="1">
            <a:off x="4500563" y="3790950"/>
            <a:ext cx="73025" cy="73025"/>
          </a:xfrm>
          <a:prstGeom prst="ellipse">
            <a:avLst/>
          </a:prstGeom>
          <a:solidFill>
            <a:srgbClr val="0033CC"/>
          </a:solidFill>
          <a:ln w="9525" algn="ctr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5486" name="Oval 30"/>
          <p:cNvSpPr>
            <a:spLocks noChangeArrowheads="1"/>
          </p:cNvSpPr>
          <p:nvPr/>
        </p:nvSpPr>
        <p:spPr bwMode="auto">
          <a:xfrm flipH="1">
            <a:off x="6661150" y="4438650"/>
            <a:ext cx="73025" cy="73025"/>
          </a:xfrm>
          <a:prstGeom prst="ellipse">
            <a:avLst/>
          </a:prstGeom>
          <a:solidFill>
            <a:srgbClr val="0033CC"/>
          </a:solidFill>
          <a:ln w="9525" algn="ctr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5487" name="Oval 31"/>
          <p:cNvSpPr>
            <a:spLocks noChangeArrowheads="1"/>
          </p:cNvSpPr>
          <p:nvPr/>
        </p:nvSpPr>
        <p:spPr bwMode="auto">
          <a:xfrm flipH="1">
            <a:off x="5435600" y="4654550"/>
            <a:ext cx="73025" cy="73025"/>
          </a:xfrm>
          <a:prstGeom prst="ellipse">
            <a:avLst/>
          </a:prstGeom>
          <a:solidFill>
            <a:srgbClr val="0033CC"/>
          </a:solidFill>
          <a:ln w="9525" algn="ctr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5488" name="Oval 32"/>
          <p:cNvSpPr>
            <a:spLocks noChangeArrowheads="1"/>
          </p:cNvSpPr>
          <p:nvPr/>
        </p:nvSpPr>
        <p:spPr bwMode="auto">
          <a:xfrm flipH="1">
            <a:off x="6804025" y="4438650"/>
            <a:ext cx="73025" cy="73025"/>
          </a:xfrm>
          <a:prstGeom prst="ellipse">
            <a:avLst/>
          </a:prstGeom>
          <a:solidFill>
            <a:srgbClr val="0033CC"/>
          </a:solidFill>
          <a:ln w="9525" algn="ctr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5489" name="Oval 33"/>
          <p:cNvSpPr>
            <a:spLocks noChangeArrowheads="1"/>
          </p:cNvSpPr>
          <p:nvPr/>
        </p:nvSpPr>
        <p:spPr bwMode="auto">
          <a:xfrm>
            <a:off x="2413000" y="4365625"/>
            <a:ext cx="360363" cy="360363"/>
          </a:xfrm>
          <a:prstGeom prst="ellipse">
            <a:avLst/>
          </a:prstGeom>
          <a:solidFill>
            <a:srgbClr val="B2B2B2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5490" name="Oval 34"/>
          <p:cNvSpPr>
            <a:spLocks noChangeArrowheads="1"/>
          </p:cNvSpPr>
          <p:nvPr/>
        </p:nvSpPr>
        <p:spPr bwMode="auto">
          <a:xfrm flipH="1">
            <a:off x="2628900" y="4581525"/>
            <a:ext cx="73025" cy="73025"/>
          </a:xfrm>
          <a:prstGeom prst="ellipse">
            <a:avLst/>
          </a:prstGeom>
          <a:solidFill>
            <a:srgbClr val="0033CC"/>
          </a:solidFill>
          <a:ln w="9525" algn="ctr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5491" name="Text Box 35"/>
          <p:cNvSpPr txBox="1">
            <a:spLocks noChangeArrowheads="1"/>
          </p:cNvSpPr>
          <p:nvPr/>
        </p:nvSpPr>
        <p:spPr bwMode="auto">
          <a:xfrm>
            <a:off x="1763713" y="4870450"/>
            <a:ext cx="1584325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400">
                <a:solidFill>
                  <a:schemeClr val="bg2"/>
                </a:solidFill>
                <a:latin typeface="Arial" charset="0"/>
              </a:rPr>
              <a:t>Váček  s prohormonem odštěpený z ER </a:t>
            </a:r>
          </a:p>
        </p:txBody>
      </p:sp>
      <p:sp>
        <p:nvSpPr>
          <p:cNvPr id="275492" name="Oval 36"/>
          <p:cNvSpPr>
            <a:spLocks noChangeArrowheads="1"/>
          </p:cNvSpPr>
          <p:nvPr/>
        </p:nvSpPr>
        <p:spPr bwMode="auto">
          <a:xfrm flipH="1">
            <a:off x="2555875" y="4438650"/>
            <a:ext cx="73025" cy="73025"/>
          </a:xfrm>
          <a:prstGeom prst="ellipse">
            <a:avLst/>
          </a:prstGeom>
          <a:solidFill>
            <a:srgbClr val="0033CC"/>
          </a:solidFill>
          <a:ln w="9525" algn="ctr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5493" name="Rectangle 37"/>
          <p:cNvSpPr>
            <a:spLocks noChangeArrowheads="1"/>
          </p:cNvSpPr>
          <p:nvPr/>
        </p:nvSpPr>
        <p:spPr bwMode="auto">
          <a:xfrm>
            <a:off x="5508625" y="4870450"/>
            <a:ext cx="2449513" cy="73025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400">
                <a:solidFill>
                  <a:srgbClr val="FF9933"/>
                </a:solidFill>
                <a:latin typeface="Arial" charset="0"/>
              </a:rPr>
              <a:t>Váček s prohormonem</a:t>
            </a:r>
          </a:p>
          <a:p>
            <a:pPr algn="ctr"/>
            <a:r>
              <a:rPr lang="cs-CZ" sz="1400">
                <a:solidFill>
                  <a:srgbClr val="FF9933"/>
                </a:solidFill>
                <a:latin typeface="Arial" charset="0"/>
              </a:rPr>
              <a:t>odštěpený z trans </a:t>
            </a:r>
          </a:p>
          <a:p>
            <a:pPr algn="ctr"/>
            <a:r>
              <a:rPr lang="cs-CZ" sz="1400">
                <a:solidFill>
                  <a:srgbClr val="FF9933"/>
                </a:solidFill>
                <a:latin typeface="Arial" charset="0"/>
              </a:rPr>
              <a:t>Cisterny GA</a:t>
            </a:r>
          </a:p>
        </p:txBody>
      </p:sp>
      <p:sp>
        <p:nvSpPr>
          <p:cNvPr id="275494" name="Freeform 38"/>
          <p:cNvSpPr>
            <a:spLocks/>
          </p:cNvSpPr>
          <p:nvPr/>
        </p:nvSpPr>
        <p:spPr bwMode="auto">
          <a:xfrm>
            <a:off x="755650" y="1773238"/>
            <a:ext cx="2735263" cy="2160587"/>
          </a:xfrm>
          <a:custGeom>
            <a:avLst/>
            <a:gdLst/>
            <a:ahLst/>
            <a:cxnLst>
              <a:cxn ang="0">
                <a:pos x="1512" y="468"/>
              </a:cxn>
              <a:cxn ang="0">
                <a:pos x="2057" y="196"/>
              </a:cxn>
              <a:cxn ang="0">
                <a:pos x="1739" y="15"/>
              </a:cxn>
              <a:cxn ang="0">
                <a:pos x="1240" y="287"/>
              </a:cxn>
              <a:cxn ang="0">
                <a:pos x="333" y="605"/>
              </a:cxn>
              <a:cxn ang="0">
                <a:pos x="15" y="967"/>
              </a:cxn>
              <a:cxn ang="0">
                <a:pos x="424" y="1058"/>
              </a:cxn>
              <a:cxn ang="0">
                <a:pos x="877" y="741"/>
              </a:cxn>
              <a:cxn ang="0">
                <a:pos x="1149" y="786"/>
              </a:cxn>
              <a:cxn ang="0">
                <a:pos x="1376" y="1013"/>
              </a:cxn>
              <a:cxn ang="0">
                <a:pos x="786" y="1240"/>
              </a:cxn>
              <a:cxn ang="0">
                <a:pos x="197" y="1466"/>
              </a:cxn>
              <a:cxn ang="0">
                <a:pos x="106" y="1738"/>
              </a:cxn>
              <a:cxn ang="0">
                <a:pos x="650" y="1829"/>
              </a:cxn>
              <a:cxn ang="0">
                <a:pos x="1467" y="1376"/>
              </a:cxn>
              <a:cxn ang="0">
                <a:pos x="2102" y="1103"/>
              </a:cxn>
              <a:cxn ang="0">
                <a:pos x="2828" y="831"/>
              </a:cxn>
              <a:cxn ang="0">
                <a:pos x="3236" y="786"/>
              </a:cxn>
              <a:cxn ang="0">
                <a:pos x="3735" y="741"/>
              </a:cxn>
              <a:cxn ang="0">
                <a:pos x="3916" y="287"/>
              </a:cxn>
              <a:cxn ang="0">
                <a:pos x="3327" y="106"/>
              </a:cxn>
              <a:cxn ang="0">
                <a:pos x="2782" y="378"/>
              </a:cxn>
              <a:cxn ang="0">
                <a:pos x="2147" y="741"/>
              </a:cxn>
              <a:cxn ang="0">
                <a:pos x="1739" y="922"/>
              </a:cxn>
              <a:cxn ang="0">
                <a:pos x="1512" y="695"/>
              </a:cxn>
              <a:cxn ang="0">
                <a:pos x="1331" y="514"/>
              </a:cxn>
              <a:cxn ang="0">
                <a:pos x="1512" y="468"/>
              </a:cxn>
            </a:cxnLst>
            <a:rect l="0" t="0" r="r" b="b"/>
            <a:pathLst>
              <a:path w="3984" h="1889">
                <a:moveTo>
                  <a:pt x="1512" y="468"/>
                </a:moveTo>
                <a:cubicBezTo>
                  <a:pt x="1633" y="415"/>
                  <a:pt x="2019" y="271"/>
                  <a:pt x="2057" y="196"/>
                </a:cubicBezTo>
                <a:cubicBezTo>
                  <a:pt x="2095" y="121"/>
                  <a:pt x="1875" y="0"/>
                  <a:pt x="1739" y="15"/>
                </a:cubicBezTo>
                <a:cubicBezTo>
                  <a:pt x="1603" y="30"/>
                  <a:pt x="1474" y="189"/>
                  <a:pt x="1240" y="287"/>
                </a:cubicBezTo>
                <a:cubicBezTo>
                  <a:pt x="1006" y="385"/>
                  <a:pt x="537" y="492"/>
                  <a:pt x="333" y="605"/>
                </a:cubicBezTo>
                <a:cubicBezTo>
                  <a:pt x="129" y="718"/>
                  <a:pt x="0" y="892"/>
                  <a:pt x="15" y="967"/>
                </a:cubicBezTo>
                <a:cubicBezTo>
                  <a:pt x="30" y="1042"/>
                  <a:pt x="280" y="1096"/>
                  <a:pt x="424" y="1058"/>
                </a:cubicBezTo>
                <a:cubicBezTo>
                  <a:pt x="568" y="1020"/>
                  <a:pt x="756" y="786"/>
                  <a:pt x="877" y="741"/>
                </a:cubicBezTo>
                <a:cubicBezTo>
                  <a:pt x="998" y="696"/>
                  <a:pt x="1066" y="741"/>
                  <a:pt x="1149" y="786"/>
                </a:cubicBezTo>
                <a:cubicBezTo>
                  <a:pt x="1232" y="831"/>
                  <a:pt x="1436" y="937"/>
                  <a:pt x="1376" y="1013"/>
                </a:cubicBezTo>
                <a:cubicBezTo>
                  <a:pt x="1316" y="1089"/>
                  <a:pt x="982" y="1165"/>
                  <a:pt x="786" y="1240"/>
                </a:cubicBezTo>
                <a:cubicBezTo>
                  <a:pt x="590" y="1315"/>
                  <a:pt x="310" y="1383"/>
                  <a:pt x="197" y="1466"/>
                </a:cubicBezTo>
                <a:cubicBezTo>
                  <a:pt x="84" y="1549"/>
                  <a:pt x="31" y="1678"/>
                  <a:pt x="106" y="1738"/>
                </a:cubicBezTo>
                <a:cubicBezTo>
                  <a:pt x="181" y="1798"/>
                  <a:pt x="423" y="1889"/>
                  <a:pt x="650" y="1829"/>
                </a:cubicBezTo>
                <a:cubicBezTo>
                  <a:pt x="877" y="1769"/>
                  <a:pt x="1225" y="1497"/>
                  <a:pt x="1467" y="1376"/>
                </a:cubicBezTo>
                <a:cubicBezTo>
                  <a:pt x="1709" y="1255"/>
                  <a:pt x="1875" y="1194"/>
                  <a:pt x="2102" y="1103"/>
                </a:cubicBezTo>
                <a:cubicBezTo>
                  <a:pt x="2329" y="1012"/>
                  <a:pt x="2639" y="884"/>
                  <a:pt x="2828" y="831"/>
                </a:cubicBezTo>
                <a:cubicBezTo>
                  <a:pt x="3017" y="778"/>
                  <a:pt x="3085" y="801"/>
                  <a:pt x="3236" y="786"/>
                </a:cubicBezTo>
                <a:cubicBezTo>
                  <a:pt x="3387" y="771"/>
                  <a:pt x="3622" y="824"/>
                  <a:pt x="3735" y="741"/>
                </a:cubicBezTo>
                <a:cubicBezTo>
                  <a:pt x="3848" y="658"/>
                  <a:pt x="3984" y="393"/>
                  <a:pt x="3916" y="287"/>
                </a:cubicBezTo>
                <a:cubicBezTo>
                  <a:pt x="3848" y="181"/>
                  <a:pt x="3516" y="91"/>
                  <a:pt x="3327" y="106"/>
                </a:cubicBezTo>
                <a:cubicBezTo>
                  <a:pt x="3138" y="121"/>
                  <a:pt x="2979" y="272"/>
                  <a:pt x="2782" y="378"/>
                </a:cubicBezTo>
                <a:cubicBezTo>
                  <a:pt x="2585" y="484"/>
                  <a:pt x="2321" y="650"/>
                  <a:pt x="2147" y="741"/>
                </a:cubicBezTo>
                <a:cubicBezTo>
                  <a:pt x="1973" y="832"/>
                  <a:pt x="1845" y="930"/>
                  <a:pt x="1739" y="922"/>
                </a:cubicBezTo>
                <a:cubicBezTo>
                  <a:pt x="1633" y="914"/>
                  <a:pt x="1580" y="763"/>
                  <a:pt x="1512" y="695"/>
                </a:cubicBezTo>
                <a:cubicBezTo>
                  <a:pt x="1444" y="627"/>
                  <a:pt x="1331" y="552"/>
                  <a:pt x="1331" y="514"/>
                </a:cubicBezTo>
                <a:cubicBezTo>
                  <a:pt x="1331" y="476"/>
                  <a:pt x="1391" y="521"/>
                  <a:pt x="1512" y="468"/>
                </a:cubicBezTo>
                <a:close/>
              </a:path>
            </a:pathLst>
          </a:custGeom>
          <a:solidFill>
            <a:srgbClr val="B2B2B2"/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5495" name="Text Box 39"/>
          <p:cNvSpPr txBox="1">
            <a:spLocks noChangeArrowheads="1"/>
          </p:cNvSpPr>
          <p:nvPr/>
        </p:nvSpPr>
        <p:spPr bwMode="auto">
          <a:xfrm>
            <a:off x="3492500" y="6165850"/>
            <a:ext cx="2046288" cy="33655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600">
                <a:solidFill>
                  <a:srgbClr val="FF6600"/>
                </a:solidFill>
                <a:latin typeface="Arial" charset="0"/>
              </a:rPr>
              <a:t>GOLGIHO APARÁT</a:t>
            </a:r>
          </a:p>
        </p:txBody>
      </p:sp>
      <p:sp>
        <p:nvSpPr>
          <p:cNvPr id="275496" name="Text Box 40"/>
          <p:cNvSpPr txBox="1">
            <a:spLocks noChangeArrowheads="1"/>
          </p:cNvSpPr>
          <p:nvPr/>
        </p:nvSpPr>
        <p:spPr bwMode="auto">
          <a:xfrm>
            <a:off x="323850" y="1341438"/>
            <a:ext cx="4238625" cy="33655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600">
                <a:solidFill>
                  <a:schemeClr val="bg2"/>
                </a:solidFill>
                <a:latin typeface="Arial" charset="0"/>
              </a:rPr>
              <a:t>DRSNÉ ENDOPLAZMATICKÉ RETIKULUM</a:t>
            </a:r>
          </a:p>
        </p:txBody>
      </p:sp>
      <p:sp>
        <p:nvSpPr>
          <p:cNvPr id="275499" name="Oval 43"/>
          <p:cNvSpPr>
            <a:spLocks noChangeArrowheads="1"/>
          </p:cNvSpPr>
          <p:nvPr/>
        </p:nvSpPr>
        <p:spPr bwMode="auto">
          <a:xfrm>
            <a:off x="755650" y="3862388"/>
            <a:ext cx="360363" cy="360362"/>
          </a:xfrm>
          <a:prstGeom prst="ellipse">
            <a:avLst/>
          </a:prstGeom>
          <a:solidFill>
            <a:srgbClr val="B2B2B2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5500" name="Oval 44"/>
          <p:cNvSpPr>
            <a:spLocks noChangeArrowheads="1"/>
          </p:cNvSpPr>
          <p:nvPr/>
        </p:nvSpPr>
        <p:spPr bwMode="auto">
          <a:xfrm flipH="1">
            <a:off x="827088" y="4078288"/>
            <a:ext cx="73025" cy="73025"/>
          </a:xfrm>
          <a:prstGeom prst="ellipse">
            <a:avLst/>
          </a:prstGeom>
          <a:solidFill>
            <a:srgbClr val="0033CC"/>
          </a:solidFill>
          <a:ln w="9525" algn="ctr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5501" name="Oval 45"/>
          <p:cNvSpPr>
            <a:spLocks noChangeArrowheads="1"/>
          </p:cNvSpPr>
          <p:nvPr/>
        </p:nvSpPr>
        <p:spPr bwMode="auto">
          <a:xfrm flipH="1">
            <a:off x="971550" y="3933825"/>
            <a:ext cx="73025" cy="73025"/>
          </a:xfrm>
          <a:prstGeom prst="ellipse">
            <a:avLst/>
          </a:prstGeom>
          <a:solidFill>
            <a:srgbClr val="0033CC"/>
          </a:solidFill>
          <a:ln w="9525" algn="ctr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5502" name="Line 46"/>
          <p:cNvSpPr>
            <a:spLocks noChangeShapeType="1"/>
          </p:cNvSpPr>
          <p:nvPr/>
        </p:nvSpPr>
        <p:spPr bwMode="auto">
          <a:xfrm>
            <a:off x="1260475" y="4222750"/>
            <a:ext cx="936625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5503" name="Oval 47"/>
          <p:cNvSpPr>
            <a:spLocks noChangeArrowheads="1"/>
          </p:cNvSpPr>
          <p:nvPr/>
        </p:nvSpPr>
        <p:spPr bwMode="auto">
          <a:xfrm flipH="1">
            <a:off x="1116013" y="3502025"/>
            <a:ext cx="73025" cy="73025"/>
          </a:xfrm>
          <a:prstGeom prst="ellipse">
            <a:avLst/>
          </a:prstGeom>
          <a:solidFill>
            <a:srgbClr val="0033CC"/>
          </a:solidFill>
          <a:ln w="9525" algn="ctr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5504" name="Oval 48"/>
          <p:cNvSpPr>
            <a:spLocks noChangeArrowheads="1"/>
          </p:cNvSpPr>
          <p:nvPr/>
        </p:nvSpPr>
        <p:spPr bwMode="auto">
          <a:xfrm flipH="1">
            <a:off x="1044575" y="3646488"/>
            <a:ext cx="73025" cy="73025"/>
          </a:xfrm>
          <a:prstGeom prst="ellipse">
            <a:avLst/>
          </a:prstGeom>
          <a:solidFill>
            <a:srgbClr val="0033CC"/>
          </a:solidFill>
          <a:ln w="9525" algn="ctr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75505" name="Group 49"/>
          <p:cNvGrpSpPr>
            <a:grpSpLocks/>
          </p:cNvGrpSpPr>
          <p:nvPr/>
        </p:nvGrpSpPr>
        <p:grpSpPr bwMode="auto">
          <a:xfrm rot="-1956093">
            <a:off x="1116013" y="2925763"/>
            <a:ext cx="360362" cy="287337"/>
            <a:chOff x="2971" y="300"/>
            <a:chExt cx="318" cy="273"/>
          </a:xfrm>
        </p:grpSpPr>
        <p:sp>
          <p:nvSpPr>
            <p:cNvPr id="275506" name="Oval 50"/>
            <p:cNvSpPr>
              <a:spLocks noChangeArrowheads="1"/>
            </p:cNvSpPr>
            <p:nvPr/>
          </p:nvSpPr>
          <p:spPr bwMode="auto">
            <a:xfrm>
              <a:off x="2971" y="391"/>
              <a:ext cx="318" cy="18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5507" name="Oval 51"/>
            <p:cNvSpPr>
              <a:spLocks noChangeArrowheads="1"/>
            </p:cNvSpPr>
            <p:nvPr/>
          </p:nvSpPr>
          <p:spPr bwMode="auto">
            <a:xfrm>
              <a:off x="3016" y="300"/>
              <a:ext cx="227" cy="137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275508" name="Group 52"/>
          <p:cNvGrpSpPr>
            <a:grpSpLocks/>
          </p:cNvGrpSpPr>
          <p:nvPr/>
        </p:nvGrpSpPr>
        <p:grpSpPr bwMode="auto">
          <a:xfrm rot="-1956093">
            <a:off x="2052638" y="2278063"/>
            <a:ext cx="360362" cy="287337"/>
            <a:chOff x="2971" y="300"/>
            <a:chExt cx="318" cy="273"/>
          </a:xfrm>
        </p:grpSpPr>
        <p:sp>
          <p:nvSpPr>
            <p:cNvPr id="275509" name="Oval 53"/>
            <p:cNvSpPr>
              <a:spLocks noChangeArrowheads="1"/>
            </p:cNvSpPr>
            <p:nvPr/>
          </p:nvSpPr>
          <p:spPr bwMode="auto">
            <a:xfrm>
              <a:off x="2971" y="391"/>
              <a:ext cx="318" cy="18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5510" name="Oval 54"/>
            <p:cNvSpPr>
              <a:spLocks noChangeArrowheads="1"/>
            </p:cNvSpPr>
            <p:nvPr/>
          </p:nvSpPr>
          <p:spPr bwMode="auto">
            <a:xfrm>
              <a:off x="3016" y="300"/>
              <a:ext cx="227" cy="137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275511" name="Group 55"/>
          <p:cNvGrpSpPr>
            <a:grpSpLocks/>
          </p:cNvGrpSpPr>
          <p:nvPr/>
        </p:nvGrpSpPr>
        <p:grpSpPr bwMode="auto">
          <a:xfrm rot="-1956093">
            <a:off x="2484438" y="1917700"/>
            <a:ext cx="360362" cy="287338"/>
            <a:chOff x="2971" y="300"/>
            <a:chExt cx="318" cy="273"/>
          </a:xfrm>
        </p:grpSpPr>
        <p:sp>
          <p:nvSpPr>
            <p:cNvPr id="275512" name="Oval 56"/>
            <p:cNvSpPr>
              <a:spLocks noChangeArrowheads="1"/>
            </p:cNvSpPr>
            <p:nvPr/>
          </p:nvSpPr>
          <p:spPr bwMode="auto">
            <a:xfrm>
              <a:off x="2971" y="391"/>
              <a:ext cx="318" cy="18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5513" name="Oval 57"/>
            <p:cNvSpPr>
              <a:spLocks noChangeArrowheads="1"/>
            </p:cNvSpPr>
            <p:nvPr/>
          </p:nvSpPr>
          <p:spPr bwMode="auto">
            <a:xfrm>
              <a:off x="3016" y="300"/>
              <a:ext cx="227" cy="137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275514" name="Group 58"/>
          <p:cNvGrpSpPr>
            <a:grpSpLocks/>
          </p:cNvGrpSpPr>
          <p:nvPr/>
        </p:nvGrpSpPr>
        <p:grpSpPr bwMode="auto">
          <a:xfrm rot="-1956093">
            <a:off x="1044575" y="2062163"/>
            <a:ext cx="360363" cy="287337"/>
            <a:chOff x="2971" y="300"/>
            <a:chExt cx="318" cy="273"/>
          </a:xfrm>
        </p:grpSpPr>
        <p:sp>
          <p:nvSpPr>
            <p:cNvPr id="275515" name="Oval 59"/>
            <p:cNvSpPr>
              <a:spLocks noChangeArrowheads="1"/>
            </p:cNvSpPr>
            <p:nvPr/>
          </p:nvSpPr>
          <p:spPr bwMode="auto">
            <a:xfrm>
              <a:off x="2971" y="391"/>
              <a:ext cx="318" cy="18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5516" name="Oval 60"/>
            <p:cNvSpPr>
              <a:spLocks noChangeArrowheads="1"/>
            </p:cNvSpPr>
            <p:nvPr/>
          </p:nvSpPr>
          <p:spPr bwMode="auto">
            <a:xfrm>
              <a:off x="3016" y="300"/>
              <a:ext cx="227" cy="137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275517" name="Group 61"/>
          <p:cNvGrpSpPr>
            <a:grpSpLocks/>
          </p:cNvGrpSpPr>
          <p:nvPr/>
        </p:nvGrpSpPr>
        <p:grpSpPr bwMode="auto">
          <a:xfrm rot="-3310233">
            <a:off x="576262" y="2459038"/>
            <a:ext cx="360363" cy="287338"/>
            <a:chOff x="2971" y="300"/>
            <a:chExt cx="318" cy="273"/>
          </a:xfrm>
        </p:grpSpPr>
        <p:sp>
          <p:nvSpPr>
            <p:cNvPr id="275518" name="Oval 62"/>
            <p:cNvSpPr>
              <a:spLocks noChangeArrowheads="1"/>
            </p:cNvSpPr>
            <p:nvPr/>
          </p:nvSpPr>
          <p:spPr bwMode="auto">
            <a:xfrm>
              <a:off x="2971" y="391"/>
              <a:ext cx="318" cy="18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5519" name="Oval 63"/>
            <p:cNvSpPr>
              <a:spLocks noChangeArrowheads="1"/>
            </p:cNvSpPr>
            <p:nvPr/>
          </p:nvSpPr>
          <p:spPr bwMode="auto">
            <a:xfrm>
              <a:off x="3016" y="300"/>
              <a:ext cx="227" cy="137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275520" name="Group 64"/>
          <p:cNvGrpSpPr>
            <a:grpSpLocks/>
          </p:cNvGrpSpPr>
          <p:nvPr/>
        </p:nvGrpSpPr>
        <p:grpSpPr bwMode="auto">
          <a:xfrm rot="-1956093">
            <a:off x="1476375" y="1773238"/>
            <a:ext cx="360363" cy="287337"/>
            <a:chOff x="2971" y="300"/>
            <a:chExt cx="318" cy="273"/>
          </a:xfrm>
        </p:grpSpPr>
        <p:sp>
          <p:nvSpPr>
            <p:cNvPr id="275521" name="Oval 65"/>
            <p:cNvSpPr>
              <a:spLocks noChangeArrowheads="1"/>
            </p:cNvSpPr>
            <p:nvPr/>
          </p:nvSpPr>
          <p:spPr bwMode="auto">
            <a:xfrm>
              <a:off x="2971" y="391"/>
              <a:ext cx="318" cy="18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5522" name="Oval 66"/>
            <p:cNvSpPr>
              <a:spLocks noChangeArrowheads="1"/>
            </p:cNvSpPr>
            <p:nvPr/>
          </p:nvSpPr>
          <p:spPr bwMode="auto">
            <a:xfrm>
              <a:off x="3016" y="300"/>
              <a:ext cx="227" cy="137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75528" name="Oval 72"/>
          <p:cNvSpPr>
            <a:spLocks noChangeArrowheads="1"/>
          </p:cNvSpPr>
          <p:nvPr/>
        </p:nvSpPr>
        <p:spPr bwMode="auto">
          <a:xfrm flipH="1">
            <a:off x="8245475" y="4149725"/>
            <a:ext cx="73025" cy="73025"/>
          </a:xfrm>
          <a:prstGeom prst="ellipse">
            <a:avLst/>
          </a:prstGeom>
          <a:solidFill>
            <a:srgbClr val="0033CC"/>
          </a:solidFill>
          <a:ln w="9525" algn="ctr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5529" name="Oval 73"/>
          <p:cNvSpPr>
            <a:spLocks noChangeArrowheads="1"/>
          </p:cNvSpPr>
          <p:nvPr/>
        </p:nvSpPr>
        <p:spPr bwMode="auto">
          <a:xfrm flipH="1">
            <a:off x="8388350" y="4222750"/>
            <a:ext cx="73025" cy="73025"/>
          </a:xfrm>
          <a:prstGeom prst="ellipse">
            <a:avLst/>
          </a:prstGeom>
          <a:solidFill>
            <a:srgbClr val="0033CC"/>
          </a:solidFill>
          <a:ln w="9525" algn="ctr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5526" name="Freeform 70"/>
          <p:cNvSpPr>
            <a:spLocks/>
          </p:cNvSpPr>
          <p:nvPr/>
        </p:nvSpPr>
        <p:spPr bwMode="auto">
          <a:xfrm>
            <a:off x="6240463" y="2670175"/>
            <a:ext cx="1938337" cy="4030663"/>
          </a:xfrm>
          <a:custGeom>
            <a:avLst/>
            <a:gdLst/>
            <a:ahLst/>
            <a:cxnLst>
              <a:cxn ang="0">
                <a:pos x="530" y="2539"/>
              </a:cxn>
              <a:cxn ang="0">
                <a:pos x="802" y="2253"/>
              </a:cxn>
              <a:cxn ang="0">
                <a:pos x="953" y="1928"/>
              </a:cxn>
              <a:cxn ang="0">
                <a:pos x="995" y="1487"/>
              </a:cxn>
              <a:cxn ang="0">
                <a:pos x="975" y="1274"/>
              </a:cxn>
              <a:cxn ang="0">
                <a:pos x="1147" y="1207"/>
              </a:cxn>
              <a:cxn ang="0">
                <a:pos x="1214" y="1051"/>
              </a:cxn>
              <a:cxn ang="0">
                <a:pos x="1109" y="915"/>
              </a:cxn>
              <a:cxn ang="0">
                <a:pos x="894" y="918"/>
              </a:cxn>
              <a:cxn ang="0">
                <a:pos x="794" y="724"/>
              </a:cxn>
              <a:cxn ang="0">
                <a:pos x="600" y="489"/>
              </a:cxn>
              <a:cxn ang="0">
                <a:pos x="305" y="244"/>
              </a:cxn>
              <a:cxn ang="0">
                <a:pos x="0" y="0"/>
              </a:cxn>
            </a:cxnLst>
            <a:rect l="0" t="0" r="r" b="b"/>
            <a:pathLst>
              <a:path w="1221" h="2539">
                <a:moveTo>
                  <a:pt x="530" y="2539"/>
                </a:moveTo>
                <a:cubicBezTo>
                  <a:pt x="576" y="2492"/>
                  <a:pt x="732" y="2355"/>
                  <a:pt x="802" y="2253"/>
                </a:cubicBezTo>
                <a:cubicBezTo>
                  <a:pt x="873" y="2151"/>
                  <a:pt x="922" y="2055"/>
                  <a:pt x="953" y="1928"/>
                </a:cubicBezTo>
                <a:cubicBezTo>
                  <a:pt x="985" y="1800"/>
                  <a:pt x="991" y="1597"/>
                  <a:pt x="995" y="1487"/>
                </a:cubicBezTo>
                <a:cubicBezTo>
                  <a:pt x="999" y="1378"/>
                  <a:pt x="949" y="1320"/>
                  <a:pt x="975" y="1274"/>
                </a:cubicBezTo>
                <a:cubicBezTo>
                  <a:pt x="1000" y="1227"/>
                  <a:pt x="1107" y="1244"/>
                  <a:pt x="1147" y="1207"/>
                </a:cubicBezTo>
                <a:cubicBezTo>
                  <a:pt x="1187" y="1170"/>
                  <a:pt x="1221" y="1100"/>
                  <a:pt x="1214" y="1051"/>
                </a:cubicBezTo>
                <a:cubicBezTo>
                  <a:pt x="1207" y="1003"/>
                  <a:pt x="1162" y="937"/>
                  <a:pt x="1109" y="915"/>
                </a:cubicBezTo>
                <a:cubicBezTo>
                  <a:pt x="1056" y="893"/>
                  <a:pt x="946" y="949"/>
                  <a:pt x="894" y="918"/>
                </a:cubicBezTo>
                <a:cubicBezTo>
                  <a:pt x="842" y="886"/>
                  <a:pt x="843" y="795"/>
                  <a:pt x="794" y="724"/>
                </a:cubicBezTo>
                <a:cubicBezTo>
                  <a:pt x="745" y="653"/>
                  <a:pt x="682" y="569"/>
                  <a:pt x="600" y="489"/>
                </a:cubicBezTo>
                <a:cubicBezTo>
                  <a:pt x="518" y="409"/>
                  <a:pt x="405" y="325"/>
                  <a:pt x="305" y="244"/>
                </a:cubicBezTo>
                <a:cubicBezTo>
                  <a:pt x="205" y="163"/>
                  <a:pt x="51" y="41"/>
                  <a:pt x="0" y="0"/>
                </a:cubicBezTo>
              </a:path>
            </a:pathLst>
          </a:custGeom>
          <a:noFill/>
          <a:ln w="539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5527" name="Oval 71"/>
          <p:cNvSpPr>
            <a:spLocks noChangeArrowheads="1"/>
          </p:cNvSpPr>
          <p:nvPr/>
        </p:nvSpPr>
        <p:spPr bwMode="auto">
          <a:xfrm rot="-765128">
            <a:off x="7694613" y="4202113"/>
            <a:ext cx="360362" cy="360362"/>
          </a:xfrm>
          <a:prstGeom prst="ellipse">
            <a:avLst/>
          </a:prstGeom>
          <a:solidFill>
            <a:srgbClr val="FF9933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5530" name="Oval 74"/>
          <p:cNvSpPr>
            <a:spLocks noChangeArrowheads="1"/>
          </p:cNvSpPr>
          <p:nvPr/>
        </p:nvSpPr>
        <p:spPr bwMode="auto">
          <a:xfrm rot="20834872" flipH="1">
            <a:off x="7812088" y="4365625"/>
            <a:ext cx="73025" cy="73025"/>
          </a:xfrm>
          <a:prstGeom prst="ellipse">
            <a:avLst/>
          </a:prstGeom>
          <a:solidFill>
            <a:srgbClr val="0033CC"/>
          </a:solidFill>
          <a:ln w="9525" algn="ctr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5531" name="Oval 75"/>
          <p:cNvSpPr>
            <a:spLocks noChangeArrowheads="1"/>
          </p:cNvSpPr>
          <p:nvPr/>
        </p:nvSpPr>
        <p:spPr bwMode="auto">
          <a:xfrm rot="20834872" flipH="1">
            <a:off x="7885113" y="4294188"/>
            <a:ext cx="73025" cy="73025"/>
          </a:xfrm>
          <a:prstGeom prst="ellipse">
            <a:avLst/>
          </a:prstGeom>
          <a:solidFill>
            <a:srgbClr val="0033CC"/>
          </a:solidFill>
          <a:ln w="9525" algn="ctr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5534" name="WordArt 78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7993062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Schéma sekreční dráhy peptidického hormonu</a:t>
            </a:r>
          </a:p>
        </p:txBody>
      </p:sp>
      <p:sp>
        <p:nvSpPr>
          <p:cNvPr id="275535" name="AutoShape 79"/>
          <p:cNvSpPr>
            <a:spLocks noChangeArrowheads="1"/>
          </p:cNvSpPr>
          <p:nvPr/>
        </p:nvSpPr>
        <p:spPr bwMode="auto">
          <a:xfrm>
            <a:off x="323850" y="765175"/>
            <a:ext cx="8351838" cy="7143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4445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5536" name="Text Box 80"/>
          <p:cNvSpPr txBox="1">
            <a:spLocks noChangeArrowheads="1"/>
          </p:cNvSpPr>
          <p:nvPr/>
        </p:nvSpPr>
        <p:spPr bwMode="auto">
          <a:xfrm>
            <a:off x="6927850" y="3540125"/>
            <a:ext cx="1811338" cy="441325"/>
          </a:xfrm>
          <a:prstGeom prst="rect">
            <a:avLst/>
          </a:prstGeom>
          <a:solidFill>
            <a:srgbClr val="FF0000"/>
          </a:solidFill>
          <a:ln w="444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2000">
                <a:solidFill>
                  <a:schemeClr val="bg1"/>
                </a:solidFill>
                <a:latin typeface="Arial" charset="0"/>
              </a:rPr>
              <a:t>EXOCYTÓZA</a:t>
            </a:r>
          </a:p>
        </p:txBody>
      </p:sp>
      <p:sp>
        <p:nvSpPr>
          <p:cNvPr id="275537" name="Rectangle 81"/>
          <p:cNvSpPr>
            <a:spLocks noChangeArrowheads="1"/>
          </p:cNvSpPr>
          <p:nvPr/>
        </p:nvSpPr>
        <p:spPr bwMode="auto">
          <a:xfrm>
            <a:off x="8618538" y="0"/>
            <a:ext cx="52546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II-53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66">
                <a:gamma/>
                <a:tint val="0"/>
                <a:invGamma/>
              </a:srgbClr>
            </a:gs>
            <a:gs pos="100000">
              <a:srgbClr val="66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3779838" y="5373688"/>
            <a:ext cx="162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200">
                <a:latin typeface="Arial" charset="0"/>
              </a:rPr>
              <a:t>POSTSYNAPTICKÁ</a:t>
            </a:r>
          </a:p>
          <a:p>
            <a:r>
              <a:rPr lang="cs-CZ" sz="1200">
                <a:latin typeface="Arial" charset="0"/>
              </a:rPr>
              <a:t>MEMBRÁNA</a:t>
            </a:r>
          </a:p>
        </p:txBody>
      </p:sp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1835150" y="5373688"/>
            <a:ext cx="14954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200">
                <a:latin typeface="Arial" charset="0"/>
              </a:rPr>
              <a:t>PRESYNAPTICKÁ MEMBRÁNA</a:t>
            </a:r>
          </a:p>
        </p:txBody>
      </p:sp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1538" y="1484313"/>
            <a:ext cx="3167062" cy="36210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0535" name="Line 7"/>
          <p:cNvSpPr>
            <a:spLocks noChangeShapeType="1"/>
          </p:cNvSpPr>
          <p:nvPr/>
        </p:nvSpPr>
        <p:spPr bwMode="auto">
          <a:xfrm flipH="1">
            <a:off x="2581275" y="5105400"/>
            <a:ext cx="195263" cy="20637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0536" name="Line 8"/>
          <p:cNvSpPr>
            <a:spLocks noChangeShapeType="1"/>
          </p:cNvSpPr>
          <p:nvPr/>
        </p:nvSpPr>
        <p:spPr bwMode="auto">
          <a:xfrm>
            <a:off x="4483100" y="5105400"/>
            <a:ext cx="98425" cy="20637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0537" name="Line 9"/>
          <p:cNvSpPr>
            <a:spLocks noChangeShapeType="1"/>
          </p:cNvSpPr>
          <p:nvPr/>
        </p:nvSpPr>
        <p:spPr bwMode="auto">
          <a:xfrm flipH="1">
            <a:off x="1847850" y="4846638"/>
            <a:ext cx="293688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0538" name="Line 10"/>
          <p:cNvSpPr>
            <a:spLocks noChangeShapeType="1"/>
          </p:cNvSpPr>
          <p:nvPr/>
        </p:nvSpPr>
        <p:spPr bwMode="auto">
          <a:xfrm flipH="1">
            <a:off x="1847850" y="4379913"/>
            <a:ext cx="293688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0539" name="Line 11"/>
          <p:cNvSpPr>
            <a:spLocks noChangeShapeType="1"/>
          </p:cNvSpPr>
          <p:nvPr/>
        </p:nvSpPr>
        <p:spPr bwMode="auto">
          <a:xfrm flipH="1">
            <a:off x="1946275" y="3500438"/>
            <a:ext cx="196850" cy="207962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0542" name="Line 14"/>
          <p:cNvSpPr>
            <a:spLocks noChangeShapeType="1"/>
          </p:cNvSpPr>
          <p:nvPr/>
        </p:nvSpPr>
        <p:spPr bwMode="auto">
          <a:xfrm flipH="1">
            <a:off x="1847850" y="1535113"/>
            <a:ext cx="295275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0543" name="Line 15"/>
          <p:cNvSpPr>
            <a:spLocks noChangeShapeType="1"/>
          </p:cNvSpPr>
          <p:nvPr/>
        </p:nvSpPr>
        <p:spPr bwMode="auto">
          <a:xfrm flipH="1" flipV="1">
            <a:off x="1800225" y="2001838"/>
            <a:ext cx="342900" cy="101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0547" name="Line 19"/>
          <p:cNvSpPr>
            <a:spLocks noChangeShapeType="1"/>
          </p:cNvSpPr>
          <p:nvPr/>
        </p:nvSpPr>
        <p:spPr bwMode="auto">
          <a:xfrm flipH="1">
            <a:off x="1751013" y="1897063"/>
            <a:ext cx="390525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0548" name="Text Box 20"/>
          <p:cNvSpPr txBox="1">
            <a:spLocks noChangeArrowheads="1"/>
          </p:cNvSpPr>
          <p:nvPr/>
        </p:nvSpPr>
        <p:spPr bwMode="auto">
          <a:xfrm>
            <a:off x="377825" y="1446213"/>
            <a:ext cx="130968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200">
                <a:latin typeface="Arial" charset="0"/>
              </a:rPr>
              <a:t>MIKROTUBULY</a:t>
            </a:r>
          </a:p>
        </p:txBody>
      </p:sp>
      <p:sp>
        <p:nvSpPr>
          <p:cNvPr id="150549" name="Text Box 21"/>
          <p:cNvSpPr txBox="1">
            <a:spLocks noChangeArrowheads="1"/>
          </p:cNvSpPr>
          <p:nvPr/>
        </p:nvSpPr>
        <p:spPr bwMode="auto">
          <a:xfrm>
            <a:off x="468313" y="1844675"/>
            <a:ext cx="1133475" cy="466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200">
                <a:latin typeface="Arial" charset="0"/>
              </a:rPr>
              <a:t>VÁČKY </a:t>
            </a:r>
          </a:p>
          <a:p>
            <a:pPr algn="ctr"/>
            <a:r>
              <a:rPr lang="cs-CZ" sz="1200">
                <a:latin typeface="Arial" charset="0"/>
              </a:rPr>
              <a:t>S HORMONY</a:t>
            </a:r>
          </a:p>
        </p:txBody>
      </p:sp>
      <p:sp>
        <p:nvSpPr>
          <p:cNvPr id="150550" name="Text Box 22"/>
          <p:cNvSpPr txBox="1">
            <a:spLocks noChangeArrowheads="1"/>
          </p:cNvSpPr>
          <p:nvPr/>
        </p:nvSpPr>
        <p:spPr bwMode="auto">
          <a:xfrm>
            <a:off x="468313" y="4292600"/>
            <a:ext cx="13779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200">
                <a:latin typeface="Arial" charset="0"/>
              </a:rPr>
              <a:t>MITOCHONDRIE</a:t>
            </a:r>
          </a:p>
        </p:txBody>
      </p:sp>
      <p:sp>
        <p:nvSpPr>
          <p:cNvPr id="150551" name="Text Box 23"/>
          <p:cNvSpPr txBox="1">
            <a:spLocks noChangeArrowheads="1"/>
          </p:cNvSpPr>
          <p:nvPr/>
        </p:nvSpPr>
        <p:spPr bwMode="auto">
          <a:xfrm>
            <a:off x="323850" y="3644900"/>
            <a:ext cx="158273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200">
                <a:latin typeface="Arial" charset="0"/>
              </a:rPr>
              <a:t>GOLGIHO APARÁT</a:t>
            </a:r>
          </a:p>
        </p:txBody>
      </p:sp>
      <p:sp>
        <p:nvSpPr>
          <p:cNvPr id="150552" name="Text Box 24"/>
          <p:cNvSpPr txBox="1">
            <a:spLocks noChangeArrowheads="1"/>
          </p:cNvSpPr>
          <p:nvPr/>
        </p:nvSpPr>
        <p:spPr bwMode="auto">
          <a:xfrm>
            <a:off x="611188" y="4652963"/>
            <a:ext cx="1250950" cy="639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200">
                <a:latin typeface="Arial" charset="0"/>
              </a:rPr>
              <a:t>DENDRIT </a:t>
            </a:r>
          </a:p>
          <a:p>
            <a:pPr algn="ctr"/>
            <a:r>
              <a:rPr lang="cs-CZ" sz="1200">
                <a:latin typeface="Arial" charset="0"/>
              </a:rPr>
              <a:t>SOUSEDNÍHO </a:t>
            </a:r>
          </a:p>
          <a:p>
            <a:pPr algn="ctr"/>
            <a:r>
              <a:rPr lang="cs-CZ" sz="1200">
                <a:latin typeface="Arial" charset="0"/>
              </a:rPr>
              <a:t>NEURONU</a:t>
            </a:r>
          </a:p>
        </p:txBody>
      </p:sp>
      <p:sp>
        <p:nvSpPr>
          <p:cNvPr id="150554" name="WordArt 26"/>
          <p:cNvSpPr>
            <a:spLocks noChangeArrowheads="1" noChangeShapeType="1" noTextEdit="1"/>
          </p:cNvSpPr>
          <p:nvPr/>
        </p:nvSpPr>
        <p:spPr bwMode="auto">
          <a:xfrm>
            <a:off x="468313" y="404813"/>
            <a:ext cx="7991475" cy="506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Syntéza neurohormonů v nervové buňce</a:t>
            </a:r>
            <a:endParaRPr lang="cs-CZ" sz="20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sp>
        <p:nvSpPr>
          <p:cNvPr id="150558" name="Text Box 30"/>
          <p:cNvSpPr txBox="1">
            <a:spLocks noChangeArrowheads="1"/>
          </p:cNvSpPr>
          <p:nvPr/>
        </p:nvSpPr>
        <p:spPr bwMode="auto">
          <a:xfrm>
            <a:off x="5435600" y="1268413"/>
            <a:ext cx="3328988" cy="1339850"/>
          </a:xfrm>
          <a:prstGeom prst="rect">
            <a:avLst/>
          </a:prstGeom>
          <a:solidFill>
            <a:srgbClr val="FFFF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600">
                <a:latin typeface="Arial" charset="0"/>
              </a:rPr>
              <a:t>Neurohormony jsou peptidické</a:t>
            </a:r>
          </a:p>
          <a:p>
            <a:pPr algn="ctr"/>
            <a:r>
              <a:rPr lang="cs-CZ" sz="1600">
                <a:latin typeface="Arial" charset="0"/>
              </a:rPr>
              <a:t>povahy, a proto je jejich syntéza</a:t>
            </a:r>
          </a:p>
          <a:p>
            <a:pPr algn="ctr"/>
            <a:r>
              <a:rPr lang="cs-CZ" sz="1600">
                <a:latin typeface="Arial" charset="0"/>
              </a:rPr>
              <a:t>obdobná syntéze peptidických</a:t>
            </a:r>
          </a:p>
          <a:p>
            <a:pPr algn="ctr"/>
            <a:r>
              <a:rPr lang="cs-CZ" sz="1600">
                <a:latin typeface="Arial" charset="0"/>
              </a:rPr>
              <a:t>hormonů buněk žláz s vnitřní</a:t>
            </a:r>
          </a:p>
          <a:p>
            <a:pPr algn="ctr"/>
            <a:r>
              <a:rPr lang="cs-CZ" sz="1600">
                <a:latin typeface="Arial" charset="0"/>
              </a:rPr>
              <a:t>sekrecí (endokrinních buněk)</a:t>
            </a:r>
          </a:p>
        </p:txBody>
      </p:sp>
      <p:sp>
        <p:nvSpPr>
          <p:cNvPr id="150561" name="Rectangle 33"/>
          <p:cNvSpPr>
            <a:spLocks noChangeArrowheads="1"/>
          </p:cNvSpPr>
          <p:nvPr/>
        </p:nvSpPr>
        <p:spPr bwMode="auto">
          <a:xfrm>
            <a:off x="5456238" y="2852738"/>
            <a:ext cx="3687762" cy="180340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600">
                <a:latin typeface="Arial" charset="0"/>
              </a:rPr>
              <a:t>V sekreční dráze těchto hormonů</a:t>
            </a:r>
          </a:p>
          <a:p>
            <a:r>
              <a:rPr lang="cs-CZ" sz="1600">
                <a:latin typeface="Arial" charset="0"/>
              </a:rPr>
              <a:t>se významně uplatňují </a:t>
            </a:r>
            <a:r>
              <a:rPr lang="cs-CZ" sz="1600">
                <a:solidFill>
                  <a:srgbClr val="CC0000"/>
                </a:solidFill>
                <a:latin typeface="Arial" charset="0"/>
              </a:rPr>
              <a:t>mikrotubuly</a:t>
            </a:r>
            <a:r>
              <a:rPr lang="cs-CZ" sz="1600">
                <a:latin typeface="Arial" charset="0"/>
              </a:rPr>
              <a:t>, </a:t>
            </a:r>
          </a:p>
          <a:p>
            <a:r>
              <a:rPr lang="cs-CZ" sz="1600">
                <a:latin typeface="Arial" charset="0"/>
              </a:rPr>
              <a:t>které prostupují celým axonem</a:t>
            </a:r>
          </a:p>
          <a:p>
            <a:r>
              <a:rPr lang="cs-CZ" sz="1600">
                <a:latin typeface="Arial" charset="0"/>
              </a:rPr>
              <a:t>a pomáhají dopravovat váčky</a:t>
            </a:r>
          </a:p>
          <a:p>
            <a:r>
              <a:rPr lang="cs-CZ" sz="1600">
                <a:latin typeface="Arial" charset="0"/>
              </a:rPr>
              <a:t>s neurohormonem (odštěpené</a:t>
            </a:r>
          </a:p>
          <a:p>
            <a:r>
              <a:rPr lang="cs-CZ" sz="1600">
                <a:latin typeface="Arial" charset="0"/>
              </a:rPr>
              <a:t>z Golgiho aparátu) směrem </a:t>
            </a:r>
          </a:p>
          <a:p>
            <a:r>
              <a:rPr lang="cs-CZ" sz="1600">
                <a:latin typeface="Arial" charset="0"/>
              </a:rPr>
              <a:t>k axonálnímu zakončení</a:t>
            </a:r>
          </a:p>
        </p:txBody>
      </p:sp>
      <p:sp>
        <p:nvSpPr>
          <p:cNvPr id="150562" name="Text Box 34"/>
          <p:cNvSpPr txBox="1">
            <a:spLocks noChangeArrowheads="1"/>
          </p:cNvSpPr>
          <p:nvPr/>
        </p:nvSpPr>
        <p:spPr bwMode="auto">
          <a:xfrm>
            <a:off x="5992813" y="5248275"/>
            <a:ext cx="184150" cy="366713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150563" name="Text Box 35"/>
          <p:cNvSpPr txBox="1">
            <a:spLocks noChangeArrowheads="1"/>
          </p:cNvSpPr>
          <p:nvPr/>
        </p:nvSpPr>
        <p:spPr bwMode="auto">
          <a:xfrm>
            <a:off x="5508625" y="4941888"/>
            <a:ext cx="3325813" cy="1095375"/>
          </a:xfrm>
          <a:prstGeom prst="rect">
            <a:avLst/>
          </a:prstGeom>
          <a:solidFill>
            <a:srgbClr val="FFFF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600">
                <a:latin typeface="Arial" charset="0"/>
              </a:rPr>
              <a:t>Stejným způsobem jako syntéza</a:t>
            </a:r>
          </a:p>
          <a:p>
            <a:pPr algn="ctr"/>
            <a:r>
              <a:rPr lang="cs-CZ" sz="1600">
                <a:latin typeface="Arial" charset="0"/>
              </a:rPr>
              <a:t>neurohormonů probíhá </a:t>
            </a:r>
          </a:p>
          <a:p>
            <a:pPr algn="ctr"/>
            <a:r>
              <a:rPr lang="cs-CZ" sz="1600">
                <a:latin typeface="Arial" charset="0"/>
              </a:rPr>
              <a:t>i syntéza nervových přenašečů</a:t>
            </a:r>
          </a:p>
          <a:p>
            <a:pPr algn="ctr"/>
            <a:r>
              <a:rPr lang="cs-CZ" sz="1600">
                <a:latin typeface="Arial" charset="0"/>
              </a:rPr>
              <a:t>(neurotransmiterů)</a:t>
            </a:r>
          </a:p>
        </p:txBody>
      </p:sp>
      <p:sp>
        <p:nvSpPr>
          <p:cNvPr id="150564" name="Rectangle 36"/>
          <p:cNvSpPr>
            <a:spLocks noChangeArrowheads="1"/>
          </p:cNvSpPr>
          <p:nvPr/>
        </p:nvSpPr>
        <p:spPr bwMode="auto">
          <a:xfrm>
            <a:off x="8618538" y="0"/>
            <a:ext cx="52546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II-54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66">
                <a:gamma/>
                <a:tint val="0"/>
                <a:invGamma/>
              </a:srgbClr>
            </a:gs>
            <a:gs pos="100000">
              <a:srgbClr val="66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2275" y="1341438"/>
            <a:ext cx="554355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3173" name="Text Box 5"/>
          <p:cNvSpPr txBox="1">
            <a:spLocks noChangeArrowheads="1"/>
          </p:cNvSpPr>
          <p:nvPr/>
        </p:nvSpPr>
        <p:spPr bwMode="auto">
          <a:xfrm>
            <a:off x="5651500" y="4868863"/>
            <a:ext cx="1355725" cy="34607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cs-CZ" sz="1600">
                <a:latin typeface="Arial" charset="0"/>
              </a:rPr>
              <a:t>Jaderný pór</a:t>
            </a:r>
          </a:p>
        </p:txBody>
      </p:sp>
      <p:sp>
        <p:nvSpPr>
          <p:cNvPr id="263174" name="Text Box 6"/>
          <p:cNvSpPr txBox="1">
            <a:spLocks noChangeArrowheads="1"/>
          </p:cNvSpPr>
          <p:nvPr/>
        </p:nvSpPr>
        <p:spPr bwMode="auto">
          <a:xfrm>
            <a:off x="4572000" y="5876925"/>
            <a:ext cx="2000250" cy="34607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cs-CZ" sz="1600">
                <a:latin typeface="Arial" charset="0"/>
              </a:rPr>
              <a:t>jaderná membrána</a:t>
            </a:r>
          </a:p>
        </p:txBody>
      </p:sp>
      <p:sp>
        <p:nvSpPr>
          <p:cNvPr id="263176" name="Text Box 8"/>
          <p:cNvSpPr txBox="1">
            <a:spLocks noChangeArrowheads="1"/>
          </p:cNvSpPr>
          <p:nvPr/>
        </p:nvSpPr>
        <p:spPr bwMode="auto">
          <a:xfrm>
            <a:off x="1979613" y="5734050"/>
            <a:ext cx="1887537" cy="8350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cs-CZ" sz="1600">
                <a:latin typeface="Arial" charset="0"/>
              </a:rPr>
              <a:t>Drsné </a:t>
            </a:r>
          </a:p>
          <a:p>
            <a:pPr algn="ctr"/>
            <a:r>
              <a:rPr lang="cs-CZ" sz="1600">
                <a:latin typeface="Arial" charset="0"/>
              </a:rPr>
              <a:t>endoplazmatické </a:t>
            </a:r>
          </a:p>
          <a:p>
            <a:pPr algn="ctr"/>
            <a:r>
              <a:rPr lang="cs-CZ" sz="1600">
                <a:latin typeface="Arial" charset="0"/>
              </a:rPr>
              <a:t>retikulum</a:t>
            </a:r>
          </a:p>
        </p:txBody>
      </p:sp>
      <p:sp>
        <p:nvSpPr>
          <p:cNvPr id="263177" name="Text Box 9"/>
          <p:cNvSpPr txBox="1">
            <a:spLocks noChangeArrowheads="1"/>
          </p:cNvSpPr>
          <p:nvPr/>
        </p:nvSpPr>
        <p:spPr bwMode="auto">
          <a:xfrm>
            <a:off x="1116013" y="3644900"/>
            <a:ext cx="1628775" cy="34607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cs-CZ" sz="1600">
                <a:latin typeface="Arial" charset="0"/>
              </a:rPr>
              <a:t>Golgiho aparát</a:t>
            </a:r>
          </a:p>
        </p:txBody>
      </p:sp>
      <p:sp>
        <p:nvSpPr>
          <p:cNvPr id="263178" name="Text Box 10"/>
          <p:cNvSpPr txBox="1">
            <a:spLocks noChangeArrowheads="1"/>
          </p:cNvSpPr>
          <p:nvPr/>
        </p:nvSpPr>
        <p:spPr bwMode="auto">
          <a:xfrm>
            <a:off x="6227763" y="2924175"/>
            <a:ext cx="2565400" cy="59055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cs-CZ" sz="1600">
                <a:latin typeface="Arial" charset="0"/>
              </a:rPr>
              <a:t>Vznikající váček </a:t>
            </a:r>
          </a:p>
          <a:p>
            <a:pPr algn="ctr"/>
            <a:r>
              <a:rPr lang="cs-CZ" sz="1600">
                <a:latin typeface="Arial" charset="0"/>
              </a:rPr>
              <a:t>s proteinovými hormony</a:t>
            </a:r>
          </a:p>
        </p:txBody>
      </p:sp>
      <p:sp>
        <p:nvSpPr>
          <p:cNvPr id="263179" name="Text Box 11"/>
          <p:cNvSpPr txBox="1">
            <a:spLocks noChangeArrowheads="1"/>
          </p:cNvSpPr>
          <p:nvPr/>
        </p:nvSpPr>
        <p:spPr bwMode="auto">
          <a:xfrm>
            <a:off x="395288" y="3213100"/>
            <a:ext cx="2463800" cy="34607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cs-CZ" sz="1600">
                <a:latin typeface="Arial" charset="0"/>
              </a:rPr>
              <a:t>Golgiho sekreční váčky</a:t>
            </a:r>
          </a:p>
        </p:txBody>
      </p:sp>
      <p:sp>
        <p:nvSpPr>
          <p:cNvPr id="263180" name="Text Box 12"/>
          <p:cNvSpPr txBox="1">
            <a:spLocks noChangeArrowheads="1"/>
          </p:cNvSpPr>
          <p:nvPr/>
        </p:nvSpPr>
        <p:spPr bwMode="auto">
          <a:xfrm>
            <a:off x="1619250" y="2420938"/>
            <a:ext cx="1401763" cy="59055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cs-CZ" sz="1600">
                <a:latin typeface="Arial" charset="0"/>
              </a:rPr>
              <a:t>Exocytóza </a:t>
            </a:r>
          </a:p>
          <a:p>
            <a:pPr algn="ctr"/>
            <a:r>
              <a:rPr lang="cs-CZ" sz="1600">
                <a:latin typeface="Arial" charset="0"/>
              </a:rPr>
              <a:t>výlev váčku)</a:t>
            </a:r>
          </a:p>
        </p:txBody>
      </p:sp>
      <p:sp>
        <p:nvSpPr>
          <p:cNvPr id="263182" name="AutoShape 14"/>
          <p:cNvSpPr>
            <a:spLocks noChangeArrowheads="1"/>
          </p:cNvSpPr>
          <p:nvPr/>
        </p:nvSpPr>
        <p:spPr bwMode="auto">
          <a:xfrm>
            <a:off x="250825" y="260350"/>
            <a:ext cx="8713788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50000">
                <a:srgbClr val="FF0000">
                  <a:gamma/>
                  <a:tint val="0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400">
                <a:latin typeface="Arial" charset="0"/>
              </a:rPr>
              <a:t>SYNTÉZA PEPTIDICKÝCH HORMONU V SEKREČNÍ BUŇCE</a:t>
            </a:r>
          </a:p>
        </p:txBody>
      </p:sp>
      <p:sp>
        <p:nvSpPr>
          <p:cNvPr id="263184" name="Rectangle 16"/>
          <p:cNvSpPr>
            <a:spLocks noChangeArrowheads="1"/>
          </p:cNvSpPr>
          <p:nvPr/>
        </p:nvSpPr>
        <p:spPr bwMode="auto">
          <a:xfrm>
            <a:off x="8618538" y="0"/>
            <a:ext cx="52546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II-55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66">
                <a:gamma/>
                <a:tint val="0"/>
                <a:invGamma/>
              </a:srgbClr>
            </a:gs>
            <a:gs pos="100000">
              <a:srgbClr val="66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611188" y="1412875"/>
            <a:ext cx="80645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ctr"/>
            <a:r>
              <a:rPr lang="cs-CZ" sz="2400" b="0">
                <a:latin typeface="Arial" charset="0"/>
              </a:rPr>
              <a:t>=</a:t>
            </a:r>
            <a:r>
              <a:rPr lang="cs-CZ" sz="2400" b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2400" b="0">
                <a:latin typeface="Arial" charset="0"/>
              </a:rPr>
              <a:t>HORMONY ODVOZENÉ OD </a:t>
            </a:r>
            <a:r>
              <a:rPr lang="cs-CZ" sz="2400" b="0" u="sng">
                <a:latin typeface="Arial" charset="0"/>
              </a:rPr>
              <a:t>AMINOKYSELIN</a:t>
            </a:r>
          </a:p>
        </p:txBody>
      </p:sp>
      <p:sp>
        <p:nvSpPr>
          <p:cNvPr id="20505" name="AutoShape 25"/>
          <p:cNvSpPr>
            <a:spLocks noChangeArrowheads="1"/>
          </p:cNvSpPr>
          <p:nvPr/>
        </p:nvSpPr>
        <p:spPr bwMode="auto">
          <a:xfrm>
            <a:off x="1116013" y="476250"/>
            <a:ext cx="6913562" cy="720725"/>
          </a:xfrm>
          <a:prstGeom prst="flowChartAlternateProcess">
            <a:avLst/>
          </a:prstGeom>
          <a:gradFill rotWithShape="1">
            <a:gsLst>
              <a:gs pos="0">
                <a:srgbClr val="FF3399"/>
              </a:gs>
              <a:gs pos="50000">
                <a:srgbClr val="FF3399">
                  <a:gamma/>
                  <a:tint val="0"/>
                  <a:invGamma/>
                </a:srgbClr>
              </a:gs>
              <a:gs pos="100000">
                <a:srgbClr val="FF3399"/>
              </a:gs>
            </a:gsLst>
            <a:lin ang="5400000" scaled="1"/>
          </a:gra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cs-CZ" sz="3200">
                <a:latin typeface="Arial" charset="0"/>
              </a:rPr>
              <a:t>1.</a:t>
            </a:r>
            <a:r>
              <a:rPr lang="cs-CZ" sz="2800">
                <a:latin typeface="Arial" charset="0"/>
              </a:rPr>
              <a:t> AMINOACIDODERIVÁTY</a:t>
            </a:r>
          </a:p>
        </p:txBody>
      </p:sp>
      <p:sp>
        <p:nvSpPr>
          <p:cNvPr id="20507" name="AutoShape 27"/>
          <p:cNvSpPr>
            <a:spLocks noChangeArrowheads="1"/>
          </p:cNvSpPr>
          <p:nvPr/>
        </p:nvSpPr>
        <p:spPr bwMode="auto">
          <a:xfrm>
            <a:off x="1619250" y="2420938"/>
            <a:ext cx="2016125" cy="5762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000">
                <a:latin typeface="Arial" charset="0"/>
              </a:rPr>
              <a:t>TYROSINU</a:t>
            </a:r>
          </a:p>
        </p:txBody>
      </p:sp>
      <p:sp>
        <p:nvSpPr>
          <p:cNvPr id="20510" name="AutoShape 30"/>
          <p:cNvSpPr>
            <a:spLocks noChangeArrowheads="1"/>
          </p:cNvSpPr>
          <p:nvPr/>
        </p:nvSpPr>
        <p:spPr bwMode="auto">
          <a:xfrm>
            <a:off x="2555875" y="1844675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Arial" charset="0"/>
            </a:endParaRPr>
          </a:p>
        </p:txBody>
      </p:sp>
      <p:sp>
        <p:nvSpPr>
          <p:cNvPr id="20511" name="AutoShape 31"/>
          <p:cNvSpPr>
            <a:spLocks noChangeArrowheads="1"/>
          </p:cNvSpPr>
          <p:nvPr/>
        </p:nvSpPr>
        <p:spPr bwMode="auto">
          <a:xfrm>
            <a:off x="6443663" y="1844675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12" name="AutoShape 32"/>
          <p:cNvSpPr>
            <a:spLocks noChangeArrowheads="1"/>
          </p:cNvSpPr>
          <p:nvPr/>
        </p:nvSpPr>
        <p:spPr bwMode="auto">
          <a:xfrm rot="3226978">
            <a:off x="1979613" y="3068637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13" name="AutoShape 33"/>
          <p:cNvSpPr>
            <a:spLocks noChangeArrowheads="1"/>
          </p:cNvSpPr>
          <p:nvPr/>
        </p:nvSpPr>
        <p:spPr bwMode="auto">
          <a:xfrm rot="18177103" flipH="1">
            <a:off x="3059113" y="3068637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14" name="AutoShape 34"/>
          <p:cNvSpPr>
            <a:spLocks noChangeArrowheads="1"/>
          </p:cNvSpPr>
          <p:nvPr/>
        </p:nvSpPr>
        <p:spPr bwMode="auto">
          <a:xfrm>
            <a:off x="6443663" y="3068638"/>
            <a:ext cx="215900" cy="1800225"/>
          </a:xfrm>
          <a:prstGeom prst="downArrow">
            <a:avLst>
              <a:gd name="adj1" fmla="val 50000"/>
              <a:gd name="adj2" fmla="val 208456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17" name="AutoShape 37"/>
          <p:cNvSpPr>
            <a:spLocks noChangeArrowheads="1"/>
          </p:cNvSpPr>
          <p:nvPr/>
        </p:nvSpPr>
        <p:spPr bwMode="auto">
          <a:xfrm>
            <a:off x="539750" y="3644900"/>
            <a:ext cx="1873250" cy="576263"/>
          </a:xfrm>
          <a:prstGeom prst="roundRect">
            <a:avLst>
              <a:gd name="adj" fmla="val 1651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>
                <a:latin typeface="Arial" charset="0"/>
              </a:rPr>
              <a:t>KATECHOLAMINY</a:t>
            </a:r>
          </a:p>
        </p:txBody>
      </p:sp>
      <p:sp>
        <p:nvSpPr>
          <p:cNvPr id="20518" name="AutoShape 38"/>
          <p:cNvSpPr>
            <a:spLocks noChangeArrowheads="1"/>
          </p:cNvSpPr>
          <p:nvPr/>
        </p:nvSpPr>
        <p:spPr bwMode="auto">
          <a:xfrm>
            <a:off x="5435600" y="2420938"/>
            <a:ext cx="2305050" cy="5762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000">
                <a:latin typeface="Arial" charset="0"/>
              </a:rPr>
              <a:t>TRYPTOFANU</a:t>
            </a:r>
          </a:p>
        </p:txBody>
      </p:sp>
      <p:sp>
        <p:nvSpPr>
          <p:cNvPr id="20519" name="AutoShape 39"/>
          <p:cNvSpPr>
            <a:spLocks noChangeArrowheads="1"/>
          </p:cNvSpPr>
          <p:nvPr/>
        </p:nvSpPr>
        <p:spPr bwMode="auto">
          <a:xfrm>
            <a:off x="2700338" y="3644900"/>
            <a:ext cx="2303462" cy="576263"/>
          </a:xfrm>
          <a:prstGeom prst="roundRect">
            <a:avLst>
              <a:gd name="adj" fmla="val 1651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>
                <a:latin typeface="Arial" charset="0"/>
              </a:rPr>
              <a:t>THYROIDNÍ HORMONY</a:t>
            </a:r>
          </a:p>
        </p:txBody>
      </p:sp>
      <p:sp>
        <p:nvSpPr>
          <p:cNvPr id="20523" name="AutoShape 43"/>
          <p:cNvSpPr>
            <a:spLocks noChangeArrowheads="1"/>
          </p:cNvSpPr>
          <p:nvPr/>
        </p:nvSpPr>
        <p:spPr bwMode="auto">
          <a:xfrm>
            <a:off x="3635375" y="4292600"/>
            <a:ext cx="215900" cy="576263"/>
          </a:xfrm>
          <a:prstGeom prst="downArrow">
            <a:avLst>
              <a:gd name="adj1" fmla="val 50000"/>
              <a:gd name="adj2" fmla="val 66728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Arial" charset="0"/>
            </a:endParaRPr>
          </a:p>
        </p:txBody>
      </p:sp>
      <p:sp>
        <p:nvSpPr>
          <p:cNvPr id="20525" name="AutoShape 45"/>
          <p:cNvSpPr>
            <a:spLocks noChangeArrowheads="1"/>
          </p:cNvSpPr>
          <p:nvPr/>
        </p:nvSpPr>
        <p:spPr bwMode="auto">
          <a:xfrm>
            <a:off x="1331913" y="4292600"/>
            <a:ext cx="215900" cy="576263"/>
          </a:xfrm>
          <a:prstGeom prst="downArrow">
            <a:avLst>
              <a:gd name="adj1" fmla="val 50000"/>
              <a:gd name="adj2" fmla="val 66728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Arial" charset="0"/>
            </a:endParaRPr>
          </a:p>
        </p:txBody>
      </p:sp>
      <p:sp>
        <p:nvSpPr>
          <p:cNvPr id="20527" name="AutoShape 47"/>
          <p:cNvSpPr>
            <a:spLocks noChangeArrowheads="1"/>
          </p:cNvSpPr>
          <p:nvPr/>
        </p:nvSpPr>
        <p:spPr bwMode="auto">
          <a:xfrm>
            <a:off x="539750" y="5373688"/>
            <a:ext cx="1727200" cy="504825"/>
          </a:xfrm>
          <a:prstGeom prst="roundRect">
            <a:avLst>
              <a:gd name="adj" fmla="val 50000"/>
            </a:avLst>
          </a:prstGeom>
          <a:solidFill>
            <a:srgbClr val="FF99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>
                <a:latin typeface="Arial" charset="0"/>
              </a:rPr>
              <a:t>dřeň nadledvin</a:t>
            </a:r>
          </a:p>
        </p:txBody>
      </p:sp>
      <p:sp>
        <p:nvSpPr>
          <p:cNvPr id="20528" name="AutoShape 48"/>
          <p:cNvSpPr>
            <a:spLocks noChangeArrowheads="1"/>
          </p:cNvSpPr>
          <p:nvPr/>
        </p:nvSpPr>
        <p:spPr bwMode="auto">
          <a:xfrm>
            <a:off x="468313" y="6021388"/>
            <a:ext cx="1800225" cy="504825"/>
          </a:xfrm>
          <a:prstGeom prst="roundRect">
            <a:avLst>
              <a:gd name="adj" fmla="val 50000"/>
            </a:avLst>
          </a:prstGeom>
          <a:solidFill>
            <a:srgbClr val="FF99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>
                <a:latin typeface="Arial" charset="0"/>
              </a:rPr>
              <a:t>hypothalamus</a:t>
            </a:r>
          </a:p>
        </p:txBody>
      </p:sp>
      <p:sp>
        <p:nvSpPr>
          <p:cNvPr id="20529" name="AutoShape 49"/>
          <p:cNvSpPr>
            <a:spLocks noChangeArrowheads="1"/>
          </p:cNvSpPr>
          <p:nvPr/>
        </p:nvSpPr>
        <p:spPr bwMode="auto">
          <a:xfrm>
            <a:off x="6011863" y="5373688"/>
            <a:ext cx="1152525" cy="433387"/>
          </a:xfrm>
          <a:prstGeom prst="roundRect">
            <a:avLst>
              <a:gd name="adj" fmla="val 50000"/>
            </a:avLst>
          </a:prstGeom>
          <a:solidFill>
            <a:srgbClr val="FF99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>
                <a:latin typeface="Arial" charset="0"/>
              </a:rPr>
              <a:t>šišinka</a:t>
            </a:r>
          </a:p>
        </p:txBody>
      </p:sp>
      <p:sp>
        <p:nvSpPr>
          <p:cNvPr id="20530" name="AutoShape 50"/>
          <p:cNvSpPr>
            <a:spLocks noChangeArrowheads="1"/>
          </p:cNvSpPr>
          <p:nvPr/>
        </p:nvSpPr>
        <p:spPr bwMode="auto">
          <a:xfrm>
            <a:off x="2987675" y="5589588"/>
            <a:ext cx="1511300" cy="431800"/>
          </a:xfrm>
          <a:prstGeom prst="roundRect">
            <a:avLst>
              <a:gd name="adj" fmla="val 50000"/>
            </a:avLst>
          </a:prstGeom>
          <a:solidFill>
            <a:srgbClr val="FF99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>
                <a:latin typeface="Arial" charset="0"/>
              </a:rPr>
              <a:t>štítná žláza</a:t>
            </a:r>
          </a:p>
        </p:txBody>
      </p:sp>
      <p:sp>
        <p:nvSpPr>
          <p:cNvPr id="20531" name="Text Box 51"/>
          <p:cNvSpPr txBox="1">
            <a:spLocks noChangeArrowheads="1"/>
          </p:cNvSpPr>
          <p:nvPr/>
        </p:nvSpPr>
        <p:spPr bwMode="auto">
          <a:xfrm>
            <a:off x="179388" y="4941888"/>
            <a:ext cx="25574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cs-CZ" sz="1400" u="sng">
                <a:latin typeface="Arial" charset="0"/>
              </a:rPr>
              <a:t>Produkované dvěma orgány</a:t>
            </a:r>
          </a:p>
        </p:txBody>
      </p:sp>
      <p:sp>
        <p:nvSpPr>
          <p:cNvPr id="20532" name="Text Box 52"/>
          <p:cNvSpPr txBox="1">
            <a:spLocks noChangeArrowheads="1"/>
          </p:cNvSpPr>
          <p:nvPr/>
        </p:nvSpPr>
        <p:spPr bwMode="auto">
          <a:xfrm>
            <a:off x="2987675" y="4941888"/>
            <a:ext cx="1652588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/>
            <a:r>
              <a:rPr lang="cs-CZ" sz="1400" u="sng">
                <a:latin typeface="Arial" charset="0"/>
              </a:rPr>
              <a:t>Produkované </a:t>
            </a:r>
          </a:p>
          <a:p>
            <a:pPr algn="ctr"/>
            <a:r>
              <a:rPr lang="cs-CZ" sz="1400" u="sng">
                <a:latin typeface="Arial" charset="0"/>
              </a:rPr>
              <a:t>jediným orgánem</a:t>
            </a:r>
          </a:p>
        </p:txBody>
      </p:sp>
      <p:sp>
        <p:nvSpPr>
          <p:cNvPr id="20534" name="Text Box 54"/>
          <p:cNvSpPr txBox="1">
            <a:spLocks noChangeArrowheads="1"/>
          </p:cNvSpPr>
          <p:nvPr/>
        </p:nvSpPr>
        <p:spPr bwMode="auto">
          <a:xfrm>
            <a:off x="5435600" y="4941888"/>
            <a:ext cx="28241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cs-CZ" sz="1400" u="sng">
                <a:latin typeface="Arial" charset="0"/>
              </a:rPr>
              <a:t>Produkované jediným orgánem</a:t>
            </a:r>
          </a:p>
        </p:txBody>
      </p:sp>
      <p:sp>
        <p:nvSpPr>
          <p:cNvPr id="20535" name="Rectangle 55"/>
          <p:cNvSpPr>
            <a:spLocks noChangeArrowheads="1"/>
          </p:cNvSpPr>
          <p:nvPr/>
        </p:nvSpPr>
        <p:spPr bwMode="auto">
          <a:xfrm>
            <a:off x="8701088" y="0"/>
            <a:ext cx="44291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66">
                <a:gamma/>
                <a:tint val="0"/>
                <a:invGamma/>
              </a:srgbClr>
            </a:gs>
            <a:gs pos="100000">
              <a:srgbClr val="66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032000" y="2460625"/>
            <a:ext cx="184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-684213" y="1412875"/>
            <a:ext cx="10658476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ctr"/>
            <a:r>
              <a:rPr lang="cs-CZ" sz="2800">
                <a:latin typeface="Arial" charset="0"/>
              </a:rPr>
              <a:t>  </a:t>
            </a:r>
            <a:r>
              <a:rPr lang="cs-CZ" sz="2400" b="0">
                <a:latin typeface="Arial" charset="0"/>
              </a:rPr>
              <a:t>=  HORMONY ODVOZENÉ OD: </a:t>
            </a:r>
          </a:p>
        </p:txBody>
      </p:sp>
      <p:sp>
        <p:nvSpPr>
          <p:cNvPr id="24592" name="AutoShape 16"/>
          <p:cNvSpPr>
            <a:spLocks noChangeArrowheads="1"/>
          </p:cNvSpPr>
          <p:nvPr/>
        </p:nvSpPr>
        <p:spPr bwMode="auto">
          <a:xfrm>
            <a:off x="323850" y="549275"/>
            <a:ext cx="8424863" cy="719138"/>
          </a:xfrm>
          <a:prstGeom prst="flowChartAlternateProcess">
            <a:avLst/>
          </a:prstGeom>
          <a:gradFill rotWithShape="1">
            <a:gsLst>
              <a:gs pos="0">
                <a:srgbClr val="FF3399"/>
              </a:gs>
              <a:gs pos="50000">
                <a:srgbClr val="FF3399">
                  <a:gamma/>
                  <a:tint val="0"/>
                  <a:invGamma/>
                </a:srgbClr>
              </a:gs>
              <a:gs pos="100000">
                <a:srgbClr val="FF3399"/>
              </a:gs>
            </a:gsLst>
            <a:lin ang="5400000" scaled="1"/>
          </a:gra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cs-CZ" sz="3200">
                <a:latin typeface="Arial" charset="0"/>
              </a:rPr>
              <a:t>2.</a:t>
            </a:r>
            <a:r>
              <a:rPr lang="cs-CZ" sz="2800">
                <a:latin typeface="Arial" charset="0"/>
              </a:rPr>
              <a:t> LIPIDOVÉ DERIVÁTY = STEROIDNÍ HORMONY</a:t>
            </a:r>
          </a:p>
        </p:txBody>
      </p:sp>
      <p:sp>
        <p:nvSpPr>
          <p:cNvPr id="24593" name="AutoShape 17"/>
          <p:cNvSpPr>
            <a:spLocks noChangeArrowheads="1"/>
          </p:cNvSpPr>
          <p:nvPr/>
        </p:nvSpPr>
        <p:spPr bwMode="auto">
          <a:xfrm>
            <a:off x="4572000" y="1989138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Arial" charset="0"/>
            </a:endParaRPr>
          </a:p>
        </p:txBody>
      </p:sp>
      <p:sp>
        <p:nvSpPr>
          <p:cNvPr id="24594" name="AutoShape 18"/>
          <p:cNvSpPr>
            <a:spLocks noChangeArrowheads="1"/>
          </p:cNvSpPr>
          <p:nvPr/>
        </p:nvSpPr>
        <p:spPr bwMode="auto">
          <a:xfrm>
            <a:off x="3563938" y="2636838"/>
            <a:ext cx="2232025" cy="5762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000">
                <a:latin typeface="Arial" charset="0"/>
              </a:rPr>
              <a:t>CHOLESTEROLU</a:t>
            </a:r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1979613" y="3429000"/>
            <a:ext cx="51879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cs-CZ" sz="1400" u="sng">
                <a:latin typeface="Arial" charset="0"/>
              </a:rPr>
              <a:t>Steroidní hormony jsou produkovány třemi různými orgány</a:t>
            </a:r>
          </a:p>
        </p:txBody>
      </p:sp>
      <p:sp>
        <p:nvSpPr>
          <p:cNvPr id="24599" name="AutoShape 23"/>
          <p:cNvSpPr>
            <a:spLocks noChangeArrowheads="1"/>
          </p:cNvSpPr>
          <p:nvPr/>
        </p:nvSpPr>
        <p:spPr bwMode="auto">
          <a:xfrm>
            <a:off x="3708400" y="3933825"/>
            <a:ext cx="1943100" cy="431800"/>
          </a:xfrm>
          <a:prstGeom prst="roundRect">
            <a:avLst>
              <a:gd name="adj" fmla="val 50000"/>
            </a:avLst>
          </a:prstGeom>
          <a:solidFill>
            <a:srgbClr val="FF99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>
                <a:latin typeface="Arial" charset="0"/>
              </a:rPr>
              <a:t>Pohlavní žlázy</a:t>
            </a:r>
          </a:p>
        </p:txBody>
      </p:sp>
      <p:sp>
        <p:nvSpPr>
          <p:cNvPr id="24600" name="AutoShape 24"/>
          <p:cNvSpPr>
            <a:spLocks noChangeArrowheads="1"/>
          </p:cNvSpPr>
          <p:nvPr/>
        </p:nvSpPr>
        <p:spPr bwMode="auto">
          <a:xfrm>
            <a:off x="6588125" y="3933825"/>
            <a:ext cx="1800225" cy="431800"/>
          </a:xfrm>
          <a:prstGeom prst="roundRect">
            <a:avLst>
              <a:gd name="adj" fmla="val 50000"/>
            </a:avLst>
          </a:prstGeom>
          <a:solidFill>
            <a:srgbClr val="FF99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>
                <a:latin typeface="Arial" charset="0"/>
              </a:rPr>
              <a:t>ledviny</a:t>
            </a:r>
          </a:p>
        </p:txBody>
      </p:sp>
      <p:sp>
        <p:nvSpPr>
          <p:cNvPr id="24601" name="AutoShape 25"/>
          <p:cNvSpPr>
            <a:spLocks noChangeArrowheads="1"/>
          </p:cNvSpPr>
          <p:nvPr/>
        </p:nvSpPr>
        <p:spPr bwMode="auto">
          <a:xfrm>
            <a:off x="755650" y="3933825"/>
            <a:ext cx="1944688" cy="431800"/>
          </a:xfrm>
          <a:prstGeom prst="roundRect">
            <a:avLst>
              <a:gd name="adj" fmla="val 50000"/>
            </a:avLst>
          </a:prstGeom>
          <a:solidFill>
            <a:srgbClr val="FF99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>
                <a:latin typeface="Arial" charset="0"/>
              </a:rPr>
              <a:t>Kůra nadledvin</a:t>
            </a:r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8701088" y="0"/>
            <a:ext cx="44291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66">
                <a:gamma/>
                <a:tint val="0"/>
                <a:invGamma/>
              </a:srgbClr>
            </a:gs>
            <a:gs pos="100000">
              <a:srgbClr val="66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AutoShape 4"/>
          <p:cNvSpPr>
            <a:spLocks noChangeArrowheads="1"/>
          </p:cNvSpPr>
          <p:nvPr/>
        </p:nvSpPr>
        <p:spPr bwMode="auto">
          <a:xfrm>
            <a:off x="539750" y="549275"/>
            <a:ext cx="8064500" cy="647700"/>
          </a:xfrm>
          <a:prstGeom prst="flowChartAlternateProcess">
            <a:avLst/>
          </a:prstGeom>
          <a:gradFill rotWithShape="1">
            <a:gsLst>
              <a:gs pos="0">
                <a:srgbClr val="FF3399"/>
              </a:gs>
              <a:gs pos="50000">
                <a:srgbClr val="FF3399">
                  <a:gamma/>
                  <a:tint val="0"/>
                  <a:invGamma/>
                </a:srgbClr>
              </a:gs>
              <a:gs pos="100000">
                <a:srgbClr val="FF3399"/>
              </a:gs>
            </a:gsLst>
            <a:lin ang="5400000" scaled="1"/>
          </a:gra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cs-CZ" sz="3200">
                <a:latin typeface="Arial" charset="0"/>
              </a:rPr>
              <a:t>3.</a:t>
            </a:r>
            <a:r>
              <a:rPr lang="cs-CZ" sz="2800">
                <a:latin typeface="Arial" charset="0"/>
              </a:rPr>
              <a:t> PEPTIDICKÉ  HORMONY</a:t>
            </a:r>
          </a:p>
        </p:txBody>
      </p:sp>
      <p:sp>
        <p:nvSpPr>
          <p:cNvPr id="190469" name="Text Box 5"/>
          <p:cNvSpPr txBox="1">
            <a:spLocks noChangeArrowheads="1"/>
          </p:cNvSpPr>
          <p:nvPr/>
        </p:nvSpPr>
        <p:spPr bwMode="auto">
          <a:xfrm>
            <a:off x="2484438" y="1268413"/>
            <a:ext cx="42386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cs-CZ" sz="2400" b="0">
                <a:latin typeface="Arial" charset="0"/>
              </a:rPr>
              <a:t>= ŘETĚZCE AMINOKYSELIN</a:t>
            </a:r>
          </a:p>
        </p:txBody>
      </p:sp>
      <p:sp>
        <p:nvSpPr>
          <p:cNvPr id="190470" name="AutoShape 6"/>
          <p:cNvSpPr>
            <a:spLocks noChangeArrowheads="1"/>
          </p:cNvSpPr>
          <p:nvPr/>
        </p:nvSpPr>
        <p:spPr bwMode="auto">
          <a:xfrm>
            <a:off x="1403350" y="2349500"/>
            <a:ext cx="2449513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000">
                <a:latin typeface="Arial" charset="0"/>
              </a:rPr>
              <a:t>GLYKOPROTEINY</a:t>
            </a:r>
          </a:p>
        </p:txBody>
      </p:sp>
      <p:sp>
        <p:nvSpPr>
          <p:cNvPr id="190471" name="AutoShape 7"/>
          <p:cNvSpPr>
            <a:spLocks noChangeArrowheads="1"/>
          </p:cNvSpPr>
          <p:nvPr/>
        </p:nvSpPr>
        <p:spPr bwMode="auto">
          <a:xfrm>
            <a:off x="2555875" y="1773238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Arial" charset="0"/>
            </a:endParaRPr>
          </a:p>
        </p:txBody>
      </p:sp>
      <p:sp>
        <p:nvSpPr>
          <p:cNvPr id="190472" name="AutoShape 8"/>
          <p:cNvSpPr>
            <a:spLocks noChangeArrowheads="1"/>
          </p:cNvSpPr>
          <p:nvPr/>
        </p:nvSpPr>
        <p:spPr bwMode="auto">
          <a:xfrm>
            <a:off x="6443663" y="1773238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90473" name="AutoShape 9"/>
          <p:cNvSpPr>
            <a:spLocks noChangeArrowheads="1"/>
          </p:cNvSpPr>
          <p:nvPr/>
        </p:nvSpPr>
        <p:spPr bwMode="auto">
          <a:xfrm>
            <a:off x="5435600" y="2349500"/>
            <a:ext cx="2305050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000">
                <a:latin typeface="Arial" charset="0"/>
              </a:rPr>
              <a:t>POLYPEPTIDY</a:t>
            </a:r>
          </a:p>
        </p:txBody>
      </p:sp>
      <p:sp>
        <p:nvSpPr>
          <p:cNvPr id="190475" name="Text Box 11"/>
          <p:cNvSpPr txBox="1">
            <a:spLocks noChangeArrowheads="1"/>
          </p:cNvSpPr>
          <p:nvPr/>
        </p:nvSpPr>
        <p:spPr bwMode="auto">
          <a:xfrm>
            <a:off x="395288" y="2997200"/>
            <a:ext cx="3971925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/>
            <a:r>
              <a:rPr lang="cs-CZ" sz="2000">
                <a:latin typeface="Arial" charset="0"/>
              </a:rPr>
              <a:t>= dlouhé polypeptidové řetězce</a:t>
            </a:r>
          </a:p>
          <a:p>
            <a:pPr algn="ctr"/>
            <a:r>
              <a:rPr lang="cs-CZ" sz="2000">
                <a:latin typeface="Arial" charset="0"/>
              </a:rPr>
              <a:t>(více než 100 aminokyselin)</a:t>
            </a:r>
          </a:p>
          <a:p>
            <a:pPr algn="ctr"/>
            <a:r>
              <a:rPr lang="cs-CZ" sz="2000">
                <a:latin typeface="Arial" charset="0"/>
              </a:rPr>
              <a:t>se sacharidovými zbytky</a:t>
            </a:r>
          </a:p>
        </p:txBody>
      </p:sp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4859338" y="2997200"/>
            <a:ext cx="395605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/>
            <a:r>
              <a:rPr lang="cs-CZ" sz="2000">
                <a:latin typeface="Arial" charset="0"/>
              </a:rPr>
              <a:t>= krátké polypeptidové řetězce </a:t>
            </a:r>
          </a:p>
          <a:p>
            <a:pPr algn="ctr"/>
            <a:r>
              <a:rPr lang="cs-CZ" sz="2000">
                <a:latin typeface="Arial" charset="0"/>
              </a:rPr>
              <a:t>(méně než 100 aminokyselin)</a:t>
            </a:r>
          </a:p>
          <a:p>
            <a:pPr algn="ctr"/>
            <a:r>
              <a:rPr lang="cs-CZ" sz="2000">
                <a:latin typeface="Arial" charset="0"/>
              </a:rPr>
              <a:t>a malé proteiny</a:t>
            </a:r>
          </a:p>
        </p:txBody>
      </p:sp>
      <p:sp>
        <p:nvSpPr>
          <p:cNvPr id="190477" name="Text Box 13"/>
          <p:cNvSpPr txBox="1">
            <a:spLocks noChangeArrowheads="1"/>
          </p:cNvSpPr>
          <p:nvPr/>
        </p:nvSpPr>
        <p:spPr bwMode="auto">
          <a:xfrm>
            <a:off x="1042988" y="4149725"/>
            <a:ext cx="29813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cs-CZ" sz="1400" u="sng">
                <a:latin typeface="Arial" charset="0"/>
              </a:rPr>
              <a:t>Produkované třemi druhy orgánů</a:t>
            </a:r>
          </a:p>
        </p:txBody>
      </p:sp>
      <p:sp>
        <p:nvSpPr>
          <p:cNvPr id="190478" name="Text Box 14"/>
          <p:cNvSpPr txBox="1">
            <a:spLocks noChangeArrowheads="1"/>
          </p:cNvSpPr>
          <p:nvPr/>
        </p:nvSpPr>
        <p:spPr bwMode="auto">
          <a:xfrm>
            <a:off x="5364163" y="4149725"/>
            <a:ext cx="30591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cs-CZ" sz="1400" u="sng">
                <a:latin typeface="Arial" charset="0"/>
              </a:rPr>
              <a:t>Produkované sedmi druhy orgánů</a:t>
            </a:r>
          </a:p>
        </p:txBody>
      </p:sp>
      <p:sp>
        <p:nvSpPr>
          <p:cNvPr id="190483" name="AutoShape 19"/>
          <p:cNvSpPr>
            <a:spLocks noChangeArrowheads="1"/>
          </p:cNvSpPr>
          <p:nvPr/>
        </p:nvSpPr>
        <p:spPr bwMode="auto">
          <a:xfrm>
            <a:off x="1547813" y="4652963"/>
            <a:ext cx="1727200" cy="361950"/>
          </a:xfrm>
          <a:prstGeom prst="roundRect">
            <a:avLst>
              <a:gd name="adj" fmla="val 50000"/>
            </a:avLst>
          </a:prstGeom>
          <a:solidFill>
            <a:srgbClr val="FF99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>
                <a:latin typeface="Arial" charset="0"/>
              </a:rPr>
              <a:t>adenohypofýza</a:t>
            </a:r>
          </a:p>
        </p:txBody>
      </p:sp>
      <p:sp>
        <p:nvSpPr>
          <p:cNvPr id="190484" name="AutoShape 20"/>
          <p:cNvSpPr>
            <a:spLocks noChangeArrowheads="1"/>
          </p:cNvSpPr>
          <p:nvPr/>
        </p:nvSpPr>
        <p:spPr bwMode="auto">
          <a:xfrm>
            <a:off x="1547813" y="5157788"/>
            <a:ext cx="1728787" cy="360362"/>
          </a:xfrm>
          <a:prstGeom prst="roundRect">
            <a:avLst>
              <a:gd name="adj" fmla="val 50000"/>
            </a:avLst>
          </a:prstGeom>
          <a:solidFill>
            <a:srgbClr val="FF99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>
                <a:latin typeface="Arial" charset="0"/>
              </a:rPr>
              <a:t>pohlavní žlázy</a:t>
            </a:r>
          </a:p>
        </p:txBody>
      </p:sp>
      <p:sp>
        <p:nvSpPr>
          <p:cNvPr id="190485" name="AutoShape 21"/>
          <p:cNvSpPr>
            <a:spLocks noChangeArrowheads="1"/>
          </p:cNvSpPr>
          <p:nvPr/>
        </p:nvSpPr>
        <p:spPr bwMode="auto">
          <a:xfrm>
            <a:off x="1547813" y="5661025"/>
            <a:ext cx="1728787" cy="360363"/>
          </a:xfrm>
          <a:prstGeom prst="roundRect">
            <a:avLst>
              <a:gd name="adj" fmla="val 50000"/>
            </a:avLst>
          </a:prstGeom>
          <a:solidFill>
            <a:srgbClr val="FF99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>
                <a:latin typeface="Arial" charset="0"/>
              </a:rPr>
              <a:t>ledviny</a:t>
            </a:r>
          </a:p>
        </p:txBody>
      </p:sp>
      <p:sp>
        <p:nvSpPr>
          <p:cNvPr id="190492" name="AutoShape 28"/>
          <p:cNvSpPr>
            <a:spLocks noChangeArrowheads="1"/>
          </p:cNvSpPr>
          <p:nvPr/>
        </p:nvSpPr>
        <p:spPr bwMode="auto">
          <a:xfrm>
            <a:off x="6084888" y="6092825"/>
            <a:ext cx="1728787" cy="361950"/>
          </a:xfrm>
          <a:prstGeom prst="roundRect">
            <a:avLst>
              <a:gd name="adj" fmla="val 50000"/>
            </a:avLst>
          </a:prstGeom>
          <a:solidFill>
            <a:srgbClr val="FF99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>
                <a:latin typeface="Arial" charset="0"/>
              </a:rPr>
              <a:t>srdce</a:t>
            </a:r>
          </a:p>
        </p:txBody>
      </p:sp>
      <p:sp>
        <p:nvSpPr>
          <p:cNvPr id="190493" name="AutoShape 29"/>
          <p:cNvSpPr>
            <a:spLocks noChangeArrowheads="1"/>
          </p:cNvSpPr>
          <p:nvPr/>
        </p:nvSpPr>
        <p:spPr bwMode="auto">
          <a:xfrm>
            <a:off x="7019925" y="4581525"/>
            <a:ext cx="1727200" cy="361950"/>
          </a:xfrm>
          <a:prstGeom prst="roundRect">
            <a:avLst>
              <a:gd name="adj" fmla="val 50000"/>
            </a:avLst>
          </a:prstGeom>
          <a:solidFill>
            <a:srgbClr val="FF99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>
                <a:latin typeface="Arial" charset="0"/>
              </a:rPr>
              <a:t>adenohypofýza</a:t>
            </a:r>
          </a:p>
        </p:txBody>
      </p:sp>
      <p:sp>
        <p:nvSpPr>
          <p:cNvPr id="190494" name="AutoShape 30"/>
          <p:cNvSpPr>
            <a:spLocks noChangeArrowheads="1"/>
          </p:cNvSpPr>
          <p:nvPr/>
        </p:nvSpPr>
        <p:spPr bwMode="auto">
          <a:xfrm>
            <a:off x="7019925" y="5589588"/>
            <a:ext cx="1727200" cy="361950"/>
          </a:xfrm>
          <a:prstGeom prst="roundRect">
            <a:avLst>
              <a:gd name="adj" fmla="val 50000"/>
            </a:avLst>
          </a:prstGeom>
          <a:solidFill>
            <a:srgbClr val="FF99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>
                <a:latin typeface="Arial" charset="0"/>
              </a:rPr>
              <a:t>pankreas</a:t>
            </a:r>
          </a:p>
        </p:txBody>
      </p:sp>
      <p:sp>
        <p:nvSpPr>
          <p:cNvPr id="190495" name="AutoShape 31"/>
          <p:cNvSpPr>
            <a:spLocks noChangeArrowheads="1"/>
          </p:cNvSpPr>
          <p:nvPr/>
        </p:nvSpPr>
        <p:spPr bwMode="auto">
          <a:xfrm>
            <a:off x="5076825" y="5589588"/>
            <a:ext cx="1727200" cy="361950"/>
          </a:xfrm>
          <a:prstGeom prst="roundRect">
            <a:avLst>
              <a:gd name="adj" fmla="val 50000"/>
            </a:avLst>
          </a:prstGeom>
          <a:solidFill>
            <a:srgbClr val="FF99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>
                <a:latin typeface="Arial" charset="0"/>
              </a:rPr>
              <a:t>trávící soustava</a:t>
            </a:r>
          </a:p>
        </p:txBody>
      </p:sp>
      <p:sp>
        <p:nvSpPr>
          <p:cNvPr id="190496" name="AutoShape 32"/>
          <p:cNvSpPr>
            <a:spLocks noChangeArrowheads="1"/>
          </p:cNvSpPr>
          <p:nvPr/>
        </p:nvSpPr>
        <p:spPr bwMode="auto">
          <a:xfrm>
            <a:off x="5076825" y="5084763"/>
            <a:ext cx="1727200" cy="361950"/>
          </a:xfrm>
          <a:prstGeom prst="roundRect">
            <a:avLst>
              <a:gd name="adj" fmla="val 50000"/>
            </a:avLst>
          </a:prstGeom>
          <a:solidFill>
            <a:srgbClr val="FF99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>
                <a:latin typeface="Arial" charset="0"/>
              </a:rPr>
              <a:t>štítná žláza</a:t>
            </a:r>
          </a:p>
        </p:txBody>
      </p:sp>
      <p:sp>
        <p:nvSpPr>
          <p:cNvPr id="190497" name="AutoShape 33"/>
          <p:cNvSpPr>
            <a:spLocks noChangeArrowheads="1"/>
          </p:cNvSpPr>
          <p:nvPr/>
        </p:nvSpPr>
        <p:spPr bwMode="auto">
          <a:xfrm>
            <a:off x="7019925" y="5084763"/>
            <a:ext cx="1727200" cy="361950"/>
          </a:xfrm>
          <a:prstGeom prst="roundRect">
            <a:avLst>
              <a:gd name="adj" fmla="val 50000"/>
            </a:avLst>
          </a:prstGeom>
          <a:solidFill>
            <a:srgbClr val="FF99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>
                <a:latin typeface="Arial" charset="0"/>
              </a:rPr>
              <a:t>příštitná tělíska</a:t>
            </a:r>
          </a:p>
        </p:txBody>
      </p:sp>
      <p:sp>
        <p:nvSpPr>
          <p:cNvPr id="190498" name="AutoShape 34"/>
          <p:cNvSpPr>
            <a:spLocks noChangeArrowheads="1"/>
          </p:cNvSpPr>
          <p:nvPr/>
        </p:nvSpPr>
        <p:spPr bwMode="auto">
          <a:xfrm>
            <a:off x="5076825" y="4581525"/>
            <a:ext cx="1727200" cy="361950"/>
          </a:xfrm>
          <a:prstGeom prst="roundRect">
            <a:avLst>
              <a:gd name="adj" fmla="val 50000"/>
            </a:avLst>
          </a:prstGeom>
          <a:solidFill>
            <a:srgbClr val="FF99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>
                <a:latin typeface="Arial" charset="0"/>
              </a:rPr>
              <a:t>hypothalamus</a:t>
            </a:r>
          </a:p>
        </p:txBody>
      </p:sp>
      <p:sp>
        <p:nvSpPr>
          <p:cNvPr id="190499" name="Rectangle 35"/>
          <p:cNvSpPr>
            <a:spLocks noChangeArrowheads="1"/>
          </p:cNvSpPr>
          <p:nvPr/>
        </p:nvSpPr>
        <p:spPr bwMode="auto">
          <a:xfrm>
            <a:off x="8701088" y="0"/>
            <a:ext cx="44291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66">
                <a:gamma/>
                <a:tint val="0"/>
                <a:invGamma/>
              </a:srgbClr>
            </a:gs>
            <a:gs pos="100000">
              <a:srgbClr val="66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6" name="WordArt 4"/>
          <p:cNvSpPr>
            <a:spLocks noChangeArrowheads="1" noChangeShapeType="1" noTextEdit="1"/>
          </p:cNvSpPr>
          <p:nvPr/>
        </p:nvSpPr>
        <p:spPr bwMode="auto">
          <a:xfrm>
            <a:off x="323850" y="2349500"/>
            <a:ext cx="8135938" cy="2160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2.  Klasifikace hormonů</a:t>
            </a:r>
          </a:p>
          <a:p>
            <a:pPr algn="ctr"/>
            <a:r>
              <a:rPr lang="cs-CZ" sz="28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podle místa syntézy</a:t>
            </a:r>
          </a:p>
          <a:p>
            <a:pPr algn="ctr"/>
            <a:r>
              <a:rPr lang="cs-CZ" sz="28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 (tkáň v těle, místo v buňce)</a:t>
            </a:r>
          </a:p>
        </p:txBody>
      </p:sp>
      <p:sp>
        <p:nvSpPr>
          <p:cNvPr id="392197" name="Rectangle 5"/>
          <p:cNvSpPr>
            <a:spLocks noChangeArrowheads="1"/>
          </p:cNvSpPr>
          <p:nvPr/>
        </p:nvSpPr>
        <p:spPr bwMode="auto">
          <a:xfrm>
            <a:off x="8701088" y="0"/>
            <a:ext cx="442912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cs-CZ" sz="1200" b="0"/>
              <a:t>II-9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23402</TotalTime>
  <Words>3744</Words>
  <Application>Microsoft Office PowerPoint</Application>
  <PresentationFormat>Předvádění na obrazovce (4:3)</PresentationFormat>
  <Paragraphs>1006</Paragraphs>
  <Slides>55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63" baseType="lpstr">
      <vt:lpstr>Arial</vt:lpstr>
      <vt:lpstr>Times New Roman</vt:lpstr>
      <vt:lpstr>Tahoma</vt:lpstr>
      <vt:lpstr>Wingdings</vt:lpstr>
      <vt:lpstr>Arial Black</vt:lpstr>
      <vt:lpstr>Lucida Sans</vt:lpstr>
      <vt:lpstr>Výchozí návrh</vt:lpstr>
      <vt:lpstr>Graf aplikace Microsoft Graph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  <vt:lpstr>Snímek 50</vt:lpstr>
      <vt:lpstr>Snímek 51</vt:lpstr>
      <vt:lpstr>Snímek 52</vt:lpstr>
      <vt:lpstr>Snímek 53</vt:lpstr>
      <vt:lpstr>Snímek 54</vt:lpstr>
      <vt:lpstr>Snímek 55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Home</dc:creator>
  <cp:lastModifiedBy>Miroslava Kubíčková</cp:lastModifiedBy>
  <cp:revision>974</cp:revision>
  <dcterms:created xsi:type="dcterms:W3CDTF">2006-10-01T14:09:09Z</dcterms:created>
  <dcterms:modified xsi:type="dcterms:W3CDTF">2020-03-30T14:41:37Z</dcterms:modified>
</cp:coreProperties>
</file>